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5" r:id="rId6"/>
    <p:sldId id="259" r:id="rId7"/>
    <p:sldId id="260" r:id="rId8"/>
    <p:sldId id="264" r:id="rId9"/>
    <p:sldId id="261" r:id="rId10"/>
    <p:sldId id="262" r:id="rId11"/>
    <p:sldId id="263" r:id="rId1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62"/>
  </p:normalViewPr>
  <p:slideViewPr>
    <p:cSldViewPr>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19T02:02:11.946"/>
    </inkml:context>
    <inkml:brush xml:id="br0">
      <inkml:brushProperty name="width" value="0.05" units="cm"/>
      <inkml:brushProperty name="height" value="0.05" units="cm"/>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4D3134A-71F9-47A6-9A81-25F32DF17647}" type="datetimeFigureOut">
              <a:rPr lang="es-CO" smtClean="0"/>
              <a:t>26/04/23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4D3134A-71F9-47A6-9A81-25F32DF17647}" type="datetimeFigureOut">
              <a:rPr lang="es-CO" smtClean="0"/>
              <a:t>26/04/23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4D3134A-71F9-47A6-9A81-25F32DF17647}" type="datetimeFigureOut">
              <a:rPr lang="es-CO" smtClean="0"/>
              <a:t>26/04/23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D3134A-71F9-47A6-9A81-25F32DF17647}" type="datetimeFigureOut">
              <a:rPr lang="es-CO" smtClean="0"/>
              <a:t>26/04/23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a:t>Haga clic para modificar el estilo de texto del patrón</a:t>
            </a:r>
          </a:p>
        </p:txBody>
      </p:sp>
      <p:sp>
        <p:nvSpPr>
          <p:cNvPr id="4" name="Date Placeholder 3"/>
          <p:cNvSpPr>
            <a:spLocks noGrp="1"/>
          </p:cNvSpPr>
          <p:nvPr>
            <p:ph type="dt" sz="half" idx="10"/>
          </p:nvPr>
        </p:nvSpPr>
        <p:spPr/>
        <p:txBody>
          <a:bodyPr/>
          <a:lstStyle/>
          <a:p>
            <a:fld id="{44D3134A-71F9-47A6-9A81-25F32DF17647}" type="datetimeFigureOut">
              <a:rPr lang="es-CO" smtClean="0"/>
              <a:t>26/04/23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D3134A-71F9-47A6-9A81-25F32DF17647}" type="datetimeFigureOut">
              <a:rPr lang="es-CO" smtClean="0"/>
              <a:t>26/04/23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407C3F-ECD1-4C52-B1D7-98DCA712E94E}" type="slidenum">
              <a:rPr lang="es-CO" smtClean="0"/>
              <a:t>‹Nº›</a:t>
            </a:fld>
            <a:endParaRPr lang="es-CO"/>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4D3134A-71F9-47A6-9A81-25F32DF17647}" type="datetimeFigureOut">
              <a:rPr lang="es-CO" smtClean="0"/>
              <a:t>26/04/23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4D3134A-71F9-47A6-9A81-25F32DF17647}" type="datetimeFigureOut">
              <a:rPr lang="es-CO" smtClean="0"/>
              <a:t>26/04/23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3134A-71F9-47A6-9A81-25F32DF17647}" type="datetimeFigureOut">
              <a:rPr lang="es-CO" smtClean="0"/>
              <a:t>26/04/23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a:t>Haga clic para modificar el estilo de texto del patrón</a:t>
            </a:r>
          </a:p>
        </p:txBody>
      </p:sp>
      <p:sp>
        <p:nvSpPr>
          <p:cNvPr id="5" name="Date Placeholder 4"/>
          <p:cNvSpPr>
            <a:spLocks noGrp="1"/>
          </p:cNvSpPr>
          <p:nvPr>
            <p:ph type="dt" sz="half" idx="10"/>
          </p:nvPr>
        </p:nvSpPr>
        <p:spPr/>
        <p:txBody>
          <a:bodyPr/>
          <a:lstStyle/>
          <a:p>
            <a:fld id="{44D3134A-71F9-47A6-9A81-25F32DF17647}" type="datetimeFigureOut">
              <a:rPr lang="es-CO" smtClean="0"/>
              <a:t>26/04/23</a:t>
            </a:fld>
            <a:endParaRPr lang="es-CO"/>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5407C3F-ECD1-4C52-B1D7-98DCA712E94E}" type="slidenum">
              <a:rPr lang="es-CO" smtClean="0"/>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D3134A-71F9-47A6-9A81-25F32DF17647}" type="datetimeFigureOut">
              <a:rPr lang="es-CO" smtClean="0"/>
              <a:t>26/04/23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407C3F-ECD1-4C52-B1D7-98DCA712E94E}"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4D3134A-71F9-47A6-9A81-25F32DF17647}" type="datetimeFigureOut">
              <a:rPr lang="es-CO" smtClean="0"/>
              <a:t>26/04/23</a:t>
            </a:fld>
            <a:endParaRPr lang="es-CO"/>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CO"/>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5407C3F-ECD1-4C52-B1D7-98DCA712E94E}"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a:t>CURVAS DE INDIFERENCIA</a:t>
            </a:r>
          </a:p>
        </p:txBody>
      </p:sp>
      <p:sp>
        <p:nvSpPr>
          <p:cNvPr id="3" name="2 Subtítulo"/>
          <p:cNvSpPr>
            <a:spLocks noGrp="1"/>
          </p:cNvSpPr>
          <p:nvPr>
            <p:ph type="subTitle" idx="1"/>
          </p:nvPr>
        </p:nvSpPr>
        <p:spPr/>
        <p:txBody>
          <a:bodyPr/>
          <a:lstStyle/>
          <a:p>
            <a:r>
              <a:rPr lang="es-CO" dirty="0"/>
              <a:t>OLGA LUCÍA FLÓREZ BARREIRO</a:t>
            </a:r>
          </a:p>
        </p:txBody>
      </p:sp>
    </p:spTree>
    <p:extLst>
      <p:ext uri="{BB962C8B-B14F-4D97-AF65-F5344CB8AC3E}">
        <p14:creationId xmlns:p14="http://schemas.microsoft.com/office/powerpoint/2010/main" val="308828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La curva ingreso-consumo</a:t>
            </a:r>
          </a:p>
        </p:txBody>
      </p:sp>
      <p:sp>
        <p:nvSpPr>
          <p:cNvPr id="3" name="2 Marcador de contenido"/>
          <p:cNvSpPr>
            <a:spLocks noGrp="1"/>
          </p:cNvSpPr>
          <p:nvPr>
            <p:ph idx="1"/>
          </p:nvPr>
        </p:nvSpPr>
        <p:spPr/>
        <p:txBody>
          <a:bodyPr>
            <a:normAutofit fontScale="92500" lnSpcReduction="20000"/>
          </a:bodyPr>
          <a:lstStyle/>
          <a:p>
            <a:pPr algn="just"/>
            <a:r>
              <a:rPr lang="es-CO" dirty="0"/>
              <a:t>	</a:t>
            </a:r>
            <a:r>
              <a:rPr lang="es-CO" sz="2600" dirty="0"/>
              <a:t>Variando el ingreso monetario del consumidor y manteniendo constantes sus gustos personales y los precios de X y </a:t>
            </a:r>
            <a:r>
              <a:rPr lang="es-CO" sz="2600" dirty="0" err="1"/>
              <a:t>Y</a:t>
            </a:r>
            <a:r>
              <a:rPr lang="es-CO" sz="2600" dirty="0"/>
              <a:t> , podemos derivar la curva del ingreso-consumo.   </a:t>
            </a:r>
          </a:p>
          <a:p>
            <a:pPr algn="just"/>
            <a:endParaRPr lang="es-CO" sz="2600" dirty="0"/>
          </a:p>
          <a:p>
            <a:pPr algn="just"/>
            <a:r>
              <a:rPr lang="es-CO" sz="2600" dirty="0"/>
              <a:t>	Se describe como el lugar de los puntos de equilibrio del consumidor que resultan cuando se varía solamente su ingreso.    Se obtiene  trazando una línea por los puntos de equilibrio de las curvas de indiferencia.  </a:t>
            </a:r>
          </a:p>
        </p:txBody>
      </p:sp>
    </p:spTree>
    <p:extLst>
      <p:ext uri="{BB962C8B-B14F-4D97-AF65-F5344CB8AC3E}">
        <p14:creationId xmlns:p14="http://schemas.microsoft.com/office/powerpoint/2010/main" val="47393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La curva de engel </a:t>
            </a:r>
          </a:p>
        </p:txBody>
      </p:sp>
      <p:sp>
        <p:nvSpPr>
          <p:cNvPr id="3" name="2 Marcador de contenido"/>
          <p:cNvSpPr>
            <a:spLocks noGrp="1"/>
          </p:cNvSpPr>
          <p:nvPr>
            <p:ph idx="1"/>
          </p:nvPr>
        </p:nvSpPr>
        <p:spPr>
          <a:xfrm>
            <a:off x="822960" y="1100628"/>
            <a:ext cx="7520940" cy="4992668"/>
          </a:xfrm>
        </p:spPr>
        <p:txBody>
          <a:bodyPr>
            <a:normAutofit/>
          </a:bodyPr>
          <a:lstStyle/>
          <a:p>
            <a:r>
              <a:rPr lang="es-CO" sz="2400" dirty="0"/>
              <a:t>    La curva de engel muestra la cantidad  de un artículo  que un individuo compraría  por unidad de tiempo a diversos niveles de ingreso total. </a:t>
            </a:r>
          </a:p>
          <a:p>
            <a:endParaRPr lang="es-CO" sz="2400" dirty="0"/>
          </a:p>
          <a:p>
            <a:r>
              <a:rPr lang="es-CO" sz="2400" dirty="0"/>
              <a:t>	Cuando la curva de engel es de pendiente positiva   o sea es mayor que cero  se considera un artículo normal.  Cuando es de pendiente negativa o sea menor que cero se considera un artículo  inferior y cuando es mayor a 1 es un artículo de lujo.</a:t>
            </a:r>
          </a:p>
          <a:p>
            <a:r>
              <a:rPr lang="es-CO" sz="2400" dirty="0"/>
              <a:t> </a:t>
            </a:r>
            <a:r>
              <a:rPr lang="es-CO" sz="2400" dirty="0" err="1"/>
              <a:t>em</a:t>
            </a:r>
            <a:r>
              <a:rPr lang="es-CO" sz="2400" dirty="0"/>
              <a:t>= </a:t>
            </a:r>
            <a:r>
              <a:rPr lang="el-GR" sz="2400" u="sng" dirty="0"/>
              <a:t>Δ</a:t>
            </a:r>
            <a:r>
              <a:rPr lang="es-CO" sz="2400" u="sng" dirty="0"/>
              <a:t>q. m</a:t>
            </a:r>
          </a:p>
          <a:p>
            <a:r>
              <a:rPr lang="es-CO" sz="2400" dirty="0"/>
              <a:t>         </a:t>
            </a:r>
            <a:r>
              <a:rPr lang="el-GR" sz="2400" dirty="0"/>
              <a:t>Δ</a:t>
            </a:r>
            <a:r>
              <a:rPr lang="es-CO" sz="2400" dirty="0"/>
              <a:t>m. </a:t>
            </a:r>
            <a:r>
              <a:rPr lang="es-CO" sz="2400"/>
              <a:t>q</a:t>
            </a:r>
            <a:endParaRPr lang="es-CO" sz="2400" dirty="0"/>
          </a:p>
          <a:p>
            <a:endParaRPr lang="es-CO" sz="2400" dirty="0"/>
          </a:p>
        </p:txBody>
      </p:sp>
    </p:spTree>
    <p:extLst>
      <p:ext uri="{BB962C8B-B14F-4D97-AF65-F5344CB8AC3E}">
        <p14:creationId xmlns:p14="http://schemas.microsoft.com/office/powerpoint/2010/main" val="126694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200" dirty="0"/>
              <a:t>Definición de curvas de indiferencia</a:t>
            </a:r>
          </a:p>
        </p:txBody>
      </p:sp>
      <p:sp>
        <p:nvSpPr>
          <p:cNvPr id="3" name="2 Marcador de contenido"/>
          <p:cNvSpPr>
            <a:spLocks noGrp="1"/>
          </p:cNvSpPr>
          <p:nvPr>
            <p:ph idx="1"/>
          </p:nvPr>
        </p:nvSpPr>
        <p:spPr>
          <a:xfrm>
            <a:off x="822960" y="1100628"/>
            <a:ext cx="7520940" cy="4200580"/>
          </a:xfrm>
        </p:spPr>
        <p:txBody>
          <a:bodyPr>
            <a:normAutofit/>
          </a:bodyPr>
          <a:lstStyle/>
          <a:p>
            <a:pPr algn="just"/>
            <a:r>
              <a:rPr lang="es-CO" sz="2800" dirty="0">
                <a:latin typeface="Arial" pitchFamily="34" charset="0"/>
                <a:cs typeface="Arial" pitchFamily="34" charset="0"/>
              </a:rPr>
              <a:t>    LAS CURVAS DE INDIFERENCIA MUESTRA LAS DIVERSAS COMBINACIONES DEL ARTÍCULO X y DEL ARTÍCULO Y  </a:t>
            </a:r>
            <a:r>
              <a:rPr lang="es-CO" sz="2800" dirty="0" err="1">
                <a:latin typeface="Arial" pitchFamily="34" charset="0"/>
                <a:cs typeface="Arial" pitchFamily="34" charset="0"/>
              </a:rPr>
              <a:t>y</a:t>
            </a:r>
            <a:r>
              <a:rPr lang="es-CO" sz="2800" dirty="0">
                <a:latin typeface="Arial" pitchFamily="34" charset="0"/>
                <a:cs typeface="Arial" pitchFamily="34" charset="0"/>
              </a:rPr>
              <a:t> QUE PRODUCEN IGUAL UTILIDAD  O SATISFACCIÓN AL CONSUMIDOR.   UNA CURVA DE INDIFERENCIA SUPERIOR MUESTRA MAYOR SATISFACCIÓN  EN COMPARACIÓN A OTRA INFERIOR.</a:t>
            </a:r>
          </a:p>
        </p:txBody>
      </p:sp>
    </p:spTree>
    <p:extLst>
      <p:ext uri="{BB962C8B-B14F-4D97-AF65-F5344CB8AC3E}">
        <p14:creationId xmlns:p14="http://schemas.microsoft.com/office/powerpoint/2010/main" val="400632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073186653"/>
              </p:ext>
            </p:extLst>
          </p:nvPr>
        </p:nvGraphicFramePr>
        <p:xfrm>
          <a:off x="1475656" y="1268760"/>
          <a:ext cx="6144342" cy="5106723"/>
        </p:xfrm>
        <a:graphic>
          <a:graphicData uri="http://schemas.openxmlformats.org/drawingml/2006/table">
            <a:tbl>
              <a:tblPr firstRow="1" bandRow="1">
                <a:tableStyleId>{5C22544A-7EE6-4342-B048-85BDC9FD1C3A}</a:tableStyleId>
              </a:tblPr>
              <a:tblGrid>
                <a:gridCol w="1024057">
                  <a:extLst>
                    <a:ext uri="{9D8B030D-6E8A-4147-A177-3AD203B41FA5}">
                      <a16:colId xmlns:a16="http://schemas.microsoft.com/office/drawing/2014/main" val="20000"/>
                    </a:ext>
                  </a:extLst>
                </a:gridCol>
                <a:gridCol w="1024057">
                  <a:extLst>
                    <a:ext uri="{9D8B030D-6E8A-4147-A177-3AD203B41FA5}">
                      <a16:colId xmlns:a16="http://schemas.microsoft.com/office/drawing/2014/main" val="20001"/>
                    </a:ext>
                  </a:extLst>
                </a:gridCol>
                <a:gridCol w="1024057">
                  <a:extLst>
                    <a:ext uri="{9D8B030D-6E8A-4147-A177-3AD203B41FA5}">
                      <a16:colId xmlns:a16="http://schemas.microsoft.com/office/drawing/2014/main" val="20002"/>
                    </a:ext>
                  </a:extLst>
                </a:gridCol>
                <a:gridCol w="1024057">
                  <a:extLst>
                    <a:ext uri="{9D8B030D-6E8A-4147-A177-3AD203B41FA5}">
                      <a16:colId xmlns:a16="http://schemas.microsoft.com/office/drawing/2014/main" val="20003"/>
                    </a:ext>
                  </a:extLst>
                </a:gridCol>
                <a:gridCol w="1024057">
                  <a:extLst>
                    <a:ext uri="{9D8B030D-6E8A-4147-A177-3AD203B41FA5}">
                      <a16:colId xmlns:a16="http://schemas.microsoft.com/office/drawing/2014/main" val="20004"/>
                    </a:ext>
                  </a:extLst>
                </a:gridCol>
                <a:gridCol w="1024057">
                  <a:extLst>
                    <a:ext uri="{9D8B030D-6E8A-4147-A177-3AD203B41FA5}">
                      <a16:colId xmlns:a16="http://schemas.microsoft.com/office/drawing/2014/main" val="20005"/>
                    </a:ext>
                  </a:extLst>
                </a:gridCol>
              </a:tblGrid>
              <a:tr h="657473">
                <a:tc gridSpan="2">
                  <a:txBody>
                    <a:bodyPr/>
                    <a:lstStyle/>
                    <a:p>
                      <a:r>
                        <a:rPr lang="es-CO" dirty="0"/>
                        <a:t>CURVA DE INDIFERENCIA I</a:t>
                      </a:r>
                    </a:p>
                  </a:txBody>
                  <a:tcPr/>
                </a:tc>
                <a:tc hMerge="1">
                  <a:txBody>
                    <a:bodyPr/>
                    <a:lstStyle/>
                    <a:p>
                      <a:endParaRPr lang="es-CO" dirty="0"/>
                    </a:p>
                  </a:txBody>
                  <a:tcPr/>
                </a:tc>
                <a:tc gridSpan="2">
                  <a:txBody>
                    <a:bodyPr/>
                    <a:lstStyle/>
                    <a:p>
                      <a:r>
                        <a:rPr lang="es-CO" dirty="0"/>
                        <a:t>CURVA DE INDIFERENCIA II</a:t>
                      </a:r>
                    </a:p>
                  </a:txBody>
                  <a:tcPr/>
                </a:tc>
                <a:tc hMerge="1">
                  <a:txBody>
                    <a:bodyPr/>
                    <a:lstStyle/>
                    <a:p>
                      <a:endParaRPr lang="es-CO" dirty="0"/>
                    </a:p>
                  </a:txBody>
                  <a:tcPr/>
                </a:tc>
                <a:tc gridSpan="2">
                  <a:txBody>
                    <a:bodyPr/>
                    <a:lstStyle/>
                    <a:p>
                      <a:r>
                        <a:rPr lang="es-CO" dirty="0"/>
                        <a:t>CURVA DE INDIFERENICA III</a:t>
                      </a:r>
                    </a:p>
                  </a:txBody>
                  <a:tcPr/>
                </a:tc>
                <a:tc hMerge="1">
                  <a:txBody>
                    <a:bodyPr/>
                    <a:lstStyle/>
                    <a:p>
                      <a:endParaRPr lang="es-CO" dirty="0"/>
                    </a:p>
                  </a:txBody>
                  <a:tcPr/>
                </a:tc>
                <a:extLst>
                  <a:ext uri="{0D108BD9-81ED-4DB2-BD59-A6C34878D82A}">
                    <a16:rowId xmlns:a16="http://schemas.microsoft.com/office/drawing/2014/main" val="10000"/>
                  </a:ext>
                </a:extLst>
              </a:tr>
              <a:tr h="380917">
                <a:tc>
                  <a:txBody>
                    <a:bodyPr/>
                    <a:lstStyle/>
                    <a:p>
                      <a:r>
                        <a:rPr lang="es-CO" dirty="0"/>
                        <a:t>QX cine</a:t>
                      </a:r>
                    </a:p>
                  </a:txBody>
                  <a:tcPr/>
                </a:tc>
                <a:tc>
                  <a:txBody>
                    <a:bodyPr/>
                    <a:lstStyle/>
                    <a:p>
                      <a:r>
                        <a:rPr lang="es-CO" dirty="0"/>
                        <a:t>QY teatro</a:t>
                      </a:r>
                    </a:p>
                  </a:txBody>
                  <a:tcPr/>
                </a:tc>
                <a:tc>
                  <a:txBody>
                    <a:bodyPr/>
                    <a:lstStyle/>
                    <a:p>
                      <a:r>
                        <a:rPr lang="es-CO" dirty="0"/>
                        <a:t>QX</a:t>
                      </a:r>
                    </a:p>
                  </a:txBody>
                  <a:tcPr/>
                </a:tc>
                <a:tc>
                  <a:txBody>
                    <a:bodyPr/>
                    <a:lstStyle/>
                    <a:p>
                      <a:r>
                        <a:rPr lang="es-CO" dirty="0"/>
                        <a:t>QY</a:t>
                      </a:r>
                    </a:p>
                  </a:txBody>
                  <a:tcPr/>
                </a:tc>
                <a:tc>
                  <a:txBody>
                    <a:bodyPr/>
                    <a:lstStyle/>
                    <a:p>
                      <a:r>
                        <a:rPr lang="es-CO" dirty="0"/>
                        <a:t>QX</a:t>
                      </a:r>
                    </a:p>
                  </a:txBody>
                  <a:tcPr/>
                </a:tc>
                <a:tc>
                  <a:txBody>
                    <a:bodyPr/>
                    <a:lstStyle/>
                    <a:p>
                      <a:r>
                        <a:rPr lang="es-CO" dirty="0"/>
                        <a:t>QY</a:t>
                      </a:r>
                    </a:p>
                  </a:txBody>
                  <a:tcPr/>
                </a:tc>
                <a:extLst>
                  <a:ext uri="{0D108BD9-81ED-4DB2-BD59-A6C34878D82A}">
                    <a16:rowId xmlns:a16="http://schemas.microsoft.com/office/drawing/2014/main" val="10001"/>
                  </a:ext>
                </a:extLst>
              </a:tr>
              <a:tr h="380917">
                <a:tc>
                  <a:txBody>
                    <a:bodyPr/>
                    <a:lstStyle/>
                    <a:p>
                      <a:r>
                        <a:rPr lang="es-CO" dirty="0"/>
                        <a:t>1</a:t>
                      </a:r>
                    </a:p>
                  </a:txBody>
                  <a:tcPr/>
                </a:tc>
                <a:tc>
                  <a:txBody>
                    <a:bodyPr/>
                    <a:lstStyle/>
                    <a:p>
                      <a:r>
                        <a:rPr lang="es-CO" dirty="0"/>
                        <a:t>10</a:t>
                      </a:r>
                    </a:p>
                  </a:txBody>
                  <a:tcPr/>
                </a:tc>
                <a:tc>
                  <a:txBody>
                    <a:bodyPr/>
                    <a:lstStyle/>
                    <a:p>
                      <a:r>
                        <a:rPr lang="es-CO" dirty="0"/>
                        <a:t>3</a:t>
                      </a:r>
                    </a:p>
                  </a:txBody>
                  <a:tcPr/>
                </a:tc>
                <a:tc>
                  <a:txBody>
                    <a:bodyPr/>
                    <a:lstStyle/>
                    <a:p>
                      <a:r>
                        <a:rPr lang="es-CO" dirty="0"/>
                        <a:t>10</a:t>
                      </a:r>
                    </a:p>
                  </a:txBody>
                  <a:tcPr/>
                </a:tc>
                <a:tc>
                  <a:txBody>
                    <a:bodyPr/>
                    <a:lstStyle/>
                    <a:p>
                      <a:r>
                        <a:rPr lang="es-CO" dirty="0"/>
                        <a:t>5</a:t>
                      </a:r>
                    </a:p>
                  </a:txBody>
                  <a:tcPr/>
                </a:tc>
                <a:tc>
                  <a:txBody>
                    <a:bodyPr/>
                    <a:lstStyle/>
                    <a:p>
                      <a:r>
                        <a:rPr lang="es-CO" dirty="0"/>
                        <a:t>12</a:t>
                      </a:r>
                    </a:p>
                  </a:txBody>
                  <a:tcPr/>
                </a:tc>
                <a:extLst>
                  <a:ext uri="{0D108BD9-81ED-4DB2-BD59-A6C34878D82A}">
                    <a16:rowId xmlns:a16="http://schemas.microsoft.com/office/drawing/2014/main" val="10002"/>
                  </a:ext>
                </a:extLst>
              </a:tr>
              <a:tr h="380917">
                <a:tc>
                  <a:txBody>
                    <a:bodyPr/>
                    <a:lstStyle/>
                    <a:p>
                      <a:r>
                        <a:rPr lang="es-CO" dirty="0"/>
                        <a:t>2</a:t>
                      </a:r>
                    </a:p>
                  </a:txBody>
                  <a:tcPr/>
                </a:tc>
                <a:tc>
                  <a:txBody>
                    <a:bodyPr/>
                    <a:lstStyle/>
                    <a:p>
                      <a:r>
                        <a:rPr lang="es-CO" dirty="0"/>
                        <a:t>5</a:t>
                      </a:r>
                    </a:p>
                  </a:txBody>
                  <a:tcPr/>
                </a:tc>
                <a:tc>
                  <a:txBody>
                    <a:bodyPr/>
                    <a:lstStyle/>
                    <a:p>
                      <a:r>
                        <a:rPr lang="es-CO" dirty="0"/>
                        <a:t>4</a:t>
                      </a:r>
                    </a:p>
                  </a:txBody>
                  <a:tcPr/>
                </a:tc>
                <a:tc>
                  <a:txBody>
                    <a:bodyPr/>
                    <a:lstStyle/>
                    <a:p>
                      <a:r>
                        <a:rPr lang="es-CO" dirty="0"/>
                        <a:t>7</a:t>
                      </a:r>
                    </a:p>
                  </a:txBody>
                  <a:tcPr/>
                </a:tc>
                <a:tc>
                  <a:txBody>
                    <a:bodyPr/>
                    <a:lstStyle/>
                    <a:p>
                      <a:r>
                        <a:rPr lang="es-CO" dirty="0"/>
                        <a:t>6</a:t>
                      </a:r>
                    </a:p>
                  </a:txBody>
                  <a:tcPr/>
                </a:tc>
                <a:tc>
                  <a:txBody>
                    <a:bodyPr/>
                    <a:lstStyle/>
                    <a:p>
                      <a:r>
                        <a:rPr lang="es-CO" dirty="0"/>
                        <a:t>9</a:t>
                      </a:r>
                    </a:p>
                  </a:txBody>
                  <a:tcPr/>
                </a:tc>
                <a:extLst>
                  <a:ext uri="{0D108BD9-81ED-4DB2-BD59-A6C34878D82A}">
                    <a16:rowId xmlns:a16="http://schemas.microsoft.com/office/drawing/2014/main" val="10003"/>
                  </a:ext>
                </a:extLst>
              </a:tr>
              <a:tr h="380917">
                <a:tc>
                  <a:txBody>
                    <a:bodyPr/>
                    <a:lstStyle/>
                    <a:p>
                      <a:r>
                        <a:rPr lang="es-CO" dirty="0"/>
                        <a:t>3</a:t>
                      </a:r>
                    </a:p>
                  </a:txBody>
                  <a:tcPr/>
                </a:tc>
                <a:tc>
                  <a:txBody>
                    <a:bodyPr/>
                    <a:lstStyle/>
                    <a:p>
                      <a:r>
                        <a:rPr lang="es-CO" dirty="0"/>
                        <a:t>3</a:t>
                      </a:r>
                    </a:p>
                  </a:txBody>
                  <a:tcPr/>
                </a:tc>
                <a:tc>
                  <a:txBody>
                    <a:bodyPr/>
                    <a:lstStyle/>
                    <a:p>
                      <a:r>
                        <a:rPr lang="es-CO" dirty="0"/>
                        <a:t>5</a:t>
                      </a:r>
                    </a:p>
                  </a:txBody>
                  <a:tcPr/>
                </a:tc>
                <a:tc>
                  <a:txBody>
                    <a:bodyPr/>
                    <a:lstStyle/>
                    <a:p>
                      <a:r>
                        <a:rPr lang="es-CO" dirty="0"/>
                        <a:t>5</a:t>
                      </a:r>
                    </a:p>
                  </a:txBody>
                  <a:tcPr/>
                </a:tc>
                <a:tc>
                  <a:txBody>
                    <a:bodyPr/>
                    <a:lstStyle/>
                    <a:p>
                      <a:r>
                        <a:rPr lang="es-CO" dirty="0"/>
                        <a:t>7</a:t>
                      </a:r>
                    </a:p>
                  </a:txBody>
                  <a:tcPr/>
                </a:tc>
                <a:tc>
                  <a:txBody>
                    <a:bodyPr/>
                    <a:lstStyle/>
                    <a:p>
                      <a:r>
                        <a:rPr lang="es-CO" dirty="0"/>
                        <a:t>7</a:t>
                      </a:r>
                    </a:p>
                  </a:txBody>
                  <a:tcPr/>
                </a:tc>
                <a:extLst>
                  <a:ext uri="{0D108BD9-81ED-4DB2-BD59-A6C34878D82A}">
                    <a16:rowId xmlns:a16="http://schemas.microsoft.com/office/drawing/2014/main" val="10004"/>
                  </a:ext>
                </a:extLst>
              </a:tr>
              <a:tr h="380917">
                <a:tc>
                  <a:txBody>
                    <a:bodyPr/>
                    <a:lstStyle/>
                    <a:p>
                      <a:r>
                        <a:rPr lang="es-CO" dirty="0"/>
                        <a:t>4</a:t>
                      </a:r>
                    </a:p>
                  </a:txBody>
                  <a:tcPr/>
                </a:tc>
                <a:tc>
                  <a:txBody>
                    <a:bodyPr/>
                    <a:lstStyle/>
                    <a:p>
                      <a:r>
                        <a:rPr lang="es-CO" dirty="0"/>
                        <a:t>2.3</a:t>
                      </a:r>
                    </a:p>
                  </a:txBody>
                  <a:tcPr/>
                </a:tc>
                <a:tc>
                  <a:txBody>
                    <a:bodyPr/>
                    <a:lstStyle/>
                    <a:p>
                      <a:r>
                        <a:rPr lang="es-CO" dirty="0"/>
                        <a:t>6</a:t>
                      </a:r>
                    </a:p>
                  </a:txBody>
                  <a:tcPr/>
                </a:tc>
                <a:tc>
                  <a:txBody>
                    <a:bodyPr/>
                    <a:lstStyle/>
                    <a:p>
                      <a:r>
                        <a:rPr lang="es-CO" dirty="0"/>
                        <a:t>4.2</a:t>
                      </a:r>
                    </a:p>
                  </a:txBody>
                  <a:tcPr/>
                </a:tc>
                <a:tc>
                  <a:txBody>
                    <a:bodyPr/>
                    <a:lstStyle/>
                    <a:p>
                      <a:r>
                        <a:rPr lang="es-CO" dirty="0"/>
                        <a:t>8</a:t>
                      </a:r>
                    </a:p>
                  </a:txBody>
                  <a:tcPr/>
                </a:tc>
                <a:tc>
                  <a:txBody>
                    <a:bodyPr/>
                    <a:lstStyle/>
                    <a:p>
                      <a:r>
                        <a:rPr lang="es-CO" dirty="0"/>
                        <a:t>6.2</a:t>
                      </a:r>
                    </a:p>
                  </a:txBody>
                  <a:tcPr/>
                </a:tc>
                <a:extLst>
                  <a:ext uri="{0D108BD9-81ED-4DB2-BD59-A6C34878D82A}">
                    <a16:rowId xmlns:a16="http://schemas.microsoft.com/office/drawing/2014/main" val="10005"/>
                  </a:ext>
                </a:extLst>
              </a:tr>
              <a:tr h="380917">
                <a:tc>
                  <a:txBody>
                    <a:bodyPr/>
                    <a:lstStyle/>
                    <a:p>
                      <a:r>
                        <a:rPr lang="es-CO" dirty="0"/>
                        <a:t>5</a:t>
                      </a:r>
                    </a:p>
                  </a:txBody>
                  <a:tcPr/>
                </a:tc>
                <a:tc>
                  <a:txBody>
                    <a:bodyPr/>
                    <a:lstStyle/>
                    <a:p>
                      <a:r>
                        <a:rPr lang="es-CO" dirty="0"/>
                        <a:t>1.7</a:t>
                      </a:r>
                    </a:p>
                  </a:txBody>
                  <a:tcPr/>
                </a:tc>
                <a:tc>
                  <a:txBody>
                    <a:bodyPr/>
                    <a:lstStyle/>
                    <a:p>
                      <a:r>
                        <a:rPr lang="es-CO" dirty="0"/>
                        <a:t>7</a:t>
                      </a:r>
                    </a:p>
                  </a:txBody>
                  <a:tcPr/>
                </a:tc>
                <a:tc>
                  <a:txBody>
                    <a:bodyPr/>
                    <a:lstStyle/>
                    <a:p>
                      <a:r>
                        <a:rPr lang="es-CO" dirty="0"/>
                        <a:t>3.5</a:t>
                      </a:r>
                    </a:p>
                  </a:txBody>
                  <a:tcPr/>
                </a:tc>
                <a:tc>
                  <a:txBody>
                    <a:bodyPr/>
                    <a:lstStyle/>
                    <a:p>
                      <a:r>
                        <a:rPr lang="es-CO" dirty="0"/>
                        <a:t>9</a:t>
                      </a:r>
                    </a:p>
                  </a:txBody>
                  <a:tcPr/>
                </a:tc>
                <a:tc>
                  <a:txBody>
                    <a:bodyPr/>
                    <a:lstStyle/>
                    <a:p>
                      <a:r>
                        <a:rPr lang="es-CO" dirty="0"/>
                        <a:t>5.5</a:t>
                      </a:r>
                    </a:p>
                  </a:txBody>
                  <a:tcPr/>
                </a:tc>
                <a:extLst>
                  <a:ext uri="{0D108BD9-81ED-4DB2-BD59-A6C34878D82A}">
                    <a16:rowId xmlns:a16="http://schemas.microsoft.com/office/drawing/2014/main" val="10006"/>
                  </a:ext>
                </a:extLst>
              </a:tr>
              <a:tr h="380917">
                <a:tc>
                  <a:txBody>
                    <a:bodyPr/>
                    <a:lstStyle/>
                    <a:p>
                      <a:r>
                        <a:rPr lang="es-CO" dirty="0"/>
                        <a:t>6</a:t>
                      </a:r>
                    </a:p>
                  </a:txBody>
                  <a:tcPr/>
                </a:tc>
                <a:tc>
                  <a:txBody>
                    <a:bodyPr/>
                    <a:lstStyle/>
                    <a:p>
                      <a:r>
                        <a:rPr lang="es-CO" dirty="0"/>
                        <a:t>1.2</a:t>
                      </a:r>
                    </a:p>
                  </a:txBody>
                  <a:tcPr/>
                </a:tc>
                <a:tc>
                  <a:txBody>
                    <a:bodyPr/>
                    <a:lstStyle/>
                    <a:p>
                      <a:r>
                        <a:rPr lang="es-CO" dirty="0"/>
                        <a:t>8</a:t>
                      </a:r>
                    </a:p>
                  </a:txBody>
                  <a:tcPr/>
                </a:tc>
                <a:tc>
                  <a:txBody>
                    <a:bodyPr/>
                    <a:lstStyle/>
                    <a:p>
                      <a:r>
                        <a:rPr lang="es-CO" dirty="0"/>
                        <a:t>3.2</a:t>
                      </a:r>
                    </a:p>
                  </a:txBody>
                  <a:tcPr/>
                </a:tc>
                <a:tc>
                  <a:txBody>
                    <a:bodyPr/>
                    <a:lstStyle/>
                    <a:p>
                      <a:r>
                        <a:rPr lang="es-CO" dirty="0"/>
                        <a:t>10</a:t>
                      </a:r>
                    </a:p>
                  </a:txBody>
                  <a:tcPr/>
                </a:tc>
                <a:tc>
                  <a:txBody>
                    <a:bodyPr/>
                    <a:lstStyle/>
                    <a:p>
                      <a:r>
                        <a:rPr lang="es-CO" dirty="0"/>
                        <a:t>5.2</a:t>
                      </a:r>
                    </a:p>
                  </a:txBody>
                  <a:tcPr/>
                </a:tc>
                <a:extLst>
                  <a:ext uri="{0D108BD9-81ED-4DB2-BD59-A6C34878D82A}">
                    <a16:rowId xmlns:a16="http://schemas.microsoft.com/office/drawing/2014/main" val="10007"/>
                  </a:ext>
                </a:extLst>
              </a:tr>
              <a:tr h="380917">
                <a:tc>
                  <a:txBody>
                    <a:bodyPr/>
                    <a:lstStyle/>
                    <a:p>
                      <a:r>
                        <a:rPr lang="es-CO" dirty="0"/>
                        <a:t>7</a:t>
                      </a:r>
                    </a:p>
                  </a:txBody>
                  <a:tcPr/>
                </a:tc>
                <a:tc>
                  <a:txBody>
                    <a:bodyPr/>
                    <a:lstStyle/>
                    <a:p>
                      <a:r>
                        <a:rPr lang="es-CO" dirty="0"/>
                        <a:t>0.8</a:t>
                      </a:r>
                    </a:p>
                  </a:txBody>
                  <a:tcPr/>
                </a:tc>
                <a:tc>
                  <a:txBody>
                    <a:bodyPr/>
                    <a:lstStyle/>
                    <a:p>
                      <a:r>
                        <a:rPr lang="es-CO" dirty="0"/>
                        <a:t>9</a:t>
                      </a:r>
                    </a:p>
                  </a:txBody>
                  <a:tcPr/>
                </a:tc>
                <a:tc>
                  <a:txBody>
                    <a:bodyPr/>
                    <a:lstStyle/>
                    <a:p>
                      <a:r>
                        <a:rPr lang="es-CO" dirty="0"/>
                        <a:t>3</a:t>
                      </a:r>
                    </a:p>
                  </a:txBody>
                  <a:tcPr/>
                </a:tc>
                <a:tc>
                  <a:txBody>
                    <a:bodyPr/>
                    <a:lstStyle/>
                    <a:p>
                      <a:r>
                        <a:rPr lang="es-CO" dirty="0"/>
                        <a:t>11</a:t>
                      </a:r>
                    </a:p>
                  </a:txBody>
                  <a:tcPr/>
                </a:tc>
                <a:tc>
                  <a:txBody>
                    <a:bodyPr/>
                    <a:lstStyle/>
                    <a:p>
                      <a:r>
                        <a:rPr lang="es-CO" dirty="0"/>
                        <a:t>5</a:t>
                      </a:r>
                    </a:p>
                  </a:txBody>
                  <a:tcPr/>
                </a:tc>
                <a:extLst>
                  <a:ext uri="{0D108BD9-81ED-4DB2-BD59-A6C34878D82A}">
                    <a16:rowId xmlns:a16="http://schemas.microsoft.com/office/drawing/2014/main" val="10008"/>
                  </a:ext>
                </a:extLst>
              </a:tr>
              <a:tr h="380917">
                <a:tc>
                  <a:txBody>
                    <a:bodyPr/>
                    <a:lstStyle/>
                    <a:p>
                      <a:r>
                        <a:rPr lang="es-CO" dirty="0"/>
                        <a:t>8</a:t>
                      </a:r>
                    </a:p>
                  </a:txBody>
                  <a:tcPr/>
                </a:tc>
                <a:tc>
                  <a:txBody>
                    <a:bodyPr/>
                    <a:lstStyle/>
                    <a:p>
                      <a:r>
                        <a:rPr lang="es-CO" dirty="0"/>
                        <a:t>0.5</a:t>
                      </a:r>
                    </a:p>
                  </a:txBody>
                  <a:tcPr/>
                </a:tc>
                <a:tc>
                  <a:txBody>
                    <a:bodyPr/>
                    <a:lstStyle/>
                    <a:p>
                      <a:r>
                        <a:rPr lang="es-CO" dirty="0"/>
                        <a:t>10</a:t>
                      </a:r>
                    </a:p>
                  </a:txBody>
                  <a:tcPr/>
                </a:tc>
                <a:tc>
                  <a:txBody>
                    <a:bodyPr/>
                    <a:lstStyle/>
                    <a:p>
                      <a:r>
                        <a:rPr lang="es-CO" dirty="0"/>
                        <a:t>2.9</a:t>
                      </a:r>
                    </a:p>
                  </a:txBody>
                  <a:tcPr/>
                </a:tc>
                <a:tc>
                  <a:txBody>
                    <a:bodyPr/>
                    <a:lstStyle/>
                    <a:p>
                      <a:r>
                        <a:rPr lang="es-CO" dirty="0"/>
                        <a:t>12</a:t>
                      </a:r>
                    </a:p>
                  </a:txBody>
                  <a:tcPr/>
                </a:tc>
                <a:tc>
                  <a:txBody>
                    <a:bodyPr/>
                    <a:lstStyle/>
                    <a:p>
                      <a:r>
                        <a:rPr lang="es-CO" dirty="0"/>
                        <a:t>4.9</a:t>
                      </a:r>
                    </a:p>
                  </a:txBody>
                  <a:tcPr/>
                </a:tc>
                <a:extLst>
                  <a:ext uri="{0D108BD9-81ED-4DB2-BD59-A6C34878D82A}">
                    <a16:rowId xmlns:a16="http://schemas.microsoft.com/office/drawing/2014/main" val="10009"/>
                  </a:ext>
                </a:extLst>
              </a:tr>
              <a:tr h="380917">
                <a:tc>
                  <a:txBody>
                    <a:bodyPr/>
                    <a:lstStyle/>
                    <a:p>
                      <a:r>
                        <a:rPr lang="es-CO" dirty="0"/>
                        <a:t>9</a:t>
                      </a:r>
                    </a:p>
                  </a:txBody>
                  <a:tcPr/>
                </a:tc>
                <a:tc>
                  <a:txBody>
                    <a:bodyPr/>
                    <a:lstStyle/>
                    <a:p>
                      <a:r>
                        <a:rPr lang="es-CO" dirty="0"/>
                        <a:t>0.3</a:t>
                      </a:r>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0010"/>
                  </a:ext>
                </a:extLst>
              </a:tr>
              <a:tr h="380917">
                <a:tc>
                  <a:txBody>
                    <a:bodyPr/>
                    <a:lstStyle/>
                    <a:p>
                      <a:r>
                        <a:rPr lang="es-CO" dirty="0"/>
                        <a:t>10</a:t>
                      </a:r>
                    </a:p>
                  </a:txBody>
                  <a:tcPr/>
                </a:tc>
                <a:tc>
                  <a:txBody>
                    <a:bodyPr/>
                    <a:lstStyle/>
                    <a:p>
                      <a:r>
                        <a:rPr lang="es-CO" dirty="0"/>
                        <a:t>0.2</a:t>
                      </a:r>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8700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3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2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sz="3200" dirty="0"/>
              <a:t>TASA MARGINAL DE SUSTITUCIÓN</a:t>
            </a:r>
          </a:p>
        </p:txBody>
      </p:sp>
      <p:sp>
        <p:nvSpPr>
          <p:cNvPr id="3" name="2 Marcador de contenido"/>
          <p:cNvSpPr>
            <a:spLocks noGrp="1"/>
          </p:cNvSpPr>
          <p:nvPr>
            <p:ph idx="1"/>
          </p:nvPr>
        </p:nvSpPr>
        <p:spPr/>
        <p:txBody>
          <a:bodyPr>
            <a:normAutofit/>
          </a:bodyPr>
          <a:lstStyle/>
          <a:p>
            <a:r>
              <a:rPr lang="es-CO" sz="2400" dirty="0">
                <a:latin typeface="Arial" pitchFamily="34" charset="0"/>
                <a:cs typeface="Arial" pitchFamily="34" charset="0"/>
              </a:rPr>
              <a:t>    LA TASA MARGINAL DE SUSTITUCIÓN DE Y POR  X  (TMSxy), SE REFIERE A LA CANTIDAD DE Y QUE EL CONSUMIDOR ESTÁ DISPUESTO A DAR PARA OBTENER UNA UNIDAD ADICIONAL DE X Y CONTINUAR EN LA MISMA CURVA DE INDIFERENCIA.  A MEDIDA QUE EL INDIVIDUO SE MUEVE HACIA ABAJO EN LA CURVA DE INDIFERENCIA LA TMSxy DISMINUYE</a:t>
            </a:r>
          </a:p>
        </p:txBody>
      </p:sp>
    </p:spTree>
    <p:extLst>
      <p:ext uri="{BB962C8B-B14F-4D97-AF65-F5344CB8AC3E}">
        <p14:creationId xmlns:p14="http://schemas.microsoft.com/office/powerpoint/2010/main" val="303310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362377760"/>
              </p:ext>
            </p:extLst>
          </p:nvPr>
        </p:nvGraphicFramePr>
        <p:xfrm>
          <a:off x="971600" y="1412776"/>
          <a:ext cx="7584498" cy="4974806"/>
        </p:xfrm>
        <a:graphic>
          <a:graphicData uri="http://schemas.openxmlformats.org/drawingml/2006/table">
            <a:tbl>
              <a:tblPr firstRow="1" bandRow="1">
                <a:tableStyleId>{5C22544A-7EE6-4342-B048-85BDC9FD1C3A}</a:tableStyleId>
              </a:tblPr>
              <a:tblGrid>
                <a:gridCol w="842722">
                  <a:extLst>
                    <a:ext uri="{9D8B030D-6E8A-4147-A177-3AD203B41FA5}">
                      <a16:colId xmlns:a16="http://schemas.microsoft.com/office/drawing/2014/main" val="20000"/>
                    </a:ext>
                  </a:extLst>
                </a:gridCol>
                <a:gridCol w="842722">
                  <a:extLst>
                    <a:ext uri="{9D8B030D-6E8A-4147-A177-3AD203B41FA5}">
                      <a16:colId xmlns:a16="http://schemas.microsoft.com/office/drawing/2014/main" val="20001"/>
                    </a:ext>
                  </a:extLst>
                </a:gridCol>
                <a:gridCol w="842722">
                  <a:extLst>
                    <a:ext uri="{9D8B030D-6E8A-4147-A177-3AD203B41FA5}">
                      <a16:colId xmlns:a16="http://schemas.microsoft.com/office/drawing/2014/main" val="20002"/>
                    </a:ext>
                  </a:extLst>
                </a:gridCol>
                <a:gridCol w="842722">
                  <a:extLst>
                    <a:ext uri="{9D8B030D-6E8A-4147-A177-3AD203B41FA5}">
                      <a16:colId xmlns:a16="http://schemas.microsoft.com/office/drawing/2014/main" val="20003"/>
                    </a:ext>
                  </a:extLst>
                </a:gridCol>
                <a:gridCol w="842722">
                  <a:extLst>
                    <a:ext uri="{9D8B030D-6E8A-4147-A177-3AD203B41FA5}">
                      <a16:colId xmlns:a16="http://schemas.microsoft.com/office/drawing/2014/main" val="20004"/>
                    </a:ext>
                  </a:extLst>
                </a:gridCol>
                <a:gridCol w="842722">
                  <a:extLst>
                    <a:ext uri="{9D8B030D-6E8A-4147-A177-3AD203B41FA5}">
                      <a16:colId xmlns:a16="http://schemas.microsoft.com/office/drawing/2014/main" val="20005"/>
                    </a:ext>
                  </a:extLst>
                </a:gridCol>
                <a:gridCol w="848324">
                  <a:extLst>
                    <a:ext uri="{9D8B030D-6E8A-4147-A177-3AD203B41FA5}">
                      <a16:colId xmlns:a16="http://schemas.microsoft.com/office/drawing/2014/main" val="20006"/>
                    </a:ext>
                  </a:extLst>
                </a:gridCol>
                <a:gridCol w="837120">
                  <a:extLst>
                    <a:ext uri="{9D8B030D-6E8A-4147-A177-3AD203B41FA5}">
                      <a16:colId xmlns:a16="http://schemas.microsoft.com/office/drawing/2014/main" val="20007"/>
                    </a:ext>
                  </a:extLst>
                </a:gridCol>
                <a:gridCol w="842722">
                  <a:extLst>
                    <a:ext uri="{9D8B030D-6E8A-4147-A177-3AD203B41FA5}">
                      <a16:colId xmlns:a16="http://schemas.microsoft.com/office/drawing/2014/main" val="20008"/>
                    </a:ext>
                  </a:extLst>
                </a:gridCol>
              </a:tblGrid>
              <a:tr h="638056">
                <a:tc gridSpan="3">
                  <a:txBody>
                    <a:bodyPr/>
                    <a:lstStyle/>
                    <a:p>
                      <a:r>
                        <a:rPr lang="es-CO" dirty="0"/>
                        <a:t>CURVA DE INDIFERENCIA I</a:t>
                      </a:r>
                    </a:p>
                  </a:txBody>
                  <a:tcPr/>
                </a:tc>
                <a:tc hMerge="1">
                  <a:txBody>
                    <a:bodyPr/>
                    <a:lstStyle/>
                    <a:p>
                      <a:endParaRPr lang="es-CO" dirty="0"/>
                    </a:p>
                  </a:txBody>
                  <a:tcPr/>
                </a:tc>
                <a:tc hMerge="1">
                  <a:txBody>
                    <a:bodyPr/>
                    <a:lstStyle/>
                    <a:p>
                      <a:endParaRPr lang="es-CO" dirty="0"/>
                    </a:p>
                  </a:txBody>
                  <a:tcPr/>
                </a:tc>
                <a:tc gridSpan="3">
                  <a:txBody>
                    <a:bodyPr/>
                    <a:lstStyle/>
                    <a:p>
                      <a:r>
                        <a:rPr lang="es-CO" dirty="0"/>
                        <a:t>CURVA DE NDIFERENCIA II</a:t>
                      </a:r>
                    </a:p>
                  </a:txBody>
                  <a:tcPr/>
                </a:tc>
                <a:tc hMerge="1">
                  <a:txBody>
                    <a:bodyPr/>
                    <a:lstStyle/>
                    <a:p>
                      <a:endParaRPr lang="es-CO" dirty="0"/>
                    </a:p>
                  </a:txBody>
                  <a:tcPr/>
                </a:tc>
                <a:tc hMerge="1">
                  <a:txBody>
                    <a:bodyPr/>
                    <a:lstStyle/>
                    <a:p>
                      <a:endParaRPr lang="es-CO" dirty="0"/>
                    </a:p>
                  </a:txBody>
                  <a:tcPr/>
                </a:tc>
                <a:tc gridSpan="3">
                  <a:txBody>
                    <a:bodyPr/>
                    <a:lstStyle/>
                    <a:p>
                      <a:r>
                        <a:rPr lang="es-CO" dirty="0"/>
                        <a:t>CURVA DE INDIFERENCIA III</a:t>
                      </a:r>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10000"/>
                  </a:ext>
                </a:extLst>
              </a:tr>
              <a:tr h="638056">
                <a:tc>
                  <a:txBody>
                    <a:bodyPr/>
                    <a:lstStyle/>
                    <a:p>
                      <a:r>
                        <a:rPr lang="es-CO" dirty="0"/>
                        <a:t>QX</a:t>
                      </a:r>
                    </a:p>
                  </a:txBody>
                  <a:tcPr/>
                </a:tc>
                <a:tc>
                  <a:txBody>
                    <a:bodyPr/>
                    <a:lstStyle/>
                    <a:p>
                      <a:r>
                        <a:rPr lang="es-CO" dirty="0"/>
                        <a:t>QY</a:t>
                      </a:r>
                    </a:p>
                  </a:txBody>
                  <a:tcPr/>
                </a:tc>
                <a:tc>
                  <a:txBody>
                    <a:bodyPr/>
                    <a:lstStyle/>
                    <a:p>
                      <a:r>
                        <a:rPr lang="es-CO" dirty="0"/>
                        <a:t>TMSxy</a:t>
                      </a:r>
                    </a:p>
                  </a:txBody>
                  <a:tcPr/>
                </a:tc>
                <a:tc>
                  <a:txBody>
                    <a:bodyPr/>
                    <a:lstStyle/>
                    <a:p>
                      <a:r>
                        <a:rPr lang="es-CO" dirty="0"/>
                        <a:t>QX</a:t>
                      </a:r>
                    </a:p>
                  </a:txBody>
                  <a:tcPr/>
                </a:tc>
                <a:tc>
                  <a:txBody>
                    <a:bodyPr/>
                    <a:lstStyle/>
                    <a:p>
                      <a:r>
                        <a:rPr lang="es-CO" dirty="0"/>
                        <a:t>QY</a:t>
                      </a:r>
                    </a:p>
                  </a:txBody>
                  <a:tcPr/>
                </a:tc>
                <a:tc>
                  <a:txBody>
                    <a:bodyPr/>
                    <a:lstStyle/>
                    <a:p>
                      <a:r>
                        <a:rPr lang="es-CO" dirty="0"/>
                        <a:t>TMSxy</a:t>
                      </a:r>
                    </a:p>
                  </a:txBody>
                  <a:tcPr/>
                </a:tc>
                <a:tc>
                  <a:txBody>
                    <a:bodyPr/>
                    <a:lstStyle/>
                    <a:p>
                      <a:r>
                        <a:rPr lang="es-CO" dirty="0"/>
                        <a:t>QX</a:t>
                      </a:r>
                    </a:p>
                  </a:txBody>
                  <a:tcPr/>
                </a:tc>
                <a:tc>
                  <a:txBody>
                    <a:bodyPr/>
                    <a:lstStyle/>
                    <a:p>
                      <a:r>
                        <a:rPr lang="es-CO" dirty="0"/>
                        <a:t>QY</a:t>
                      </a:r>
                    </a:p>
                  </a:txBody>
                  <a:tcPr/>
                </a:tc>
                <a:tc>
                  <a:txBody>
                    <a:bodyPr/>
                    <a:lstStyle/>
                    <a:p>
                      <a:r>
                        <a:rPr lang="es-CO" dirty="0"/>
                        <a:t>TMSxy</a:t>
                      </a:r>
                    </a:p>
                  </a:txBody>
                  <a:tcPr/>
                </a:tc>
                <a:extLst>
                  <a:ext uri="{0D108BD9-81ED-4DB2-BD59-A6C34878D82A}">
                    <a16:rowId xmlns:a16="http://schemas.microsoft.com/office/drawing/2014/main" val="10001"/>
                  </a:ext>
                </a:extLst>
              </a:tr>
              <a:tr h="369667">
                <a:tc>
                  <a:txBody>
                    <a:bodyPr/>
                    <a:lstStyle/>
                    <a:p>
                      <a:r>
                        <a:rPr lang="es-CO" dirty="0"/>
                        <a:t>1</a:t>
                      </a:r>
                    </a:p>
                  </a:txBody>
                  <a:tcPr/>
                </a:tc>
                <a:tc>
                  <a:txBody>
                    <a:bodyPr/>
                    <a:lstStyle/>
                    <a:p>
                      <a:r>
                        <a:rPr lang="es-CO" dirty="0"/>
                        <a:t>10</a:t>
                      </a:r>
                    </a:p>
                  </a:txBody>
                  <a:tcPr/>
                </a:tc>
                <a:tc>
                  <a:txBody>
                    <a:bodyPr/>
                    <a:lstStyle/>
                    <a:p>
                      <a:r>
                        <a:rPr lang="es-CO" dirty="0"/>
                        <a:t>…</a:t>
                      </a:r>
                    </a:p>
                  </a:txBody>
                  <a:tcPr/>
                </a:tc>
                <a:tc>
                  <a:txBody>
                    <a:bodyPr/>
                    <a:lstStyle/>
                    <a:p>
                      <a:r>
                        <a:rPr lang="es-CO" dirty="0"/>
                        <a:t>3</a:t>
                      </a:r>
                    </a:p>
                  </a:txBody>
                  <a:tcPr/>
                </a:tc>
                <a:tc>
                  <a:txBody>
                    <a:bodyPr/>
                    <a:lstStyle/>
                    <a:p>
                      <a:r>
                        <a:rPr lang="es-CO" dirty="0"/>
                        <a:t>10</a:t>
                      </a:r>
                    </a:p>
                  </a:txBody>
                  <a:tcPr/>
                </a:tc>
                <a:tc>
                  <a:txBody>
                    <a:bodyPr/>
                    <a:lstStyle/>
                    <a:p>
                      <a:r>
                        <a:rPr lang="es-CO" dirty="0"/>
                        <a:t>…</a:t>
                      </a:r>
                    </a:p>
                  </a:txBody>
                  <a:tcPr/>
                </a:tc>
                <a:tc>
                  <a:txBody>
                    <a:bodyPr/>
                    <a:lstStyle/>
                    <a:p>
                      <a:r>
                        <a:rPr lang="es-CO" dirty="0"/>
                        <a:t>5</a:t>
                      </a:r>
                    </a:p>
                  </a:txBody>
                  <a:tcPr/>
                </a:tc>
                <a:tc>
                  <a:txBody>
                    <a:bodyPr/>
                    <a:lstStyle/>
                    <a:p>
                      <a:r>
                        <a:rPr lang="es-CO" dirty="0"/>
                        <a:t>12</a:t>
                      </a:r>
                    </a:p>
                  </a:txBody>
                  <a:tcPr/>
                </a:tc>
                <a:tc>
                  <a:txBody>
                    <a:bodyPr/>
                    <a:lstStyle/>
                    <a:p>
                      <a:r>
                        <a:rPr lang="es-CO" dirty="0"/>
                        <a:t>…</a:t>
                      </a:r>
                    </a:p>
                  </a:txBody>
                  <a:tcPr/>
                </a:tc>
                <a:extLst>
                  <a:ext uri="{0D108BD9-81ED-4DB2-BD59-A6C34878D82A}">
                    <a16:rowId xmlns:a16="http://schemas.microsoft.com/office/drawing/2014/main" val="10002"/>
                  </a:ext>
                </a:extLst>
              </a:tr>
              <a:tr h="369667">
                <a:tc>
                  <a:txBody>
                    <a:bodyPr/>
                    <a:lstStyle/>
                    <a:p>
                      <a:r>
                        <a:rPr lang="es-CO" dirty="0"/>
                        <a:t>2</a:t>
                      </a:r>
                    </a:p>
                  </a:txBody>
                  <a:tcPr/>
                </a:tc>
                <a:tc>
                  <a:txBody>
                    <a:bodyPr/>
                    <a:lstStyle/>
                    <a:p>
                      <a:r>
                        <a:rPr lang="es-CO" dirty="0"/>
                        <a:t>5</a:t>
                      </a:r>
                    </a:p>
                  </a:txBody>
                  <a:tcPr/>
                </a:tc>
                <a:tc>
                  <a:txBody>
                    <a:bodyPr/>
                    <a:lstStyle/>
                    <a:p>
                      <a:r>
                        <a:rPr lang="es-CO" dirty="0"/>
                        <a:t>5</a:t>
                      </a:r>
                    </a:p>
                  </a:txBody>
                  <a:tcPr/>
                </a:tc>
                <a:tc>
                  <a:txBody>
                    <a:bodyPr/>
                    <a:lstStyle/>
                    <a:p>
                      <a:r>
                        <a:rPr lang="es-CO" dirty="0"/>
                        <a:t>4</a:t>
                      </a:r>
                    </a:p>
                  </a:txBody>
                  <a:tcPr/>
                </a:tc>
                <a:tc>
                  <a:txBody>
                    <a:bodyPr/>
                    <a:lstStyle/>
                    <a:p>
                      <a:r>
                        <a:rPr lang="es-CO" dirty="0"/>
                        <a:t>7</a:t>
                      </a:r>
                    </a:p>
                  </a:txBody>
                  <a:tcPr/>
                </a:tc>
                <a:tc>
                  <a:txBody>
                    <a:bodyPr/>
                    <a:lstStyle/>
                    <a:p>
                      <a:r>
                        <a:rPr lang="es-CO" dirty="0"/>
                        <a:t>3</a:t>
                      </a:r>
                    </a:p>
                  </a:txBody>
                  <a:tcPr/>
                </a:tc>
                <a:tc>
                  <a:txBody>
                    <a:bodyPr/>
                    <a:lstStyle/>
                    <a:p>
                      <a:r>
                        <a:rPr lang="es-CO" dirty="0"/>
                        <a:t>6</a:t>
                      </a:r>
                    </a:p>
                  </a:txBody>
                  <a:tcPr/>
                </a:tc>
                <a:tc>
                  <a:txBody>
                    <a:bodyPr/>
                    <a:lstStyle/>
                    <a:p>
                      <a:r>
                        <a:rPr lang="es-CO" dirty="0"/>
                        <a:t>9</a:t>
                      </a:r>
                    </a:p>
                  </a:txBody>
                  <a:tcPr/>
                </a:tc>
                <a:tc>
                  <a:txBody>
                    <a:bodyPr/>
                    <a:lstStyle/>
                    <a:p>
                      <a:r>
                        <a:rPr lang="es-CO" dirty="0"/>
                        <a:t>3</a:t>
                      </a:r>
                    </a:p>
                  </a:txBody>
                  <a:tcPr/>
                </a:tc>
                <a:extLst>
                  <a:ext uri="{0D108BD9-81ED-4DB2-BD59-A6C34878D82A}">
                    <a16:rowId xmlns:a16="http://schemas.microsoft.com/office/drawing/2014/main" val="10003"/>
                  </a:ext>
                </a:extLst>
              </a:tr>
              <a:tr h="369667">
                <a:tc>
                  <a:txBody>
                    <a:bodyPr/>
                    <a:lstStyle/>
                    <a:p>
                      <a:r>
                        <a:rPr lang="es-CO" dirty="0"/>
                        <a:t>3</a:t>
                      </a:r>
                    </a:p>
                  </a:txBody>
                  <a:tcPr/>
                </a:tc>
                <a:tc>
                  <a:txBody>
                    <a:bodyPr/>
                    <a:lstStyle/>
                    <a:p>
                      <a:r>
                        <a:rPr lang="es-CO" dirty="0"/>
                        <a:t>3</a:t>
                      </a:r>
                    </a:p>
                  </a:txBody>
                  <a:tcPr/>
                </a:tc>
                <a:tc>
                  <a:txBody>
                    <a:bodyPr/>
                    <a:lstStyle/>
                    <a:p>
                      <a:r>
                        <a:rPr lang="es-CO" dirty="0"/>
                        <a:t>2</a:t>
                      </a:r>
                    </a:p>
                  </a:txBody>
                  <a:tcPr/>
                </a:tc>
                <a:tc>
                  <a:txBody>
                    <a:bodyPr/>
                    <a:lstStyle/>
                    <a:p>
                      <a:r>
                        <a:rPr lang="es-CO" dirty="0"/>
                        <a:t>5</a:t>
                      </a:r>
                    </a:p>
                  </a:txBody>
                  <a:tcPr/>
                </a:tc>
                <a:tc>
                  <a:txBody>
                    <a:bodyPr/>
                    <a:lstStyle/>
                    <a:p>
                      <a:r>
                        <a:rPr lang="es-CO" dirty="0"/>
                        <a:t>5</a:t>
                      </a:r>
                    </a:p>
                  </a:txBody>
                  <a:tcPr/>
                </a:tc>
                <a:tc>
                  <a:txBody>
                    <a:bodyPr/>
                    <a:lstStyle/>
                    <a:p>
                      <a:r>
                        <a:rPr lang="es-CO" dirty="0"/>
                        <a:t>2</a:t>
                      </a:r>
                    </a:p>
                  </a:txBody>
                  <a:tcPr/>
                </a:tc>
                <a:tc>
                  <a:txBody>
                    <a:bodyPr/>
                    <a:lstStyle/>
                    <a:p>
                      <a:r>
                        <a:rPr lang="es-CO" dirty="0"/>
                        <a:t>7</a:t>
                      </a:r>
                    </a:p>
                  </a:txBody>
                  <a:tcPr/>
                </a:tc>
                <a:tc>
                  <a:txBody>
                    <a:bodyPr/>
                    <a:lstStyle/>
                    <a:p>
                      <a:r>
                        <a:rPr lang="es-CO" dirty="0"/>
                        <a:t>7</a:t>
                      </a:r>
                    </a:p>
                  </a:txBody>
                  <a:tcPr/>
                </a:tc>
                <a:tc>
                  <a:txBody>
                    <a:bodyPr/>
                    <a:lstStyle/>
                    <a:p>
                      <a:r>
                        <a:rPr lang="es-CO" dirty="0"/>
                        <a:t>2</a:t>
                      </a:r>
                    </a:p>
                  </a:txBody>
                  <a:tcPr/>
                </a:tc>
                <a:extLst>
                  <a:ext uri="{0D108BD9-81ED-4DB2-BD59-A6C34878D82A}">
                    <a16:rowId xmlns:a16="http://schemas.microsoft.com/office/drawing/2014/main" val="10004"/>
                  </a:ext>
                </a:extLst>
              </a:tr>
              <a:tr h="369667">
                <a:tc>
                  <a:txBody>
                    <a:bodyPr/>
                    <a:lstStyle/>
                    <a:p>
                      <a:r>
                        <a:rPr lang="es-CO" dirty="0"/>
                        <a:t>4</a:t>
                      </a:r>
                    </a:p>
                  </a:txBody>
                  <a:tcPr/>
                </a:tc>
                <a:tc>
                  <a:txBody>
                    <a:bodyPr/>
                    <a:lstStyle/>
                    <a:p>
                      <a:r>
                        <a:rPr lang="es-CO" dirty="0"/>
                        <a:t>2.3</a:t>
                      </a:r>
                    </a:p>
                  </a:txBody>
                  <a:tcPr/>
                </a:tc>
                <a:tc>
                  <a:txBody>
                    <a:bodyPr/>
                    <a:lstStyle/>
                    <a:p>
                      <a:r>
                        <a:rPr lang="es-CO" dirty="0"/>
                        <a:t>0.7</a:t>
                      </a:r>
                    </a:p>
                  </a:txBody>
                  <a:tcPr/>
                </a:tc>
                <a:tc>
                  <a:txBody>
                    <a:bodyPr/>
                    <a:lstStyle/>
                    <a:p>
                      <a:r>
                        <a:rPr lang="es-CO" dirty="0"/>
                        <a:t>6</a:t>
                      </a:r>
                    </a:p>
                  </a:txBody>
                  <a:tcPr/>
                </a:tc>
                <a:tc>
                  <a:txBody>
                    <a:bodyPr/>
                    <a:lstStyle/>
                    <a:p>
                      <a:r>
                        <a:rPr lang="es-CO" dirty="0"/>
                        <a:t>4.2</a:t>
                      </a:r>
                    </a:p>
                  </a:txBody>
                  <a:tcPr/>
                </a:tc>
                <a:tc>
                  <a:txBody>
                    <a:bodyPr/>
                    <a:lstStyle/>
                    <a:p>
                      <a:r>
                        <a:rPr lang="es-CO" dirty="0"/>
                        <a:t>0.8</a:t>
                      </a:r>
                    </a:p>
                  </a:txBody>
                  <a:tcPr/>
                </a:tc>
                <a:tc>
                  <a:txBody>
                    <a:bodyPr/>
                    <a:lstStyle/>
                    <a:p>
                      <a:r>
                        <a:rPr lang="es-CO" dirty="0"/>
                        <a:t>8</a:t>
                      </a:r>
                    </a:p>
                  </a:txBody>
                  <a:tcPr/>
                </a:tc>
                <a:tc>
                  <a:txBody>
                    <a:bodyPr/>
                    <a:lstStyle/>
                    <a:p>
                      <a:r>
                        <a:rPr lang="es-CO" dirty="0"/>
                        <a:t>6.2</a:t>
                      </a:r>
                    </a:p>
                  </a:txBody>
                  <a:tcPr/>
                </a:tc>
                <a:tc>
                  <a:txBody>
                    <a:bodyPr/>
                    <a:lstStyle/>
                    <a:p>
                      <a:r>
                        <a:rPr lang="es-CO" dirty="0"/>
                        <a:t>0.8</a:t>
                      </a:r>
                    </a:p>
                  </a:txBody>
                  <a:tcPr/>
                </a:tc>
                <a:extLst>
                  <a:ext uri="{0D108BD9-81ED-4DB2-BD59-A6C34878D82A}">
                    <a16:rowId xmlns:a16="http://schemas.microsoft.com/office/drawing/2014/main" val="10005"/>
                  </a:ext>
                </a:extLst>
              </a:tr>
              <a:tr h="369667">
                <a:tc>
                  <a:txBody>
                    <a:bodyPr/>
                    <a:lstStyle/>
                    <a:p>
                      <a:r>
                        <a:rPr lang="es-CO" dirty="0"/>
                        <a:t>5</a:t>
                      </a:r>
                    </a:p>
                  </a:txBody>
                  <a:tcPr/>
                </a:tc>
                <a:tc>
                  <a:txBody>
                    <a:bodyPr/>
                    <a:lstStyle/>
                    <a:p>
                      <a:r>
                        <a:rPr lang="es-CO" dirty="0"/>
                        <a:t>1.7</a:t>
                      </a:r>
                    </a:p>
                  </a:txBody>
                  <a:tcPr/>
                </a:tc>
                <a:tc>
                  <a:txBody>
                    <a:bodyPr/>
                    <a:lstStyle/>
                    <a:p>
                      <a:r>
                        <a:rPr lang="es-CO" dirty="0"/>
                        <a:t>0.6</a:t>
                      </a:r>
                    </a:p>
                  </a:txBody>
                  <a:tcPr/>
                </a:tc>
                <a:tc>
                  <a:txBody>
                    <a:bodyPr/>
                    <a:lstStyle/>
                    <a:p>
                      <a:r>
                        <a:rPr lang="es-CO" dirty="0"/>
                        <a:t>7</a:t>
                      </a:r>
                    </a:p>
                  </a:txBody>
                  <a:tcPr/>
                </a:tc>
                <a:tc>
                  <a:txBody>
                    <a:bodyPr/>
                    <a:lstStyle/>
                    <a:p>
                      <a:r>
                        <a:rPr lang="es-CO" dirty="0"/>
                        <a:t>3.5</a:t>
                      </a:r>
                    </a:p>
                  </a:txBody>
                  <a:tcPr/>
                </a:tc>
                <a:tc>
                  <a:txBody>
                    <a:bodyPr/>
                    <a:lstStyle/>
                    <a:p>
                      <a:r>
                        <a:rPr lang="es-CO" dirty="0"/>
                        <a:t>0.7</a:t>
                      </a:r>
                    </a:p>
                  </a:txBody>
                  <a:tcPr/>
                </a:tc>
                <a:tc>
                  <a:txBody>
                    <a:bodyPr/>
                    <a:lstStyle/>
                    <a:p>
                      <a:r>
                        <a:rPr lang="es-CO" dirty="0"/>
                        <a:t>9</a:t>
                      </a:r>
                    </a:p>
                  </a:txBody>
                  <a:tcPr/>
                </a:tc>
                <a:tc>
                  <a:txBody>
                    <a:bodyPr/>
                    <a:lstStyle/>
                    <a:p>
                      <a:r>
                        <a:rPr lang="es-CO" dirty="0"/>
                        <a:t>5.5</a:t>
                      </a:r>
                    </a:p>
                  </a:txBody>
                  <a:tcPr/>
                </a:tc>
                <a:tc>
                  <a:txBody>
                    <a:bodyPr/>
                    <a:lstStyle/>
                    <a:p>
                      <a:r>
                        <a:rPr lang="es-CO" dirty="0"/>
                        <a:t>0.7</a:t>
                      </a:r>
                    </a:p>
                  </a:txBody>
                  <a:tcPr/>
                </a:tc>
                <a:extLst>
                  <a:ext uri="{0D108BD9-81ED-4DB2-BD59-A6C34878D82A}">
                    <a16:rowId xmlns:a16="http://schemas.microsoft.com/office/drawing/2014/main" val="10006"/>
                  </a:ext>
                </a:extLst>
              </a:tr>
              <a:tr h="369667">
                <a:tc>
                  <a:txBody>
                    <a:bodyPr/>
                    <a:lstStyle/>
                    <a:p>
                      <a:r>
                        <a:rPr lang="es-CO" dirty="0"/>
                        <a:t>6</a:t>
                      </a:r>
                    </a:p>
                  </a:txBody>
                  <a:tcPr/>
                </a:tc>
                <a:tc>
                  <a:txBody>
                    <a:bodyPr/>
                    <a:lstStyle/>
                    <a:p>
                      <a:r>
                        <a:rPr lang="es-CO" dirty="0"/>
                        <a:t>1.2</a:t>
                      </a:r>
                    </a:p>
                  </a:txBody>
                  <a:tcPr/>
                </a:tc>
                <a:tc>
                  <a:txBody>
                    <a:bodyPr/>
                    <a:lstStyle/>
                    <a:p>
                      <a:r>
                        <a:rPr lang="es-CO" dirty="0"/>
                        <a:t>0.5</a:t>
                      </a:r>
                    </a:p>
                  </a:txBody>
                  <a:tcPr/>
                </a:tc>
                <a:tc>
                  <a:txBody>
                    <a:bodyPr/>
                    <a:lstStyle/>
                    <a:p>
                      <a:r>
                        <a:rPr lang="es-CO" dirty="0"/>
                        <a:t>8</a:t>
                      </a:r>
                    </a:p>
                  </a:txBody>
                  <a:tcPr/>
                </a:tc>
                <a:tc>
                  <a:txBody>
                    <a:bodyPr/>
                    <a:lstStyle/>
                    <a:p>
                      <a:r>
                        <a:rPr lang="es-CO" dirty="0"/>
                        <a:t>3.2</a:t>
                      </a:r>
                    </a:p>
                  </a:txBody>
                  <a:tcPr/>
                </a:tc>
                <a:tc>
                  <a:txBody>
                    <a:bodyPr/>
                    <a:lstStyle/>
                    <a:p>
                      <a:r>
                        <a:rPr lang="es-CO" dirty="0"/>
                        <a:t>0.3</a:t>
                      </a:r>
                    </a:p>
                  </a:txBody>
                  <a:tcPr/>
                </a:tc>
                <a:tc>
                  <a:txBody>
                    <a:bodyPr/>
                    <a:lstStyle/>
                    <a:p>
                      <a:r>
                        <a:rPr lang="es-CO" dirty="0"/>
                        <a:t>10</a:t>
                      </a:r>
                    </a:p>
                  </a:txBody>
                  <a:tcPr/>
                </a:tc>
                <a:tc>
                  <a:txBody>
                    <a:bodyPr/>
                    <a:lstStyle/>
                    <a:p>
                      <a:r>
                        <a:rPr lang="es-CO" dirty="0"/>
                        <a:t>5.2</a:t>
                      </a:r>
                    </a:p>
                  </a:txBody>
                  <a:tcPr/>
                </a:tc>
                <a:tc>
                  <a:txBody>
                    <a:bodyPr/>
                    <a:lstStyle/>
                    <a:p>
                      <a:r>
                        <a:rPr lang="es-CO" dirty="0"/>
                        <a:t>0.3</a:t>
                      </a:r>
                    </a:p>
                  </a:txBody>
                  <a:tcPr/>
                </a:tc>
                <a:extLst>
                  <a:ext uri="{0D108BD9-81ED-4DB2-BD59-A6C34878D82A}">
                    <a16:rowId xmlns:a16="http://schemas.microsoft.com/office/drawing/2014/main" val="10007"/>
                  </a:ext>
                </a:extLst>
              </a:tr>
              <a:tr h="369667">
                <a:tc>
                  <a:txBody>
                    <a:bodyPr/>
                    <a:lstStyle/>
                    <a:p>
                      <a:r>
                        <a:rPr lang="es-CO" dirty="0"/>
                        <a:t>7</a:t>
                      </a:r>
                    </a:p>
                  </a:txBody>
                  <a:tcPr/>
                </a:tc>
                <a:tc>
                  <a:txBody>
                    <a:bodyPr/>
                    <a:lstStyle/>
                    <a:p>
                      <a:r>
                        <a:rPr lang="es-CO" dirty="0"/>
                        <a:t>0.8</a:t>
                      </a:r>
                    </a:p>
                  </a:txBody>
                  <a:tcPr/>
                </a:tc>
                <a:tc>
                  <a:txBody>
                    <a:bodyPr/>
                    <a:lstStyle/>
                    <a:p>
                      <a:r>
                        <a:rPr lang="es-CO" dirty="0"/>
                        <a:t>0.4</a:t>
                      </a:r>
                    </a:p>
                  </a:txBody>
                  <a:tcPr/>
                </a:tc>
                <a:tc>
                  <a:txBody>
                    <a:bodyPr/>
                    <a:lstStyle/>
                    <a:p>
                      <a:r>
                        <a:rPr lang="es-CO" dirty="0"/>
                        <a:t>9</a:t>
                      </a:r>
                    </a:p>
                  </a:txBody>
                  <a:tcPr/>
                </a:tc>
                <a:tc>
                  <a:txBody>
                    <a:bodyPr/>
                    <a:lstStyle/>
                    <a:p>
                      <a:r>
                        <a:rPr lang="es-CO" dirty="0"/>
                        <a:t>3</a:t>
                      </a:r>
                    </a:p>
                  </a:txBody>
                  <a:tcPr/>
                </a:tc>
                <a:tc>
                  <a:txBody>
                    <a:bodyPr/>
                    <a:lstStyle/>
                    <a:p>
                      <a:r>
                        <a:rPr lang="es-CO" dirty="0"/>
                        <a:t>0.2</a:t>
                      </a:r>
                    </a:p>
                  </a:txBody>
                  <a:tcPr/>
                </a:tc>
                <a:tc>
                  <a:txBody>
                    <a:bodyPr/>
                    <a:lstStyle/>
                    <a:p>
                      <a:r>
                        <a:rPr lang="es-CO" dirty="0"/>
                        <a:t>11</a:t>
                      </a:r>
                    </a:p>
                  </a:txBody>
                  <a:tcPr/>
                </a:tc>
                <a:tc>
                  <a:txBody>
                    <a:bodyPr/>
                    <a:lstStyle/>
                    <a:p>
                      <a:r>
                        <a:rPr lang="es-CO" dirty="0"/>
                        <a:t>5</a:t>
                      </a:r>
                    </a:p>
                  </a:txBody>
                  <a:tcPr/>
                </a:tc>
                <a:tc>
                  <a:txBody>
                    <a:bodyPr/>
                    <a:lstStyle/>
                    <a:p>
                      <a:r>
                        <a:rPr lang="es-CO" dirty="0"/>
                        <a:t>0.2</a:t>
                      </a:r>
                    </a:p>
                  </a:txBody>
                  <a:tcPr/>
                </a:tc>
                <a:extLst>
                  <a:ext uri="{0D108BD9-81ED-4DB2-BD59-A6C34878D82A}">
                    <a16:rowId xmlns:a16="http://schemas.microsoft.com/office/drawing/2014/main" val="10008"/>
                  </a:ext>
                </a:extLst>
              </a:tr>
              <a:tr h="369667">
                <a:tc>
                  <a:txBody>
                    <a:bodyPr/>
                    <a:lstStyle/>
                    <a:p>
                      <a:r>
                        <a:rPr lang="es-CO" dirty="0"/>
                        <a:t>8</a:t>
                      </a:r>
                    </a:p>
                  </a:txBody>
                  <a:tcPr/>
                </a:tc>
                <a:tc>
                  <a:txBody>
                    <a:bodyPr/>
                    <a:lstStyle/>
                    <a:p>
                      <a:r>
                        <a:rPr lang="es-CO" dirty="0"/>
                        <a:t>0.5</a:t>
                      </a:r>
                    </a:p>
                  </a:txBody>
                  <a:tcPr/>
                </a:tc>
                <a:tc>
                  <a:txBody>
                    <a:bodyPr/>
                    <a:lstStyle/>
                    <a:p>
                      <a:r>
                        <a:rPr lang="es-CO" dirty="0"/>
                        <a:t>0.3</a:t>
                      </a:r>
                    </a:p>
                  </a:txBody>
                  <a:tcPr/>
                </a:tc>
                <a:tc>
                  <a:txBody>
                    <a:bodyPr/>
                    <a:lstStyle/>
                    <a:p>
                      <a:r>
                        <a:rPr lang="es-CO" dirty="0"/>
                        <a:t>10</a:t>
                      </a:r>
                    </a:p>
                  </a:txBody>
                  <a:tcPr/>
                </a:tc>
                <a:tc>
                  <a:txBody>
                    <a:bodyPr/>
                    <a:lstStyle/>
                    <a:p>
                      <a:r>
                        <a:rPr lang="es-CO" dirty="0"/>
                        <a:t>2.9</a:t>
                      </a:r>
                    </a:p>
                  </a:txBody>
                  <a:tcPr/>
                </a:tc>
                <a:tc>
                  <a:txBody>
                    <a:bodyPr/>
                    <a:lstStyle/>
                    <a:p>
                      <a:r>
                        <a:rPr lang="es-CO" dirty="0"/>
                        <a:t>0.1</a:t>
                      </a:r>
                    </a:p>
                  </a:txBody>
                  <a:tcPr/>
                </a:tc>
                <a:tc>
                  <a:txBody>
                    <a:bodyPr/>
                    <a:lstStyle/>
                    <a:p>
                      <a:r>
                        <a:rPr lang="es-CO" dirty="0"/>
                        <a:t>12</a:t>
                      </a:r>
                    </a:p>
                  </a:txBody>
                  <a:tcPr/>
                </a:tc>
                <a:tc>
                  <a:txBody>
                    <a:bodyPr/>
                    <a:lstStyle/>
                    <a:p>
                      <a:r>
                        <a:rPr lang="es-CO" dirty="0"/>
                        <a:t>4.9</a:t>
                      </a:r>
                    </a:p>
                  </a:txBody>
                  <a:tcPr/>
                </a:tc>
                <a:tc>
                  <a:txBody>
                    <a:bodyPr/>
                    <a:lstStyle/>
                    <a:p>
                      <a:r>
                        <a:rPr lang="es-CO" dirty="0"/>
                        <a:t>0.1</a:t>
                      </a:r>
                    </a:p>
                  </a:txBody>
                  <a:tcPr/>
                </a:tc>
                <a:extLst>
                  <a:ext uri="{0D108BD9-81ED-4DB2-BD59-A6C34878D82A}">
                    <a16:rowId xmlns:a16="http://schemas.microsoft.com/office/drawing/2014/main" val="10009"/>
                  </a:ext>
                </a:extLst>
              </a:tr>
              <a:tr h="369667">
                <a:tc>
                  <a:txBody>
                    <a:bodyPr/>
                    <a:lstStyle/>
                    <a:p>
                      <a:r>
                        <a:rPr lang="es-CO" dirty="0"/>
                        <a:t>9</a:t>
                      </a:r>
                    </a:p>
                  </a:txBody>
                  <a:tcPr/>
                </a:tc>
                <a:tc>
                  <a:txBody>
                    <a:bodyPr/>
                    <a:lstStyle/>
                    <a:p>
                      <a:r>
                        <a:rPr lang="es-CO" dirty="0"/>
                        <a:t>0.3</a:t>
                      </a:r>
                    </a:p>
                  </a:txBody>
                  <a:tcPr/>
                </a:tc>
                <a:tc>
                  <a:txBody>
                    <a:bodyPr/>
                    <a:lstStyle/>
                    <a:p>
                      <a:r>
                        <a:rPr lang="es-CO" dirty="0"/>
                        <a:t>0.2</a:t>
                      </a:r>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extLst>
                  <a:ext uri="{0D108BD9-81ED-4DB2-BD59-A6C34878D82A}">
                    <a16:rowId xmlns:a16="http://schemas.microsoft.com/office/drawing/2014/main" val="10010"/>
                  </a:ext>
                </a:extLst>
              </a:tr>
              <a:tr h="369667">
                <a:tc>
                  <a:txBody>
                    <a:bodyPr/>
                    <a:lstStyle/>
                    <a:p>
                      <a:r>
                        <a:rPr lang="es-CO" dirty="0"/>
                        <a:t>10</a:t>
                      </a:r>
                    </a:p>
                  </a:txBody>
                  <a:tcPr/>
                </a:tc>
                <a:tc>
                  <a:txBody>
                    <a:bodyPr/>
                    <a:lstStyle/>
                    <a:p>
                      <a:r>
                        <a:rPr lang="es-CO" dirty="0"/>
                        <a:t>0.2</a:t>
                      </a:r>
                    </a:p>
                  </a:txBody>
                  <a:tcPr/>
                </a:tc>
                <a:tc>
                  <a:txBody>
                    <a:bodyPr/>
                    <a:lstStyle/>
                    <a:p>
                      <a:r>
                        <a:rPr lang="es-CO" dirty="0"/>
                        <a:t>0.1</a:t>
                      </a:r>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dirty="0"/>
                    </a:p>
                  </a:txBody>
                  <a:tcPr/>
                </a:tc>
                <a:extLst>
                  <a:ext uri="{0D108BD9-81ED-4DB2-BD59-A6C34878D82A}">
                    <a16:rowId xmlns:a16="http://schemas.microsoft.com/office/drawing/2014/main" val="1001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1" name="Entrada de lápiz 10">
                <a:extLst>
                  <a:ext uri="{FF2B5EF4-FFF2-40B4-BE49-F238E27FC236}">
                    <a16:creationId xmlns:a16="http://schemas.microsoft.com/office/drawing/2014/main" id="{825C4750-C02D-4A45-8910-D5B881DFB0D3}"/>
                  </a:ext>
                </a:extLst>
              </p14:cNvPr>
              <p14:cNvContentPartPr/>
              <p14:nvPr/>
            </p14:nvContentPartPr>
            <p14:xfrm>
              <a:off x="-980382" y="522369"/>
              <a:ext cx="360" cy="360"/>
            </p14:xfrm>
          </p:contentPart>
        </mc:Choice>
        <mc:Fallback xmlns="">
          <p:pic>
            <p:nvPicPr>
              <p:cNvPr id="11" name="Entrada de lápiz 10">
                <a:extLst>
                  <a:ext uri="{FF2B5EF4-FFF2-40B4-BE49-F238E27FC236}">
                    <a16:creationId xmlns:a16="http://schemas.microsoft.com/office/drawing/2014/main" id="{825C4750-C02D-4A45-8910-D5B881DFB0D3}"/>
                  </a:ext>
                </a:extLst>
              </p:cNvPr>
              <p:cNvPicPr/>
              <p:nvPr/>
            </p:nvPicPr>
            <p:blipFill>
              <a:blip r:embed="rId3"/>
              <a:stretch>
                <a:fillRect/>
              </a:stretch>
            </p:blipFill>
            <p:spPr>
              <a:xfrm>
                <a:off x="-989022" y="513729"/>
                <a:ext cx="18000" cy="18000"/>
              </a:xfrm>
              <a:prstGeom prst="rect">
                <a:avLst/>
              </a:prstGeom>
            </p:spPr>
          </p:pic>
        </mc:Fallback>
      </mc:AlternateContent>
    </p:spTree>
    <p:extLst>
      <p:ext uri="{BB962C8B-B14F-4D97-AF65-F5344CB8AC3E}">
        <p14:creationId xmlns:p14="http://schemas.microsoft.com/office/powerpoint/2010/main" val="226837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764704"/>
            <a:ext cx="7848872" cy="4031873"/>
          </a:xfrm>
          <a:prstGeom prst="rect">
            <a:avLst/>
          </a:prstGeom>
        </p:spPr>
        <p:txBody>
          <a:bodyPr wrap="square">
            <a:spAutoFit/>
          </a:bodyPr>
          <a:lstStyle/>
          <a:p>
            <a:pPr algn="just"/>
            <a:r>
              <a:rPr lang="es-CO" sz="3200" dirty="0">
                <a:latin typeface="Arial" pitchFamily="34" charset="0"/>
                <a:cs typeface="Arial" pitchFamily="34" charset="0"/>
              </a:rPr>
              <a:t>La relación </a:t>
            </a:r>
            <a:r>
              <a:rPr lang="es-CO" sz="3200" b="1" dirty="0">
                <a:latin typeface="Arial" pitchFamily="34" charset="0"/>
                <a:cs typeface="Arial" pitchFamily="34" charset="0"/>
              </a:rPr>
              <a:t>marginal de sustitución</a:t>
            </a:r>
            <a:r>
              <a:rPr lang="es-CO" sz="3200" dirty="0">
                <a:latin typeface="Arial" pitchFamily="34" charset="0"/>
                <a:cs typeface="Arial" pitchFamily="34" charset="0"/>
              </a:rPr>
              <a:t> es una </a:t>
            </a:r>
            <a:r>
              <a:rPr lang="es-CO" sz="3200" b="1" dirty="0">
                <a:latin typeface="Arial" pitchFamily="34" charset="0"/>
                <a:cs typeface="Arial" pitchFamily="34" charset="0"/>
              </a:rPr>
              <a:t>tasa</a:t>
            </a:r>
            <a:r>
              <a:rPr lang="es-CO" sz="3200" dirty="0">
                <a:latin typeface="Arial" pitchFamily="34" charset="0"/>
                <a:cs typeface="Arial" pitchFamily="34" charset="0"/>
              </a:rPr>
              <a:t> de compensación entre dos bienes, es decir, es la cantidad que se estaría dispuesto a ceder de uno de los dos bienes para obtener una unidad adicional del otro, manteniendo la utilidad constante. Gráficamente es la pendiente en cada punto de la curva de indiferencia</a:t>
            </a:r>
          </a:p>
        </p:txBody>
      </p:sp>
    </p:spTree>
    <p:extLst>
      <p:ext uri="{BB962C8B-B14F-4D97-AF65-F5344CB8AC3E}">
        <p14:creationId xmlns:p14="http://schemas.microsoft.com/office/powerpoint/2010/main" val="234746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365760"/>
            <a:ext cx="7520940" cy="903000"/>
          </a:xfrm>
        </p:spPr>
        <p:txBody>
          <a:bodyPr/>
          <a:lstStyle/>
          <a:p>
            <a:pPr algn="ctr"/>
            <a:r>
              <a:rPr lang="es-CO" dirty="0"/>
              <a:t>Características de las curvas de indiferencia </a:t>
            </a:r>
          </a:p>
        </p:txBody>
      </p:sp>
      <p:sp>
        <p:nvSpPr>
          <p:cNvPr id="3" name="2 Marcador de contenido"/>
          <p:cNvSpPr>
            <a:spLocks noGrp="1"/>
          </p:cNvSpPr>
          <p:nvPr>
            <p:ph idx="1"/>
          </p:nvPr>
        </p:nvSpPr>
        <p:spPr>
          <a:xfrm>
            <a:off x="822960" y="1484784"/>
            <a:ext cx="7520940" cy="3195693"/>
          </a:xfrm>
        </p:spPr>
        <p:txBody>
          <a:bodyPr>
            <a:normAutofit/>
          </a:bodyPr>
          <a:lstStyle/>
          <a:p>
            <a:pPr>
              <a:buFont typeface="+mj-lt"/>
              <a:buAutoNum type="arabicPeriod"/>
            </a:pPr>
            <a:r>
              <a:rPr lang="es-CO" sz="2400" dirty="0">
                <a:latin typeface="Arial" pitchFamily="34" charset="0"/>
                <a:cs typeface="Arial" pitchFamily="34" charset="0"/>
              </a:rPr>
              <a:t>Tienen pendiente negativa</a:t>
            </a:r>
          </a:p>
          <a:p>
            <a:pPr>
              <a:buFont typeface="+mj-lt"/>
              <a:buAutoNum type="arabicPeriod"/>
            </a:pPr>
            <a:r>
              <a:rPr lang="es-CO" sz="2400" dirty="0">
                <a:latin typeface="Arial" pitchFamily="34" charset="0"/>
                <a:cs typeface="Arial" pitchFamily="34" charset="0"/>
              </a:rPr>
              <a:t>Son convexas con respecto al origen</a:t>
            </a:r>
          </a:p>
          <a:p>
            <a:pPr>
              <a:buFont typeface="+mj-lt"/>
              <a:buAutoNum type="arabicPeriod"/>
            </a:pPr>
            <a:r>
              <a:rPr lang="es-CO" sz="2400" dirty="0">
                <a:latin typeface="Arial" pitchFamily="34" charset="0"/>
                <a:cs typeface="Arial" pitchFamily="34" charset="0"/>
              </a:rPr>
              <a:t>No pueden intersectarse</a:t>
            </a:r>
          </a:p>
        </p:txBody>
      </p:sp>
    </p:spTree>
    <p:extLst>
      <p:ext uri="{BB962C8B-B14F-4D97-AF65-F5344CB8AC3E}">
        <p14:creationId xmlns:p14="http://schemas.microsoft.com/office/powerpoint/2010/main" val="1173892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276</TotalTime>
  <Words>522</Words>
  <Application>Microsoft Macintosh PowerPoint</Application>
  <PresentationFormat>Presentación en pantalla (4:3)</PresentationFormat>
  <Paragraphs>172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Franklin Gothic Book</vt:lpstr>
      <vt:lpstr>Franklin Gothic Medium</vt:lpstr>
      <vt:lpstr>Wingdings</vt:lpstr>
      <vt:lpstr>Ángulos</vt:lpstr>
      <vt:lpstr>CURVAS DE INDIFERENCIA</vt:lpstr>
      <vt:lpstr>Definición de curvas de indiferencia</vt:lpstr>
      <vt:lpstr>Presentación de PowerPoint</vt:lpstr>
      <vt:lpstr>Presentación de PowerPoint</vt:lpstr>
      <vt:lpstr>Presentación de PowerPoint</vt:lpstr>
      <vt:lpstr>TASA MARGINAL DE SUSTITUCIÓN</vt:lpstr>
      <vt:lpstr>Presentación de PowerPoint</vt:lpstr>
      <vt:lpstr>Presentación de PowerPoint</vt:lpstr>
      <vt:lpstr>Características de las curvas de indiferencia </vt:lpstr>
      <vt:lpstr>La curva ingreso-consumo</vt:lpstr>
      <vt:lpstr>La curva de engel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CURVAS DE INDIFERENCIA</dc:title>
  <dc:creator>2012</dc:creator>
  <cp:lastModifiedBy>Microsoft Office User</cp:lastModifiedBy>
  <cp:revision>14</cp:revision>
  <dcterms:created xsi:type="dcterms:W3CDTF">2011-04-23T16:15:19Z</dcterms:created>
  <dcterms:modified xsi:type="dcterms:W3CDTF">2023-04-26T23:33:32Z</dcterms:modified>
</cp:coreProperties>
</file>