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59" r:id="rId6"/>
    <p:sldId id="261" r:id="rId7"/>
    <p:sldId id="263" r:id="rId8"/>
    <p:sldId id="262" r:id="rId9"/>
    <p:sldId id="264" r:id="rId10"/>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70"/>
  </p:normalViewPr>
  <p:slideViewPr>
    <p:cSldViewPr>
      <p:cViewPr varScale="1">
        <p:scale>
          <a:sx n="108" d="100"/>
          <a:sy n="108" d="100"/>
        </p:scale>
        <p:origin x="1760"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3T02:26:47.329"/>
    </inkml:context>
    <inkml:brush xml:id="br0">
      <inkml:brushProperty name="width" value="0.1" units="cm"/>
      <inkml:brushProperty name="height" value="0.1" units="cm"/>
    </inkml:brush>
  </inkml:definitions>
  <inkml:trace contextRef="#ctx0" brushRef="#br0">1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19" name="18 Marcador de fecha"/>
          <p:cNvSpPr>
            <a:spLocks noGrp="1"/>
          </p:cNvSpPr>
          <p:nvPr>
            <p:ph type="dt" sz="half" idx="10"/>
          </p:nvPr>
        </p:nvSpPr>
        <p:spPr/>
        <p:txBody>
          <a:bodyPr/>
          <a:lstStyle/>
          <a:p>
            <a:fld id="{CCE2345E-6193-4086-A328-ED9C662542F3}" type="datetimeFigureOut">
              <a:rPr lang="es-CO" smtClean="0"/>
              <a:t>10/05/23</a:t>
            </a:fld>
            <a:endParaRPr lang="es-CO"/>
          </a:p>
        </p:txBody>
      </p:sp>
      <p:sp>
        <p:nvSpPr>
          <p:cNvPr id="8" name="7 Marcador de pie de página"/>
          <p:cNvSpPr>
            <a:spLocks noGrp="1"/>
          </p:cNvSpPr>
          <p:nvPr>
            <p:ph type="ftr" sz="quarter" idx="11"/>
          </p:nvPr>
        </p:nvSpPr>
        <p:spPr/>
        <p:txBody>
          <a:bodyPr/>
          <a:lstStyle/>
          <a:p>
            <a:endParaRPr lang="es-CO"/>
          </a:p>
        </p:txBody>
      </p:sp>
      <p:sp>
        <p:nvSpPr>
          <p:cNvPr id="11" name="10 Marcador de número de diapositiva"/>
          <p:cNvSpPr>
            <a:spLocks noGrp="1"/>
          </p:cNvSpPr>
          <p:nvPr>
            <p:ph type="sldNum" sz="quarter" idx="12"/>
          </p:nvPr>
        </p:nvSpPr>
        <p:spPr/>
        <p:txBody>
          <a:bodyPr/>
          <a:lstStyle/>
          <a:p>
            <a:fld id="{D08C0E3E-2C0F-47E2-9A2B-F017DD0502AC}"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CCE2345E-6193-4086-A328-ED9C662542F3}" type="datetimeFigureOut">
              <a:rPr lang="es-CO" smtClean="0"/>
              <a:t>10/05/23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D08C0E3E-2C0F-47E2-9A2B-F017DD0502AC}"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CCE2345E-6193-4086-A328-ED9C662542F3}" type="datetimeFigureOut">
              <a:rPr lang="es-CO" smtClean="0"/>
              <a:t>10/05/23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D08C0E3E-2C0F-47E2-9A2B-F017DD0502AC}"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CCE2345E-6193-4086-A328-ED9C662542F3}" type="datetimeFigureOut">
              <a:rPr lang="es-CO" smtClean="0"/>
              <a:t>10/05/23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D08C0E3E-2C0F-47E2-9A2B-F017DD0502AC}"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CCE2345E-6193-4086-A328-ED9C662542F3}" type="datetimeFigureOut">
              <a:rPr lang="es-CO" smtClean="0"/>
              <a:t>10/05/23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D08C0E3E-2C0F-47E2-9A2B-F017DD0502AC}"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CCE2345E-6193-4086-A328-ED9C662542F3}" type="datetimeFigureOut">
              <a:rPr lang="es-CO" smtClean="0"/>
              <a:t>10/05/23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D08C0E3E-2C0F-47E2-9A2B-F017DD0502AC}" type="slidenum">
              <a:rPr lang="es-CO" smtClean="0"/>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CCE2345E-6193-4086-A328-ED9C662542F3}" type="datetimeFigureOut">
              <a:rPr lang="es-CO" smtClean="0"/>
              <a:t>10/05/23</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D08C0E3E-2C0F-47E2-9A2B-F017DD0502AC}"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CE2345E-6193-4086-A328-ED9C662542F3}" type="datetimeFigureOut">
              <a:rPr lang="es-CO" smtClean="0"/>
              <a:t>10/05/23</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D08C0E3E-2C0F-47E2-9A2B-F017DD0502AC}"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Marcador de fecha"/>
          <p:cNvSpPr>
            <a:spLocks noGrp="1"/>
          </p:cNvSpPr>
          <p:nvPr>
            <p:ph type="dt" sz="half" idx="10"/>
          </p:nvPr>
        </p:nvSpPr>
        <p:spPr/>
        <p:txBody>
          <a:bodyPr/>
          <a:lstStyle/>
          <a:p>
            <a:fld id="{CCE2345E-6193-4086-A328-ED9C662542F3}" type="datetimeFigureOut">
              <a:rPr lang="es-CO" smtClean="0"/>
              <a:t>10/05/23</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D08C0E3E-2C0F-47E2-9A2B-F017DD0502AC}"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CCE2345E-6193-4086-A328-ED9C662542F3}" type="datetimeFigureOut">
              <a:rPr lang="es-CO" smtClean="0"/>
              <a:t>10/05/23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D08C0E3E-2C0F-47E2-9A2B-F017DD0502AC}" type="slidenum">
              <a:rPr lang="es-CO" smtClean="0"/>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CCE2345E-6193-4086-A328-ED9C662542F3}" type="datetimeFigureOut">
              <a:rPr lang="es-CO" smtClean="0"/>
              <a:t>10/05/23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D08C0E3E-2C0F-47E2-9A2B-F017DD0502AC}" type="slidenum">
              <a:rPr lang="es-CO" smtClean="0"/>
              <a:t>‹Nº›</a:t>
            </a:fld>
            <a:endParaRPr lang="es-CO"/>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p>
            <a:r>
              <a:rPr kumimoji="0" lang="es-ES"/>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CE2345E-6193-4086-A328-ED9C662542F3}" type="datetimeFigureOut">
              <a:rPr lang="es-CO" smtClean="0"/>
              <a:t>10/05/23</a:t>
            </a:fld>
            <a:endParaRPr lang="es-CO"/>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s-CO"/>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08C0E3E-2C0F-47E2-9A2B-F017DD0502AC}" type="slidenum">
              <a:rPr lang="es-CO" smtClean="0"/>
              <a:t>‹Nº›</a:t>
            </a:fld>
            <a:endParaRPr lang="es-CO"/>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dirty="0"/>
              <a:t>	TEORIA DE LA PRODUCCIÓN</a:t>
            </a:r>
          </a:p>
        </p:txBody>
      </p:sp>
      <p:sp>
        <p:nvSpPr>
          <p:cNvPr id="3" name="2 Subtítulo"/>
          <p:cNvSpPr>
            <a:spLocks noGrp="1"/>
          </p:cNvSpPr>
          <p:nvPr>
            <p:ph type="subTitle" idx="1"/>
          </p:nvPr>
        </p:nvSpPr>
        <p:spPr/>
        <p:txBody>
          <a:bodyPr/>
          <a:lstStyle/>
          <a:p>
            <a:r>
              <a:rPr lang="es-CO" dirty="0"/>
              <a:t>OLGA LUCÍA FLÓREZ BARREIRO</a:t>
            </a:r>
          </a:p>
        </p:txBody>
      </p:sp>
    </p:spTree>
    <p:extLst>
      <p:ext uri="{BB962C8B-B14F-4D97-AF65-F5344CB8AC3E}">
        <p14:creationId xmlns:p14="http://schemas.microsoft.com/office/powerpoint/2010/main" val="366345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PRODUCCIÓN TOTAL, PROMEDIO Y MARGINAL</a:t>
            </a:r>
          </a:p>
        </p:txBody>
      </p:sp>
      <p:sp>
        <p:nvSpPr>
          <p:cNvPr id="3" name="2 Marcador de contenido"/>
          <p:cNvSpPr>
            <a:spLocks noGrp="1"/>
          </p:cNvSpPr>
          <p:nvPr>
            <p:ph idx="1"/>
          </p:nvPr>
        </p:nvSpPr>
        <p:spPr/>
        <p:txBody>
          <a:bodyPr/>
          <a:lstStyle/>
          <a:p>
            <a:r>
              <a:rPr lang="es-CO" dirty="0"/>
              <a:t>LA FUNCIÓN DE PRODUCCIÓN PARA CUALQUIER ARTPICULO ES UNA ECUACIÓN TABLA O GRÁFICA  QUE INDICA LA CANTIDAD  MÁXIMA DE ESE ARTÍCULO  QUE SE PUEDE PRODUCIR POR UNIDAD DE TIEMPO PARA CADA CONJUNTO DE INSUMOS ALTERNOS. </a:t>
            </a:r>
          </a:p>
        </p:txBody>
      </p:sp>
    </p:spTree>
    <p:extLst>
      <p:ext uri="{BB962C8B-B14F-4D97-AF65-F5344CB8AC3E}">
        <p14:creationId xmlns:p14="http://schemas.microsoft.com/office/powerpoint/2010/main" val="252435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TEORÍA DE LA PRODUCCIÓN</a:t>
            </a:r>
          </a:p>
        </p:txBody>
      </p:sp>
      <p:sp>
        <p:nvSpPr>
          <p:cNvPr id="3" name="2 Marcador de contenido"/>
          <p:cNvSpPr>
            <a:spLocks noGrp="1"/>
          </p:cNvSpPr>
          <p:nvPr>
            <p:ph idx="1"/>
          </p:nvPr>
        </p:nvSpPr>
        <p:spPr/>
        <p:txBody>
          <a:bodyPr/>
          <a:lstStyle/>
          <a:p>
            <a:r>
              <a:rPr lang="es-CO" dirty="0"/>
              <a:t>LA PRODUCCIÓN TOTAL SE OBTIENE CON LA COMBINACIÓN DE LOS DIFERENTES FACTORES DE PRODUCCIÓN ( TIERRA CAPITAL, TRABAJO, TECNOLOGÍA, CONOCIMIENTO) POR UNIDAD DE TIEMPO.</a:t>
            </a:r>
          </a:p>
          <a:p>
            <a:r>
              <a:rPr lang="es-CO" dirty="0"/>
              <a:t>GENERALMENTE HAY UN FACTOR DE PRODUCCIÓN INTENSIVO.</a:t>
            </a:r>
          </a:p>
        </p:txBody>
      </p:sp>
    </p:spTree>
    <p:extLst>
      <p:ext uri="{BB962C8B-B14F-4D97-AF65-F5344CB8AC3E}">
        <p14:creationId xmlns:p14="http://schemas.microsoft.com/office/powerpoint/2010/main" val="391430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EJERCICIO DE PRODUCCIÓN </a:t>
            </a:r>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32846519"/>
              </p:ext>
            </p:extLst>
          </p:nvPr>
        </p:nvGraphicFramePr>
        <p:xfrm>
          <a:off x="395536" y="620688"/>
          <a:ext cx="8748464" cy="397764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gridCol w="2123728">
                  <a:extLst>
                    <a:ext uri="{9D8B030D-6E8A-4147-A177-3AD203B41FA5}">
                      <a16:colId xmlns:a16="http://schemas.microsoft.com/office/drawing/2014/main" val="20004"/>
                    </a:ext>
                  </a:extLst>
                </a:gridCol>
              </a:tblGrid>
              <a:tr h="370840">
                <a:tc>
                  <a:txBody>
                    <a:bodyPr/>
                    <a:lstStyle/>
                    <a:p>
                      <a:r>
                        <a:rPr lang="es-CO" dirty="0"/>
                        <a:t>TIERRA</a:t>
                      </a:r>
                    </a:p>
                  </a:txBody>
                  <a:tcPr/>
                </a:tc>
                <a:tc>
                  <a:txBody>
                    <a:bodyPr/>
                    <a:lstStyle/>
                    <a:p>
                      <a:r>
                        <a:rPr lang="es-CO" dirty="0"/>
                        <a:t>TRABAJO</a:t>
                      </a:r>
                    </a:p>
                  </a:txBody>
                  <a:tcPr/>
                </a:tc>
                <a:tc>
                  <a:txBody>
                    <a:bodyPr/>
                    <a:lstStyle/>
                    <a:p>
                      <a:r>
                        <a:rPr lang="es-CO" dirty="0"/>
                        <a:t>PRODUCCIÓN TOTAL</a:t>
                      </a:r>
                    </a:p>
                  </a:txBody>
                  <a:tcPr/>
                </a:tc>
                <a:tc>
                  <a:txBody>
                    <a:bodyPr/>
                    <a:lstStyle/>
                    <a:p>
                      <a:r>
                        <a:rPr lang="es-CO" dirty="0"/>
                        <a:t>PRODUCCIÓN PROMEDIO</a:t>
                      </a:r>
                    </a:p>
                  </a:txBody>
                  <a:tcPr/>
                </a:tc>
                <a:tc>
                  <a:txBody>
                    <a:bodyPr/>
                    <a:lstStyle/>
                    <a:p>
                      <a:r>
                        <a:rPr lang="es-CO" dirty="0"/>
                        <a:t>PRODUCCIÓN MARGINAL </a:t>
                      </a:r>
                    </a:p>
                  </a:txBody>
                  <a:tcPr/>
                </a:tc>
                <a:extLst>
                  <a:ext uri="{0D108BD9-81ED-4DB2-BD59-A6C34878D82A}">
                    <a16:rowId xmlns:a16="http://schemas.microsoft.com/office/drawing/2014/main" val="10000"/>
                  </a:ext>
                </a:extLst>
              </a:tr>
              <a:tr h="370840">
                <a:tc>
                  <a:txBody>
                    <a:bodyPr/>
                    <a:lstStyle/>
                    <a:p>
                      <a:r>
                        <a:rPr lang="es-CO" dirty="0"/>
                        <a:t>1</a:t>
                      </a:r>
                    </a:p>
                  </a:txBody>
                  <a:tcPr/>
                </a:tc>
                <a:tc>
                  <a:txBody>
                    <a:bodyPr/>
                    <a:lstStyle/>
                    <a:p>
                      <a:r>
                        <a:rPr lang="es-CO" dirty="0"/>
                        <a:t>0</a:t>
                      </a:r>
                    </a:p>
                  </a:txBody>
                  <a:tcPr/>
                </a:tc>
                <a:tc>
                  <a:txBody>
                    <a:bodyPr/>
                    <a:lstStyle/>
                    <a:p>
                      <a:r>
                        <a:rPr lang="es-CO" dirty="0"/>
                        <a:t>0</a:t>
                      </a:r>
                    </a:p>
                  </a:txBody>
                  <a:tcPr/>
                </a:tc>
                <a:tc>
                  <a:txBody>
                    <a:bodyPr/>
                    <a:lstStyle/>
                    <a:p>
                      <a:r>
                        <a:rPr lang="es-CO" dirty="0"/>
                        <a:t>0</a:t>
                      </a:r>
                    </a:p>
                  </a:txBody>
                  <a:tcPr/>
                </a:tc>
                <a:tc>
                  <a:txBody>
                    <a:bodyPr/>
                    <a:lstStyle/>
                    <a:p>
                      <a:r>
                        <a:rPr lang="es-CO" dirty="0"/>
                        <a:t>0</a:t>
                      </a:r>
                    </a:p>
                  </a:txBody>
                  <a:tcPr/>
                </a:tc>
                <a:extLst>
                  <a:ext uri="{0D108BD9-81ED-4DB2-BD59-A6C34878D82A}">
                    <a16:rowId xmlns:a16="http://schemas.microsoft.com/office/drawing/2014/main" val="10001"/>
                  </a:ext>
                </a:extLst>
              </a:tr>
              <a:tr h="370840">
                <a:tc>
                  <a:txBody>
                    <a:bodyPr/>
                    <a:lstStyle/>
                    <a:p>
                      <a:r>
                        <a:rPr lang="es-CO" dirty="0"/>
                        <a:t>1</a:t>
                      </a:r>
                    </a:p>
                  </a:txBody>
                  <a:tcPr/>
                </a:tc>
                <a:tc>
                  <a:txBody>
                    <a:bodyPr/>
                    <a:lstStyle/>
                    <a:p>
                      <a:r>
                        <a:rPr lang="es-CO" dirty="0"/>
                        <a:t>1</a:t>
                      </a:r>
                    </a:p>
                  </a:txBody>
                  <a:tcPr/>
                </a:tc>
                <a:tc>
                  <a:txBody>
                    <a:bodyPr/>
                    <a:lstStyle/>
                    <a:p>
                      <a:r>
                        <a:rPr lang="es-CO" dirty="0"/>
                        <a:t>3</a:t>
                      </a:r>
                    </a:p>
                  </a:txBody>
                  <a:tcPr/>
                </a:tc>
                <a:tc>
                  <a:txBody>
                    <a:bodyPr/>
                    <a:lstStyle/>
                    <a:p>
                      <a:r>
                        <a:rPr lang="es-CO" dirty="0"/>
                        <a:t>3</a:t>
                      </a:r>
                    </a:p>
                  </a:txBody>
                  <a:tcPr/>
                </a:tc>
                <a:tc>
                  <a:txBody>
                    <a:bodyPr/>
                    <a:lstStyle/>
                    <a:p>
                      <a:r>
                        <a:rPr lang="es-CO" dirty="0"/>
                        <a:t>3</a:t>
                      </a:r>
                    </a:p>
                  </a:txBody>
                  <a:tcPr/>
                </a:tc>
                <a:extLst>
                  <a:ext uri="{0D108BD9-81ED-4DB2-BD59-A6C34878D82A}">
                    <a16:rowId xmlns:a16="http://schemas.microsoft.com/office/drawing/2014/main" val="10002"/>
                  </a:ext>
                </a:extLst>
              </a:tr>
              <a:tr h="370840">
                <a:tc>
                  <a:txBody>
                    <a:bodyPr/>
                    <a:lstStyle/>
                    <a:p>
                      <a:r>
                        <a:rPr lang="es-CO" dirty="0"/>
                        <a:t>1</a:t>
                      </a:r>
                    </a:p>
                  </a:txBody>
                  <a:tcPr/>
                </a:tc>
                <a:tc>
                  <a:txBody>
                    <a:bodyPr/>
                    <a:lstStyle/>
                    <a:p>
                      <a:r>
                        <a:rPr lang="es-CO" dirty="0"/>
                        <a:t>2</a:t>
                      </a:r>
                    </a:p>
                  </a:txBody>
                  <a:tcPr/>
                </a:tc>
                <a:tc>
                  <a:txBody>
                    <a:bodyPr/>
                    <a:lstStyle/>
                    <a:p>
                      <a:r>
                        <a:rPr lang="es-CO" dirty="0"/>
                        <a:t>8</a:t>
                      </a:r>
                    </a:p>
                  </a:txBody>
                  <a:tcPr/>
                </a:tc>
                <a:tc>
                  <a:txBody>
                    <a:bodyPr/>
                    <a:lstStyle/>
                    <a:p>
                      <a:r>
                        <a:rPr lang="es-CO" dirty="0"/>
                        <a:t>4</a:t>
                      </a:r>
                    </a:p>
                  </a:txBody>
                  <a:tcPr/>
                </a:tc>
                <a:tc>
                  <a:txBody>
                    <a:bodyPr/>
                    <a:lstStyle/>
                    <a:p>
                      <a:r>
                        <a:rPr lang="es-CO" dirty="0"/>
                        <a:t>5</a:t>
                      </a:r>
                    </a:p>
                  </a:txBody>
                  <a:tcPr/>
                </a:tc>
                <a:extLst>
                  <a:ext uri="{0D108BD9-81ED-4DB2-BD59-A6C34878D82A}">
                    <a16:rowId xmlns:a16="http://schemas.microsoft.com/office/drawing/2014/main" val="10003"/>
                  </a:ext>
                </a:extLst>
              </a:tr>
              <a:tr h="370840">
                <a:tc>
                  <a:txBody>
                    <a:bodyPr/>
                    <a:lstStyle/>
                    <a:p>
                      <a:r>
                        <a:rPr lang="es-CO" dirty="0"/>
                        <a:t>1</a:t>
                      </a:r>
                    </a:p>
                  </a:txBody>
                  <a:tcPr/>
                </a:tc>
                <a:tc>
                  <a:txBody>
                    <a:bodyPr/>
                    <a:lstStyle/>
                    <a:p>
                      <a:r>
                        <a:rPr lang="es-CO" dirty="0"/>
                        <a:t>3</a:t>
                      </a:r>
                    </a:p>
                  </a:txBody>
                  <a:tcPr/>
                </a:tc>
                <a:tc>
                  <a:txBody>
                    <a:bodyPr/>
                    <a:lstStyle/>
                    <a:p>
                      <a:r>
                        <a:rPr lang="es-CO" dirty="0"/>
                        <a:t>12</a:t>
                      </a:r>
                    </a:p>
                  </a:txBody>
                  <a:tcPr/>
                </a:tc>
                <a:tc>
                  <a:txBody>
                    <a:bodyPr/>
                    <a:lstStyle/>
                    <a:p>
                      <a:r>
                        <a:rPr lang="es-CO" dirty="0"/>
                        <a:t>4</a:t>
                      </a:r>
                    </a:p>
                  </a:txBody>
                  <a:tcPr/>
                </a:tc>
                <a:tc>
                  <a:txBody>
                    <a:bodyPr/>
                    <a:lstStyle/>
                    <a:p>
                      <a:r>
                        <a:rPr lang="es-CO" dirty="0"/>
                        <a:t>4</a:t>
                      </a:r>
                    </a:p>
                  </a:txBody>
                  <a:tcPr/>
                </a:tc>
                <a:extLst>
                  <a:ext uri="{0D108BD9-81ED-4DB2-BD59-A6C34878D82A}">
                    <a16:rowId xmlns:a16="http://schemas.microsoft.com/office/drawing/2014/main" val="10004"/>
                  </a:ext>
                </a:extLst>
              </a:tr>
              <a:tr h="370840">
                <a:tc>
                  <a:txBody>
                    <a:bodyPr/>
                    <a:lstStyle/>
                    <a:p>
                      <a:r>
                        <a:rPr lang="es-CO" dirty="0"/>
                        <a:t>1</a:t>
                      </a:r>
                    </a:p>
                  </a:txBody>
                  <a:tcPr/>
                </a:tc>
                <a:tc>
                  <a:txBody>
                    <a:bodyPr/>
                    <a:lstStyle/>
                    <a:p>
                      <a:r>
                        <a:rPr lang="es-CO" dirty="0"/>
                        <a:t>4</a:t>
                      </a:r>
                    </a:p>
                  </a:txBody>
                  <a:tcPr/>
                </a:tc>
                <a:tc>
                  <a:txBody>
                    <a:bodyPr/>
                    <a:lstStyle/>
                    <a:p>
                      <a:r>
                        <a:rPr lang="es-CO" dirty="0"/>
                        <a:t>15</a:t>
                      </a:r>
                    </a:p>
                  </a:txBody>
                  <a:tcPr/>
                </a:tc>
                <a:tc>
                  <a:txBody>
                    <a:bodyPr/>
                    <a:lstStyle/>
                    <a:p>
                      <a:r>
                        <a:rPr lang="es-CO" dirty="0"/>
                        <a:t>3.75</a:t>
                      </a:r>
                    </a:p>
                  </a:txBody>
                  <a:tcPr/>
                </a:tc>
                <a:tc>
                  <a:txBody>
                    <a:bodyPr/>
                    <a:lstStyle/>
                    <a:p>
                      <a:r>
                        <a:rPr lang="es-CO" dirty="0"/>
                        <a:t>3</a:t>
                      </a:r>
                    </a:p>
                  </a:txBody>
                  <a:tcPr/>
                </a:tc>
                <a:extLst>
                  <a:ext uri="{0D108BD9-81ED-4DB2-BD59-A6C34878D82A}">
                    <a16:rowId xmlns:a16="http://schemas.microsoft.com/office/drawing/2014/main" val="10005"/>
                  </a:ext>
                </a:extLst>
              </a:tr>
              <a:tr h="370840">
                <a:tc>
                  <a:txBody>
                    <a:bodyPr/>
                    <a:lstStyle/>
                    <a:p>
                      <a:r>
                        <a:rPr lang="es-CO" dirty="0"/>
                        <a:t>1</a:t>
                      </a:r>
                    </a:p>
                  </a:txBody>
                  <a:tcPr/>
                </a:tc>
                <a:tc>
                  <a:txBody>
                    <a:bodyPr/>
                    <a:lstStyle/>
                    <a:p>
                      <a:r>
                        <a:rPr lang="es-CO" dirty="0"/>
                        <a:t>5</a:t>
                      </a:r>
                    </a:p>
                  </a:txBody>
                  <a:tcPr/>
                </a:tc>
                <a:tc>
                  <a:txBody>
                    <a:bodyPr/>
                    <a:lstStyle/>
                    <a:p>
                      <a:r>
                        <a:rPr lang="es-CO" dirty="0"/>
                        <a:t>17</a:t>
                      </a:r>
                    </a:p>
                  </a:txBody>
                  <a:tcPr/>
                </a:tc>
                <a:tc>
                  <a:txBody>
                    <a:bodyPr/>
                    <a:lstStyle/>
                    <a:p>
                      <a:r>
                        <a:rPr lang="es-CO" dirty="0"/>
                        <a:t>3.4</a:t>
                      </a:r>
                    </a:p>
                  </a:txBody>
                  <a:tcPr/>
                </a:tc>
                <a:tc>
                  <a:txBody>
                    <a:bodyPr/>
                    <a:lstStyle/>
                    <a:p>
                      <a:r>
                        <a:rPr lang="es-CO" dirty="0"/>
                        <a:t>2</a:t>
                      </a:r>
                    </a:p>
                  </a:txBody>
                  <a:tcPr/>
                </a:tc>
                <a:extLst>
                  <a:ext uri="{0D108BD9-81ED-4DB2-BD59-A6C34878D82A}">
                    <a16:rowId xmlns:a16="http://schemas.microsoft.com/office/drawing/2014/main" val="10006"/>
                  </a:ext>
                </a:extLst>
              </a:tr>
              <a:tr h="370840">
                <a:tc>
                  <a:txBody>
                    <a:bodyPr/>
                    <a:lstStyle/>
                    <a:p>
                      <a:r>
                        <a:rPr lang="es-CO" dirty="0"/>
                        <a:t>1</a:t>
                      </a:r>
                    </a:p>
                  </a:txBody>
                  <a:tcPr/>
                </a:tc>
                <a:tc>
                  <a:txBody>
                    <a:bodyPr/>
                    <a:lstStyle/>
                    <a:p>
                      <a:r>
                        <a:rPr lang="es-CO" dirty="0"/>
                        <a:t>6</a:t>
                      </a:r>
                    </a:p>
                  </a:txBody>
                  <a:tcPr/>
                </a:tc>
                <a:tc>
                  <a:txBody>
                    <a:bodyPr/>
                    <a:lstStyle/>
                    <a:p>
                      <a:r>
                        <a:rPr lang="es-CO" dirty="0"/>
                        <a:t>17</a:t>
                      </a:r>
                    </a:p>
                  </a:txBody>
                  <a:tcPr/>
                </a:tc>
                <a:tc>
                  <a:txBody>
                    <a:bodyPr/>
                    <a:lstStyle/>
                    <a:p>
                      <a:r>
                        <a:rPr lang="es-CO" dirty="0"/>
                        <a:t>2.83</a:t>
                      </a:r>
                    </a:p>
                  </a:txBody>
                  <a:tcPr/>
                </a:tc>
                <a:tc>
                  <a:txBody>
                    <a:bodyPr/>
                    <a:lstStyle/>
                    <a:p>
                      <a:r>
                        <a:rPr lang="es-CO" dirty="0"/>
                        <a:t>0</a:t>
                      </a:r>
                    </a:p>
                  </a:txBody>
                  <a:tcPr/>
                </a:tc>
                <a:extLst>
                  <a:ext uri="{0D108BD9-81ED-4DB2-BD59-A6C34878D82A}">
                    <a16:rowId xmlns:a16="http://schemas.microsoft.com/office/drawing/2014/main" val="10007"/>
                  </a:ext>
                </a:extLst>
              </a:tr>
              <a:tr h="370840">
                <a:tc>
                  <a:txBody>
                    <a:bodyPr/>
                    <a:lstStyle/>
                    <a:p>
                      <a:r>
                        <a:rPr lang="es-CO" dirty="0"/>
                        <a:t>1</a:t>
                      </a:r>
                    </a:p>
                  </a:txBody>
                  <a:tcPr/>
                </a:tc>
                <a:tc>
                  <a:txBody>
                    <a:bodyPr/>
                    <a:lstStyle/>
                    <a:p>
                      <a:r>
                        <a:rPr lang="es-CO" dirty="0"/>
                        <a:t>7</a:t>
                      </a:r>
                    </a:p>
                  </a:txBody>
                  <a:tcPr/>
                </a:tc>
                <a:tc>
                  <a:txBody>
                    <a:bodyPr/>
                    <a:lstStyle/>
                    <a:p>
                      <a:r>
                        <a:rPr lang="es-CO" dirty="0"/>
                        <a:t>16</a:t>
                      </a:r>
                    </a:p>
                  </a:txBody>
                  <a:tcPr/>
                </a:tc>
                <a:tc>
                  <a:txBody>
                    <a:bodyPr/>
                    <a:lstStyle/>
                    <a:p>
                      <a:r>
                        <a:rPr lang="es-CO" dirty="0"/>
                        <a:t>2.28</a:t>
                      </a:r>
                    </a:p>
                  </a:txBody>
                  <a:tcPr/>
                </a:tc>
                <a:tc>
                  <a:txBody>
                    <a:bodyPr/>
                    <a:lstStyle/>
                    <a:p>
                      <a:r>
                        <a:rPr lang="es-CO" dirty="0"/>
                        <a:t>-1</a:t>
                      </a:r>
                    </a:p>
                  </a:txBody>
                  <a:tcPr/>
                </a:tc>
                <a:extLst>
                  <a:ext uri="{0D108BD9-81ED-4DB2-BD59-A6C34878D82A}">
                    <a16:rowId xmlns:a16="http://schemas.microsoft.com/office/drawing/2014/main" val="10008"/>
                  </a:ext>
                </a:extLst>
              </a:tr>
              <a:tr h="370840">
                <a:tc>
                  <a:txBody>
                    <a:bodyPr/>
                    <a:lstStyle/>
                    <a:p>
                      <a:r>
                        <a:rPr lang="es-CO" dirty="0"/>
                        <a:t>1</a:t>
                      </a:r>
                    </a:p>
                  </a:txBody>
                  <a:tcPr/>
                </a:tc>
                <a:tc>
                  <a:txBody>
                    <a:bodyPr/>
                    <a:lstStyle/>
                    <a:p>
                      <a:r>
                        <a:rPr lang="es-CO" dirty="0"/>
                        <a:t>8</a:t>
                      </a:r>
                    </a:p>
                  </a:txBody>
                  <a:tcPr/>
                </a:tc>
                <a:tc>
                  <a:txBody>
                    <a:bodyPr/>
                    <a:lstStyle/>
                    <a:p>
                      <a:r>
                        <a:rPr lang="es-CO" dirty="0"/>
                        <a:t>13</a:t>
                      </a:r>
                    </a:p>
                  </a:txBody>
                  <a:tcPr/>
                </a:tc>
                <a:tc>
                  <a:txBody>
                    <a:bodyPr/>
                    <a:lstStyle/>
                    <a:p>
                      <a:r>
                        <a:rPr lang="es-CO"/>
                        <a:t>1.62</a:t>
                      </a:r>
                      <a:endParaRPr lang="es-CO" dirty="0"/>
                    </a:p>
                  </a:txBody>
                  <a:tcPr/>
                </a:tc>
                <a:tc>
                  <a:txBody>
                    <a:bodyPr/>
                    <a:lstStyle/>
                    <a:p>
                      <a:r>
                        <a:rPr lang="es-CO" dirty="0"/>
                        <a:t>-3</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5762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PRODUCCIÓN PROMEDIO Y PRODUCCIÓN MARGINAL</a:t>
            </a:r>
          </a:p>
        </p:txBody>
      </p:sp>
      <p:sp>
        <p:nvSpPr>
          <p:cNvPr id="3" name="2 Marcador de contenido"/>
          <p:cNvSpPr>
            <a:spLocks noGrp="1"/>
          </p:cNvSpPr>
          <p:nvPr>
            <p:ph idx="1"/>
          </p:nvPr>
        </p:nvSpPr>
        <p:spPr/>
        <p:txBody>
          <a:bodyPr/>
          <a:lstStyle/>
          <a:p>
            <a:r>
              <a:rPr lang="es-CO" dirty="0"/>
              <a:t>EL PRODUCTO PROMEDIO DEL FACTOR INTENSIVO  SE DEFINE COMO ELPRODUCTO TOTAL DIVIDIDO POR EL NUMERO DE UNIDADES DEL FACTOR INTENSIVO</a:t>
            </a:r>
          </a:p>
          <a:p>
            <a:r>
              <a:rPr lang="es-CO" dirty="0"/>
              <a:t>EL PRODUCTO MARGINAL = PT7-PT6…</a:t>
            </a:r>
          </a:p>
        </p:txBody>
      </p:sp>
    </p:spTree>
    <p:extLst>
      <p:ext uri="{BB962C8B-B14F-4D97-AF65-F5344CB8AC3E}">
        <p14:creationId xmlns:p14="http://schemas.microsoft.com/office/powerpoint/2010/main" val="427529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ETAPAS DE LA PRODUCCIÓN</a:t>
            </a:r>
          </a:p>
        </p:txBody>
      </p:sp>
      <p:sp>
        <p:nvSpPr>
          <p:cNvPr id="3" name="2 Marcador de contenido"/>
          <p:cNvSpPr>
            <a:spLocks noGrp="1"/>
          </p:cNvSpPr>
          <p:nvPr>
            <p:ph idx="1"/>
          </p:nvPr>
        </p:nvSpPr>
        <p:spPr>
          <a:xfrm>
            <a:off x="539552" y="548680"/>
            <a:ext cx="8183880" cy="4187952"/>
          </a:xfrm>
        </p:spPr>
        <p:txBody>
          <a:bodyPr>
            <a:normAutofit fontScale="92500" lnSpcReduction="20000"/>
          </a:bodyPr>
          <a:lstStyle/>
          <a:p>
            <a:pPr algn="just"/>
            <a:r>
              <a:rPr lang="es-CO" dirty="0"/>
              <a:t>UNA VEZ SE TENGA DEFINIDO  EL PRODUCTO PROMEDIO Y EL PRODUCTO MARGINAL DE LA PRODUCCIÓN, SE PUEDE DEFINIR LAS TRES ETAPAS DE LA PRODUCCIÓN.  LA ETAPA I VA DEL ORIGEN AL PUNTO EN QUE PPT ES MÁXIMO.  LA ETAPA II VA  DESDE EL PUNTO MÁXIMO  DE PPT HASTA EL PUNTO EN QUE PMT ES CERO. LA ETAPA III COMPRENDE EL INTERVALO EN QUE PMT ES NEGATIVO. EL PRODUCTOR NO OPERA EN LA ETAPA III. SINO EN LA ETAPA II.</a:t>
            </a:r>
          </a:p>
        </p:txBody>
      </p:sp>
    </p:spTree>
    <p:extLst>
      <p:ext uri="{BB962C8B-B14F-4D97-AF65-F5344CB8AC3E}">
        <p14:creationId xmlns:p14="http://schemas.microsoft.com/office/powerpoint/2010/main" val="148008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a:t>EJERCICIO</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519955654"/>
              </p:ext>
            </p:extLst>
          </p:nvPr>
        </p:nvGraphicFramePr>
        <p:xfrm>
          <a:off x="503238" y="530225"/>
          <a:ext cx="8183560" cy="4536440"/>
        </p:xfrm>
        <a:graphic>
          <a:graphicData uri="http://schemas.openxmlformats.org/drawingml/2006/table">
            <a:tbl>
              <a:tblPr firstRow="1" bandRow="1">
                <a:tableStyleId>{5C22544A-7EE6-4342-B048-85BDC9FD1C3A}</a:tableStyleId>
              </a:tblPr>
              <a:tblGrid>
                <a:gridCol w="818356">
                  <a:extLst>
                    <a:ext uri="{9D8B030D-6E8A-4147-A177-3AD203B41FA5}">
                      <a16:colId xmlns:a16="http://schemas.microsoft.com/office/drawing/2014/main" val="20000"/>
                    </a:ext>
                  </a:extLst>
                </a:gridCol>
                <a:gridCol w="946150">
                  <a:extLst>
                    <a:ext uri="{9D8B030D-6E8A-4147-A177-3AD203B41FA5}">
                      <a16:colId xmlns:a16="http://schemas.microsoft.com/office/drawing/2014/main" val="20001"/>
                    </a:ext>
                  </a:extLst>
                </a:gridCol>
                <a:gridCol w="690562">
                  <a:extLst>
                    <a:ext uri="{9D8B030D-6E8A-4147-A177-3AD203B41FA5}">
                      <a16:colId xmlns:a16="http://schemas.microsoft.com/office/drawing/2014/main" val="20002"/>
                    </a:ext>
                  </a:extLst>
                </a:gridCol>
                <a:gridCol w="818356">
                  <a:extLst>
                    <a:ext uri="{9D8B030D-6E8A-4147-A177-3AD203B41FA5}">
                      <a16:colId xmlns:a16="http://schemas.microsoft.com/office/drawing/2014/main" val="20003"/>
                    </a:ext>
                  </a:extLst>
                </a:gridCol>
                <a:gridCol w="651322">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gridCol w="936104">
                  <a:extLst>
                    <a:ext uri="{9D8B030D-6E8A-4147-A177-3AD203B41FA5}">
                      <a16:colId xmlns:a16="http://schemas.microsoft.com/office/drawing/2014/main" val="20006"/>
                    </a:ext>
                  </a:extLst>
                </a:gridCol>
                <a:gridCol w="792088">
                  <a:extLst>
                    <a:ext uri="{9D8B030D-6E8A-4147-A177-3AD203B41FA5}">
                      <a16:colId xmlns:a16="http://schemas.microsoft.com/office/drawing/2014/main" val="20007"/>
                    </a:ext>
                  </a:extLst>
                </a:gridCol>
                <a:gridCol w="848170">
                  <a:extLst>
                    <a:ext uri="{9D8B030D-6E8A-4147-A177-3AD203B41FA5}">
                      <a16:colId xmlns:a16="http://schemas.microsoft.com/office/drawing/2014/main" val="20008"/>
                    </a:ext>
                  </a:extLst>
                </a:gridCol>
                <a:gridCol w="818356">
                  <a:extLst>
                    <a:ext uri="{9D8B030D-6E8A-4147-A177-3AD203B41FA5}">
                      <a16:colId xmlns:a16="http://schemas.microsoft.com/office/drawing/2014/main" val="20009"/>
                    </a:ext>
                  </a:extLst>
                </a:gridCol>
              </a:tblGrid>
              <a:tr h="370840">
                <a:tc gridSpan="5">
                  <a:txBody>
                    <a:bodyPr/>
                    <a:lstStyle/>
                    <a:p>
                      <a:r>
                        <a:rPr lang="es-CO" dirty="0"/>
                        <a:t>PANEL A.  TRABAJO</a:t>
                      </a:r>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gridSpan="5">
                  <a:txBody>
                    <a:bodyPr/>
                    <a:lstStyle/>
                    <a:p>
                      <a:r>
                        <a:rPr lang="es-CO" dirty="0"/>
                        <a:t>PANEL B TIERRA</a:t>
                      </a:r>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extLst>
                  <a:ext uri="{0D108BD9-81ED-4DB2-BD59-A6C34878D82A}">
                    <a16:rowId xmlns:a16="http://schemas.microsoft.com/office/drawing/2014/main" val="10000"/>
                  </a:ext>
                </a:extLst>
              </a:tr>
              <a:tr h="370840">
                <a:tc>
                  <a:txBody>
                    <a:bodyPr/>
                    <a:lstStyle/>
                    <a:p>
                      <a:r>
                        <a:rPr lang="es-CO" sz="1200" dirty="0"/>
                        <a:t>TIERRA</a:t>
                      </a:r>
                    </a:p>
                  </a:txBody>
                  <a:tcPr/>
                </a:tc>
                <a:tc>
                  <a:txBody>
                    <a:bodyPr/>
                    <a:lstStyle/>
                    <a:p>
                      <a:r>
                        <a:rPr lang="es-CO" sz="1200" dirty="0"/>
                        <a:t>TRABAJO</a:t>
                      </a:r>
                    </a:p>
                  </a:txBody>
                  <a:tcPr/>
                </a:tc>
                <a:tc>
                  <a:txBody>
                    <a:bodyPr/>
                    <a:lstStyle/>
                    <a:p>
                      <a:r>
                        <a:rPr lang="es-CO" sz="1200" dirty="0"/>
                        <a:t>PT TRAB</a:t>
                      </a:r>
                    </a:p>
                  </a:txBody>
                  <a:tcPr/>
                </a:tc>
                <a:tc>
                  <a:txBody>
                    <a:bodyPr/>
                    <a:lstStyle/>
                    <a:p>
                      <a:r>
                        <a:rPr lang="es-CO" sz="1200" dirty="0"/>
                        <a:t>PPTRAB</a:t>
                      </a:r>
                    </a:p>
                  </a:txBody>
                  <a:tcPr/>
                </a:tc>
                <a:tc>
                  <a:txBody>
                    <a:bodyPr/>
                    <a:lstStyle/>
                    <a:p>
                      <a:r>
                        <a:rPr lang="es-CO" sz="1200" dirty="0"/>
                        <a:t>PM TRAB</a:t>
                      </a:r>
                    </a:p>
                  </a:txBody>
                  <a:tcPr/>
                </a:tc>
                <a:tc>
                  <a:txBody>
                    <a:bodyPr/>
                    <a:lstStyle/>
                    <a:p>
                      <a:r>
                        <a:rPr lang="es-CO" sz="1200" dirty="0"/>
                        <a:t>TIERRA</a:t>
                      </a:r>
                    </a:p>
                  </a:txBody>
                  <a:tcPr/>
                </a:tc>
                <a:tc>
                  <a:txBody>
                    <a:bodyPr/>
                    <a:lstStyle/>
                    <a:p>
                      <a:r>
                        <a:rPr lang="es-CO" sz="1200" dirty="0"/>
                        <a:t>TRABAJO</a:t>
                      </a:r>
                    </a:p>
                  </a:txBody>
                  <a:tcPr/>
                </a:tc>
                <a:tc>
                  <a:txBody>
                    <a:bodyPr/>
                    <a:lstStyle/>
                    <a:p>
                      <a:r>
                        <a:rPr lang="es-CO" sz="1200" dirty="0"/>
                        <a:t>PT TIERRA</a:t>
                      </a:r>
                    </a:p>
                  </a:txBody>
                  <a:tcPr/>
                </a:tc>
                <a:tc>
                  <a:txBody>
                    <a:bodyPr/>
                    <a:lstStyle/>
                    <a:p>
                      <a:r>
                        <a:rPr lang="es-CO" sz="1200" dirty="0"/>
                        <a:t>PP TIERRA</a:t>
                      </a:r>
                    </a:p>
                  </a:txBody>
                  <a:tcPr/>
                </a:tc>
                <a:tc>
                  <a:txBody>
                    <a:bodyPr/>
                    <a:lstStyle/>
                    <a:p>
                      <a:r>
                        <a:rPr lang="es-CO" sz="1200" dirty="0"/>
                        <a:t>PM TIERRA</a:t>
                      </a:r>
                    </a:p>
                  </a:txBody>
                  <a:tcPr/>
                </a:tc>
                <a:extLst>
                  <a:ext uri="{0D108BD9-81ED-4DB2-BD59-A6C34878D82A}">
                    <a16:rowId xmlns:a16="http://schemas.microsoft.com/office/drawing/2014/main" val="10001"/>
                  </a:ext>
                </a:extLst>
              </a:tr>
              <a:tr h="370840">
                <a:tc>
                  <a:txBody>
                    <a:bodyPr/>
                    <a:lstStyle/>
                    <a:p>
                      <a:r>
                        <a:rPr lang="es-CO" dirty="0"/>
                        <a:t>1</a:t>
                      </a:r>
                    </a:p>
                  </a:txBody>
                  <a:tcPr/>
                </a:tc>
                <a:tc>
                  <a:txBody>
                    <a:bodyPr/>
                    <a:lstStyle/>
                    <a:p>
                      <a:r>
                        <a:rPr lang="es-CO" dirty="0"/>
                        <a:t>0</a:t>
                      </a:r>
                    </a:p>
                  </a:txBody>
                  <a:tcPr/>
                </a:tc>
                <a:tc>
                  <a:txBody>
                    <a:bodyPr/>
                    <a:lstStyle/>
                    <a:p>
                      <a:r>
                        <a:rPr lang="es-CO" dirty="0"/>
                        <a:t>0</a:t>
                      </a:r>
                    </a:p>
                  </a:txBody>
                  <a:tcPr/>
                </a:tc>
                <a:tc>
                  <a:txBody>
                    <a:bodyPr/>
                    <a:lstStyle/>
                    <a:p>
                      <a:r>
                        <a:rPr lang="es-CO" dirty="0"/>
                        <a:t>O</a:t>
                      </a:r>
                    </a:p>
                  </a:txBody>
                  <a:tcPr/>
                </a:tc>
                <a:tc>
                  <a:txBody>
                    <a:bodyPr/>
                    <a:lstStyle/>
                    <a:p>
                      <a:r>
                        <a:rPr lang="es-CO" dirty="0"/>
                        <a:t>0</a:t>
                      </a:r>
                    </a:p>
                  </a:txBody>
                  <a:tcPr/>
                </a:tc>
                <a:tc>
                  <a:txBody>
                    <a:bodyPr/>
                    <a:lstStyle/>
                    <a:p>
                      <a:r>
                        <a:rPr lang="es-CO" dirty="0"/>
                        <a:t>1</a:t>
                      </a:r>
                    </a:p>
                  </a:txBody>
                  <a:tcPr/>
                </a:tc>
                <a:tc>
                  <a:txBody>
                    <a:bodyPr/>
                    <a:lstStyle/>
                    <a:p>
                      <a:r>
                        <a:rPr lang="es-CO" dirty="0"/>
                        <a:t>1</a:t>
                      </a:r>
                    </a:p>
                  </a:txBody>
                  <a:tcPr/>
                </a:tc>
                <a:tc>
                  <a:txBody>
                    <a:bodyPr/>
                    <a:lstStyle/>
                    <a:p>
                      <a:r>
                        <a:rPr lang="es-CO" dirty="0"/>
                        <a:t>3</a:t>
                      </a:r>
                    </a:p>
                  </a:txBody>
                  <a:tcPr/>
                </a:tc>
                <a:tc>
                  <a:txBody>
                    <a:bodyPr/>
                    <a:lstStyle/>
                    <a:p>
                      <a:r>
                        <a:rPr lang="es-CO" dirty="0"/>
                        <a:t>3</a:t>
                      </a:r>
                    </a:p>
                  </a:txBody>
                  <a:tcPr/>
                </a:tc>
                <a:tc>
                  <a:txBody>
                    <a:bodyPr/>
                    <a:lstStyle/>
                    <a:p>
                      <a:endParaRPr lang="es-CO"/>
                    </a:p>
                  </a:txBody>
                  <a:tcPr/>
                </a:tc>
                <a:extLst>
                  <a:ext uri="{0D108BD9-81ED-4DB2-BD59-A6C34878D82A}">
                    <a16:rowId xmlns:a16="http://schemas.microsoft.com/office/drawing/2014/main" val="10002"/>
                  </a:ext>
                </a:extLst>
              </a:tr>
              <a:tr h="370840">
                <a:tc>
                  <a:txBody>
                    <a:bodyPr/>
                    <a:lstStyle/>
                    <a:p>
                      <a:r>
                        <a:rPr lang="es-CO" dirty="0"/>
                        <a:t>1</a:t>
                      </a:r>
                    </a:p>
                  </a:txBody>
                  <a:tcPr/>
                </a:tc>
                <a:tc>
                  <a:txBody>
                    <a:bodyPr/>
                    <a:lstStyle/>
                    <a:p>
                      <a:r>
                        <a:rPr lang="es-CO" dirty="0"/>
                        <a:t>1</a:t>
                      </a:r>
                    </a:p>
                  </a:txBody>
                  <a:tcPr/>
                </a:tc>
                <a:tc>
                  <a:txBody>
                    <a:bodyPr/>
                    <a:lstStyle/>
                    <a:p>
                      <a:r>
                        <a:rPr lang="es-CO" dirty="0"/>
                        <a:t>3</a:t>
                      </a:r>
                    </a:p>
                  </a:txBody>
                  <a:tcPr/>
                </a:tc>
                <a:tc>
                  <a:txBody>
                    <a:bodyPr/>
                    <a:lstStyle/>
                    <a:p>
                      <a:r>
                        <a:rPr lang="es-CO" dirty="0"/>
                        <a:t>3</a:t>
                      </a:r>
                    </a:p>
                  </a:txBody>
                  <a:tcPr/>
                </a:tc>
                <a:tc>
                  <a:txBody>
                    <a:bodyPr/>
                    <a:lstStyle/>
                    <a:p>
                      <a:r>
                        <a:rPr lang="es-CO" dirty="0"/>
                        <a:t>3</a:t>
                      </a:r>
                    </a:p>
                  </a:txBody>
                  <a:tcPr/>
                </a:tc>
                <a:tc>
                  <a:txBody>
                    <a:bodyPr/>
                    <a:lstStyle/>
                    <a:p>
                      <a:r>
                        <a:rPr lang="es-CO" dirty="0"/>
                        <a:t>0.5</a:t>
                      </a:r>
                    </a:p>
                  </a:txBody>
                  <a:tcPr/>
                </a:tc>
                <a:tc>
                  <a:txBody>
                    <a:bodyPr/>
                    <a:lstStyle/>
                    <a:p>
                      <a:r>
                        <a:rPr lang="es-CO" dirty="0"/>
                        <a:t>1</a:t>
                      </a:r>
                    </a:p>
                  </a:txBody>
                  <a:tcPr/>
                </a:tc>
                <a:tc>
                  <a:txBody>
                    <a:bodyPr/>
                    <a:lstStyle/>
                    <a:p>
                      <a:r>
                        <a:rPr lang="es-CO" dirty="0"/>
                        <a:t>4</a:t>
                      </a:r>
                    </a:p>
                  </a:txBody>
                  <a:tcPr/>
                </a:tc>
                <a:tc>
                  <a:txBody>
                    <a:bodyPr/>
                    <a:lstStyle/>
                    <a:p>
                      <a:r>
                        <a:rPr lang="es-CO" dirty="0"/>
                        <a:t>8</a:t>
                      </a:r>
                    </a:p>
                  </a:txBody>
                  <a:tcPr/>
                </a:tc>
                <a:tc>
                  <a:txBody>
                    <a:bodyPr/>
                    <a:lstStyle/>
                    <a:p>
                      <a:r>
                        <a:rPr lang="es-CO" dirty="0"/>
                        <a:t>1</a:t>
                      </a:r>
                    </a:p>
                  </a:txBody>
                  <a:tcPr/>
                </a:tc>
                <a:extLst>
                  <a:ext uri="{0D108BD9-81ED-4DB2-BD59-A6C34878D82A}">
                    <a16:rowId xmlns:a16="http://schemas.microsoft.com/office/drawing/2014/main" val="10003"/>
                  </a:ext>
                </a:extLst>
              </a:tr>
              <a:tr h="370840">
                <a:tc>
                  <a:txBody>
                    <a:bodyPr/>
                    <a:lstStyle/>
                    <a:p>
                      <a:r>
                        <a:rPr lang="es-CO" dirty="0"/>
                        <a:t>1</a:t>
                      </a:r>
                    </a:p>
                  </a:txBody>
                  <a:tcPr/>
                </a:tc>
                <a:tc>
                  <a:txBody>
                    <a:bodyPr/>
                    <a:lstStyle/>
                    <a:p>
                      <a:r>
                        <a:rPr lang="es-CO" dirty="0"/>
                        <a:t>2</a:t>
                      </a:r>
                    </a:p>
                  </a:txBody>
                  <a:tcPr/>
                </a:tc>
                <a:tc>
                  <a:txBody>
                    <a:bodyPr/>
                    <a:lstStyle/>
                    <a:p>
                      <a:r>
                        <a:rPr lang="es-CO" dirty="0"/>
                        <a:t>8</a:t>
                      </a:r>
                    </a:p>
                  </a:txBody>
                  <a:tcPr/>
                </a:tc>
                <a:tc>
                  <a:txBody>
                    <a:bodyPr/>
                    <a:lstStyle/>
                    <a:p>
                      <a:r>
                        <a:rPr lang="es-CO" dirty="0"/>
                        <a:t>4</a:t>
                      </a:r>
                    </a:p>
                  </a:txBody>
                  <a:tcPr/>
                </a:tc>
                <a:tc>
                  <a:txBody>
                    <a:bodyPr/>
                    <a:lstStyle/>
                    <a:p>
                      <a:r>
                        <a:rPr lang="es-CO" dirty="0"/>
                        <a:t>5</a:t>
                      </a:r>
                    </a:p>
                  </a:txBody>
                  <a:tcPr/>
                </a:tc>
                <a:tc>
                  <a:txBody>
                    <a:bodyPr/>
                    <a:lstStyle/>
                    <a:p>
                      <a:r>
                        <a:rPr lang="es-CO" dirty="0"/>
                        <a:t>0.33</a:t>
                      </a:r>
                    </a:p>
                  </a:txBody>
                  <a:tcPr/>
                </a:tc>
                <a:tc>
                  <a:txBody>
                    <a:bodyPr/>
                    <a:lstStyle/>
                    <a:p>
                      <a:r>
                        <a:rPr lang="es-CO" dirty="0"/>
                        <a:t>1</a:t>
                      </a:r>
                    </a:p>
                  </a:txBody>
                  <a:tcPr/>
                </a:tc>
                <a:tc>
                  <a:txBody>
                    <a:bodyPr/>
                    <a:lstStyle/>
                    <a:p>
                      <a:r>
                        <a:rPr lang="es-CO" dirty="0"/>
                        <a:t>4</a:t>
                      </a:r>
                    </a:p>
                  </a:txBody>
                  <a:tcPr/>
                </a:tc>
                <a:tc>
                  <a:txBody>
                    <a:bodyPr/>
                    <a:lstStyle/>
                    <a:p>
                      <a:r>
                        <a:rPr lang="es-CO" dirty="0"/>
                        <a:t>12</a:t>
                      </a:r>
                    </a:p>
                  </a:txBody>
                  <a:tcPr/>
                </a:tc>
                <a:tc>
                  <a:txBody>
                    <a:bodyPr/>
                    <a:lstStyle/>
                    <a:p>
                      <a:r>
                        <a:rPr lang="es-CO" dirty="0"/>
                        <a:t>0</a:t>
                      </a:r>
                    </a:p>
                  </a:txBody>
                  <a:tcPr/>
                </a:tc>
                <a:extLst>
                  <a:ext uri="{0D108BD9-81ED-4DB2-BD59-A6C34878D82A}">
                    <a16:rowId xmlns:a16="http://schemas.microsoft.com/office/drawing/2014/main" val="10004"/>
                  </a:ext>
                </a:extLst>
              </a:tr>
              <a:tr h="370840">
                <a:tc>
                  <a:txBody>
                    <a:bodyPr/>
                    <a:lstStyle/>
                    <a:p>
                      <a:r>
                        <a:rPr lang="es-CO" dirty="0"/>
                        <a:t>1</a:t>
                      </a:r>
                    </a:p>
                  </a:txBody>
                  <a:tcPr/>
                </a:tc>
                <a:tc>
                  <a:txBody>
                    <a:bodyPr/>
                    <a:lstStyle/>
                    <a:p>
                      <a:r>
                        <a:rPr lang="es-CO" dirty="0"/>
                        <a:t>3</a:t>
                      </a:r>
                    </a:p>
                  </a:txBody>
                  <a:tcPr/>
                </a:tc>
                <a:tc>
                  <a:txBody>
                    <a:bodyPr/>
                    <a:lstStyle/>
                    <a:p>
                      <a:r>
                        <a:rPr lang="es-CO" dirty="0"/>
                        <a:t>12</a:t>
                      </a:r>
                    </a:p>
                  </a:txBody>
                  <a:tcPr/>
                </a:tc>
                <a:tc>
                  <a:txBody>
                    <a:bodyPr/>
                    <a:lstStyle/>
                    <a:p>
                      <a:r>
                        <a:rPr lang="es-CO" dirty="0"/>
                        <a:t>4</a:t>
                      </a:r>
                    </a:p>
                  </a:txBody>
                  <a:tcPr/>
                </a:tc>
                <a:tc>
                  <a:txBody>
                    <a:bodyPr/>
                    <a:lstStyle/>
                    <a:p>
                      <a:r>
                        <a:rPr lang="es-CO" dirty="0"/>
                        <a:t>4</a:t>
                      </a:r>
                    </a:p>
                  </a:txBody>
                  <a:tcPr/>
                </a:tc>
                <a:tc>
                  <a:txBody>
                    <a:bodyPr/>
                    <a:lstStyle/>
                    <a:p>
                      <a:r>
                        <a:rPr lang="es-CO" dirty="0"/>
                        <a:t>0.25</a:t>
                      </a:r>
                    </a:p>
                  </a:txBody>
                  <a:tcPr/>
                </a:tc>
                <a:tc>
                  <a:txBody>
                    <a:bodyPr/>
                    <a:lstStyle/>
                    <a:p>
                      <a:r>
                        <a:rPr lang="es-CO" dirty="0"/>
                        <a:t>1</a:t>
                      </a:r>
                    </a:p>
                  </a:txBody>
                  <a:tcPr/>
                </a:tc>
                <a:tc>
                  <a:txBody>
                    <a:bodyPr/>
                    <a:lstStyle/>
                    <a:p>
                      <a:r>
                        <a:rPr lang="es-CO" dirty="0"/>
                        <a:t>3.75</a:t>
                      </a:r>
                    </a:p>
                  </a:txBody>
                  <a:tcPr/>
                </a:tc>
                <a:tc>
                  <a:txBody>
                    <a:bodyPr/>
                    <a:lstStyle/>
                    <a:p>
                      <a:r>
                        <a:rPr lang="es-CO" dirty="0"/>
                        <a:t>15</a:t>
                      </a:r>
                    </a:p>
                  </a:txBody>
                  <a:tcPr/>
                </a:tc>
                <a:tc>
                  <a:txBody>
                    <a:bodyPr/>
                    <a:lstStyle/>
                    <a:p>
                      <a:r>
                        <a:rPr lang="es-CO" dirty="0"/>
                        <a:t>-0,25</a:t>
                      </a:r>
                    </a:p>
                  </a:txBody>
                  <a:tcPr/>
                </a:tc>
                <a:extLst>
                  <a:ext uri="{0D108BD9-81ED-4DB2-BD59-A6C34878D82A}">
                    <a16:rowId xmlns:a16="http://schemas.microsoft.com/office/drawing/2014/main" val="10005"/>
                  </a:ext>
                </a:extLst>
              </a:tr>
              <a:tr h="370840">
                <a:tc>
                  <a:txBody>
                    <a:bodyPr/>
                    <a:lstStyle/>
                    <a:p>
                      <a:r>
                        <a:rPr lang="es-CO" dirty="0"/>
                        <a:t>1</a:t>
                      </a:r>
                    </a:p>
                  </a:txBody>
                  <a:tcPr/>
                </a:tc>
                <a:tc>
                  <a:txBody>
                    <a:bodyPr/>
                    <a:lstStyle/>
                    <a:p>
                      <a:r>
                        <a:rPr lang="es-CO" dirty="0"/>
                        <a:t>4</a:t>
                      </a:r>
                    </a:p>
                  </a:txBody>
                  <a:tcPr/>
                </a:tc>
                <a:tc>
                  <a:txBody>
                    <a:bodyPr/>
                    <a:lstStyle/>
                    <a:p>
                      <a:r>
                        <a:rPr lang="es-CO" dirty="0"/>
                        <a:t>15</a:t>
                      </a:r>
                    </a:p>
                  </a:txBody>
                  <a:tcPr/>
                </a:tc>
                <a:tc>
                  <a:txBody>
                    <a:bodyPr/>
                    <a:lstStyle/>
                    <a:p>
                      <a:r>
                        <a:rPr lang="es-CO" dirty="0"/>
                        <a:t>3.75</a:t>
                      </a:r>
                    </a:p>
                  </a:txBody>
                  <a:tcPr/>
                </a:tc>
                <a:tc>
                  <a:txBody>
                    <a:bodyPr/>
                    <a:lstStyle/>
                    <a:p>
                      <a:r>
                        <a:rPr lang="es-CO" dirty="0"/>
                        <a:t>3</a:t>
                      </a:r>
                    </a:p>
                  </a:txBody>
                  <a:tcPr/>
                </a:tc>
                <a:tc>
                  <a:txBody>
                    <a:bodyPr/>
                    <a:lstStyle/>
                    <a:p>
                      <a:r>
                        <a:rPr lang="es-CO" dirty="0"/>
                        <a:t>0.2</a:t>
                      </a:r>
                    </a:p>
                  </a:txBody>
                  <a:tcPr/>
                </a:tc>
                <a:tc>
                  <a:txBody>
                    <a:bodyPr/>
                    <a:lstStyle/>
                    <a:p>
                      <a:r>
                        <a:rPr lang="es-CO" dirty="0"/>
                        <a:t>1</a:t>
                      </a:r>
                    </a:p>
                  </a:txBody>
                  <a:tcPr/>
                </a:tc>
                <a:tc>
                  <a:txBody>
                    <a:bodyPr/>
                    <a:lstStyle/>
                    <a:p>
                      <a:r>
                        <a:rPr lang="es-CO" dirty="0"/>
                        <a:t>3.02</a:t>
                      </a:r>
                    </a:p>
                  </a:txBody>
                  <a:tcPr/>
                </a:tc>
                <a:tc>
                  <a:txBody>
                    <a:bodyPr/>
                    <a:lstStyle/>
                    <a:p>
                      <a:r>
                        <a:rPr lang="es-CO" dirty="0"/>
                        <a:t>15</a:t>
                      </a:r>
                    </a:p>
                  </a:txBody>
                  <a:tcPr/>
                </a:tc>
                <a:tc>
                  <a:txBody>
                    <a:bodyPr/>
                    <a:lstStyle/>
                    <a:p>
                      <a:r>
                        <a:rPr lang="es-CO" dirty="0"/>
                        <a:t>-0,73</a:t>
                      </a:r>
                    </a:p>
                  </a:txBody>
                  <a:tcPr/>
                </a:tc>
                <a:extLst>
                  <a:ext uri="{0D108BD9-81ED-4DB2-BD59-A6C34878D82A}">
                    <a16:rowId xmlns:a16="http://schemas.microsoft.com/office/drawing/2014/main" val="10006"/>
                  </a:ext>
                </a:extLst>
              </a:tr>
              <a:tr h="370840">
                <a:tc>
                  <a:txBody>
                    <a:bodyPr/>
                    <a:lstStyle/>
                    <a:p>
                      <a:r>
                        <a:rPr lang="es-CO" dirty="0"/>
                        <a:t>1</a:t>
                      </a:r>
                    </a:p>
                  </a:txBody>
                  <a:tcPr/>
                </a:tc>
                <a:tc>
                  <a:txBody>
                    <a:bodyPr/>
                    <a:lstStyle/>
                    <a:p>
                      <a:r>
                        <a:rPr lang="es-CO" dirty="0"/>
                        <a:t>5</a:t>
                      </a:r>
                    </a:p>
                  </a:txBody>
                  <a:tcPr/>
                </a:tc>
                <a:tc>
                  <a:txBody>
                    <a:bodyPr/>
                    <a:lstStyle/>
                    <a:p>
                      <a:r>
                        <a:rPr lang="es-CO" dirty="0"/>
                        <a:t>17</a:t>
                      </a:r>
                    </a:p>
                  </a:txBody>
                  <a:tcPr/>
                </a:tc>
                <a:tc>
                  <a:txBody>
                    <a:bodyPr/>
                    <a:lstStyle/>
                    <a:p>
                      <a:r>
                        <a:rPr lang="es-CO" dirty="0"/>
                        <a:t>3.04</a:t>
                      </a:r>
                    </a:p>
                  </a:txBody>
                  <a:tcPr/>
                </a:tc>
                <a:tc>
                  <a:txBody>
                    <a:bodyPr/>
                    <a:lstStyle/>
                    <a:p>
                      <a:r>
                        <a:rPr lang="es-CO" dirty="0"/>
                        <a:t>2</a:t>
                      </a:r>
                    </a:p>
                  </a:txBody>
                  <a:tcPr/>
                </a:tc>
                <a:tc>
                  <a:txBody>
                    <a:bodyPr/>
                    <a:lstStyle/>
                    <a:p>
                      <a:r>
                        <a:rPr lang="es-CO" dirty="0"/>
                        <a:t>0.16</a:t>
                      </a:r>
                    </a:p>
                  </a:txBody>
                  <a:tcPr/>
                </a:tc>
                <a:tc>
                  <a:txBody>
                    <a:bodyPr/>
                    <a:lstStyle/>
                    <a:p>
                      <a:r>
                        <a:rPr lang="es-CO" dirty="0"/>
                        <a:t>1</a:t>
                      </a:r>
                    </a:p>
                  </a:txBody>
                  <a:tcPr/>
                </a:tc>
                <a:tc>
                  <a:txBody>
                    <a:bodyPr/>
                    <a:lstStyle/>
                    <a:p>
                      <a:r>
                        <a:rPr lang="es-CO" dirty="0"/>
                        <a:t>2.83</a:t>
                      </a:r>
                    </a:p>
                  </a:txBody>
                  <a:tcPr/>
                </a:tc>
                <a:tc>
                  <a:txBody>
                    <a:bodyPr/>
                    <a:lstStyle/>
                    <a:p>
                      <a:r>
                        <a:rPr lang="es-CO" dirty="0"/>
                        <a:t>17</a:t>
                      </a:r>
                    </a:p>
                  </a:txBody>
                  <a:tcPr/>
                </a:tc>
                <a:tc>
                  <a:txBody>
                    <a:bodyPr/>
                    <a:lstStyle/>
                    <a:p>
                      <a:r>
                        <a:rPr lang="es-CO" dirty="0"/>
                        <a:t>-0,19</a:t>
                      </a:r>
                    </a:p>
                  </a:txBody>
                  <a:tcPr/>
                </a:tc>
                <a:extLst>
                  <a:ext uri="{0D108BD9-81ED-4DB2-BD59-A6C34878D82A}">
                    <a16:rowId xmlns:a16="http://schemas.microsoft.com/office/drawing/2014/main" val="10007"/>
                  </a:ext>
                </a:extLst>
              </a:tr>
              <a:tr h="370840">
                <a:tc>
                  <a:txBody>
                    <a:bodyPr/>
                    <a:lstStyle/>
                    <a:p>
                      <a:r>
                        <a:rPr lang="es-CO" dirty="0"/>
                        <a:t>1</a:t>
                      </a:r>
                    </a:p>
                  </a:txBody>
                  <a:tcPr/>
                </a:tc>
                <a:tc>
                  <a:txBody>
                    <a:bodyPr/>
                    <a:lstStyle/>
                    <a:p>
                      <a:r>
                        <a:rPr lang="es-CO" dirty="0"/>
                        <a:t>6</a:t>
                      </a:r>
                    </a:p>
                  </a:txBody>
                  <a:tcPr/>
                </a:tc>
                <a:tc>
                  <a:txBody>
                    <a:bodyPr/>
                    <a:lstStyle/>
                    <a:p>
                      <a:r>
                        <a:rPr lang="es-CO" dirty="0"/>
                        <a:t>17</a:t>
                      </a:r>
                    </a:p>
                  </a:txBody>
                  <a:tcPr/>
                </a:tc>
                <a:tc>
                  <a:txBody>
                    <a:bodyPr/>
                    <a:lstStyle/>
                    <a:p>
                      <a:r>
                        <a:rPr lang="es-CO" dirty="0"/>
                        <a:t>2.83</a:t>
                      </a:r>
                    </a:p>
                  </a:txBody>
                  <a:tcPr/>
                </a:tc>
                <a:tc>
                  <a:txBody>
                    <a:bodyPr/>
                    <a:lstStyle/>
                    <a:p>
                      <a:r>
                        <a:rPr lang="es-CO" dirty="0"/>
                        <a:t>0</a:t>
                      </a:r>
                    </a:p>
                  </a:txBody>
                  <a:tcPr/>
                </a:tc>
                <a:tc>
                  <a:txBody>
                    <a:bodyPr/>
                    <a:lstStyle/>
                    <a:p>
                      <a:r>
                        <a:rPr lang="es-CO" dirty="0"/>
                        <a:t>0.14</a:t>
                      </a:r>
                    </a:p>
                  </a:txBody>
                  <a:tcPr/>
                </a:tc>
                <a:tc>
                  <a:txBody>
                    <a:bodyPr/>
                    <a:lstStyle/>
                    <a:p>
                      <a:r>
                        <a:rPr lang="es-CO" dirty="0"/>
                        <a:t>1</a:t>
                      </a:r>
                    </a:p>
                  </a:txBody>
                  <a:tcPr/>
                </a:tc>
                <a:tc>
                  <a:txBody>
                    <a:bodyPr/>
                    <a:lstStyle/>
                    <a:p>
                      <a:r>
                        <a:rPr lang="es-CO" dirty="0"/>
                        <a:t>2.28</a:t>
                      </a:r>
                    </a:p>
                  </a:txBody>
                  <a:tcPr/>
                </a:tc>
                <a:tc>
                  <a:txBody>
                    <a:bodyPr/>
                    <a:lstStyle/>
                    <a:p>
                      <a:r>
                        <a:rPr lang="es-CO" dirty="0"/>
                        <a:t>16</a:t>
                      </a:r>
                    </a:p>
                  </a:txBody>
                  <a:tcPr/>
                </a:tc>
                <a:tc>
                  <a:txBody>
                    <a:bodyPr/>
                    <a:lstStyle/>
                    <a:p>
                      <a:r>
                        <a:rPr lang="es-CO" dirty="0"/>
                        <a:t>-0,55</a:t>
                      </a:r>
                    </a:p>
                  </a:txBody>
                  <a:tcPr/>
                </a:tc>
                <a:extLst>
                  <a:ext uri="{0D108BD9-81ED-4DB2-BD59-A6C34878D82A}">
                    <a16:rowId xmlns:a16="http://schemas.microsoft.com/office/drawing/2014/main" val="10008"/>
                  </a:ext>
                </a:extLst>
              </a:tr>
              <a:tr h="370840">
                <a:tc>
                  <a:txBody>
                    <a:bodyPr/>
                    <a:lstStyle/>
                    <a:p>
                      <a:r>
                        <a:rPr lang="es-CO" dirty="0"/>
                        <a:t>1</a:t>
                      </a:r>
                    </a:p>
                  </a:txBody>
                  <a:tcPr/>
                </a:tc>
                <a:tc>
                  <a:txBody>
                    <a:bodyPr/>
                    <a:lstStyle/>
                    <a:p>
                      <a:r>
                        <a:rPr lang="es-CO" dirty="0"/>
                        <a:t>7</a:t>
                      </a:r>
                    </a:p>
                  </a:txBody>
                  <a:tcPr/>
                </a:tc>
                <a:tc>
                  <a:txBody>
                    <a:bodyPr/>
                    <a:lstStyle/>
                    <a:p>
                      <a:r>
                        <a:rPr lang="es-CO" dirty="0"/>
                        <a:t>16</a:t>
                      </a:r>
                    </a:p>
                  </a:txBody>
                  <a:tcPr/>
                </a:tc>
                <a:tc>
                  <a:txBody>
                    <a:bodyPr/>
                    <a:lstStyle/>
                    <a:p>
                      <a:r>
                        <a:rPr lang="es-CO" dirty="0"/>
                        <a:t>2.28</a:t>
                      </a:r>
                    </a:p>
                  </a:txBody>
                  <a:tcPr/>
                </a:tc>
                <a:tc>
                  <a:txBody>
                    <a:bodyPr/>
                    <a:lstStyle/>
                    <a:p>
                      <a:r>
                        <a:rPr lang="es-CO" dirty="0"/>
                        <a:t>-1</a:t>
                      </a:r>
                    </a:p>
                  </a:txBody>
                  <a:tcPr/>
                </a:tc>
                <a:tc>
                  <a:txBody>
                    <a:bodyPr/>
                    <a:lstStyle/>
                    <a:p>
                      <a:r>
                        <a:rPr lang="es-CO" dirty="0"/>
                        <a:t>0.12</a:t>
                      </a:r>
                    </a:p>
                  </a:txBody>
                  <a:tcPr/>
                </a:tc>
                <a:tc>
                  <a:txBody>
                    <a:bodyPr/>
                    <a:lstStyle/>
                    <a:p>
                      <a:r>
                        <a:rPr lang="es-CO" dirty="0"/>
                        <a:t>1</a:t>
                      </a:r>
                    </a:p>
                  </a:txBody>
                  <a:tcPr/>
                </a:tc>
                <a:tc>
                  <a:txBody>
                    <a:bodyPr/>
                    <a:lstStyle/>
                    <a:p>
                      <a:r>
                        <a:rPr lang="es-CO" dirty="0"/>
                        <a:t>1.62</a:t>
                      </a:r>
                    </a:p>
                  </a:txBody>
                  <a:tcPr/>
                </a:tc>
                <a:tc>
                  <a:txBody>
                    <a:bodyPr/>
                    <a:lstStyle/>
                    <a:p>
                      <a:r>
                        <a:rPr lang="es-CO" dirty="0"/>
                        <a:t>13</a:t>
                      </a:r>
                    </a:p>
                  </a:txBody>
                  <a:tcPr/>
                </a:tc>
                <a:tc>
                  <a:txBody>
                    <a:bodyPr/>
                    <a:lstStyle/>
                    <a:p>
                      <a:r>
                        <a:rPr lang="es-CO" dirty="0"/>
                        <a:t>-0,63</a:t>
                      </a:r>
                    </a:p>
                  </a:txBody>
                  <a:tcPr/>
                </a:tc>
                <a:extLst>
                  <a:ext uri="{0D108BD9-81ED-4DB2-BD59-A6C34878D82A}">
                    <a16:rowId xmlns:a16="http://schemas.microsoft.com/office/drawing/2014/main" val="10009"/>
                  </a:ext>
                </a:extLst>
              </a:tr>
              <a:tr h="370840">
                <a:tc>
                  <a:txBody>
                    <a:bodyPr/>
                    <a:lstStyle/>
                    <a:p>
                      <a:r>
                        <a:rPr lang="es-CO" dirty="0"/>
                        <a:t>1</a:t>
                      </a:r>
                    </a:p>
                  </a:txBody>
                  <a:tcPr/>
                </a:tc>
                <a:tc>
                  <a:txBody>
                    <a:bodyPr/>
                    <a:lstStyle/>
                    <a:p>
                      <a:r>
                        <a:rPr lang="es-CO" dirty="0"/>
                        <a:t>8</a:t>
                      </a:r>
                    </a:p>
                  </a:txBody>
                  <a:tcPr/>
                </a:tc>
                <a:tc>
                  <a:txBody>
                    <a:bodyPr/>
                    <a:lstStyle/>
                    <a:p>
                      <a:r>
                        <a:rPr lang="es-CO" dirty="0"/>
                        <a:t>13</a:t>
                      </a:r>
                    </a:p>
                  </a:txBody>
                  <a:tcPr/>
                </a:tc>
                <a:tc>
                  <a:txBody>
                    <a:bodyPr/>
                    <a:lstStyle/>
                    <a:p>
                      <a:r>
                        <a:rPr lang="es-CO" dirty="0"/>
                        <a:t>1.62</a:t>
                      </a:r>
                    </a:p>
                  </a:txBody>
                  <a:tcPr/>
                </a:tc>
                <a:tc>
                  <a:txBody>
                    <a:bodyPr/>
                    <a:lstStyle/>
                    <a:p>
                      <a:r>
                        <a:rPr lang="es-CO" dirty="0"/>
                        <a:t>-3</a:t>
                      </a:r>
                    </a:p>
                  </a:txBody>
                  <a:tcPr/>
                </a:tc>
                <a:tc>
                  <a:txBody>
                    <a:bodyPr/>
                    <a:lstStyle/>
                    <a:p>
                      <a:r>
                        <a:rPr lang="es-CO" dirty="0"/>
                        <a:t>---</a:t>
                      </a:r>
                    </a:p>
                  </a:txBody>
                  <a:tcPr/>
                </a:tc>
                <a:tc>
                  <a:txBody>
                    <a:bodyPr/>
                    <a:lstStyle/>
                    <a:p>
                      <a:endParaRPr lang="es-CO" dirty="0"/>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10010"/>
                  </a:ext>
                </a:extLst>
              </a:tr>
              <a:tr h="370840">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dirty="0"/>
                    </a:p>
                  </a:txBody>
                  <a:tcPr/>
                </a:tc>
                <a:tc>
                  <a:txBody>
                    <a:bodyPr/>
                    <a:lstStyle/>
                    <a:p>
                      <a:endParaRPr lang="es-CO"/>
                    </a:p>
                  </a:txBody>
                  <a:tcPr/>
                </a:tc>
                <a:tc>
                  <a:txBody>
                    <a:bodyPr/>
                    <a:lstStyle/>
                    <a:p>
                      <a:endParaRPr lang="es-CO"/>
                    </a:p>
                  </a:txBody>
                  <a:tcPr/>
                </a:tc>
                <a:tc>
                  <a:txBody>
                    <a:bodyPr/>
                    <a:lstStyle/>
                    <a:p>
                      <a:endParaRPr lang="es-CO"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792338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a:t>ISOCUANTAS</a:t>
            </a:r>
          </a:p>
        </p:txBody>
      </p:sp>
      <p:sp>
        <p:nvSpPr>
          <p:cNvPr id="3" name="2 Marcador de contenido"/>
          <p:cNvSpPr>
            <a:spLocks noGrp="1"/>
          </p:cNvSpPr>
          <p:nvPr>
            <p:ph idx="1"/>
          </p:nvPr>
        </p:nvSpPr>
        <p:spPr/>
        <p:txBody>
          <a:bodyPr/>
          <a:lstStyle/>
          <a:p>
            <a:pPr algn="just"/>
            <a:r>
              <a:rPr lang="es-CO" dirty="0"/>
              <a:t>LAS  ISOCUANTAS  MUESTRA LA DIFERENTES COMBINACIONES DE TRABAJO Y CAPITAL  CON QUE UNA COMPAÑÍA PUEDE PRODUCIR UNA CANTIDAD ESPECÍFICA DE UN</a:t>
            </a:r>
          </a:p>
          <a:p>
            <a:pPr algn="just"/>
            <a:r>
              <a:rPr lang="es-CO" dirty="0"/>
              <a:t>PRODUCTO.  UNA ISOCUANTA MÁS ALTA SIGNIFICA  MAYOR CANTIDAD  DE PRODUCTO Y UNA MÁS BAJA, MENOR CANTIDAD DE PRODUCTO.</a:t>
            </a:r>
          </a:p>
        </p:txBody>
      </p:sp>
    </p:spTree>
    <p:extLst>
      <p:ext uri="{BB962C8B-B14F-4D97-AF65-F5344CB8AC3E}">
        <p14:creationId xmlns:p14="http://schemas.microsoft.com/office/powerpoint/2010/main" val="390118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 EJERCICIO  DE  ISOCUANTAS</a:t>
            </a:r>
            <a:br>
              <a:rPr lang="es-CO" dirty="0"/>
            </a:br>
            <a:r>
              <a:rPr lang="es-CO" dirty="0"/>
              <a:t>formula=. –(incremento capital /incremento en el trabajo). </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477985952"/>
              </p:ext>
            </p:extLst>
          </p:nvPr>
        </p:nvGraphicFramePr>
        <p:xfrm>
          <a:off x="519942" y="620688"/>
          <a:ext cx="8183884" cy="4057484"/>
        </p:xfrm>
        <a:graphic>
          <a:graphicData uri="http://schemas.openxmlformats.org/drawingml/2006/table">
            <a:tbl>
              <a:tblPr firstRow="1" bandRow="1">
                <a:tableStyleId>{5C22544A-7EE6-4342-B048-85BDC9FD1C3A}</a:tableStyleId>
              </a:tblPr>
              <a:tblGrid>
                <a:gridCol w="468380">
                  <a:extLst>
                    <a:ext uri="{9D8B030D-6E8A-4147-A177-3AD203B41FA5}">
                      <a16:colId xmlns:a16="http://schemas.microsoft.com/office/drawing/2014/main" val="20000"/>
                    </a:ext>
                  </a:extLst>
                </a:gridCol>
                <a:gridCol w="648097">
                  <a:extLst>
                    <a:ext uri="{9D8B030D-6E8A-4147-A177-3AD203B41FA5}">
                      <a16:colId xmlns:a16="http://schemas.microsoft.com/office/drawing/2014/main" val="20001"/>
                    </a:ext>
                  </a:extLst>
                </a:gridCol>
                <a:gridCol w="929494">
                  <a:extLst>
                    <a:ext uri="{9D8B030D-6E8A-4147-A177-3AD203B41FA5}">
                      <a16:colId xmlns:a16="http://schemas.microsoft.com/office/drawing/2014/main" val="20002"/>
                    </a:ext>
                  </a:extLst>
                </a:gridCol>
                <a:gridCol w="366700">
                  <a:extLst>
                    <a:ext uri="{9D8B030D-6E8A-4147-A177-3AD203B41FA5}">
                      <a16:colId xmlns:a16="http://schemas.microsoft.com/office/drawing/2014/main" val="20003"/>
                    </a:ext>
                  </a:extLst>
                </a:gridCol>
                <a:gridCol w="576086">
                  <a:extLst>
                    <a:ext uri="{9D8B030D-6E8A-4147-A177-3AD203B41FA5}">
                      <a16:colId xmlns:a16="http://schemas.microsoft.com/office/drawing/2014/main" val="20004"/>
                    </a:ext>
                  </a:extLst>
                </a:gridCol>
                <a:gridCol w="1008151">
                  <a:extLst>
                    <a:ext uri="{9D8B030D-6E8A-4147-A177-3AD203B41FA5}">
                      <a16:colId xmlns:a16="http://schemas.microsoft.com/office/drawing/2014/main" val="20005"/>
                    </a:ext>
                  </a:extLst>
                </a:gridCol>
                <a:gridCol w="576086">
                  <a:extLst>
                    <a:ext uri="{9D8B030D-6E8A-4147-A177-3AD203B41FA5}">
                      <a16:colId xmlns:a16="http://schemas.microsoft.com/office/drawing/2014/main" val="20006"/>
                    </a:ext>
                  </a:extLst>
                </a:gridCol>
                <a:gridCol w="648097">
                  <a:extLst>
                    <a:ext uri="{9D8B030D-6E8A-4147-A177-3AD203B41FA5}">
                      <a16:colId xmlns:a16="http://schemas.microsoft.com/office/drawing/2014/main" val="20007"/>
                    </a:ext>
                  </a:extLst>
                </a:gridCol>
                <a:gridCol w="792118">
                  <a:extLst>
                    <a:ext uri="{9D8B030D-6E8A-4147-A177-3AD203B41FA5}">
                      <a16:colId xmlns:a16="http://schemas.microsoft.com/office/drawing/2014/main" val="20008"/>
                    </a:ext>
                  </a:extLst>
                </a:gridCol>
                <a:gridCol w="576086">
                  <a:extLst>
                    <a:ext uri="{9D8B030D-6E8A-4147-A177-3AD203B41FA5}">
                      <a16:colId xmlns:a16="http://schemas.microsoft.com/office/drawing/2014/main" val="20009"/>
                    </a:ext>
                  </a:extLst>
                </a:gridCol>
                <a:gridCol w="720108">
                  <a:extLst>
                    <a:ext uri="{9D8B030D-6E8A-4147-A177-3AD203B41FA5}">
                      <a16:colId xmlns:a16="http://schemas.microsoft.com/office/drawing/2014/main" val="20010"/>
                    </a:ext>
                  </a:extLst>
                </a:gridCol>
                <a:gridCol w="874481">
                  <a:extLst>
                    <a:ext uri="{9D8B030D-6E8A-4147-A177-3AD203B41FA5}">
                      <a16:colId xmlns:a16="http://schemas.microsoft.com/office/drawing/2014/main" val="20011"/>
                    </a:ext>
                  </a:extLst>
                </a:gridCol>
              </a:tblGrid>
              <a:tr h="378284">
                <a:tc gridSpan="3">
                  <a:txBody>
                    <a:bodyPr/>
                    <a:lstStyle/>
                    <a:p>
                      <a:r>
                        <a:rPr lang="es-CO" dirty="0"/>
                        <a:t>I</a:t>
                      </a:r>
                    </a:p>
                  </a:txBody>
                  <a:tcPr/>
                </a:tc>
                <a:tc hMerge="1">
                  <a:txBody>
                    <a:bodyPr/>
                    <a:lstStyle/>
                    <a:p>
                      <a:endParaRPr lang="es-CO" dirty="0"/>
                    </a:p>
                  </a:txBody>
                  <a:tcPr/>
                </a:tc>
                <a:tc hMerge="1">
                  <a:txBody>
                    <a:bodyPr/>
                    <a:lstStyle/>
                    <a:p>
                      <a:endParaRPr lang="es-CO" dirty="0"/>
                    </a:p>
                  </a:txBody>
                  <a:tcPr/>
                </a:tc>
                <a:tc gridSpan="3">
                  <a:txBody>
                    <a:bodyPr/>
                    <a:lstStyle/>
                    <a:p>
                      <a:r>
                        <a:rPr lang="es-CO" dirty="0"/>
                        <a:t>II</a:t>
                      </a:r>
                    </a:p>
                  </a:txBody>
                  <a:tcPr/>
                </a:tc>
                <a:tc hMerge="1">
                  <a:txBody>
                    <a:bodyPr/>
                    <a:lstStyle/>
                    <a:p>
                      <a:endParaRPr lang="es-CO" dirty="0"/>
                    </a:p>
                  </a:txBody>
                  <a:tcPr/>
                </a:tc>
                <a:tc hMerge="1">
                  <a:txBody>
                    <a:bodyPr/>
                    <a:lstStyle/>
                    <a:p>
                      <a:endParaRPr lang="es-CO" dirty="0"/>
                    </a:p>
                  </a:txBody>
                  <a:tcPr/>
                </a:tc>
                <a:tc gridSpan="3">
                  <a:txBody>
                    <a:bodyPr/>
                    <a:lstStyle/>
                    <a:p>
                      <a:r>
                        <a:rPr lang="es-CO" dirty="0"/>
                        <a:t>III</a:t>
                      </a:r>
                    </a:p>
                  </a:txBody>
                  <a:tcPr/>
                </a:tc>
                <a:tc hMerge="1">
                  <a:txBody>
                    <a:bodyPr/>
                    <a:lstStyle/>
                    <a:p>
                      <a:endParaRPr lang="es-CO" dirty="0"/>
                    </a:p>
                  </a:txBody>
                  <a:tcPr/>
                </a:tc>
                <a:tc hMerge="1">
                  <a:txBody>
                    <a:bodyPr/>
                    <a:lstStyle/>
                    <a:p>
                      <a:endParaRPr lang="es-CO" dirty="0"/>
                    </a:p>
                  </a:txBody>
                  <a:tcPr/>
                </a:tc>
                <a:tc gridSpan="3">
                  <a:txBody>
                    <a:bodyPr/>
                    <a:lstStyle/>
                    <a:p>
                      <a:r>
                        <a:rPr lang="es-CO" dirty="0"/>
                        <a:t>IV</a:t>
                      </a:r>
                    </a:p>
                  </a:txBody>
                  <a:tcPr/>
                </a:tc>
                <a:tc hMerge="1">
                  <a:txBody>
                    <a:bodyPr/>
                    <a:lstStyle/>
                    <a:p>
                      <a:endParaRPr lang="es-CO" dirty="0"/>
                    </a:p>
                  </a:txBody>
                  <a:tcPr/>
                </a:tc>
                <a:tc hMerge="1">
                  <a:txBody>
                    <a:bodyPr/>
                    <a:lstStyle/>
                    <a:p>
                      <a:endParaRPr lang="es-CO" dirty="0"/>
                    </a:p>
                  </a:txBody>
                  <a:tcPr/>
                </a:tc>
                <a:extLst>
                  <a:ext uri="{0D108BD9-81ED-4DB2-BD59-A6C34878D82A}">
                    <a16:rowId xmlns:a16="http://schemas.microsoft.com/office/drawing/2014/main" val="10000"/>
                  </a:ext>
                </a:extLst>
              </a:tr>
              <a:tr h="652928">
                <a:tc>
                  <a:txBody>
                    <a:bodyPr/>
                    <a:lstStyle/>
                    <a:p>
                      <a:r>
                        <a:rPr lang="es-CO" dirty="0"/>
                        <a:t>T</a:t>
                      </a:r>
                    </a:p>
                  </a:txBody>
                  <a:tcPr/>
                </a:tc>
                <a:tc>
                  <a:txBody>
                    <a:bodyPr/>
                    <a:lstStyle/>
                    <a:p>
                      <a:r>
                        <a:rPr lang="es-CO" dirty="0"/>
                        <a:t>K</a:t>
                      </a:r>
                    </a:p>
                  </a:txBody>
                  <a:tcPr/>
                </a:tc>
                <a:tc>
                  <a:txBody>
                    <a:bodyPr/>
                    <a:lstStyle/>
                    <a:p>
                      <a:r>
                        <a:rPr lang="es-CO" dirty="0"/>
                        <a:t>TMS</a:t>
                      </a:r>
                    </a:p>
                    <a:p>
                      <a:r>
                        <a:rPr lang="es-CO" dirty="0"/>
                        <a:t>KT</a:t>
                      </a:r>
                    </a:p>
                  </a:txBody>
                  <a:tcPr/>
                </a:tc>
                <a:tc>
                  <a:txBody>
                    <a:bodyPr/>
                    <a:lstStyle/>
                    <a:p>
                      <a:r>
                        <a:rPr lang="es-CO" dirty="0"/>
                        <a:t>T</a:t>
                      </a:r>
                    </a:p>
                  </a:txBody>
                  <a:tcPr/>
                </a:tc>
                <a:tc>
                  <a:txBody>
                    <a:bodyPr/>
                    <a:lstStyle/>
                    <a:p>
                      <a:r>
                        <a:rPr lang="es-CO" dirty="0"/>
                        <a:t>K</a:t>
                      </a:r>
                    </a:p>
                  </a:txBody>
                  <a:tcPr/>
                </a:tc>
                <a:tc>
                  <a:txBody>
                    <a:bodyPr/>
                    <a:lstStyle/>
                    <a:p>
                      <a:r>
                        <a:rPr lang="es-CO" dirty="0"/>
                        <a:t>TMS</a:t>
                      </a:r>
                    </a:p>
                    <a:p>
                      <a:r>
                        <a:rPr lang="es-CO" dirty="0"/>
                        <a:t>KT</a:t>
                      </a:r>
                    </a:p>
                  </a:txBody>
                  <a:tcPr/>
                </a:tc>
                <a:tc>
                  <a:txBody>
                    <a:bodyPr/>
                    <a:lstStyle/>
                    <a:p>
                      <a:r>
                        <a:rPr lang="es-CO" dirty="0"/>
                        <a:t>T</a:t>
                      </a:r>
                    </a:p>
                  </a:txBody>
                  <a:tcPr/>
                </a:tc>
                <a:tc>
                  <a:txBody>
                    <a:bodyPr/>
                    <a:lstStyle/>
                    <a:p>
                      <a:r>
                        <a:rPr lang="es-CO" dirty="0"/>
                        <a:t>K</a:t>
                      </a:r>
                    </a:p>
                  </a:txBody>
                  <a:tcPr/>
                </a:tc>
                <a:tc>
                  <a:txBody>
                    <a:bodyPr/>
                    <a:lstStyle/>
                    <a:p>
                      <a:r>
                        <a:rPr lang="es-CO" dirty="0"/>
                        <a:t>TMS</a:t>
                      </a:r>
                    </a:p>
                    <a:p>
                      <a:r>
                        <a:rPr lang="es-CO" dirty="0"/>
                        <a:t>KT</a:t>
                      </a:r>
                    </a:p>
                  </a:txBody>
                  <a:tcPr/>
                </a:tc>
                <a:tc>
                  <a:txBody>
                    <a:bodyPr/>
                    <a:lstStyle/>
                    <a:p>
                      <a:r>
                        <a:rPr lang="es-CO" dirty="0"/>
                        <a:t>T</a:t>
                      </a:r>
                    </a:p>
                  </a:txBody>
                  <a:tcPr/>
                </a:tc>
                <a:tc>
                  <a:txBody>
                    <a:bodyPr/>
                    <a:lstStyle/>
                    <a:p>
                      <a:r>
                        <a:rPr lang="es-CO" dirty="0"/>
                        <a:t>K</a:t>
                      </a:r>
                    </a:p>
                  </a:txBody>
                  <a:tcPr/>
                </a:tc>
                <a:tc>
                  <a:txBody>
                    <a:bodyPr/>
                    <a:lstStyle/>
                    <a:p>
                      <a:r>
                        <a:rPr lang="es-CO" dirty="0"/>
                        <a:t>TMS</a:t>
                      </a:r>
                    </a:p>
                    <a:p>
                      <a:r>
                        <a:rPr lang="es-CO" dirty="0"/>
                        <a:t>KT</a:t>
                      </a:r>
                    </a:p>
                  </a:txBody>
                  <a:tcPr/>
                </a:tc>
                <a:extLst>
                  <a:ext uri="{0D108BD9-81ED-4DB2-BD59-A6C34878D82A}">
                    <a16:rowId xmlns:a16="http://schemas.microsoft.com/office/drawing/2014/main" val="10001"/>
                  </a:ext>
                </a:extLst>
              </a:tr>
              <a:tr h="378284">
                <a:tc>
                  <a:txBody>
                    <a:bodyPr/>
                    <a:lstStyle/>
                    <a:p>
                      <a:r>
                        <a:rPr lang="es-CO" dirty="0"/>
                        <a:t>3</a:t>
                      </a:r>
                    </a:p>
                  </a:txBody>
                  <a:tcPr/>
                </a:tc>
                <a:tc>
                  <a:txBody>
                    <a:bodyPr/>
                    <a:lstStyle/>
                    <a:p>
                      <a:r>
                        <a:rPr lang="es-CO" dirty="0"/>
                        <a:t>14</a:t>
                      </a:r>
                    </a:p>
                  </a:txBody>
                  <a:tcPr/>
                </a:tc>
                <a:tc>
                  <a:txBody>
                    <a:bodyPr/>
                    <a:lstStyle/>
                    <a:p>
                      <a:r>
                        <a:rPr lang="es-CO" dirty="0"/>
                        <a:t>-----</a:t>
                      </a:r>
                    </a:p>
                  </a:txBody>
                  <a:tcPr/>
                </a:tc>
                <a:tc>
                  <a:txBody>
                    <a:bodyPr/>
                    <a:lstStyle/>
                    <a:p>
                      <a:r>
                        <a:rPr lang="es-CO" dirty="0"/>
                        <a:t>4</a:t>
                      </a:r>
                    </a:p>
                  </a:txBody>
                  <a:tcPr/>
                </a:tc>
                <a:tc>
                  <a:txBody>
                    <a:bodyPr/>
                    <a:lstStyle/>
                    <a:p>
                      <a:r>
                        <a:rPr lang="es-CO" dirty="0"/>
                        <a:t>14</a:t>
                      </a:r>
                    </a:p>
                  </a:txBody>
                  <a:tcPr/>
                </a:tc>
                <a:tc>
                  <a:txBody>
                    <a:bodyPr/>
                    <a:lstStyle/>
                    <a:p>
                      <a:r>
                        <a:rPr lang="es-CO" dirty="0"/>
                        <a:t>-----</a:t>
                      </a:r>
                    </a:p>
                  </a:txBody>
                  <a:tcPr/>
                </a:tc>
                <a:tc>
                  <a:txBody>
                    <a:bodyPr/>
                    <a:lstStyle/>
                    <a:p>
                      <a:r>
                        <a:rPr lang="es-CO" dirty="0"/>
                        <a:t>5.5</a:t>
                      </a:r>
                    </a:p>
                  </a:txBody>
                  <a:tcPr/>
                </a:tc>
                <a:tc>
                  <a:txBody>
                    <a:bodyPr/>
                    <a:lstStyle/>
                    <a:p>
                      <a:r>
                        <a:rPr lang="es-CO" dirty="0"/>
                        <a:t>15</a:t>
                      </a:r>
                    </a:p>
                  </a:txBody>
                  <a:tcPr/>
                </a:tc>
                <a:tc>
                  <a:txBody>
                    <a:bodyPr/>
                    <a:lstStyle/>
                    <a:p>
                      <a:r>
                        <a:rPr lang="es-CO" dirty="0"/>
                        <a:t>-----</a:t>
                      </a:r>
                    </a:p>
                  </a:txBody>
                  <a:tcPr/>
                </a:tc>
                <a:tc>
                  <a:txBody>
                    <a:bodyPr/>
                    <a:lstStyle/>
                    <a:p>
                      <a:r>
                        <a:rPr lang="es-CO" dirty="0"/>
                        <a:t>8</a:t>
                      </a:r>
                    </a:p>
                  </a:txBody>
                  <a:tcPr/>
                </a:tc>
                <a:tc>
                  <a:txBody>
                    <a:bodyPr/>
                    <a:lstStyle/>
                    <a:p>
                      <a:r>
                        <a:rPr lang="es-CO" dirty="0"/>
                        <a:t>16</a:t>
                      </a:r>
                    </a:p>
                  </a:txBody>
                  <a:tcPr/>
                </a:tc>
                <a:tc>
                  <a:txBody>
                    <a:bodyPr/>
                    <a:lstStyle/>
                    <a:p>
                      <a:r>
                        <a:rPr lang="es-CO" dirty="0"/>
                        <a:t>-----</a:t>
                      </a:r>
                    </a:p>
                  </a:txBody>
                  <a:tcPr/>
                </a:tc>
                <a:extLst>
                  <a:ext uri="{0D108BD9-81ED-4DB2-BD59-A6C34878D82A}">
                    <a16:rowId xmlns:a16="http://schemas.microsoft.com/office/drawing/2014/main" val="10002"/>
                  </a:ext>
                </a:extLst>
              </a:tr>
              <a:tr h="378284">
                <a:tc>
                  <a:txBody>
                    <a:bodyPr/>
                    <a:lstStyle/>
                    <a:p>
                      <a:r>
                        <a:rPr lang="es-CO" dirty="0"/>
                        <a:t>2</a:t>
                      </a:r>
                    </a:p>
                  </a:txBody>
                  <a:tcPr/>
                </a:tc>
                <a:tc>
                  <a:txBody>
                    <a:bodyPr/>
                    <a:lstStyle/>
                    <a:p>
                      <a:r>
                        <a:rPr lang="es-CO" dirty="0"/>
                        <a:t>10</a:t>
                      </a:r>
                    </a:p>
                  </a:txBody>
                  <a:tcPr/>
                </a:tc>
                <a:tc>
                  <a:txBody>
                    <a:bodyPr/>
                    <a:lstStyle/>
                    <a:p>
                      <a:r>
                        <a:rPr lang="es-CO" dirty="0"/>
                        <a:t>-4.0</a:t>
                      </a:r>
                    </a:p>
                  </a:txBody>
                  <a:tcPr/>
                </a:tc>
                <a:tc>
                  <a:txBody>
                    <a:bodyPr/>
                    <a:lstStyle/>
                    <a:p>
                      <a:r>
                        <a:rPr lang="es-CO" dirty="0"/>
                        <a:t>3</a:t>
                      </a:r>
                    </a:p>
                  </a:txBody>
                  <a:tcPr/>
                </a:tc>
                <a:tc>
                  <a:txBody>
                    <a:bodyPr/>
                    <a:lstStyle/>
                    <a:p>
                      <a:r>
                        <a:rPr lang="es-CO" dirty="0"/>
                        <a:t>11</a:t>
                      </a:r>
                    </a:p>
                  </a:txBody>
                  <a:tcPr/>
                </a:tc>
                <a:tc>
                  <a:txBody>
                    <a:bodyPr/>
                    <a:lstStyle/>
                    <a:p>
                      <a:r>
                        <a:rPr lang="es-CO" dirty="0"/>
                        <a:t>-3,0</a:t>
                      </a:r>
                    </a:p>
                  </a:txBody>
                  <a:tcPr/>
                </a:tc>
                <a:tc>
                  <a:txBody>
                    <a:bodyPr/>
                    <a:lstStyle/>
                    <a:p>
                      <a:r>
                        <a:rPr lang="es-CO" dirty="0"/>
                        <a:t>5</a:t>
                      </a:r>
                    </a:p>
                  </a:txBody>
                  <a:tcPr/>
                </a:tc>
                <a:tc>
                  <a:txBody>
                    <a:bodyPr/>
                    <a:lstStyle/>
                    <a:p>
                      <a:r>
                        <a:rPr lang="es-CO" dirty="0"/>
                        <a:t>12</a:t>
                      </a:r>
                    </a:p>
                  </a:txBody>
                  <a:tcPr/>
                </a:tc>
                <a:tc>
                  <a:txBody>
                    <a:bodyPr/>
                    <a:lstStyle/>
                    <a:p>
                      <a:r>
                        <a:rPr lang="es-CO" dirty="0"/>
                        <a:t>-6.0</a:t>
                      </a:r>
                    </a:p>
                  </a:txBody>
                  <a:tcPr/>
                </a:tc>
                <a:tc>
                  <a:txBody>
                    <a:bodyPr/>
                    <a:lstStyle/>
                    <a:p>
                      <a:r>
                        <a:rPr lang="es-CO" dirty="0"/>
                        <a:t>7</a:t>
                      </a:r>
                    </a:p>
                  </a:txBody>
                  <a:tcPr/>
                </a:tc>
                <a:tc>
                  <a:txBody>
                    <a:bodyPr/>
                    <a:lstStyle/>
                    <a:p>
                      <a:r>
                        <a:rPr lang="es-CO" dirty="0"/>
                        <a:t>12.5</a:t>
                      </a:r>
                    </a:p>
                  </a:txBody>
                  <a:tcPr/>
                </a:tc>
                <a:tc>
                  <a:txBody>
                    <a:bodyPr/>
                    <a:lstStyle/>
                    <a:p>
                      <a:r>
                        <a:rPr lang="es-CO" dirty="0"/>
                        <a:t>-3,5</a:t>
                      </a:r>
                    </a:p>
                  </a:txBody>
                  <a:tcPr/>
                </a:tc>
                <a:extLst>
                  <a:ext uri="{0D108BD9-81ED-4DB2-BD59-A6C34878D82A}">
                    <a16:rowId xmlns:a16="http://schemas.microsoft.com/office/drawing/2014/main" val="10003"/>
                  </a:ext>
                </a:extLst>
              </a:tr>
              <a:tr h="378284">
                <a:tc>
                  <a:txBody>
                    <a:bodyPr/>
                    <a:lstStyle/>
                    <a:p>
                      <a:r>
                        <a:rPr lang="es-CO" dirty="0"/>
                        <a:t>3</a:t>
                      </a:r>
                    </a:p>
                  </a:txBody>
                  <a:tcPr/>
                </a:tc>
                <a:tc>
                  <a:txBody>
                    <a:bodyPr/>
                    <a:lstStyle/>
                    <a:p>
                      <a:r>
                        <a:rPr lang="es-CO" dirty="0"/>
                        <a:t>6</a:t>
                      </a:r>
                    </a:p>
                  </a:txBody>
                  <a:tcPr/>
                </a:tc>
                <a:tc>
                  <a:txBody>
                    <a:bodyPr/>
                    <a:lstStyle/>
                    <a:p>
                      <a:r>
                        <a:rPr lang="es-CO" dirty="0"/>
                        <a:t>4.0</a:t>
                      </a:r>
                    </a:p>
                  </a:txBody>
                  <a:tcPr/>
                </a:tc>
                <a:tc>
                  <a:txBody>
                    <a:bodyPr/>
                    <a:lstStyle/>
                    <a:p>
                      <a:r>
                        <a:rPr lang="es-CO" dirty="0"/>
                        <a:t>4</a:t>
                      </a:r>
                    </a:p>
                  </a:txBody>
                  <a:tcPr/>
                </a:tc>
                <a:tc>
                  <a:txBody>
                    <a:bodyPr/>
                    <a:lstStyle/>
                    <a:p>
                      <a:r>
                        <a:rPr lang="es-CO" dirty="0"/>
                        <a:t>8</a:t>
                      </a:r>
                    </a:p>
                  </a:txBody>
                  <a:tcPr/>
                </a:tc>
                <a:tc>
                  <a:txBody>
                    <a:bodyPr/>
                    <a:lstStyle/>
                    <a:p>
                      <a:r>
                        <a:rPr lang="es-CO" dirty="0"/>
                        <a:t>3.0</a:t>
                      </a:r>
                    </a:p>
                  </a:txBody>
                  <a:tcPr/>
                </a:tc>
                <a:tc>
                  <a:txBody>
                    <a:bodyPr/>
                    <a:lstStyle/>
                    <a:p>
                      <a:r>
                        <a:rPr lang="es-CO" dirty="0"/>
                        <a:t>5.5</a:t>
                      </a:r>
                    </a:p>
                  </a:txBody>
                  <a:tcPr/>
                </a:tc>
                <a:tc>
                  <a:txBody>
                    <a:bodyPr/>
                    <a:lstStyle/>
                    <a:p>
                      <a:r>
                        <a:rPr lang="es-CO" dirty="0"/>
                        <a:t>9</a:t>
                      </a:r>
                    </a:p>
                  </a:txBody>
                  <a:tcPr/>
                </a:tc>
                <a:tc>
                  <a:txBody>
                    <a:bodyPr/>
                    <a:lstStyle/>
                    <a:p>
                      <a:r>
                        <a:rPr lang="es-CO" dirty="0"/>
                        <a:t>6.0</a:t>
                      </a:r>
                    </a:p>
                  </a:txBody>
                  <a:tcPr/>
                </a:tc>
                <a:tc>
                  <a:txBody>
                    <a:bodyPr/>
                    <a:lstStyle/>
                    <a:p>
                      <a:r>
                        <a:rPr lang="es-CO" dirty="0"/>
                        <a:t>8</a:t>
                      </a:r>
                    </a:p>
                  </a:txBody>
                  <a:tcPr/>
                </a:tc>
                <a:tc>
                  <a:txBody>
                    <a:bodyPr/>
                    <a:lstStyle/>
                    <a:p>
                      <a:r>
                        <a:rPr lang="es-CO" dirty="0"/>
                        <a:t>9</a:t>
                      </a:r>
                    </a:p>
                  </a:txBody>
                  <a:tcPr/>
                </a:tc>
                <a:tc>
                  <a:txBody>
                    <a:bodyPr/>
                    <a:lstStyle/>
                    <a:p>
                      <a:r>
                        <a:rPr lang="es-CO" dirty="0"/>
                        <a:t>3.5</a:t>
                      </a:r>
                    </a:p>
                  </a:txBody>
                  <a:tcPr/>
                </a:tc>
                <a:extLst>
                  <a:ext uri="{0D108BD9-81ED-4DB2-BD59-A6C34878D82A}">
                    <a16:rowId xmlns:a16="http://schemas.microsoft.com/office/drawing/2014/main" val="10004"/>
                  </a:ext>
                </a:extLst>
              </a:tr>
              <a:tr h="378284">
                <a:tc>
                  <a:txBody>
                    <a:bodyPr/>
                    <a:lstStyle/>
                    <a:p>
                      <a:r>
                        <a:rPr lang="es-CO" dirty="0"/>
                        <a:t>4</a:t>
                      </a:r>
                    </a:p>
                  </a:txBody>
                  <a:tcPr/>
                </a:tc>
                <a:tc>
                  <a:txBody>
                    <a:bodyPr/>
                    <a:lstStyle/>
                    <a:p>
                      <a:r>
                        <a:rPr lang="es-CO" sz="1800" dirty="0"/>
                        <a:t>4.5</a:t>
                      </a:r>
                    </a:p>
                  </a:txBody>
                  <a:tcPr/>
                </a:tc>
                <a:tc>
                  <a:txBody>
                    <a:bodyPr/>
                    <a:lstStyle/>
                    <a:p>
                      <a:r>
                        <a:rPr lang="es-CO" dirty="0"/>
                        <a:t>1.5</a:t>
                      </a:r>
                    </a:p>
                  </a:txBody>
                  <a:tcPr/>
                </a:tc>
                <a:tc>
                  <a:txBody>
                    <a:bodyPr/>
                    <a:lstStyle/>
                    <a:p>
                      <a:r>
                        <a:rPr lang="es-CO" dirty="0"/>
                        <a:t>5</a:t>
                      </a:r>
                    </a:p>
                  </a:txBody>
                  <a:tcPr/>
                </a:tc>
                <a:tc>
                  <a:txBody>
                    <a:bodyPr/>
                    <a:lstStyle/>
                    <a:p>
                      <a:r>
                        <a:rPr lang="es-CO" dirty="0"/>
                        <a:t>6.3</a:t>
                      </a:r>
                    </a:p>
                  </a:txBody>
                  <a:tcPr/>
                </a:tc>
                <a:tc>
                  <a:txBody>
                    <a:bodyPr/>
                    <a:lstStyle/>
                    <a:p>
                      <a:r>
                        <a:rPr lang="es-CO" dirty="0"/>
                        <a:t>1.7</a:t>
                      </a:r>
                    </a:p>
                  </a:txBody>
                  <a:tcPr/>
                </a:tc>
                <a:tc>
                  <a:txBody>
                    <a:bodyPr/>
                    <a:lstStyle/>
                    <a:p>
                      <a:r>
                        <a:rPr lang="es-CO" dirty="0"/>
                        <a:t>6</a:t>
                      </a:r>
                    </a:p>
                  </a:txBody>
                  <a:tcPr/>
                </a:tc>
                <a:tc>
                  <a:txBody>
                    <a:bodyPr/>
                    <a:lstStyle/>
                    <a:p>
                      <a:r>
                        <a:rPr lang="es-CO" dirty="0"/>
                        <a:t>8.3</a:t>
                      </a:r>
                    </a:p>
                  </a:txBody>
                  <a:tcPr/>
                </a:tc>
                <a:tc>
                  <a:txBody>
                    <a:bodyPr/>
                    <a:lstStyle/>
                    <a:p>
                      <a:r>
                        <a:rPr lang="es-CO" dirty="0"/>
                        <a:t>1.4</a:t>
                      </a:r>
                    </a:p>
                  </a:txBody>
                  <a:tcPr/>
                </a:tc>
                <a:tc>
                  <a:txBody>
                    <a:bodyPr/>
                    <a:lstStyle/>
                    <a:p>
                      <a:r>
                        <a:rPr lang="es-CO" dirty="0"/>
                        <a:t>9</a:t>
                      </a:r>
                    </a:p>
                  </a:txBody>
                  <a:tcPr/>
                </a:tc>
                <a:tc>
                  <a:txBody>
                    <a:bodyPr/>
                    <a:lstStyle/>
                    <a:p>
                      <a:r>
                        <a:rPr lang="es-CO" dirty="0"/>
                        <a:t>7</a:t>
                      </a:r>
                    </a:p>
                  </a:txBody>
                  <a:tcPr/>
                </a:tc>
                <a:tc>
                  <a:txBody>
                    <a:bodyPr/>
                    <a:lstStyle/>
                    <a:p>
                      <a:r>
                        <a:rPr lang="es-CO" dirty="0"/>
                        <a:t>2.0</a:t>
                      </a:r>
                    </a:p>
                  </a:txBody>
                  <a:tcPr/>
                </a:tc>
                <a:extLst>
                  <a:ext uri="{0D108BD9-81ED-4DB2-BD59-A6C34878D82A}">
                    <a16:rowId xmlns:a16="http://schemas.microsoft.com/office/drawing/2014/main" val="10005"/>
                  </a:ext>
                </a:extLst>
              </a:tr>
              <a:tr h="378284">
                <a:tc>
                  <a:txBody>
                    <a:bodyPr/>
                    <a:lstStyle/>
                    <a:p>
                      <a:r>
                        <a:rPr lang="es-CO" dirty="0"/>
                        <a:t>5</a:t>
                      </a:r>
                    </a:p>
                  </a:txBody>
                  <a:tcPr/>
                </a:tc>
                <a:tc>
                  <a:txBody>
                    <a:bodyPr/>
                    <a:lstStyle/>
                    <a:p>
                      <a:r>
                        <a:rPr lang="es-CO" dirty="0"/>
                        <a:t>3.5</a:t>
                      </a:r>
                    </a:p>
                  </a:txBody>
                  <a:tcPr/>
                </a:tc>
                <a:tc>
                  <a:txBody>
                    <a:bodyPr/>
                    <a:lstStyle/>
                    <a:p>
                      <a:r>
                        <a:rPr lang="es-CO" dirty="0"/>
                        <a:t>1.0</a:t>
                      </a:r>
                    </a:p>
                  </a:txBody>
                  <a:tcPr/>
                </a:tc>
                <a:tc>
                  <a:txBody>
                    <a:bodyPr/>
                    <a:lstStyle/>
                    <a:p>
                      <a:r>
                        <a:rPr lang="es-CO" dirty="0"/>
                        <a:t>6</a:t>
                      </a:r>
                    </a:p>
                  </a:txBody>
                  <a:tcPr/>
                </a:tc>
                <a:tc>
                  <a:txBody>
                    <a:bodyPr/>
                    <a:lstStyle/>
                    <a:p>
                      <a:r>
                        <a:rPr lang="es-CO" dirty="0"/>
                        <a:t>5</a:t>
                      </a:r>
                    </a:p>
                  </a:txBody>
                  <a:tcPr/>
                </a:tc>
                <a:tc>
                  <a:txBody>
                    <a:bodyPr/>
                    <a:lstStyle/>
                    <a:p>
                      <a:r>
                        <a:rPr lang="es-CO" dirty="0"/>
                        <a:t>1.3</a:t>
                      </a:r>
                    </a:p>
                  </a:txBody>
                  <a:tcPr/>
                </a:tc>
                <a:tc>
                  <a:txBody>
                    <a:bodyPr/>
                    <a:lstStyle/>
                    <a:p>
                      <a:r>
                        <a:rPr lang="es-CO" dirty="0"/>
                        <a:t>7</a:t>
                      </a:r>
                    </a:p>
                  </a:txBody>
                  <a:tcPr/>
                </a:tc>
                <a:tc>
                  <a:txBody>
                    <a:bodyPr/>
                    <a:lstStyle/>
                    <a:p>
                      <a:r>
                        <a:rPr lang="es-CO" dirty="0"/>
                        <a:t>7</a:t>
                      </a:r>
                    </a:p>
                  </a:txBody>
                  <a:tcPr/>
                </a:tc>
                <a:tc>
                  <a:txBody>
                    <a:bodyPr/>
                    <a:lstStyle/>
                    <a:p>
                      <a:r>
                        <a:rPr lang="es-CO" dirty="0"/>
                        <a:t>1.3</a:t>
                      </a:r>
                    </a:p>
                  </a:txBody>
                  <a:tcPr/>
                </a:tc>
                <a:tc>
                  <a:txBody>
                    <a:bodyPr/>
                    <a:lstStyle/>
                    <a:p>
                      <a:r>
                        <a:rPr lang="es-CO" dirty="0"/>
                        <a:t>10</a:t>
                      </a:r>
                    </a:p>
                  </a:txBody>
                  <a:tcPr/>
                </a:tc>
                <a:tc>
                  <a:txBody>
                    <a:bodyPr/>
                    <a:lstStyle/>
                    <a:p>
                      <a:r>
                        <a:rPr lang="es-CO" dirty="0"/>
                        <a:t>6.4</a:t>
                      </a:r>
                    </a:p>
                  </a:txBody>
                  <a:tcPr/>
                </a:tc>
                <a:tc>
                  <a:txBody>
                    <a:bodyPr/>
                    <a:lstStyle/>
                    <a:p>
                      <a:r>
                        <a:rPr lang="es-CO" dirty="0"/>
                        <a:t>0.6</a:t>
                      </a:r>
                    </a:p>
                  </a:txBody>
                  <a:tcPr/>
                </a:tc>
                <a:extLst>
                  <a:ext uri="{0D108BD9-81ED-4DB2-BD59-A6C34878D82A}">
                    <a16:rowId xmlns:a16="http://schemas.microsoft.com/office/drawing/2014/main" val="10006"/>
                  </a:ext>
                </a:extLst>
              </a:tr>
              <a:tr h="378284">
                <a:tc>
                  <a:txBody>
                    <a:bodyPr/>
                    <a:lstStyle/>
                    <a:p>
                      <a:r>
                        <a:rPr lang="es-CO" dirty="0"/>
                        <a:t>6</a:t>
                      </a:r>
                    </a:p>
                  </a:txBody>
                  <a:tcPr/>
                </a:tc>
                <a:tc>
                  <a:txBody>
                    <a:bodyPr/>
                    <a:lstStyle/>
                    <a:p>
                      <a:r>
                        <a:rPr lang="es-CO" dirty="0"/>
                        <a:t>3</a:t>
                      </a:r>
                    </a:p>
                  </a:txBody>
                  <a:tcPr/>
                </a:tc>
                <a:tc>
                  <a:txBody>
                    <a:bodyPr/>
                    <a:lstStyle/>
                    <a:p>
                      <a:r>
                        <a:rPr lang="es-CO" dirty="0"/>
                        <a:t>0.5</a:t>
                      </a:r>
                    </a:p>
                  </a:txBody>
                  <a:tcPr/>
                </a:tc>
                <a:tc>
                  <a:txBody>
                    <a:bodyPr/>
                    <a:lstStyle/>
                    <a:p>
                      <a:r>
                        <a:rPr lang="es-CO" dirty="0"/>
                        <a:t>7</a:t>
                      </a:r>
                    </a:p>
                  </a:txBody>
                  <a:tcPr/>
                </a:tc>
                <a:tc>
                  <a:txBody>
                    <a:bodyPr/>
                    <a:lstStyle/>
                    <a:p>
                      <a:r>
                        <a:rPr lang="es-CO" dirty="0"/>
                        <a:t>4.4</a:t>
                      </a:r>
                    </a:p>
                  </a:txBody>
                  <a:tcPr/>
                </a:tc>
                <a:tc>
                  <a:txBody>
                    <a:bodyPr/>
                    <a:lstStyle/>
                    <a:p>
                      <a:r>
                        <a:rPr lang="es-CO" dirty="0"/>
                        <a:t>0.6</a:t>
                      </a:r>
                    </a:p>
                  </a:txBody>
                  <a:tcPr/>
                </a:tc>
                <a:tc>
                  <a:txBody>
                    <a:bodyPr/>
                    <a:lstStyle/>
                    <a:p>
                      <a:r>
                        <a:rPr lang="es-CO" dirty="0"/>
                        <a:t>8</a:t>
                      </a:r>
                    </a:p>
                  </a:txBody>
                  <a:tcPr/>
                </a:tc>
                <a:tc>
                  <a:txBody>
                    <a:bodyPr/>
                    <a:lstStyle/>
                    <a:p>
                      <a:r>
                        <a:rPr lang="es-CO" dirty="0"/>
                        <a:t>6</a:t>
                      </a:r>
                    </a:p>
                  </a:txBody>
                  <a:tcPr/>
                </a:tc>
                <a:tc>
                  <a:txBody>
                    <a:bodyPr/>
                    <a:lstStyle/>
                    <a:p>
                      <a:r>
                        <a:rPr lang="es-CO" dirty="0"/>
                        <a:t>1.0</a:t>
                      </a:r>
                    </a:p>
                  </a:txBody>
                  <a:tcPr/>
                </a:tc>
                <a:tc>
                  <a:txBody>
                    <a:bodyPr/>
                    <a:lstStyle/>
                    <a:p>
                      <a:r>
                        <a:rPr lang="es-CO" dirty="0"/>
                        <a:t>11</a:t>
                      </a:r>
                    </a:p>
                  </a:txBody>
                  <a:tcPr/>
                </a:tc>
                <a:tc>
                  <a:txBody>
                    <a:bodyPr/>
                    <a:lstStyle/>
                    <a:p>
                      <a:r>
                        <a:rPr lang="es-CO" dirty="0"/>
                        <a:t>7</a:t>
                      </a:r>
                    </a:p>
                  </a:txBody>
                  <a:tcPr/>
                </a:tc>
                <a:tc>
                  <a:txBody>
                    <a:bodyPr/>
                    <a:lstStyle/>
                    <a:p>
                      <a:r>
                        <a:rPr lang="es-CO" dirty="0"/>
                        <a:t>-0,6</a:t>
                      </a:r>
                    </a:p>
                  </a:txBody>
                  <a:tcPr/>
                </a:tc>
                <a:extLst>
                  <a:ext uri="{0D108BD9-81ED-4DB2-BD59-A6C34878D82A}">
                    <a16:rowId xmlns:a16="http://schemas.microsoft.com/office/drawing/2014/main" val="10007"/>
                  </a:ext>
                </a:extLst>
              </a:tr>
              <a:tr h="378284">
                <a:tc>
                  <a:txBody>
                    <a:bodyPr/>
                    <a:lstStyle/>
                    <a:p>
                      <a:r>
                        <a:rPr lang="es-CO" dirty="0"/>
                        <a:t>7</a:t>
                      </a:r>
                    </a:p>
                  </a:txBody>
                  <a:tcPr/>
                </a:tc>
                <a:tc>
                  <a:txBody>
                    <a:bodyPr/>
                    <a:lstStyle/>
                    <a:p>
                      <a:r>
                        <a:rPr lang="es-CO" dirty="0"/>
                        <a:t>2.7</a:t>
                      </a:r>
                    </a:p>
                  </a:txBody>
                  <a:tcPr/>
                </a:tc>
                <a:tc>
                  <a:txBody>
                    <a:bodyPr/>
                    <a:lstStyle/>
                    <a:p>
                      <a:r>
                        <a:rPr lang="es-CO" dirty="0"/>
                        <a:t>0.3</a:t>
                      </a:r>
                    </a:p>
                  </a:txBody>
                  <a:tcPr/>
                </a:tc>
                <a:tc>
                  <a:txBody>
                    <a:bodyPr/>
                    <a:lstStyle/>
                    <a:p>
                      <a:r>
                        <a:rPr lang="es-CO" dirty="0"/>
                        <a:t>8</a:t>
                      </a:r>
                    </a:p>
                  </a:txBody>
                  <a:tcPr/>
                </a:tc>
                <a:tc>
                  <a:txBody>
                    <a:bodyPr/>
                    <a:lstStyle/>
                    <a:p>
                      <a:r>
                        <a:rPr lang="es-CO" dirty="0"/>
                        <a:t>4</a:t>
                      </a:r>
                    </a:p>
                  </a:txBody>
                  <a:tcPr/>
                </a:tc>
                <a:tc>
                  <a:txBody>
                    <a:bodyPr/>
                    <a:lstStyle/>
                    <a:p>
                      <a:r>
                        <a:rPr lang="es-CO" dirty="0"/>
                        <a:t>0.4</a:t>
                      </a:r>
                    </a:p>
                  </a:txBody>
                  <a:tcPr/>
                </a:tc>
                <a:tc>
                  <a:txBody>
                    <a:bodyPr/>
                    <a:lstStyle/>
                    <a:p>
                      <a:r>
                        <a:rPr lang="es-CO" dirty="0"/>
                        <a:t>9</a:t>
                      </a:r>
                    </a:p>
                  </a:txBody>
                  <a:tcPr/>
                </a:tc>
                <a:tc>
                  <a:txBody>
                    <a:bodyPr/>
                    <a:lstStyle/>
                    <a:p>
                      <a:r>
                        <a:rPr lang="es-CO" dirty="0"/>
                        <a:t>5.6</a:t>
                      </a:r>
                    </a:p>
                  </a:txBody>
                  <a:tcPr/>
                </a:tc>
                <a:tc>
                  <a:txBody>
                    <a:bodyPr/>
                    <a:lstStyle/>
                    <a:p>
                      <a:r>
                        <a:rPr lang="es-CO" dirty="0"/>
                        <a:t>0.4</a:t>
                      </a:r>
                    </a:p>
                  </a:txBody>
                  <a:tcPr/>
                </a:tc>
                <a:tc>
                  <a:txBody>
                    <a:bodyPr/>
                    <a:lstStyle/>
                    <a:p>
                      <a:r>
                        <a:rPr lang="es-CO" dirty="0"/>
                        <a:t>---</a:t>
                      </a:r>
                    </a:p>
                  </a:txBody>
                  <a:tcPr/>
                </a:tc>
                <a:tc>
                  <a:txBody>
                    <a:bodyPr/>
                    <a:lstStyle/>
                    <a:p>
                      <a:r>
                        <a:rPr lang="es-CO" dirty="0"/>
                        <a:t>----</a:t>
                      </a:r>
                    </a:p>
                  </a:txBody>
                  <a:tcPr/>
                </a:tc>
                <a:tc>
                  <a:txBody>
                    <a:bodyPr/>
                    <a:lstStyle/>
                    <a:p>
                      <a:r>
                        <a:rPr lang="es-CO" dirty="0"/>
                        <a:t>-----</a:t>
                      </a:r>
                    </a:p>
                  </a:txBody>
                  <a:tcPr/>
                </a:tc>
                <a:extLst>
                  <a:ext uri="{0D108BD9-81ED-4DB2-BD59-A6C34878D82A}">
                    <a16:rowId xmlns:a16="http://schemas.microsoft.com/office/drawing/2014/main" val="10008"/>
                  </a:ext>
                </a:extLst>
              </a:tr>
              <a:tr h="378284">
                <a:tc>
                  <a:txBody>
                    <a:bodyPr/>
                    <a:lstStyle/>
                    <a:p>
                      <a:r>
                        <a:rPr lang="es-CO" dirty="0"/>
                        <a:t>8</a:t>
                      </a:r>
                    </a:p>
                  </a:txBody>
                  <a:tcPr/>
                </a:tc>
                <a:tc>
                  <a:txBody>
                    <a:bodyPr/>
                    <a:lstStyle/>
                    <a:p>
                      <a:r>
                        <a:rPr lang="es-CO" dirty="0"/>
                        <a:t>3</a:t>
                      </a:r>
                    </a:p>
                  </a:txBody>
                  <a:tcPr/>
                </a:tc>
                <a:tc>
                  <a:txBody>
                    <a:bodyPr/>
                    <a:lstStyle/>
                    <a:p>
                      <a:r>
                        <a:rPr lang="es-CO" dirty="0"/>
                        <a:t>-0,3</a:t>
                      </a:r>
                    </a:p>
                  </a:txBody>
                  <a:tcPr/>
                </a:tc>
                <a:tc>
                  <a:txBody>
                    <a:bodyPr/>
                    <a:lstStyle/>
                    <a:p>
                      <a:r>
                        <a:rPr lang="es-CO" dirty="0"/>
                        <a:t>9</a:t>
                      </a:r>
                    </a:p>
                  </a:txBody>
                  <a:tcPr/>
                </a:tc>
                <a:tc>
                  <a:txBody>
                    <a:bodyPr/>
                    <a:lstStyle/>
                    <a:p>
                      <a:r>
                        <a:rPr lang="es-CO" dirty="0"/>
                        <a:t>4.4</a:t>
                      </a:r>
                    </a:p>
                  </a:txBody>
                  <a:tcPr/>
                </a:tc>
                <a:tc>
                  <a:txBody>
                    <a:bodyPr/>
                    <a:lstStyle/>
                    <a:p>
                      <a:r>
                        <a:rPr lang="es-CO" dirty="0"/>
                        <a:t>-0,4</a:t>
                      </a:r>
                    </a:p>
                  </a:txBody>
                  <a:tcPr/>
                </a:tc>
                <a:tc>
                  <a:txBody>
                    <a:bodyPr/>
                    <a:lstStyle/>
                    <a:p>
                      <a:r>
                        <a:rPr lang="es-CO" dirty="0"/>
                        <a:t>10</a:t>
                      </a:r>
                    </a:p>
                  </a:txBody>
                  <a:tcPr/>
                </a:tc>
                <a:tc>
                  <a:txBody>
                    <a:bodyPr/>
                    <a:lstStyle/>
                    <a:p>
                      <a:r>
                        <a:rPr lang="es-CO" dirty="0"/>
                        <a:t>6</a:t>
                      </a:r>
                    </a:p>
                  </a:txBody>
                  <a:tcPr/>
                </a:tc>
                <a:tc>
                  <a:txBody>
                    <a:bodyPr/>
                    <a:lstStyle/>
                    <a:p>
                      <a:r>
                        <a:rPr lang="es-CO" dirty="0"/>
                        <a:t>-0,4</a:t>
                      </a:r>
                    </a:p>
                  </a:txBody>
                  <a:tcPr/>
                </a:tc>
                <a:tc>
                  <a:txBody>
                    <a:bodyPr/>
                    <a:lstStyle/>
                    <a:p>
                      <a:r>
                        <a:rPr lang="es-CO" dirty="0"/>
                        <a:t>---</a:t>
                      </a:r>
                    </a:p>
                  </a:txBody>
                  <a:tcPr/>
                </a:tc>
                <a:tc>
                  <a:txBody>
                    <a:bodyPr/>
                    <a:lstStyle/>
                    <a:p>
                      <a:r>
                        <a:rPr lang="es-CO" dirty="0"/>
                        <a:t>----</a:t>
                      </a:r>
                    </a:p>
                  </a:txBody>
                  <a:tcPr/>
                </a:tc>
                <a:tc>
                  <a:txBody>
                    <a:bodyPr/>
                    <a:lstStyle/>
                    <a:p>
                      <a:r>
                        <a:rPr lang="es-CO" dirty="0"/>
                        <a:t>-----</a:t>
                      </a:r>
                    </a:p>
                  </a:txBody>
                  <a:tcPr/>
                </a:tc>
                <a:extLst>
                  <a:ext uri="{0D108BD9-81ED-4DB2-BD59-A6C34878D82A}">
                    <a16:rowId xmlns:a16="http://schemas.microsoft.com/office/drawing/2014/main" val="10009"/>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5" name="Entrada de lápiz 14">
                <a:extLst>
                  <a:ext uri="{FF2B5EF4-FFF2-40B4-BE49-F238E27FC236}">
                    <a16:creationId xmlns:a16="http://schemas.microsoft.com/office/drawing/2014/main" id="{AE88E7CC-58C3-2045-96CB-9BFCAE91EF4D}"/>
                  </a:ext>
                </a:extLst>
              </p14:cNvPr>
              <p14:cNvContentPartPr/>
              <p14:nvPr/>
            </p14:nvContentPartPr>
            <p14:xfrm>
              <a:off x="-1187964" y="1669917"/>
              <a:ext cx="360" cy="360"/>
            </p14:xfrm>
          </p:contentPart>
        </mc:Choice>
        <mc:Fallback xmlns="">
          <p:pic>
            <p:nvPicPr>
              <p:cNvPr id="15" name="Entrada de lápiz 14">
                <a:extLst>
                  <a:ext uri="{FF2B5EF4-FFF2-40B4-BE49-F238E27FC236}">
                    <a16:creationId xmlns:a16="http://schemas.microsoft.com/office/drawing/2014/main" id="{AE88E7CC-58C3-2045-96CB-9BFCAE91EF4D}"/>
                  </a:ext>
                </a:extLst>
              </p:cNvPr>
              <p:cNvPicPr/>
              <p:nvPr/>
            </p:nvPicPr>
            <p:blipFill>
              <a:blip r:embed="rId3"/>
              <a:stretch>
                <a:fillRect/>
              </a:stretch>
            </p:blipFill>
            <p:spPr>
              <a:xfrm>
                <a:off x="-1205604" y="1651917"/>
                <a:ext cx="36000" cy="36000"/>
              </a:xfrm>
              <a:prstGeom prst="rect">
                <a:avLst/>
              </a:prstGeom>
            </p:spPr>
          </p:pic>
        </mc:Fallback>
      </mc:AlternateContent>
    </p:spTree>
    <p:extLst>
      <p:ext uri="{BB962C8B-B14F-4D97-AF65-F5344CB8AC3E}">
        <p14:creationId xmlns:p14="http://schemas.microsoft.com/office/powerpoint/2010/main" val="1067867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194</TotalTime>
  <Words>569</Words>
  <Application>Microsoft Macintosh PowerPoint</Application>
  <PresentationFormat>Presentación en pantalla (4:3)</PresentationFormat>
  <Paragraphs>281</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Verdana</vt:lpstr>
      <vt:lpstr>Wingdings 2</vt:lpstr>
      <vt:lpstr>Aspecto</vt:lpstr>
      <vt:lpstr> TEORIA DE LA PRODUCCIÓN</vt:lpstr>
      <vt:lpstr>PRODUCCIÓN TOTAL, PROMEDIO Y MARGINAL</vt:lpstr>
      <vt:lpstr>TEORÍA DE LA PRODUCCIÓN</vt:lpstr>
      <vt:lpstr>EJERCICIO DE PRODUCCIÓN </vt:lpstr>
      <vt:lpstr>PRODUCCIÓN PROMEDIO Y PRODUCCIÓN MARGINAL</vt:lpstr>
      <vt:lpstr>ETAPAS DE LA PRODUCCIÓN</vt:lpstr>
      <vt:lpstr>EJERCICIO</vt:lpstr>
      <vt:lpstr>ISOCUANTAS</vt:lpstr>
      <vt:lpstr> EJERCICIO  DE  ISOCUANTAS formula=. –(incremento capital /incremento en el trabajo).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DE LA PRODUCCIÓN</dc:title>
  <dc:creator>2012</dc:creator>
  <cp:lastModifiedBy>Microsoft Office User</cp:lastModifiedBy>
  <cp:revision>26</cp:revision>
  <dcterms:created xsi:type="dcterms:W3CDTF">2011-04-23T17:03:46Z</dcterms:created>
  <dcterms:modified xsi:type="dcterms:W3CDTF">2023-05-10T19:38:29Z</dcterms:modified>
</cp:coreProperties>
</file>