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62" r:id="rId6"/>
    <p:sldId id="286" r:id="rId7"/>
    <p:sldId id="274" r:id="rId8"/>
    <p:sldId id="275" r:id="rId9"/>
    <p:sldId id="276" r:id="rId10"/>
    <p:sldId id="277" r:id="rId11"/>
    <p:sldId id="278" r:id="rId12"/>
    <p:sldId id="279" r:id="rId13"/>
    <p:sldId id="280" r:id="rId14"/>
    <p:sldId id="270" r:id="rId15"/>
    <p:sldId id="264" r:id="rId16"/>
    <p:sldId id="281" r:id="rId17"/>
    <p:sldId id="283" r:id="rId18"/>
    <p:sldId id="261" r:id="rId19"/>
    <p:sldId id="266" r:id="rId20"/>
    <p:sldId id="287" r:id="rId21"/>
    <p:sldId id="288" r:id="rId22"/>
    <p:sldId id="289" r:id="rId23"/>
    <p:sldId id="267" r:id="rId24"/>
    <p:sldId id="268" r:id="rId25"/>
    <p:sldId id="285"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204043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310589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301020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293460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116204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220163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183492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427289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348035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14540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F4128F7-4E4E-4AF5-9AED-B3958878DDC1}" type="datetimeFigureOut">
              <a:rPr lang="en-US" smtClean="0"/>
              <a:t>2/1/2022</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1E750EA6-7898-4C9B-AA8E-810A78AD518D}" type="slidenum">
              <a:rPr lang="en-US" smtClean="0"/>
              <a:t>‹Nº›</a:t>
            </a:fld>
            <a:endParaRPr lang="en-US" dirty="0"/>
          </a:p>
        </p:txBody>
      </p:sp>
    </p:spTree>
    <p:extLst>
      <p:ext uri="{BB962C8B-B14F-4D97-AF65-F5344CB8AC3E}">
        <p14:creationId xmlns:p14="http://schemas.microsoft.com/office/powerpoint/2010/main" val="18013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128F7-4E4E-4AF5-9AED-B3958878DDC1}" type="datetimeFigureOut">
              <a:rPr lang="en-US" smtClean="0"/>
              <a:t>2/1/2022</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50EA6-7898-4C9B-AA8E-810A78AD518D}" type="slidenum">
              <a:rPr lang="en-US" smtClean="0"/>
              <a:t>‹Nº›</a:t>
            </a:fld>
            <a:endParaRPr lang="en-US" dirty="0"/>
          </a:p>
        </p:txBody>
      </p:sp>
    </p:spTree>
    <p:extLst>
      <p:ext uri="{BB962C8B-B14F-4D97-AF65-F5344CB8AC3E}">
        <p14:creationId xmlns:p14="http://schemas.microsoft.com/office/powerpoint/2010/main" val="3172262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5947410" y="1388610"/>
            <a:ext cx="5794647" cy="2387600"/>
          </a:xfrm>
        </p:spPr>
        <p:txBody>
          <a:bodyPr/>
          <a:lstStyle/>
          <a:p>
            <a:r>
              <a:rPr lang="es-ES" dirty="0">
                <a:solidFill>
                  <a:schemeClr val="bg1"/>
                </a:solidFill>
                <a:latin typeface="Metropolis Black" panose="00000A00000000000000" pitchFamily="50" charset="0"/>
              </a:rPr>
              <a:t>UNIDAD NO. 1</a:t>
            </a:r>
            <a:endParaRPr lang="en-US" dirty="0">
              <a:solidFill>
                <a:schemeClr val="bg1"/>
              </a:solidFill>
              <a:latin typeface="Metropolis Black" panose="00000A00000000000000" pitchFamily="50" charset="0"/>
            </a:endParaRPr>
          </a:p>
        </p:txBody>
      </p:sp>
      <p:sp>
        <p:nvSpPr>
          <p:cNvPr id="3" name="Subtítulo 2"/>
          <p:cNvSpPr>
            <a:spLocks noGrp="1"/>
          </p:cNvSpPr>
          <p:nvPr>
            <p:ph type="subTitle" idx="1"/>
          </p:nvPr>
        </p:nvSpPr>
        <p:spPr>
          <a:xfrm>
            <a:off x="6096000" y="4121650"/>
            <a:ext cx="5794647" cy="1347740"/>
          </a:xfrm>
        </p:spPr>
        <p:txBody>
          <a:bodyPr>
            <a:noAutofit/>
          </a:bodyPr>
          <a:lstStyle/>
          <a:p>
            <a:r>
              <a:rPr lang="es-ES" sz="4800" dirty="0">
                <a:solidFill>
                  <a:schemeClr val="bg1"/>
                </a:solidFill>
                <a:latin typeface="Metropolis Black" panose="00000A00000000000000" pitchFamily="50" charset="0"/>
              </a:rPr>
              <a:t>Fuentes del Derecho Tributario</a:t>
            </a:r>
            <a:endParaRPr lang="en-US" sz="4800" dirty="0">
              <a:solidFill>
                <a:schemeClr val="bg1"/>
              </a:solidFill>
              <a:latin typeface="Metropolis Black" panose="00000A00000000000000" pitchFamily="50" charset="0"/>
            </a:endParaRPr>
          </a:p>
        </p:txBody>
      </p:sp>
    </p:spTree>
    <p:extLst>
      <p:ext uri="{BB962C8B-B14F-4D97-AF65-F5344CB8AC3E}">
        <p14:creationId xmlns:p14="http://schemas.microsoft.com/office/powerpoint/2010/main" val="264074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652743"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10</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159026" y="1590262"/>
            <a:ext cx="5791199" cy="5267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800" dirty="0">
                <a:solidFill>
                  <a:schemeClr val="bg1"/>
                </a:solidFill>
              </a:rPr>
              <a:t>Art. 317 </a:t>
            </a:r>
            <a:r>
              <a:rPr lang="es-ES" dirty="0">
                <a:solidFill>
                  <a:schemeClr val="bg1"/>
                </a:solidFill>
              </a:rPr>
              <a:t>Solo los municipios podrán gravar la propiedad inmueble. Lo anterior no obsta</a:t>
            </a:r>
            <a:br>
              <a:rPr lang="es-ES" dirty="0">
                <a:solidFill>
                  <a:schemeClr val="bg1"/>
                </a:solidFill>
              </a:rPr>
            </a:br>
            <a:r>
              <a:rPr lang="es-ES" dirty="0">
                <a:solidFill>
                  <a:schemeClr val="bg1"/>
                </a:solidFill>
              </a:rPr>
              <a:t>para que otras entidades impongan contribución de valorización. </a:t>
            </a:r>
          </a:p>
          <a:p>
            <a:pPr algn="just"/>
            <a:r>
              <a:rPr lang="es-ES" dirty="0">
                <a:solidFill>
                  <a:schemeClr val="bg1"/>
                </a:solidFill>
              </a:rPr>
              <a:t>La ley destinará un porcentaje de estos tributos, que no podrá exceder del promedio de las sobretasas existentes, a las entidades encargadas del manejo y conservación</a:t>
            </a:r>
            <a:br>
              <a:rPr lang="es-ES" dirty="0">
                <a:solidFill>
                  <a:schemeClr val="bg1"/>
                </a:solidFill>
              </a:rPr>
            </a:br>
            <a:r>
              <a:rPr lang="es-ES" dirty="0">
                <a:solidFill>
                  <a:schemeClr val="bg1"/>
                </a:solidFill>
              </a:rPr>
              <a:t>del ambiente y de los recursos naturales renovables, de acuerdo con los planes</a:t>
            </a:r>
            <a:br>
              <a:rPr lang="es-ES" dirty="0">
                <a:solidFill>
                  <a:schemeClr val="bg1"/>
                </a:solidFill>
              </a:rPr>
            </a:br>
            <a:r>
              <a:rPr lang="es-ES" dirty="0">
                <a:solidFill>
                  <a:schemeClr val="bg1"/>
                </a:solidFill>
              </a:rPr>
              <a:t>de desarrollo de los municipios del área de  su jurisdicción.</a:t>
            </a:r>
            <a:r>
              <a:rPr lang="es-ES" sz="2800" dirty="0">
                <a:solidFill>
                  <a:schemeClr val="bg1"/>
                </a:solidFill>
              </a:rPr>
              <a:t> </a:t>
            </a:r>
            <a:br>
              <a:rPr lang="es-ES" sz="2800" dirty="0">
                <a:solidFill>
                  <a:schemeClr val="bg1"/>
                </a:solidFill>
              </a:rPr>
            </a:br>
            <a:br>
              <a:rPr lang="es-ES" sz="2800" dirty="0">
                <a:solidFill>
                  <a:schemeClr val="bg1"/>
                </a:solidFill>
              </a:rPr>
            </a:b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155625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652743"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11</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159026" y="1590262"/>
            <a:ext cx="5791199" cy="5267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800" dirty="0">
                <a:solidFill>
                  <a:schemeClr val="bg1"/>
                </a:solidFill>
              </a:rPr>
              <a:t>Art. 300 </a:t>
            </a:r>
            <a:r>
              <a:rPr lang="es-ES" dirty="0">
                <a:solidFill>
                  <a:schemeClr val="bg1"/>
                </a:solidFill>
              </a:rPr>
              <a:t>Corresponde a las Asambleas Departamentales, por medio de ordenanzas:</a:t>
            </a:r>
          </a:p>
          <a:p>
            <a:pPr algn="l"/>
            <a:br>
              <a:rPr lang="es-ES" dirty="0">
                <a:solidFill>
                  <a:schemeClr val="bg1"/>
                </a:solidFill>
              </a:rPr>
            </a:br>
            <a:r>
              <a:rPr lang="es-ES" dirty="0">
                <a:solidFill>
                  <a:schemeClr val="bg1"/>
                </a:solidFill>
              </a:rPr>
              <a:t>(…) 4. Decretar, de conformidad con la Ley,</a:t>
            </a:r>
            <a:br>
              <a:rPr lang="es-ES" dirty="0">
                <a:solidFill>
                  <a:schemeClr val="bg1"/>
                </a:solidFill>
              </a:rPr>
            </a:br>
            <a:r>
              <a:rPr lang="es-ES" dirty="0">
                <a:solidFill>
                  <a:schemeClr val="bg1"/>
                </a:solidFill>
              </a:rPr>
              <a:t>los tributos y contribuciones necesarios para el cumplimiento de las funciones</a:t>
            </a:r>
            <a:br>
              <a:rPr lang="es-ES" dirty="0">
                <a:solidFill>
                  <a:schemeClr val="bg1"/>
                </a:solidFill>
              </a:rPr>
            </a:br>
            <a:r>
              <a:rPr lang="es-ES" dirty="0">
                <a:solidFill>
                  <a:schemeClr val="bg1"/>
                </a:solidFill>
              </a:rPr>
              <a:t>departamentales</a:t>
            </a:r>
            <a:r>
              <a:rPr lang="es-ES" sz="2800" dirty="0">
                <a:solidFill>
                  <a:schemeClr val="bg1"/>
                </a:solidFill>
              </a:rPr>
              <a:t> </a:t>
            </a:r>
            <a:br>
              <a:rPr lang="es-ES" sz="2800" dirty="0">
                <a:solidFill>
                  <a:schemeClr val="bg1"/>
                </a:solidFill>
              </a:rPr>
            </a:br>
            <a:br>
              <a:rPr lang="es-ES" sz="2800" dirty="0">
                <a:solidFill>
                  <a:schemeClr val="bg1"/>
                </a:solidFill>
              </a:rPr>
            </a:b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60148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652743"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12</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159026" y="1590262"/>
            <a:ext cx="5234609" cy="5267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800" dirty="0">
                <a:solidFill>
                  <a:schemeClr val="bg1"/>
                </a:solidFill>
              </a:rPr>
              <a:t>Art. 313 </a:t>
            </a:r>
            <a:r>
              <a:rPr lang="es-ES" dirty="0">
                <a:solidFill>
                  <a:schemeClr val="bg1"/>
                </a:solidFill>
              </a:rPr>
              <a:t>Corresponde a los concejos:</a:t>
            </a:r>
          </a:p>
          <a:p>
            <a:pPr algn="l"/>
            <a:br>
              <a:rPr lang="es-ES" dirty="0">
                <a:solidFill>
                  <a:schemeClr val="bg1"/>
                </a:solidFill>
              </a:rPr>
            </a:br>
            <a:r>
              <a:rPr lang="es-ES" dirty="0">
                <a:solidFill>
                  <a:schemeClr val="bg1"/>
                </a:solidFill>
              </a:rPr>
              <a:t>(…) 4. Votar de conformidad con la Constitución y la ley los tributos y los gastos locales.</a:t>
            </a:r>
            <a:r>
              <a:rPr lang="es-ES" sz="2800" dirty="0">
                <a:solidFill>
                  <a:schemeClr val="bg1"/>
                </a:solidFill>
              </a:rPr>
              <a:t> </a:t>
            </a:r>
            <a:br>
              <a:rPr lang="es-ES" sz="2800" dirty="0">
                <a:solidFill>
                  <a:schemeClr val="bg1"/>
                </a:solidFill>
              </a:rPr>
            </a:br>
            <a:br>
              <a:rPr lang="es-ES" sz="2800" dirty="0">
                <a:solidFill>
                  <a:schemeClr val="bg1"/>
                </a:solidFill>
              </a:rPr>
            </a:b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300264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652743"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13</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n-US" sz="4800" dirty="0">
                <a:solidFill>
                  <a:schemeClr val="bg1"/>
                </a:solidFill>
                <a:latin typeface="Metropolis Black" panose="00000A00000000000000" pitchFamily="50" charset="0"/>
              </a:rPr>
              <a:t>LA CONSTITUCIÓN </a:t>
            </a:r>
          </a:p>
        </p:txBody>
      </p:sp>
      <p:sp>
        <p:nvSpPr>
          <p:cNvPr id="6" name="Subtítulo 2"/>
          <p:cNvSpPr txBox="1">
            <a:spLocks/>
          </p:cNvSpPr>
          <p:nvPr/>
        </p:nvSpPr>
        <p:spPr>
          <a:xfrm>
            <a:off x="159025" y="1590262"/>
            <a:ext cx="5936973" cy="5267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800" dirty="0">
                <a:solidFill>
                  <a:schemeClr val="bg1"/>
                </a:solidFill>
              </a:rPr>
              <a:t>Art. 362 Los bienes y rentas tributarias o no tributarias o provenientes de la explotación de monopolios de las entidades territoriales, son de su propiedad exclusiva y gozan de las mismas garantías que la propiedad y renta de los particulares.  </a:t>
            </a:r>
            <a:br>
              <a:rPr lang="es-ES" sz="2800" dirty="0">
                <a:solidFill>
                  <a:schemeClr val="bg1"/>
                </a:solidFill>
              </a:rPr>
            </a:br>
            <a:br>
              <a:rPr lang="es-ES" sz="2800" dirty="0">
                <a:solidFill>
                  <a:schemeClr val="bg1"/>
                </a:solidFill>
              </a:rPr>
            </a:b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243924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151918" y="6139543"/>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14</a:t>
            </a:r>
            <a:endParaRPr lang="en-US" sz="3600" dirty="0">
              <a:solidFill>
                <a:schemeClr val="bg1"/>
              </a:solidFill>
              <a:latin typeface="Metropolis Black" panose="00000A00000000000000" pitchFamily="50" charset="0"/>
            </a:endParaRPr>
          </a:p>
        </p:txBody>
      </p:sp>
      <p:sp>
        <p:nvSpPr>
          <p:cNvPr id="6" name="Título 1"/>
          <p:cNvSpPr>
            <a:spLocks noGrp="1"/>
          </p:cNvSpPr>
          <p:nvPr>
            <p:ph type="ctrTitle"/>
          </p:nvPr>
        </p:nvSpPr>
        <p:spPr>
          <a:xfrm>
            <a:off x="4253948" y="597130"/>
            <a:ext cx="7712765" cy="687388"/>
          </a:xfrm>
        </p:spPr>
        <p:txBody>
          <a:bodyPr>
            <a:noAutofit/>
          </a:bodyPr>
          <a:lstStyle/>
          <a:p>
            <a:pPr algn="l"/>
            <a:r>
              <a:rPr lang="es-ES" sz="4800" dirty="0">
                <a:solidFill>
                  <a:schemeClr val="bg1"/>
                </a:solidFill>
                <a:latin typeface="Metropolis Black" panose="00000A00000000000000" pitchFamily="50" charset="0"/>
              </a:rPr>
              <a:t>TRATADOS INTERNACIONALES</a:t>
            </a:r>
            <a:endParaRPr lang="en-US" sz="4800" dirty="0">
              <a:solidFill>
                <a:schemeClr val="bg1"/>
              </a:solidFill>
              <a:latin typeface="Metropolis Black" panose="00000A00000000000000" pitchFamily="50" charset="0"/>
            </a:endParaRPr>
          </a:p>
        </p:txBody>
      </p:sp>
      <p:sp>
        <p:nvSpPr>
          <p:cNvPr id="19" name="Subtítulo 2"/>
          <p:cNvSpPr txBox="1">
            <a:spLocks/>
          </p:cNvSpPr>
          <p:nvPr/>
        </p:nvSpPr>
        <p:spPr>
          <a:xfrm>
            <a:off x="4466998" y="1603512"/>
            <a:ext cx="7499715" cy="496956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solidFill>
                  <a:schemeClr val="bg1"/>
                </a:solidFill>
              </a:rPr>
              <a:t>Es el acuerdo de voluntades suscrito entre sujetos de la comunidad internacional (Estados), con el objeto de crear, modificar o extinguir una relación jurídica entre ellos. En el deben quedar establecidos los derechos y obligaciones que tendrán cada una de las partes que interviene en la firma del mismo.</a:t>
            </a:r>
          </a:p>
          <a:p>
            <a:pPr algn="l"/>
            <a:r>
              <a:rPr lang="es-ES" dirty="0">
                <a:solidFill>
                  <a:schemeClr val="bg1"/>
                </a:solidFill>
              </a:rPr>
              <a:t>Los tratados deben ser cumplidos, y en caso de no hacerlo surgen sanciones, bloqueos y otras consecuencias adversas por parte de la comunidad internacional. </a:t>
            </a:r>
          </a:p>
          <a:p>
            <a:pPr algn="l"/>
            <a:r>
              <a:rPr lang="es-ES" dirty="0">
                <a:solidFill>
                  <a:schemeClr val="bg1"/>
                </a:solidFill>
              </a:rPr>
              <a:t>Los convenios internacionales pueden versar sobre cualquier materia, siendo una de las más importantes aquellos relacionados con el tema tributario, todos los tratados internacionales que tenga vigentes Colombia, ya sean bilaterales o supranacionales, constituyen una de las fuentes del derecho tributario, pues son de obligatoria aplicabilidad en nuestro país por la categoría normativa que ostentan</a:t>
            </a:r>
            <a:endParaRPr lang="en-US" dirty="0">
              <a:solidFill>
                <a:schemeClr val="bg1"/>
              </a:solidFill>
              <a:latin typeface="Metropolis" panose="00000500000000000000" pitchFamily="50" charset="0"/>
            </a:endParaRPr>
          </a:p>
        </p:txBody>
      </p:sp>
      <p:grpSp>
        <p:nvGrpSpPr>
          <p:cNvPr id="7" name="Google Shape;506;p40"/>
          <p:cNvGrpSpPr/>
          <p:nvPr/>
        </p:nvGrpSpPr>
        <p:grpSpPr>
          <a:xfrm>
            <a:off x="1535306" y="2350498"/>
            <a:ext cx="2103013" cy="2147090"/>
            <a:chOff x="3951850" y="2985350"/>
            <a:chExt cx="407950" cy="416500"/>
          </a:xfrm>
        </p:grpSpPr>
        <p:sp>
          <p:nvSpPr>
            <p:cNvPr id="8" name="Google Shape;507;p4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8;p4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9;p4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4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8319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343539" y="6247957"/>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15</a:t>
            </a:r>
            <a:endParaRPr lang="en-US" sz="3600" dirty="0">
              <a:solidFill>
                <a:schemeClr val="bg1"/>
              </a:solidFill>
              <a:latin typeface="Metropolis Black" panose="00000A00000000000000" pitchFamily="50" charset="0"/>
            </a:endParaRPr>
          </a:p>
        </p:txBody>
      </p:sp>
      <p:sp>
        <p:nvSpPr>
          <p:cNvPr id="3" name="Título 1"/>
          <p:cNvSpPr>
            <a:spLocks noGrp="1"/>
          </p:cNvSpPr>
          <p:nvPr>
            <p:ph type="ctrTitle"/>
          </p:nvPr>
        </p:nvSpPr>
        <p:spPr>
          <a:xfrm>
            <a:off x="343539" y="456271"/>
            <a:ext cx="3199130" cy="687388"/>
          </a:xfrm>
        </p:spPr>
        <p:txBody>
          <a:bodyPr>
            <a:noAutofit/>
          </a:bodyPr>
          <a:lstStyle/>
          <a:p>
            <a:pPr algn="l"/>
            <a:r>
              <a:rPr lang="es-ES" sz="4800" dirty="0">
                <a:solidFill>
                  <a:schemeClr val="bg1"/>
                </a:solidFill>
                <a:latin typeface="Metropolis Black" panose="00000A00000000000000" pitchFamily="50" charset="0"/>
              </a:rPr>
              <a:t>LA LEY</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343540" y="1976512"/>
            <a:ext cx="6957805" cy="34023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600" dirty="0">
                <a:solidFill>
                  <a:schemeClr val="bg1"/>
                </a:solidFill>
              </a:rPr>
              <a:t>La principal característica de la ley es su carácter general, impersonal y abstracto, es decir, trata de abarcar el mayor número de personas. El órgano competente para la creación es el Congreso de la República y la finalidad es mandar, prohibir, permitir o castigar.</a:t>
            </a:r>
          </a:p>
          <a:p>
            <a:pPr algn="just"/>
            <a:br>
              <a:rPr lang="es-ES" sz="2600" dirty="0">
                <a:solidFill>
                  <a:schemeClr val="bg1"/>
                </a:solidFill>
              </a:rPr>
            </a:br>
            <a:r>
              <a:rPr lang="es-ES" sz="2600" dirty="0">
                <a:solidFill>
                  <a:schemeClr val="bg1"/>
                </a:solidFill>
              </a:rPr>
              <a:t>las leyes son las únicas que pueden crear, modificar o extinguir impuestos, tasas y contribuciones en nuestro país (sin perjuicio de los estados de excepción). </a:t>
            </a:r>
            <a:br>
              <a:rPr lang="es-ES" sz="1600" dirty="0">
                <a:solidFill>
                  <a:schemeClr val="bg1"/>
                </a:solidFill>
              </a:rPr>
            </a:br>
            <a:endParaRPr lang="en-US" sz="1600" dirty="0">
              <a:solidFill>
                <a:schemeClr val="bg1"/>
              </a:solidFill>
              <a:latin typeface="Metropolis" panose="000005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43" y="2725165"/>
            <a:ext cx="1905000" cy="1905000"/>
          </a:xfrm>
          <a:prstGeom prst="rect">
            <a:avLst/>
          </a:prstGeom>
        </p:spPr>
      </p:pic>
    </p:spTree>
    <p:extLst>
      <p:ext uri="{BB962C8B-B14F-4D97-AF65-F5344CB8AC3E}">
        <p14:creationId xmlns:p14="http://schemas.microsoft.com/office/powerpoint/2010/main" val="101425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343539" y="6247957"/>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16</a:t>
            </a:r>
            <a:endParaRPr lang="en-US" sz="3600" dirty="0">
              <a:solidFill>
                <a:schemeClr val="bg1"/>
              </a:solidFill>
              <a:latin typeface="Metropolis Black" panose="00000A00000000000000" pitchFamily="50" charset="0"/>
            </a:endParaRPr>
          </a:p>
        </p:txBody>
      </p:sp>
      <p:sp>
        <p:nvSpPr>
          <p:cNvPr id="3" name="Título 1"/>
          <p:cNvSpPr>
            <a:spLocks noGrp="1"/>
          </p:cNvSpPr>
          <p:nvPr>
            <p:ph type="ctrTitle"/>
          </p:nvPr>
        </p:nvSpPr>
        <p:spPr>
          <a:xfrm>
            <a:off x="343539" y="456271"/>
            <a:ext cx="3199130" cy="687388"/>
          </a:xfrm>
        </p:spPr>
        <p:txBody>
          <a:bodyPr>
            <a:noAutofit/>
          </a:bodyPr>
          <a:lstStyle/>
          <a:p>
            <a:pPr algn="l"/>
            <a:r>
              <a:rPr lang="es-ES" sz="4800" dirty="0">
                <a:solidFill>
                  <a:schemeClr val="bg1"/>
                </a:solidFill>
                <a:latin typeface="Metropolis Black" panose="00000A00000000000000" pitchFamily="50" charset="0"/>
              </a:rPr>
              <a:t>ART. 150</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343541" y="1976512"/>
            <a:ext cx="6547590" cy="34023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800" dirty="0">
                <a:solidFill>
                  <a:schemeClr val="bg1"/>
                </a:solidFill>
              </a:rPr>
              <a:t>Corresponde al Congreso hacer las leyes. Por medio de ellas ejerce las siguientes funciones: </a:t>
            </a:r>
          </a:p>
          <a:p>
            <a:pPr algn="l"/>
            <a:r>
              <a:rPr lang="es-ES" sz="2800" dirty="0">
                <a:solidFill>
                  <a:schemeClr val="bg1"/>
                </a:solidFill>
              </a:rPr>
              <a:t>(…) 12. Establecer contribuciones fiscales y, excepcionalmente, contribuciones parafiscales (…) </a:t>
            </a:r>
            <a:br>
              <a:rPr lang="es-ES" sz="1600" dirty="0"/>
            </a:br>
            <a:endParaRPr lang="en-US" sz="1600" dirty="0">
              <a:solidFill>
                <a:schemeClr val="bg1"/>
              </a:solidFill>
              <a:latin typeface="Metropolis" panose="000005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43" y="2725165"/>
            <a:ext cx="1905000" cy="1905000"/>
          </a:xfrm>
          <a:prstGeom prst="rect">
            <a:avLst/>
          </a:prstGeom>
        </p:spPr>
      </p:pic>
    </p:spTree>
    <p:extLst>
      <p:ext uri="{BB962C8B-B14F-4D97-AF65-F5344CB8AC3E}">
        <p14:creationId xmlns:p14="http://schemas.microsoft.com/office/powerpoint/2010/main" val="156542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151918" y="6139543"/>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17</a:t>
            </a:r>
            <a:endParaRPr lang="en-US" sz="3600" dirty="0">
              <a:solidFill>
                <a:schemeClr val="bg1"/>
              </a:solidFill>
              <a:latin typeface="Metropolis Black" panose="00000A00000000000000" pitchFamily="50" charset="0"/>
            </a:endParaRPr>
          </a:p>
        </p:txBody>
      </p:sp>
      <p:sp>
        <p:nvSpPr>
          <p:cNvPr id="6" name="Título 1"/>
          <p:cNvSpPr>
            <a:spLocks noGrp="1"/>
          </p:cNvSpPr>
          <p:nvPr>
            <p:ph type="ctrTitle"/>
          </p:nvPr>
        </p:nvSpPr>
        <p:spPr>
          <a:xfrm>
            <a:off x="2844181" y="185530"/>
            <a:ext cx="8738220" cy="1417982"/>
          </a:xfrm>
        </p:spPr>
        <p:txBody>
          <a:bodyPr>
            <a:noAutofit/>
          </a:bodyPr>
          <a:lstStyle/>
          <a:p>
            <a:pPr algn="l"/>
            <a:r>
              <a:rPr lang="es-ES" sz="4800" dirty="0">
                <a:solidFill>
                  <a:schemeClr val="bg1"/>
                </a:solidFill>
                <a:latin typeface="Metropolis Black" panose="00000A00000000000000" pitchFamily="50" charset="0"/>
              </a:rPr>
              <a:t>Limitaciones de la ley en materia   tributaria</a:t>
            </a:r>
            <a:endParaRPr lang="en-US" sz="4800" dirty="0">
              <a:solidFill>
                <a:schemeClr val="bg1"/>
              </a:solidFill>
              <a:latin typeface="Metropolis Black" panose="00000A00000000000000" pitchFamily="50" charset="0"/>
            </a:endParaRPr>
          </a:p>
        </p:txBody>
      </p:sp>
      <p:sp>
        <p:nvSpPr>
          <p:cNvPr id="19" name="Subtítulo 2"/>
          <p:cNvSpPr txBox="1">
            <a:spLocks/>
          </p:cNvSpPr>
          <p:nvPr/>
        </p:nvSpPr>
        <p:spPr>
          <a:xfrm>
            <a:off x="4466998" y="1603512"/>
            <a:ext cx="7499715" cy="496956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AutoNum type="arabicPeriod"/>
            </a:pPr>
            <a:r>
              <a:rPr lang="es-ES" dirty="0">
                <a:solidFill>
                  <a:schemeClr val="bg1"/>
                </a:solidFill>
              </a:rPr>
              <a:t>Las leyes que vayan a conceder beneficios tributarios únicamente pueden ser debatidas y aprobadas por el Congreso siempre y cuando hayan tenido la</a:t>
            </a:r>
            <a:br>
              <a:rPr lang="es-ES" dirty="0">
                <a:solidFill>
                  <a:schemeClr val="bg1"/>
                </a:solidFill>
              </a:rPr>
            </a:br>
            <a:r>
              <a:rPr lang="es-ES" dirty="0">
                <a:solidFill>
                  <a:schemeClr val="bg1"/>
                </a:solidFill>
              </a:rPr>
              <a:t>iniciativa del gobierno,</a:t>
            </a:r>
          </a:p>
          <a:p>
            <a:pPr marL="457200" indent="-457200" algn="l">
              <a:buAutoNum type="arabicPeriod"/>
            </a:pPr>
            <a:r>
              <a:rPr lang="es-ES" dirty="0">
                <a:solidFill>
                  <a:schemeClr val="bg1"/>
                </a:solidFill>
              </a:rPr>
              <a:t>La Constitución también ordena que todas las leyes relacionadas con los tributos deben iniciar su trámite en la Cámara de Representantes y luego pasar al Senado</a:t>
            </a:r>
          </a:p>
          <a:p>
            <a:pPr marL="457200" indent="-457200" algn="l">
              <a:buAutoNum type="arabicPeriod"/>
            </a:pPr>
            <a:r>
              <a:rPr lang="es-ES" dirty="0">
                <a:solidFill>
                  <a:schemeClr val="bg1"/>
                </a:solidFill>
              </a:rPr>
              <a:t>La Constitución prohíbe que las leyes tributarias sean aplicadas retroactivamente</a:t>
            </a:r>
          </a:p>
          <a:p>
            <a:pPr marL="457200" indent="-457200" algn="l">
              <a:buAutoNum type="arabicPeriod"/>
            </a:pPr>
            <a:r>
              <a:rPr lang="es-ES" dirty="0">
                <a:solidFill>
                  <a:schemeClr val="bg1"/>
                </a:solidFill>
              </a:rPr>
              <a:t>Ordena que las modificaciones realizadas sobre un impuesto de periodo únicamente empiecen a regir en la vigencia fiscal siguiente a aquella que fueron expedidas. </a:t>
            </a:r>
            <a:br>
              <a:rPr lang="es-ES" dirty="0">
                <a:solidFill>
                  <a:schemeClr val="bg1"/>
                </a:solidFill>
              </a:rPr>
            </a:br>
            <a:endParaRPr lang="en-US" dirty="0">
              <a:solidFill>
                <a:schemeClr val="bg1"/>
              </a:solidFill>
              <a:latin typeface="Metropolis" panose="00000500000000000000" pitchFamily="50" charset="0"/>
            </a:endParaRPr>
          </a:p>
          <a:p>
            <a:pPr algn="just"/>
            <a:endParaRPr lang="en-US" sz="1600" dirty="0">
              <a:solidFill>
                <a:schemeClr val="bg1"/>
              </a:solidFill>
              <a:latin typeface="Metropolis" panose="00000500000000000000" pitchFamily="50" charset="0"/>
            </a:endParaRPr>
          </a:p>
        </p:txBody>
      </p:sp>
      <p:grpSp>
        <p:nvGrpSpPr>
          <p:cNvPr id="7" name="Google Shape;506;p40"/>
          <p:cNvGrpSpPr/>
          <p:nvPr/>
        </p:nvGrpSpPr>
        <p:grpSpPr>
          <a:xfrm>
            <a:off x="1535306" y="2350498"/>
            <a:ext cx="2103013" cy="2147090"/>
            <a:chOff x="3951850" y="2985350"/>
            <a:chExt cx="407950" cy="416500"/>
          </a:xfrm>
        </p:grpSpPr>
        <p:sp>
          <p:nvSpPr>
            <p:cNvPr id="8" name="Google Shape;507;p4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8;p4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9;p4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0;p4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7639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05521" y="765760"/>
            <a:ext cx="3199130" cy="687388"/>
          </a:xfrm>
        </p:spPr>
        <p:txBody>
          <a:bodyPr>
            <a:normAutofit/>
          </a:bodyPr>
          <a:lstStyle/>
          <a:p>
            <a:r>
              <a:rPr lang="en-US" sz="4000" dirty="0">
                <a:solidFill>
                  <a:schemeClr val="bg1"/>
                </a:solidFill>
                <a:latin typeface="Metropolis Black" panose="00000A00000000000000" pitchFamily="50" charset="0"/>
              </a:rPr>
              <a:t>ARTÍCULO 150</a:t>
            </a:r>
          </a:p>
        </p:txBody>
      </p:sp>
      <p:sp>
        <p:nvSpPr>
          <p:cNvPr id="3" name="Subtítulo 2"/>
          <p:cNvSpPr>
            <a:spLocks noGrp="1"/>
          </p:cNvSpPr>
          <p:nvPr>
            <p:ph type="subTitle" idx="1"/>
          </p:nvPr>
        </p:nvSpPr>
        <p:spPr>
          <a:xfrm>
            <a:off x="155623" y="3114262"/>
            <a:ext cx="3698923" cy="2977978"/>
          </a:xfrm>
        </p:spPr>
        <p:txBody>
          <a:bodyPr/>
          <a:lstStyle/>
          <a:p>
            <a:r>
              <a:rPr lang="es-ES" dirty="0">
                <a:solidFill>
                  <a:srgbClr val="2B5784"/>
                </a:solidFill>
              </a:rPr>
              <a:t>Corresponde</a:t>
            </a:r>
            <a:br>
              <a:rPr lang="es-ES" dirty="0">
                <a:solidFill>
                  <a:srgbClr val="2B5784"/>
                </a:solidFill>
              </a:rPr>
            </a:br>
            <a:r>
              <a:rPr lang="es-ES" dirty="0">
                <a:solidFill>
                  <a:srgbClr val="2B5784"/>
                </a:solidFill>
              </a:rPr>
              <a:t>al Congreso hacer las leyes. Por</a:t>
            </a:r>
            <a:br>
              <a:rPr lang="es-ES" dirty="0">
                <a:solidFill>
                  <a:srgbClr val="2B5784"/>
                </a:solidFill>
              </a:rPr>
            </a:br>
            <a:r>
              <a:rPr lang="es-ES" dirty="0">
                <a:solidFill>
                  <a:srgbClr val="2B5784"/>
                </a:solidFill>
              </a:rPr>
              <a:t>medio de ellas ejerce las siguientes</a:t>
            </a:r>
            <a:br>
              <a:rPr lang="es-ES" dirty="0">
                <a:solidFill>
                  <a:srgbClr val="2B5784"/>
                </a:solidFill>
              </a:rPr>
            </a:br>
            <a:r>
              <a:rPr lang="es-ES" dirty="0">
                <a:solidFill>
                  <a:srgbClr val="2B5784"/>
                </a:solidFill>
              </a:rPr>
              <a:t>funciones:</a:t>
            </a:r>
            <a:br>
              <a:rPr lang="es-ES" sz="2000" dirty="0">
                <a:solidFill>
                  <a:srgbClr val="2B5784"/>
                </a:solidFill>
              </a:rPr>
            </a:br>
            <a:r>
              <a:rPr lang="es-ES" dirty="0">
                <a:solidFill>
                  <a:srgbClr val="2B5784"/>
                </a:solidFill>
              </a:rPr>
              <a:t>Art. 150...10</a:t>
            </a:r>
            <a:r>
              <a:rPr lang="es-ES" sz="2000" dirty="0">
                <a:solidFill>
                  <a:srgbClr val="2B5784"/>
                </a:solidFill>
              </a:rPr>
              <a:t> </a:t>
            </a:r>
            <a:br>
              <a:rPr lang="es-ES" sz="2000" dirty="0">
                <a:solidFill>
                  <a:srgbClr val="2B5784"/>
                </a:solidFill>
              </a:rPr>
            </a:br>
            <a:r>
              <a:rPr lang="es-ES" sz="2000" dirty="0">
                <a:solidFill>
                  <a:srgbClr val="2B5784"/>
                </a:solidFill>
              </a:rPr>
              <a:t> </a:t>
            </a:r>
            <a:endParaRPr lang="en-US" sz="2000" dirty="0">
              <a:solidFill>
                <a:srgbClr val="2B5784"/>
              </a:solidFill>
              <a:latin typeface="Metropolis Semi Bold" panose="00000700000000000000" pitchFamily="50" charset="0"/>
            </a:endParaRPr>
          </a:p>
        </p:txBody>
      </p:sp>
      <p:sp>
        <p:nvSpPr>
          <p:cNvPr id="4" name="Subtítulo 2"/>
          <p:cNvSpPr txBox="1">
            <a:spLocks/>
          </p:cNvSpPr>
          <p:nvPr/>
        </p:nvSpPr>
        <p:spPr>
          <a:xfrm>
            <a:off x="155624" y="3968703"/>
            <a:ext cx="3698924" cy="23624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1600" dirty="0">
              <a:solidFill>
                <a:srgbClr val="2B5784"/>
              </a:solidFill>
              <a:latin typeface="Metropolis" panose="00000500000000000000" pitchFamily="50" charset="0"/>
            </a:endParaRPr>
          </a:p>
        </p:txBody>
      </p:sp>
      <p:sp>
        <p:nvSpPr>
          <p:cNvPr id="5" name="CuadroTexto 4"/>
          <p:cNvSpPr txBox="1"/>
          <p:nvPr/>
        </p:nvSpPr>
        <p:spPr>
          <a:xfrm>
            <a:off x="11569700" y="137478"/>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18</a:t>
            </a:r>
            <a:endParaRPr lang="en-US" sz="3600" dirty="0">
              <a:solidFill>
                <a:schemeClr val="bg1"/>
              </a:solidFill>
              <a:latin typeface="Metropolis Black" panose="00000A00000000000000" pitchFamily="50" charset="0"/>
            </a:endParaRPr>
          </a:p>
        </p:txBody>
      </p:sp>
      <p:grpSp>
        <p:nvGrpSpPr>
          <p:cNvPr id="6" name="Google Shape;385;p40"/>
          <p:cNvGrpSpPr/>
          <p:nvPr/>
        </p:nvGrpSpPr>
        <p:grpSpPr>
          <a:xfrm>
            <a:off x="1612862" y="2281371"/>
            <a:ext cx="796509" cy="682009"/>
            <a:chOff x="1934025" y="1001650"/>
            <a:chExt cx="415300" cy="355600"/>
          </a:xfrm>
        </p:grpSpPr>
        <p:sp>
          <p:nvSpPr>
            <p:cNvPr id="7" name="Google Shape;386;p4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rgbClr val="2B57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7;p4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rgbClr val="2B57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8;p4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rgbClr val="2B57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9;p4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rgbClr val="2B57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500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75288" y="6211669"/>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19</a:t>
            </a:r>
            <a:endParaRPr lang="en-US" sz="3600" dirty="0">
              <a:solidFill>
                <a:schemeClr val="bg1"/>
              </a:solidFill>
              <a:latin typeface="Metropolis Black" panose="00000A00000000000000" pitchFamily="50" charset="0"/>
            </a:endParaRPr>
          </a:p>
        </p:txBody>
      </p:sp>
      <p:sp>
        <p:nvSpPr>
          <p:cNvPr id="6" name="Título 1"/>
          <p:cNvSpPr>
            <a:spLocks noGrp="1"/>
          </p:cNvSpPr>
          <p:nvPr>
            <p:ph type="ctrTitle"/>
          </p:nvPr>
        </p:nvSpPr>
        <p:spPr>
          <a:xfrm>
            <a:off x="4757529" y="485298"/>
            <a:ext cx="7222435" cy="687388"/>
          </a:xfrm>
        </p:spPr>
        <p:txBody>
          <a:bodyPr>
            <a:noAutofit/>
          </a:bodyPr>
          <a:lstStyle/>
          <a:p>
            <a:r>
              <a:rPr lang="en-US" sz="4400" dirty="0">
                <a:solidFill>
                  <a:srgbClr val="2B5784"/>
                </a:solidFill>
                <a:latin typeface="Metropolis Black" panose="00000A00000000000000" pitchFamily="50" charset="0"/>
              </a:rPr>
              <a:t>ART. 150…10</a:t>
            </a:r>
          </a:p>
        </p:txBody>
      </p:sp>
      <p:sp>
        <p:nvSpPr>
          <p:cNvPr id="7" name="Subtítulo 2"/>
          <p:cNvSpPr txBox="1">
            <a:spLocks/>
          </p:cNvSpPr>
          <p:nvPr/>
        </p:nvSpPr>
        <p:spPr>
          <a:xfrm>
            <a:off x="5045441" y="1352397"/>
            <a:ext cx="6934523" cy="463758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dirty="0">
                <a:solidFill>
                  <a:srgbClr val="2B5784"/>
                </a:solidFill>
              </a:rPr>
              <a:t>Revestir, hasta por seis meses, al Presidente de la República</a:t>
            </a:r>
            <a:br>
              <a:rPr lang="es-ES" dirty="0">
                <a:solidFill>
                  <a:srgbClr val="2B5784"/>
                </a:solidFill>
              </a:rPr>
            </a:br>
            <a:r>
              <a:rPr lang="es-ES" dirty="0">
                <a:solidFill>
                  <a:srgbClr val="2B5784"/>
                </a:solidFill>
              </a:rPr>
              <a:t>de precisas facultades extraordinarias, para expedir normas</a:t>
            </a:r>
            <a:br>
              <a:rPr lang="es-ES" dirty="0">
                <a:solidFill>
                  <a:srgbClr val="2B5784"/>
                </a:solidFill>
              </a:rPr>
            </a:br>
            <a:r>
              <a:rPr lang="es-ES" dirty="0">
                <a:solidFill>
                  <a:srgbClr val="2B5784"/>
                </a:solidFill>
              </a:rPr>
              <a:t>con fuerza de ley cuando la necesidad lo exija o la conveniencia pública lo aconseje.</a:t>
            </a:r>
          </a:p>
          <a:p>
            <a:pPr algn="l"/>
            <a:br>
              <a:rPr lang="es-ES" dirty="0">
                <a:solidFill>
                  <a:srgbClr val="2B5784"/>
                </a:solidFill>
              </a:rPr>
            </a:br>
            <a:r>
              <a:rPr lang="es-ES" dirty="0">
                <a:solidFill>
                  <a:srgbClr val="2B5784"/>
                </a:solidFill>
              </a:rPr>
              <a:t>Tales facultades deberán ser solicitadas expresamente por el Gobierno y su aprobación requerirá la mayoría absoluta de los miembros de una y otra Cámara.</a:t>
            </a:r>
          </a:p>
          <a:p>
            <a:pPr algn="l"/>
            <a:br>
              <a:rPr lang="es-ES" dirty="0">
                <a:solidFill>
                  <a:srgbClr val="2B5784"/>
                </a:solidFill>
              </a:rPr>
            </a:br>
            <a:r>
              <a:rPr lang="es-ES" dirty="0">
                <a:solidFill>
                  <a:srgbClr val="2B5784"/>
                </a:solidFill>
              </a:rPr>
              <a:t>(…) Estas facultades no se podrán conferir para expedir códigos, leyes estatutarias, orgánicas, ni las previstas en el numeral 20 del presente artículo, ni para decretar impuestos.</a:t>
            </a:r>
            <a:r>
              <a:rPr lang="es-ES" sz="1600" dirty="0">
                <a:solidFill>
                  <a:srgbClr val="2B5784"/>
                </a:solidFill>
              </a:rPr>
              <a:t> </a:t>
            </a:r>
            <a:br>
              <a:rPr lang="es-ES" sz="1600" dirty="0">
                <a:solidFill>
                  <a:srgbClr val="2B5784"/>
                </a:solidFill>
              </a:rPr>
            </a:br>
            <a:endParaRPr lang="en-US" sz="1600" dirty="0">
              <a:solidFill>
                <a:srgbClr val="2B5784"/>
              </a:solidFill>
              <a:latin typeface="Metropolis" panose="00000500000000000000" pitchFamily="50" charset="0"/>
            </a:endParaRPr>
          </a:p>
        </p:txBody>
      </p:sp>
      <p:sp>
        <p:nvSpPr>
          <p:cNvPr id="9" name="Google Shape;271;p31"/>
          <p:cNvSpPr/>
          <p:nvPr/>
        </p:nvSpPr>
        <p:spPr>
          <a:xfrm>
            <a:off x="2806855" y="1172686"/>
            <a:ext cx="1564513" cy="156451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19;p40"/>
          <p:cNvGrpSpPr/>
          <p:nvPr/>
        </p:nvGrpSpPr>
        <p:grpSpPr>
          <a:xfrm>
            <a:off x="2850508" y="4357425"/>
            <a:ext cx="1520860" cy="1520860"/>
            <a:chOff x="2594050" y="1631825"/>
            <a:chExt cx="439625" cy="439625"/>
          </a:xfrm>
        </p:grpSpPr>
        <p:sp>
          <p:nvSpPr>
            <p:cNvPr id="11" name="Google Shape;420;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1;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2;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3;p4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17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357785" y="3403600"/>
            <a:ext cx="3081693" cy="1437640"/>
          </a:xfrm>
        </p:spPr>
        <p:txBody>
          <a:bodyPr>
            <a:normAutofit/>
          </a:bodyPr>
          <a:lstStyle/>
          <a:p>
            <a:r>
              <a:rPr lang="es-ES" sz="4800" dirty="0">
                <a:solidFill>
                  <a:srgbClr val="2B5784"/>
                </a:solidFill>
                <a:latin typeface="Metropolis Black" panose="00000A00000000000000" pitchFamily="50" charset="0"/>
              </a:rPr>
              <a:t>Concepto</a:t>
            </a:r>
            <a:br>
              <a:rPr lang="es-ES" sz="4800" dirty="0">
                <a:solidFill>
                  <a:srgbClr val="2B5784"/>
                </a:solidFill>
                <a:latin typeface="Metropolis Black" panose="00000A00000000000000" pitchFamily="50" charset="0"/>
              </a:rPr>
            </a:br>
            <a:endParaRPr lang="en-US" sz="4800" dirty="0">
              <a:solidFill>
                <a:srgbClr val="2B5784"/>
              </a:solidFill>
              <a:latin typeface="Metropolis Black" panose="00000A00000000000000" pitchFamily="50" charset="0"/>
            </a:endParaRPr>
          </a:p>
        </p:txBody>
      </p:sp>
      <p:sp>
        <p:nvSpPr>
          <p:cNvPr id="4" name="Subtítulo 2"/>
          <p:cNvSpPr txBox="1">
            <a:spLocks/>
          </p:cNvSpPr>
          <p:nvPr/>
        </p:nvSpPr>
        <p:spPr>
          <a:xfrm>
            <a:off x="5039471" y="3920490"/>
            <a:ext cx="5349240" cy="217551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solidFill>
                  <a:schemeClr val="accent5">
                    <a:lumMod val="75000"/>
                  </a:schemeClr>
                </a:solidFill>
              </a:rPr>
              <a:t>Las fuentes del derecho tributario se refieren a todas las normas y disposiciones vigentes que regulan el objeto de estudio del derecho tributario, es la forma como el Estado ejerce su potestad impositiva a través de los impuestos, tasas y contribuciones</a:t>
            </a:r>
            <a:r>
              <a:rPr lang="es-ES" sz="1600" dirty="0">
                <a:solidFill>
                  <a:schemeClr val="accent1">
                    <a:lumMod val="75000"/>
                  </a:schemeClr>
                </a:solidFill>
              </a:rPr>
              <a:t>,</a:t>
            </a:r>
            <a:endParaRPr lang="en-US" sz="1600" dirty="0">
              <a:solidFill>
                <a:schemeClr val="accent1">
                  <a:lumMod val="75000"/>
                </a:schemeClr>
              </a:solidFill>
              <a:latin typeface="Metropolis" panose="00000500000000000000" pitchFamily="50" charset="0"/>
            </a:endParaRPr>
          </a:p>
        </p:txBody>
      </p:sp>
      <p:sp>
        <p:nvSpPr>
          <p:cNvPr id="5" name="CuadroTexto 4"/>
          <p:cNvSpPr txBox="1"/>
          <p:nvPr/>
        </p:nvSpPr>
        <p:spPr>
          <a:xfrm>
            <a:off x="266700" y="6096000"/>
            <a:ext cx="473206"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a:t>
            </a:r>
            <a:endParaRPr lang="en-US" sz="3600" dirty="0">
              <a:solidFill>
                <a:schemeClr val="bg1"/>
              </a:solidFill>
              <a:latin typeface="Metropolis Black" panose="00000A00000000000000" pitchFamily="50" charset="0"/>
            </a:endParaRPr>
          </a:p>
        </p:txBody>
      </p:sp>
      <p:grpSp>
        <p:nvGrpSpPr>
          <p:cNvPr id="6" name="Google Shape;434;p40"/>
          <p:cNvGrpSpPr/>
          <p:nvPr/>
        </p:nvGrpSpPr>
        <p:grpSpPr>
          <a:xfrm>
            <a:off x="2576517" y="4895850"/>
            <a:ext cx="1186609" cy="1200150"/>
            <a:chOff x="5290150" y="1636700"/>
            <a:chExt cx="425025" cy="429875"/>
          </a:xfrm>
        </p:grpSpPr>
        <p:sp>
          <p:nvSpPr>
            <p:cNvPr id="7" name="Google Shape;435;p4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9050" cap="rnd" cmpd="sng">
              <a:solidFill>
                <a:srgbClr val="2B57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B5784"/>
                </a:solidFill>
              </a:endParaRPr>
            </a:p>
          </p:txBody>
        </p:sp>
        <p:sp>
          <p:nvSpPr>
            <p:cNvPr id="8" name="Google Shape;436;p4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9050" cap="rnd" cmpd="sng">
              <a:solidFill>
                <a:srgbClr val="2B578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B5784"/>
                </a:solidFill>
              </a:endParaRPr>
            </a:p>
          </p:txBody>
        </p:sp>
      </p:grpSp>
    </p:spTree>
    <p:extLst>
      <p:ext uri="{BB962C8B-B14F-4D97-AF65-F5344CB8AC3E}">
        <p14:creationId xmlns:p14="http://schemas.microsoft.com/office/powerpoint/2010/main" val="141043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343539" y="6247957"/>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20</a:t>
            </a:r>
            <a:endParaRPr lang="en-US" sz="3600" dirty="0">
              <a:solidFill>
                <a:schemeClr val="bg1"/>
              </a:solidFill>
              <a:latin typeface="Metropolis Black" panose="00000A00000000000000" pitchFamily="50" charset="0"/>
            </a:endParaRPr>
          </a:p>
        </p:txBody>
      </p:sp>
      <p:sp>
        <p:nvSpPr>
          <p:cNvPr id="3" name="Título 1"/>
          <p:cNvSpPr>
            <a:spLocks noGrp="1"/>
          </p:cNvSpPr>
          <p:nvPr>
            <p:ph type="ctrTitle"/>
          </p:nvPr>
        </p:nvSpPr>
        <p:spPr>
          <a:xfrm>
            <a:off x="343538" y="456271"/>
            <a:ext cx="4380861" cy="687388"/>
          </a:xfrm>
        </p:spPr>
        <p:txBody>
          <a:bodyPr>
            <a:noAutofit/>
          </a:bodyPr>
          <a:lstStyle/>
          <a:p>
            <a:pPr algn="l"/>
            <a:r>
              <a:rPr lang="es-ES" sz="4800" dirty="0">
                <a:solidFill>
                  <a:schemeClr val="bg1"/>
                </a:solidFill>
                <a:latin typeface="Metropolis Black" panose="00000A00000000000000" pitchFamily="50" charset="0"/>
              </a:rPr>
              <a:t>DECRETO LEY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471055" y="1649620"/>
            <a:ext cx="6636326" cy="47521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800" dirty="0">
                <a:solidFill>
                  <a:schemeClr val="bg1"/>
                </a:solidFill>
              </a:rPr>
              <a:t>Son aquellos que expide el Presidente de la República con fundamento en la potestad reglamentaria permanente, prevista en el numeral 11 del artículo 189 de la C.P</a:t>
            </a:r>
          </a:p>
          <a:p>
            <a:pPr algn="just"/>
            <a:endParaRPr lang="es-ES" sz="2800" dirty="0">
              <a:solidFill>
                <a:schemeClr val="bg1"/>
              </a:solidFill>
            </a:endParaRPr>
          </a:p>
          <a:p>
            <a:pPr algn="just"/>
            <a:r>
              <a:rPr lang="es-ES" sz="2800" dirty="0">
                <a:solidFill>
                  <a:schemeClr val="bg1"/>
                </a:solidFill>
              </a:rPr>
              <a:t>… 11 “ Ejercer la potestad reglamentaria, mediante la expedición de los decretos, resoluciones y  órdenes necesarias para la cumplida ejecución de las leyes. </a:t>
            </a:r>
            <a:endParaRPr lang="en-US" sz="2800" dirty="0">
              <a:solidFill>
                <a:schemeClr val="bg1"/>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43" y="2725165"/>
            <a:ext cx="1905000" cy="1905000"/>
          </a:xfrm>
          <a:prstGeom prst="rect">
            <a:avLst/>
          </a:prstGeom>
        </p:spPr>
      </p:pic>
    </p:spTree>
    <p:extLst>
      <p:ext uri="{BB962C8B-B14F-4D97-AF65-F5344CB8AC3E}">
        <p14:creationId xmlns:p14="http://schemas.microsoft.com/office/powerpoint/2010/main" val="2669490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343539" y="6247957"/>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21</a:t>
            </a:r>
            <a:endParaRPr lang="en-US" sz="3600" dirty="0">
              <a:solidFill>
                <a:schemeClr val="bg1"/>
              </a:solidFill>
              <a:latin typeface="Metropolis Black" panose="00000A00000000000000" pitchFamily="50" charset="0"/>
            </a:endParaRPr>
          </a:p>
        </p:txBody>
      </p:sp>
      <p:sp>
        <p:nvSpPr>
          <p:cNvPr id="3" name="Título 1"/>
          <p:cNvSpPr>
            <a:spLocks noGrp="1"/>
          </p:cNvSpPr>
          <p:nvPr>
            <p:ph type="ctrTitle"/>
          </p:nvPr>
        </p:nvSpPr>
        <p:spPr>
          <a:xfrm>
            <a:off x="343538" y="456271"/>
            <a:ext cx="6320498" cy="687388"/>
          </a:xfrm>
        </p:spPr>
        <p:txBody>
          <a:bodyPr>
            <a:noAutofit/>
          </a:bodyPr>
          <a:lstStyle/>
          <a:p>
            <a:pPr algn="l"/>
            <a:r>
              <a:rPr lang="es-ES" sz="4800" dirty="0">
                <a:solidFill>
                  <a:schemeClr val="bg1"/>
                </a:solidFill>
                <a:latin typeface="Metropolis Black" panose="00000A00000000000000" pitchFamily="50" charset="0"/>
              </a:rPr>
              <a:t>DECRETO LEGISLATIVO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471055" y="1649620"/>
            <a:ext cx="6636326" cy="47521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800" dirty="0">
                <a:solidFill>
                  <a:schemeClr val="bg1"/>
                </a:solidFill>
              </a:rPr>
              <a:t>Son aquellos por medio de los cuales el Presidente de la República declara los estados de excepción, previstos en los artículos 212 (guerra exterior), 213 (estado de conmoción interior) y 215 (estado de emergencia económica, social y ecológica) de la Constitución Política.</a:t>
            </a:r>
            <a:endParaRPr lang="en-US" sz="2800" dirty="0">
              <a:solidFill>
                <a:schemeClr val="bg1"/>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43" y="2725165"/>
            <a:ext cx="1905000" cy="1905000"/>
          </a:xfrm>
          <a:prstGeom prst="rect">
            <a:avLst/>
          </a:prstGeom>
        </p:spPr>
      </p:pic>
    </p:spTree>
    <p:extLst>
      <p:ext uri="{BB962C8B-B14F-4D97-AF65-F5344CB8AC3E}">
        <p14:creationId xmlns:p14="http://schemas.microsoft.com/office/powerpoint/2010/main" val="305021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343539" y="6247957"/>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22</a:t>
            </a:r>
            <a:endParaRPr lang="en-US" sz="3600" dirty="0">
              <a:solidFill>
                <a:schemeClr val="bg1"/>
              </a:solidFill>
              <a:latin typeface="Metropolis Black" panose="00000A00000000000000" pitchFamily="50" charset="0"/>
            </a:endParaRPr>
          </a:p>
        </p:txBody>
      </p:sp>
      <p:sp>
        <p:nvSpPr>
          <p:cNvPr id="3" name="Título 1"/>
          <p:cNvSpPr>
            <a:spLocks noGrp="1"/>
          </p:cNvSpPr>
          <p:nvPr>
            <p:ph type="ctrTitle"/>
          </p:nvPr>
        </p:nvSpPr>
        <p:spPr>
          <a:xfrm>
            <a:off x="343537" y="456271"/>
            <a:ext cx="7040935" cy="687388"/>
          </a:xfrm>
        </p:spPr>
        <p:txBody>
          <a:bodyPr>
            <a:noAutofit/>
          </a:bodyPr>
          <a:lstStyle/>
          <a:p>
            <a:pPr algn="l"/>
            <a:r>
              <a:rPr lang="es-ES" sz="4800" dirty="0">
                <a:solidFill>
                  <a:schemeClr val="bg1"/>
                </a:solidFill>
                <a:latin typeface="Metropolis Black" panose="00000A00000000000000" pitchFamily="50" charset="0"/>
              </a:rPr>
              <a:t>DECRETO REGLAMENTARIO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471055" y="1649620"/>
            <a:ext cx="6636326" cy="47521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800" dirty="0">
                <a:solidFill>
                  <a:schemeClr val="bg1"/>
                </a:solidFill>
              </a:rPr>
              <a:t>Son aquellos que expide el Presidente de la República con fundamento en la potestad reglamentaria permanente, prevista en el artículo 189 de la CP.</a:t>
            </a:r>
          </a:p>
          <a:p>
            <a:pPr algn="just"/>
            <a:r>
              <a:rPr lang="es-ES" sz="2800" dirty="0">
                <a:solidFill>
                  <a:schemeClr val="bg1"/>
                </a:solidFill>
              </a:rPr>
              <a:t>… (11) Ejercer la potestad reglamentaria mediante la expedición de los decretos, resoluciones y órdenes necesarias para la cumplida ejecución de las leyes. </a:t>
            </a:r>
            <a:endParaRPr lang="en-US" sz="2800" dirty="0">
              <a:solidFill>
                <a:schemeClr val="bg1"/>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43" y="2725165"/>
            <a:ext cx="1905000" cy="1905000"/>
          </a:xfrm>
          <a:prstGeom prst="rect">
            <a:avLst/>
          </a:prstGeom>
        </p:spPr>
      </p:pic>
    </p:spTree>
    <p:extLst>
      <p:ext uri="{BB962C8B-B14F-4D97-AF65-F5344CB8AC3E}">
        <p14:creationId xmlns:p14="http://schemas.microsoft.com/office/powerpoint/2010/main" val="268334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5798562" y="-8658"/>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23</a:t>
            </a:r>
            <a:endParaRPr lang="en-US" sz="3600" dirty="0">
              <a:solidFill>
                <a:schemeClr val="bg1"/>
              </a:solidFill>
              <a:latin typeface="Metropolis Black" panose="00000A00000000000000" pitchFamily="50" charset="0"/>
            </a:endParaRPr>
          </a:p>
        </p:txBody>
      </p:sp>
      <p:sp>
        <p:nvSpPr>
          <p:cNvPr id="7" name="Subtítulo 2"/>
          <p:cNvSpPr txBox="1">
            <a:spLocks/>
          </p:cNvSpPr>
          <p:nvPr/>
        </p:nvSpPr>
        <p:spPr>
          <a:xfrm>
            <a:off x="834888" y="4868016"/>
            <a:ext cx="2897914" cy="13291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dirty="0">
                <a:solidFill>
                  <a:srgbClr val="2B5784"/>
                </a:solidFill>
              </a:rPr>
              <a:t>Son actos administrativos que profiere la autoridad tributaria (Dian a nivel nacional, Secretarías de Hacienda a nivel territorial).. </a:t>
            </a:r>
            <a:br>
              <a:rPr lang="es-ES" sz="1800" dirty="0"/>
            </a:br>
            <a:endParaRPr lang="en-US" sz="1800" dirty="0">
              <a:solidFill>
                <a:srgbClr val="2B5784"/>
              </a:solidFill>
              <a:latin typeface="Metropolis" panose="00000500000000000000" pitchFamily="50" charset="0"/>
            </a:endParaRPr>
          </a:p>
        </p:txBody>
      </p:sp>
      <p:sp>
        <p:nvSpPr>
          <p:cNvPr id="16" name="Subtítulo 2"/>
          <p:cNvSpPr>
            <a:spLocks noGrp="1"/>
          </p:cNvSpPr>
          <p:nvPr>
            <p:ph type="subTitle" idx="1"/>
          </p:nvPr>
        </p:nvSpPr>
        <p:spPr>
          <a:xfrm>
            <a:off x="702366" y="4328433"/>
            <a:ext cx="3030435" cy="465530"/>
          </a:xfrm>
        </p:spPr>
        <p:txBody>
          <a:bodyPr>
            <a:normAutofit fontScale="77500" lnSpcReduction="20000"/>
          </a:bodyPr>
          <a:lstStyle/>
          <a:p>
            <a:r>
              <a:rPr lang="es-ES" sz="2000" b="1" dirty="0">
                <a:solidFill>
                  <a:srgbClr val="2B5784"/>
                </a:solidFill>
                <a:latin typeface="Metropolis Semi Bold" panose="00000700000000000000" pitchFamily="50" charset="0"/>
              </a:rPr>
              <a:t>RESOLUCIONES ADMINISTRATIVAS  </a:t>
            </a:r>
            <a:endParaRPr lang="en-US" sz="2000" b="1" dirty="0">
              <a:solidFill>
                <a:srgbClr val="2B5784"/>
              </a:solidFill>
              <a:latin typeface="Metropolis Semi Bold" panose="00000700000000000000" pitchFamily="50" charset="0"/>
            </a:endParaRPr>
          </a:p>
        </p:txBody>
      </p:sp>
      <p:sp>
        <p:nvSpPr>
          <p:cNvPr id="17" name="Subtítulo 2"/>
          <p:cNvSpPr txBox="1">
            <a:spLocks/>
          </p:cNvSpPr>
          <p:nvPr/>
        </p:nvSpPr>
        <p:spPr>
          <a:xfrm>
            <a:off x="4692572" y="4328431"/>
            <a:ext cx="2802003" cy="417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rgbClr val="2B5784"/>
                </a:solidFill>
                <a:latin typeface="Metropolis Semi Bold" panose="00000700000000000000" pitchFamily="50" charset="0"/>
              </a:rPr>
              <a:t>ACUERDOS </a:t>
            </a:r>
          </a:p>
        </p:txBody>
      </p:sp>
      <p:sp>
        <p:nvSpPr>
          <p:cNvPr id="18" name="Subtítulo 2"/>
          <p:cNvSpPr txBox="1">
            <a:spLocks/>
          </p:cNvSpPr>
          <p:nvPr/>
        </p:nvSpPr>
        <p:spPr>
          <a:xfrm>
            <a:off x="8454346" y="4328431"/>
            <a:ext cx="2802003" cy="417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b="1" dirty="0">
              <a:solidFill>
                <a:schemeClr val="accent2"/>
              </a:solidFill>
              <a:latin typeface="Metropolis Semi Bold" panose="00000700000000000000" pitchFamily="50" charset="0"/>
            </a:endParaRPr>
          </a:p>
        </p:txBody>
      </p:sp>
      <p:sp>
        <p:nvSpPr>
          <p:cNvPr id="19" name="Subtítulo 2"/>
          <p:cNvSpPr txBox="1">
            <a:spLocks/>
          </p:cNvSpPr>
          <p:nvPr/>
        </p:nvSpPr>
        <p:spPr>
          <a:xfrm>
            <a:off x="4280452" y="4758163"/>
            <a:ext cx="3529893" cy="16333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1800" dirty="0">
                <a:solidFill>
                  <a:srgbClr val="2B5784"/>
                </a:solidFill>
              </a:rPr>
              <a:t>Las Ordenanzas son proferidas por las Asambleas Departamentales, y los Acuerdos por los Concejos</a:t>
            </a:r>
            <a:br>
              <a:rPr lang="es-ES" sz="1800" dirty="0">
                <a:solidFill>
                  <a:srgbClr val="2B5784"/>
                </a:solidFill>
              </a:rPr>
            </a:br>
            <a:r>
              <a:rPr lang="es-ES" sz="1800" dirty="0">
                <a:solidFill>
                  <a:srgbClr val="2B5784"/>
                </a:solidFill>
              </a:rPr>
              <a:t>Municipales o Distritales; estas son unas corporaciones político administrativas de elección popular </a:t>
            </a:r>
            <a:br>
              <a:rPr lang="es-ES" sz="1600" dirty="0">
                <a:solidFill>
                  <a:srgbClr val="2B5784"/>
                </a:solidFill>
              </a:rPr>
            </a:br>
            <a:endParaRPr lang="en-US" sz="1600" dirty="0">
              <a:solidFill>
                <a:srgbClr val="2B5784"/>
              </a:solidFill>
              <a:latin typeface="Metropolis" panose="00000500000000000000" pitchFamily="50" charset="0"/>
            </a:endParaRPr>
          </a:p>
        </p:txBody>
      </p:sp>
      <p:sp>
        <p:nvSpPr>
          <p:cNvPr id="20" name="Subtítulo 2"/>
          <p:cNvSpPr txBox="1">
            <a:spLocks/>
          </p:cNvSpPr>
          <p:nvPr/>
        </p:nvSpPr>
        <p:spPr>
          <a:xfrm>
            <a:off x="8216349" y="4793963"/>
            <a:ext cx="3529893" cy="15975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s-ES" sz="6400" dirty="0">
                <a:solidFill>
                  <a:srgbClr val="2B5784"/>
                </a:solidFill>
              </a:rPr>
            </a:br>
            <a:r>
              <a:rPr lang="es-ES" sz="1600" dirty="0"/>
              <a:t> </a:t>
            </a:r>
            <a:br>
              <a:rPr lang="es-ES" sz="1600" dirty="0"/>
            </a:br>
            <a:endParaRPr lang="en-US" sz="1600" dirty="0">
              <a:solidFill>
                <a:srgbClr val="2B5784"/>
              </a:solidFill>
              <a:latin typeface="Metropolis" panose="00000500000000000000" pitchFamily="50" charset="0"/>
            </a:endParaRPr>
          </a:p>
        </p:txBody>
      </p:sp>
      <p:grpSp>
        <p:nvGrpSpPr>
          <p:cNvPr id="21" name="Google Shape;550;p40"/>
          <p:cNvGrpSpPr/>
          <p:nvPr/>
        </p:nvGrpSpPr>
        <p:grpSpPr>
          <a:xfrm>
            <a:off x="1331682" y="2142901"/>
            <a:ext cx="1882686" cy="1672635"/>
            <a:chOff x="5292575" y="3681900"/>
            <a:chExt cx="420150" cy="373275"/>
          </a:xfrm>
        </p:grpSpPr>
        <p:sp>
          <p:nvSpPr>
            <p:cNvPr id="22" name="Google Shape;551;p4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2;p4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3;p4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4;p4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5;p4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6;p4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7;p4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41;p40"/>
          <p:cNvGrpSpPr/>
          <p:nvPr/>
        </p:nvGrpSpPr>
        <p:grpSpPr>
          <a:xfrm>
            <a:off x="9023749" y="2363925"/>
            <a:ext cx="1832740" cy="1330107"/>
            <a:chOff x="3932350" y="3714775"/>
            <a:chExt cx="439650" cy="319075"/>
          </a:xfrm>
        </p:grpSpPr>
        <p:sp>
          <p:nvSpPr>
            <p:cNvPr id="33" name="Google Shape;542;p4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3;p4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4;p4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5;p4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6;p4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537;p40"/>
          <p:cNvGrpSpPr/>
          <p:nvPr/>
        </p:nvGrpSpPr>
        <p:grpSpPr>
          <a:xfrm>
            <a:off x="5237298" y="2152912"/>
            <a:ext cx="1712550" cy="1688825"/>
            <a:chOff x="3292425" y="3664250"/>
            <a:chExt cx="397025" cy="391525"/>
          </a:xfrm>
        </p:grpSpPr>
        <p:sp>
          <p:nvSpPr>
            <p:cNvPr id="39" name="Google Shape;538;p4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9;p4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0;p4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601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151918" y="6139543"/>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24</a:t>
            </a:r>
            <a:endParaRPr lang="en-US" sz="3600" dirty="0">
              <a:solidFill>
                <a:schemeClr val="bg1"/>
              </a:solidFill>
              <a:latin typeface="Metropolis Black" panose="00000A00000000000000" pitchFamily="50" charset="0"/>
            </a:endParaRPr>
          </a:p>
        </p:txBody>
      </p:sp>
      <p:sp>
        <p:nvSpPr>
          <p:cNvPr id="6" name="Título 1"/>
          <p:cNvSpPr>
            <a:spLocks noGrp="1"/>
          </p:cNvSpPr>
          <p:nvPr>
            <p:ph type="ctrTitle"/>
          </p:nvPr>
        </p:nvSpPr>
        <p:spPr>
          <a:xfrm>
            <a:off x="6260114" y="1192216"/>
            <a:ext cx="5163259" cy="1241932"/>
          </a:xfrm>
        </p:spPr>
        <p:txBody>
          <a:bodyPr>
            <a:noAutofit/>
          </a:bodyPr>
          <a:lstStyle/>
          <a:p>
            <a:pPr algn="l"/>
            <a:r>
              <a:rPr lang="es-ES" sz="4800" dirty="0">
                <a:solidFill>
                  <a:srgbClr val="2B5784"/>
                </a:solidFill>
                <a:latin typeface="Metropolis Black" panose="00000A00000000000000" pitchFamily="50" charset="0"/>
              </a:rPr>
              <a:t>FUENTES AUXILIARES </a:t>
            </a:r>
            <a:endParaRPr lang="en-US" sz="4800" dirty="0">
              <a:solidFill>
                <a:srgbClr val="2B5784"/>
              </a:solidFill>
              <a:latin typeface="Metropolis Black" panose="00000A00000000000000" pitchFamily="50" charset="0"/>
            </a:endParaRPr>
          </a:p>
        </p:txBody>
      </p:sp>
      <p:sp>
        <p:nvSpPr>
          <p:cNvPr id="17" name="Subtítulo 2"/>
          <p:cNvSpPr txBox="1">
            <a:spLocks/>
          </p:cNvSpPr>
          <p:nvPr/>
        </p:nvSpPr>
        <p:spPr>
          <a:xfrm>
            <a:off x="5652343" y="2434148"/>
            <a:ext cx="2802003" cy="417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rgbClr val="2B5784"/>
              </a:solidFill>
              <a:latin typeface="Metropolis Semi Bold" panose="00000700000000000000" pitchFamily="50" charset="0"/>
            </a:endParaRPr>
          </a:p>
        </p:txBody>
      </p:sp>
      <p:sp>
        <p:nvSpPr>
          <p:cNvPr id="19" name="Subtítulo 2"/>
          <p:cNvSpPr txBox="1">
            <a:spLocks/>
          </p:cNvSpPr>
          <p:nvPr/>
        </p:nvSpPr>
        <p:spPr>
          <a:xfrm>
            <a:off x="6260115" y="3872730"/>
            <a:ext cx="5496456" cy="22668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1600" dirty="0">
              <a:solidFill>
                <a:schemeClr val="bg1"/>
              </a:solidFill>
              <a:latin typeface="Metropolis" panose="00000500000000000000" pitchFamily="50" charset="0"/>
            </a:endParaRPr>
          </a:p>
        </p:txBody>
      </p:sp>
      <p:grpSp>
        <p:nvGrpSpPr>
          <p:cNvPr id="29" name="Google Shape;377;p40"/>
          <p:cNvGrpSpPr/>
          <p:nvPr/>
        </p:nvGrpSpPr>
        <p:grpSpPr>
          <a:xfrm>
            <a:off x="2044867" y="1879604"/>
            <a:ext cx="2411019" cy="2940120"/>
            <a:chOff x="596350" y="929175"/>
            <a:chExt cx="407950" cy="497475"/>
          </a:xfrm>
        </p:grpSpPr>
        <p:sp>
          <p:nvSpPr>
            <p:cNvPr id="30" name="Google Shape;378;p4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9;p4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0;p40"/>
            <p:cNvSpPr/>
            <p:nvPr/>
          </p:nvSpPr>
          <p:spPr>
            <a:xfrm>
              <a:off x="688900" y="12561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1;p40"/>
            <p:cNvSpPr/>
            <p:nvPr/>
          </p:nvSpPr>
          <p:spPr>
            <a:xfrm>
              <a:off x="688900" y="1201350"/>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2;p40"/>
            <p:cNvSpPr/>
            <p:nvPr/>
          </p:nvSpPr>
          <p:spPr>
            <a:xfrm>
              <a:off x="688900" y="1145950"/>
              <a:ext cx="255750" cy="25"/>
            </a:xfrm>
            <a:custGeom>
              <a:avLst/>
              <a:gdLst/>
              <a:ahLst/>
              <a:cxnLst/>
              <a:rect l="l" t="t" r="r" b="b"/>
              <a:pathLst>
                <a:path w="10230" h="1" fill="none" extrusionOk="0">
                  <a:moveTo>
                    <a:pt x="10229"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3;p40"/>
            <p:cNvSpPr/>
            <p:nvPr/>
          </p:nvSpPr>
          <p:spPr>
            <a:xfrm>
              <a:off x="688900" y="10905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4;p4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1">
            <a:extLst>
              <a:ext uri="{FF2B5EF4-FFF2-40B4-BE49-F238E27FC236}">
                <a16:creationId xmlns:a16="http://schemas.microsoft.com/office/drawing/2014/main" id="{2562B37A-D090-4D7B-8646-6A403D446446}"/>
              </a:ext>
            </a:extLst>
          </p:cNvPr>
          <p:cNvSpPr/>
          <p:nvPr/>
        </p:nvSpPr>
        <p:spPr>
          <a:xfrm>
            <a:off x="6260114" y="3488182"/>
            <a:ext cx="5733104" cy="2677656"/>
          </a:xfrm>
          <a:prstGeom prst="rect">
            <a:avLst/>
          </a:prstGeom>
        </p:spPr>
        <p:txBody>
          <a:bodyPr wrap="square">
            <a:spAutoFit/>
          </a:bodyPr>
          <a:lstStyle/>
          <a:p>
            <a:r>
              <a:rPr lang="es-ES" sz="2400" dirty="0">
                <a:solidFill>
                  <a:srgbClr val="2B5784"/>
                </a:solidFill>
              </a:rPr>
              <a:t>Son otro tipo de disposiciones que sirven como criterios o elementos de apoyo al derecho tributario en aquellos casos en que se encuentre un vacío en la fuente principal o cuando se requiera interpretar las</a:t>
            </a:r>
            <a:br>
              <a:rPr lang="es-ES" sz="2400" dirty="0">
                <a:solidFill>
                  <a:srgbClr val="2B5784"/>
                </a:solidFill>
              </a:rPr>
            </a:br>
            <a:r>
              <a:rPr lang="es-ES" sz="2400" dirty="0">
                <a:solidFill>
                  <a:srgbClr val="2B5784"/>
                </a:solidFill>
              </a:rPr>
              <a:t>normas. </a:t>
            </a:r>
            <a:br>
              <a:rPr lang="es-ES" sz="2400" dirty="0">
                <a:solidFill>
                  <a:srgbClr val="2B5784"/>
                </a:solidFill>
              </a:rPr>
            </a:br>
            <a:endParaRPr lang="es-CO" sz="2400" dirty="0"/>
          </a:p>
        </p:txBody>
      </p:sp>
    </p:spTree>
    <p:extLst>
      <p:ext uri="{BB962C8B-B14F-4D97-AF65-F5344CB8AC3E}">
        <p14:creationId xmlns:p14="http://schemas.microsoft.com/office/powerpoint/2010/main" val="189718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5798562" y="-8658"/>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25</a:t>
            </a:r>
            <a:endParaRPr lang="en-US" sz="3600" dirty="0">
              <a:solidFill>
                <a:schemeClr val="bg1"/>
              </a:solidFill>
              <a:latin typeface="Metropolis Black" panose="00000A00000000000000" pitchFamily="50" charset="0"/>
            </a:endParaRPr>
          </a:p>
        </p:txBody>
      </p:sp>
      <p:sp>
        <p:nvSpPr>
          <p:cNvPr id="7" name="Subtítulo 2"/>
          <p:cNvSpPr txBox="1">
            <a:spLocks/>
          </p:cNvSpPr>
          <p:nvPr/>
        </p:nvSpPr>
        <p:spPr>
          <a:xfrm>
            <a:off x="834888" y="4868016"/>
            <a:ext cx="2897914" cy="13291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s-ES" sz="1800" dirty="0"/>
            </a:br>
            <a:endParaRPr lang="en-US" sz="1800" dirty="0">
              <a:solidFill>
                <a:srgbClr val="2B5784"/>
              </a:solidFill>
              <a:latin typeface="Metropolis" panose="00000500000000000000" pitchFamily="50" charset="0"/>
            </a:endParaRPr>
          </a:p>
        </p:txBody>
      </p:sp>
      <p:sp>
        <p:nvSpPr>
          <p:cNvPr id="16" name="Subtítulo 2"/>
          <p:cNvSpPr>
            <a:spLocks noGrp="1"/>
          </p:cNvSpPr>
          <p:nvPr>
            <p:ph type="subTitle" idx="1"/>
          </p:nvPr>
        </p:nvSpPr>
        <p:spPr>
          <a:xfrm>
            <a:off x="702366" y="4328433"/>
            <a:ext cx="3030435" cy="465530"/>
          </a:xfrm>
        </p:spPr>
        <p:txBody>
          <a:bodyPr>
            <a:normAutofit fontScale="77500" lnSpcReduction="20000"/>
          </a:bodyPr>
          <a:lstStyle/>
          <a:p>
            <a:r>
              <a:rPr lang="es-ES" sz="2000" b="1" dirty="0">
                <a:solidFill>
                  <a:srgbClr val="2B5784"/>
                </a:solidFill>
                <a:latin typeface="Metropolis Semi Bold" panose="00000700000000000000" pitchFamily="50" charset="0"/>
              </a:rPr>
              <a:t>PRINCIPIOS GENERALES DEL DERECHO   </a:t>
            </a:r>
            <a:endParaRPr lang="en-US" sz="2000" b="1" dirty="0">
              <a:solidFill>
                <a:srgbClr val="2B5784"/>
              </a:solidFill>
              <a:latin typeface="Metropolis Semi Bold" panose="00000700000000000000" pitchFamily="50" charset="0"/>
            </a:endParaRPr>
          </a:p>
        </p:txBody>
      </p:sp>
      <p:sp>
        <p:nvSpPr>
          <p:cNvPr id="17" name="Subtítulo 2"/>
          <p:cNvSpPr txBox="1">
            <a:spLocks/>
          </p:cNvSpPr>
          <p:nvPr/>
        </p:nvSpPr>
        <p:spPr>
          <a:xfrm>
            <a:off x="4692572" y="4328431"/>
            <a:ext cx="2802003" cy="417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rgbClr val="2B5784"/>
                </a:solidFill>
                <a:latin typeface="Metropolis Semi Bold" panose="00000700000000000000" pitchFamily="50" charset="0"/>
              </a:rPr>
              <a:t>JURISPRUDENCIA </a:t>
            </a:r>
          </a:p>
        </p:txBody>
      </p:sp>
      <p:sp>
        <p:nvSpPr>
          <p:cNvPr id="18" name="Subtítulo 2"/>
          <p:cNvSpPr txBox="1">
            <a:spLocks/>
          </p:cNvSpPr>
          <p:nvPr/>
        </p:nvSpPr>
        <p:spPr>
          <a:xfrm>
            <a:off x="8454346" y="4328431"/>
            <a:ext cx="2802003" cy="417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rgbClr val="002060"/>
                </a:solidFill>
                <a:latin typeface="Metropolis Semi Bold" panose="00000700000000000000" pitchFamily="50" charset="0"/>
              </a:rPr>
              <a:t>DOCTRINA </a:t>
            </a:r>
          </a:p>
        </p:txBody>
      </p:sp>
      <p:sp>
        <p:nvSpPr>
          <p:cNvPr id="19" name="Subtítulo 2"/>
          <p:cNvSpPr txBox="1">
            <a:spLocks/>
          </p:cNvSpPr>
          <p:nvPr/>
        </p:nvSpPr>
        <p:spPr>
          <a:xfrm>
            <a:off x="4280452" y="4758163"/>
            <a:ext cx="3529893" cy="16333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s-ES" sz="1600" dirty="0">
                <a:solidFill>
                  <a:srgbClr val="2B5784"/>
                </a:solidFill>
              </a:rPr>
            </a:br>
            <a:endParaRPr lang="en-US" sz="1600" dirty="0">
              <a:solidFill>
                <a:srgbClr val="2B5784"/>
              </a:solidFill>
              <a:latin typeface="Metropolis" panose="00000500000000000000" pitchFamily="50" charset="0"/>
            </a:endParaRPr>
          </a:p>
        </p:txBody>
      </p:sp>
      <p:sp>
        <p:nvSpPr>
          <p:cNvPr id="20" name="Subtítulo 2"/>
          <p:cNvSpPr txBox="1">
            <a:spLocks/>
          </p:cNvSpPr>
          <p:nvPr/>
        </p:nvSpPr>
        <p:spPr>
          <a:xfrm>
            <a:off x="8686086" y="4793963"/>
            <a:ext cx="3242678" cy="15975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s-ES" sz="6400" dirty="0">
                <a:solidFill>
                  <a:srgbClr val="2B5784"/>
                </a:solidFill>
              </a:rPr>
            </a:br>
            <a:r>
              <a:rPr lang="es-ES" sz="1600" dirty="0"/>
              <a:t> </a:t>
            </a:r>
            <a:br>
              <a:rPr lang="es-ES" sz="1600" dirty="0"/>
            </a:br>
            <a:endParaRPr lang="en-US" sz="1600" dirty="0">
              <a:solidFill>
                <a:srgbClr val="2B5784"/>
              </a:solidFill>
              <a:latin typeface="Metropolis" panose="00000500000000000000" pitchFamily="50" charset="0"/>
            </a:endParaRPr>
          </a:p>
        </p:txBody>
      </p:sp>
      <p:grpSp>
        <p:nvGrpSpPr>
          <p:cNvPr id="21" name="Google Shape;550;p40"/>
          <p:cNvGrpSpPr/>
          <p:nvPr/>
        </p:nvGrpSpPr>
        <p:grpSpPr>
          <a:xfrm>
            <a:off x="1331682" y="1911927"/>
            <a:ext cx="1882686" cy="1929810"/>
            <a:chOff x="5292575" y="3681900"/>
            <a:chExt cx="420150" cy="373275"/>
          </a:xfrm>
        </p:grpSpPr>
        <p:sp>
          <p:nvSpPr>
            <p:cNvPr id="22" name="Google Shape;551;p4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2;p4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3;p4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4;p4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5;p4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6;p4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7;p4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41;p40"/>
          <p:cNvGrpSpPr/>
          <p:nvPr/>
        </p:nvGrpSpPr>
        <p:grpSpPr>
          <a:xfrm>
            <a:off x="9023749" y="2363925"/>
            <a:ext cx="1832740" cy="1330107"/>
            <a:chOff x="3932350" y="3714775"/>
            <a:chExt cx="439650" cy="319075"/>
          </a:xfrm>
        </p:grpSpPr>
        <p:sp>
          <p:nvSpPr>
            <p:cNvPr id="33" name="Google Shape;542;p4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3;p4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4;p4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5;p4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6;p4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537;p40"/>
          <p:cNvGrpSpPr/>
          <p:nvPr/>
        </p:nvGrpSpPr>
        <p:grpSpPr>
          <a:xfrm>
            <a:off x="5237298" y="2152912"/>
            <a:ext cx="1712550" cy="1688825"/>
            <a:chOff x="3292425" y="3664250"/>
            <a:chExt cx="397025" cy="391525"/>
          </a:xfrm>
        </p:grpSpPr>
        <p:sp>
          <p:nvSpPr>
            <p:cNvPr id="39" name="Google Shape;538;p4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9;p4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0;p4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1">
            <a:extLst>
              <a:ext uri="{FF2B5EF4-FFF2-40B4-BE49-F238E27FC236}">
                <a16:creationId xmlns:a16="http://schemas.microsoft.com/office/drawing/2014/main" id="{4B7302E8-3E68-4F2E-B748-078A9986880A}"/>
              </a:ext>
            </a:extLst>
          </p:cNvPr>
          <p:cNvSpPr/>
          <p:nvPr/>
        </p:nvSpPr>
        <p:spPr>
          <a:xfrm flipV="1">
            <a:off x="4890051" y="4583162"/>
            <a:ext cx="3796037" cy="923330"/>
          </a:xfrm>
          <a:prstGeom prst="rect">
            <a:avLst/>
          </a:prstGeom>
        </p:spPr>
        <p:txBody>
          <a:bodyPr wrap="square">
            <a:spAutoFit/>
          </a:bodyPr>
          <a:lstStyle/>
          <a:p>
            <a:br>
              <a:rPr lang="es-ES" dirty="0">
                <a:solidFill>
                  <a:srgbClr val="2B5784"/>
                </a:solidFill>
              </a:rPr>
            </a:br>
            <a:br>
              <a:rPr lang="es-ES" sz="1600" dirty="0">
                <a:solidFill>
                  <a:srgbClr val="2B5784"/>
                </a:solidFill>
              </a:rPr>
            </a:br>
            <a:endParaRPr lang="es-CO" dirty="0"/>
          </a:p>
        </p:txBody>
      </p:sp>
      <p:sp>
        <p:nvSpPr>
          <p:cNvPr id="3" name="Rectángulo 2">
            <a:extLst>
              <a:ext uri="{FF2B5EF4-FFF2-40B4-BE49-F238E27FC236}">
                <a16:creationId xmlns:a16="http://schemas.microsoft.com/office/drawing/2014/main" id="{CCA9E978-CB37-45BC-B3E4-F4D24C86CBDA}"/>
              </a:ext>
            </a:extLst>
          </p:cNvPr>
          <p:cNvSpPr/>
          <p:nvPr/>
        </p:nvSpPr>
        <p:spPr>
          <a:xfrm>
            <a:off x="997527" y="5098474"/>
            <a:ext cx="2407182" cy="1098681"/>
          </a:xfrm>
          <a:prstGeom prst="rect">
            <a:avLst/>
          </a:prstGeom>
          <a:solidFill>
            <a:srgbClr val="2B57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rgbClr val="2B5784"/>
              </a:solidFill>
            </a:endParaRPr>
          </a:p>
        </p:txBody>
      </p:sp>
      <p:sp>
        <p:nvSpPr>
          <p:cNvPr id="29" name="Rectángulo 28">
            <a:extLst>
              <a:ext uri="{FF2B5EF4-FFF2-40B4-BE49-F238E27FC236}">
                <a16:creationId xmlns:a16="http://schemas.microsoft.com/office/drawing/2014/main" id="{C262A7A4-ABA6-48BE-9D9C-2990FDD37B4C}"/>
              </a:ext>
            </a:extLst>
          </p:cNvPr>
          <p:cNvSpPr/>
          <p:nvPr/>
        </p:nvSpPr>
        <p:spPr>
          <a:xfrm>
            <a:off x="4484045" y="4746171"/>
            <a:ext cx="3796037" cy="1645333"/>
          </a:xfrm>
          <a:prstGeom prst="rect">
            <a:avLst/>
          </a:prstGeom>
          <a:solidFill>
            <a:srgbClr val="2B57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Conjunto de resoluciones judiciales emitidas por los tribunales y que comparten un mismo criterio sobre la interpretación y aplicación de un ordenamiento jurídico determinado. </a:t>
            </a:r>
            <a:endParaRPr lang="es-CO" dirty="0">
              <a:solidFill>
                <a:srgbClr val="2B5784"/>
              </a:solidFill>
            </a:endParaRPr>
          </a:p>
        </p:txBody>
      </p:sp>
      <p:sp>
        <p:nvSpPr>
          <p:cNvPr id="30" name="Rectángulo 29">
            <a:extLst>
              <a:ext uri="{FF2B5EF4-FFF2-40B4-BE49-F238E27FC236}">
                <a16:creationId xmlns:a16="http://schemas.microsoft.com/office/drawing/2014/main" id="{9599AF98-96CA-4D20-BDDF-046BE3367E70}"/>
              </a:ext>
            </a:extLst>
          </p:cNvPr>
          <p:cNvSpPr/>
          <p:nvPr/>
        </p:nvSpPr>
        <p:spPr>
          <a:xfrm>
            <a:off x="8686087" y="4793963"/>
            <a:ext cx="3284240" cy="1633341"/>
          </a:xfrm>
          <a:prstGeom prst="rect">
            <a:avLst/>
          </a:prstGeom>
          <a:solidFill>
            <a:srgbClr val="2B57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Hace referencia al conjunto de trabajos científicos que en relación con el Derecho en general, elaboran autores expertos.</a:t>
            </a:r>
            <a:endParaRPr lang="es-CO" dirty="0">
              <a:solidFill>
                <a:srgbClr val="2B5784"/>
              </a:solidFill>
            </a:endParaRPr>
          </a:p>
        </p:txBody>
      </p:sp>
      <p:sp>
        <p:nvSpPr>
          <p:cNvPr id="31" name="Rectángulo 30">
            <a:extLst>
              <a:ext uri="{FF2B5EF4-FFF2-40B4-BE49-F238E27FC236}">
                <a16:creationId xmlns:a16="http://schemas.microsoft.com/office/drawing/2014/main" id="{B12408FB-10B8-45F1-A531-15768FE1994C}"/>
              </a:ext>
            </a:extLst>
          </p:cNvPr>
          <p:cNvSpPr/>
          <p:nvPr/>
        </p:nvSpPr>
        <p:spPr>
          <a:xfrm>
            <a:off x="834888" y="4746170"/>
            <a:ext cx="3335330" cy="1645334"/>
          </a:xfrm>
          <a:prstGeom prst="rect">
            <a:avLst/>
          </a:prstGeom>
          <a:solidFill>
            <a:srgbClr val="2B57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son enunciados normativos que expresan un juicio deontológico acerca de la conducta a seguir en cierta situación o sobre otras normas del ordenamiento jurídico.</a:t>
            </a:r>
            <a:endParaRPr lang="es-CO" dirty="0">
              <a:solidFill>
                <a:srgbClr val="2B5784"/>
              </a:solidFill>
            </a:endParaRPr>
          </a:p>
        </p:txBody>
      </p:sp>
    </p:spTree>
    <p:extLst>
      <p:ext uri="{BB962C8B-B14F-4D97-AF65-F5344CB8AC3E}">
        <p14:creationId xmlns:p14="http://schemas.microsoft.com/office/powerpoint/2010/main" val="2014216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343539" y="6247957"/>
            <a:ext cx="652743"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26</a:t>
            </a:r>
            <a:endParaRPr lang="en-US" sz="3600" dirty="0">
              <a:solidFill>
                <a:schemeClr val="bg1"/>
              </a:solidFill>
              <a:latin typeface="Metropolis Black" panose="00000A00000000000000" pitchFamily="50" charset="0"/>
            </a:endParaRPr>
          </a:p>
        </p:txBody>
      </p:sp>
      <p:sp>
        <p:nvSpPr>
          <p:cNvPr id="3" name="Título 1"/>
          <p:cNvSpPr>
            <a:spLocks noGrp="1"/>
          </p:cNvSpPr>
          <p:nvPr>
            <p:ph type="ctrTitle"/>
          </p:nvPr>
        </p:nvSpPr>
        <p:spPr>
          <a:xfrm>
            <a:off x="343537" y="456271"/>
            <a:ext cx="7040935" cy="687388"/>
          </a:xfrm>
        </p:spPr>
        <p:txBody>
          <a:bodyPr>
            <a:noAutofit/>
          </a:bodyPr>
          <a:lstStyle/>
          <a:p>
            <a:pPr algn="l"/>
            <a:r>
              <a:rPr lang="es-ES" sz="4800" dirty="0">
                <a:solidFill>
                  <a:schemeClr val="bg1"/>
                </a:solidFill>
                <a:latin typeface="Metropolis Black" panose="00000A00000000000000" pitchFamily="50" charset="0"/>
              </a:rPr>
              <a:t>JERARQUÍA NORMATIVA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471055" y="1649620"/>
            <a:ext cx="6636326" cy="47521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2800" dirty="0">
              <a:solidFill>
                <a:schemeClr val="bg1"/>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043" y="2725165"/>
            <a:ext cx="1905000" cy="1905000"/>
          </a:xfrm>
          <a:prstGeom prst="rect">
            <a:avLst/>
          </a:prstGeom>
        </p:spPr>
      </p:pic>
      <p:sp>
        <p:nvSpPr>
          <p:cNvPr id="7" name="AutoShape 5">
            <a:extLst>
              <a:ext uri="{FF2B5EF4-FFF2-40B4-BE49-F238E27FC236}">
                <a16:creationId xmlns:a16="http://schemas.microsoft.com/office/drawing/2014/main" id="{9A312FA3-8793-4B66-A48B-50B87FFCAA5C}"/>
              </a:ext>
            </a:extLst>
          </p:cNvPr>
          <p:cNvSpPr>
            <a:spLocks noChangeArrowheads="1"/>
          </p:cNvSpPr>
          <p:nvPr/>
        </p:nvSpPr>
        <p:spPr bwMode="auto">
          <a:xfrm>
            <a:off x="1476375" y="1844675"/>
            <a:ext cx="1871663" cy="3311525"/>
          </a:xfrm>
          <a:prstGeom prst="triangle">
            <a:avLst>
              <a:gd name="adj" fmla="val 50000"/>
            </a:avLst>
          </a:prstGeom>
          <a:solidFill>
            <a:srgbClr val="FF6600"/>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s-CO" altLang="es-CO">
              <a:solidFill>
                <a:schemeClr val="tx1"/>
              </a:solidFill>
              <a:latin typeface="Arial" panose="020B0604020202020204" pitchFamily="34" charset="0"/>
            </a:endParaRPr>
          </a:p>
        </p:txBody>
      </p:sp>
      <p:sp>
        <p:nvSpPr>
          <p:cNvPr id="8" name="Text Box 6">
            <a:extLst>
              <a:ext uri="{FF2B5EF4-FFF2-40B4-BE49-F238E27FC236}">
                <a16:creationId xmlns:a16="http://schemas.microsoft.com/office/drawing/2014/main" id="{020F6B5C-8FD6-4D11-85A8-D97C3B9D9BD2}"/>
              </a:ext>
            </a:extLst>
          </p:cNvPr>
          <p:cNvSpPr txBox="1">
            <a:spLocks noChangeArrowheads="1"/>
          </p:cNvSpPr>
          <p:nvPr/>
        </p:nvSpPr>
        <p:spPr bwMode="auto">
          <a:xfrm>
            <a:off x="3419475" y="1724025"/>
            <a:ext cx="2376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Constitución</a:t>
            </a:r>
            <a:endParaRPr lang="es-ES" altLang="es-CO" sz="1600">
              <a:solidFill>
                <a:schemeClr val="tx1"/>
              </a:solidFill>
              <a:latin typeface="Arial" panose="020B0604020202020204" pitchFamily="34" charset="0"/>
            </a:endParaRPr>
          </a:p>
        </p:txBody>
      </p:sp>
      <p:sp>
        <p:nvSpPr>
          <p:cNvPr id="9" name="Text Box 7">
            <a:extLst>
              <a:ext uri="{FF2B5EF4-FFF2-40B4-BE49-F238E27FC236}">
                <a16:creationId xmlns:a16="http://schemas.microsoft.com/office/drawing/2014/main" id="{27E07597-5E24-4710-87F3-D8C93CF2F02C}"/>
              </a:ext>
            </a:extLst>
          </p:cNvPr>
          <p:cNvSpPr txBox="1">
            <a:spLocks noChangeArrowheads="1"/>
          </p:cNvSpPr>
          <p:nvPr/>
        </p:nvSpPr>
        <p:spPr bwMode="auto">
          <a:xfrm>
            <a:off x="3419475" y="2054225"/>
            <a:ext cx="2736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dirty="0">
                <a:solidFill>
                  <a:schemeClr val="tx1"/>
                </a:solidFill>
                <a:latin typeface="Arial" panose="020B0604020202020204" pitchFamily="34" charset="0"/>
              </a:rPr>
              <a:t>Leyes – Decretos Leyes</a:t>
            </a:r>
            <a:endParaRPr lang="es-ES" altLang="es-CO" sz="1600" dirty="0">
              <a:solidFill>
                <a:schemeClr val="tx1"/>
              </a:solidFill>
              <a:latin typeface="Arial" panose="020B0604020202020204" pitchFamily="34" charset="0"/>
            </a:endParaRPr>
          </a:p>
        </p:txBody>
      </p:sp>
      <p:sp>
        <p:nvSpPr>
          <p:cNvPr id="10" name="Text Box 8">
            <a:extLst>
              <a:ext uri="{FF2B5EF4-FFF2-40B4-BE49-F238E27FC236}">
                <a16:creationId xmlns:a16="http://schemas.microsoft.com/office/drawing/2014/main" id="{B5ABAB80-FAEC-4FF6-B7B2-9D8809D62E1F}"/>
              </a:ext>
            </a:extLst>
          </p:cNvPr>
          <p:cNvSpPr txBox="1">
            <a:spLocks noChangeArrowheads="1"/>
          </p:cNvSpPr>
          <p:nvPr/>
        </p:nvSpPr>
        <p:spPr bwMode="auto">
          <a:xfrm>
            <a:off x="3419475" y="2420938"/>
            <a:ext cx="2736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Decretos reglamentarios</a:t>
            </a:r>
            <a:endParaRPr lang="es-ES" altLang="es-CO" sz="1600">
              <a:solidFill>
                <a:schemeClr val="tx1"/>
              </a:solidFill>
              <a:latin typeface="Arial" panose="020B0604020202020204" pitchFamily="34" charset="0"/>
            </a:endParaRPr>
          </a:p>
        </p:txBody>
      </p:sp>
      <p:sp>
        <p:nvSpPr>
          <p:cNvPr id="11" name="Text Box 9">
            <a:extLst>
              <a:ext uri="{FF2B5EF4-FFF2-40B4-BE49-F238E27FC236}">
                <a16:creationId xmlns:a16="http://schemas.microsoft.com/office/drawing/2014/main" id="{10DAFF1C-64B7-4958-8DC5-95B82AECDF44}"/>
              </a:ext>
            </a:extLst>
          </p:cNvPr>
          <p:cNvSpPr txBox="1">
            <a:spLocks noChangeArrowheads="1"/>
          </p:cNvSpPr>
          <p:nvPr/>
        </p:nvSpPr>
        <p:spPr bwMode="auto">
          <a:xfrm>
            <a:off x="3419475" y="2774950"/>
            <a:ext cx="3960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Resoluciones de los entes nacionales</a:t>
            </a:r>
            <a:endParaRPr lang="es-ES" altLang="es-CO" sz="1600">
              <a:solidFill>
                <a:schemeClr val="tx1"/>
              </a:solidFill>
              <a:latin typeface="Arial" panose="020B0604020202020204" pitchFamily="34" charset="0"/>
            </a:endParaRPr>
          </a:p>
        </p:txBody>
      </p:sp>
      <p:sp>
        <p:nvSpPr>
          <p:cNvPr id="12" name="Line 10">
            <a:extLst>
              <a:ext uri="{FF2B5EF4-FFF2-40B4-BE49-F238E27FC236}">
                <a16:creationId xmlns:a16="http://schemas.microsoft.com/office/drawing/2014/main" id="{8AB5BD67-1FB5-4AC0-8338-20323F10B4BF}"/>
              </a:ext>
            </a:extLst>
          </p:cNvPr>
          <p:cNvSpPr>
            <a:spLocks noChangeShapeType="1"/>
          </p:cNvSpPr>
          <p:nvPr/>
        </p:nvSpPr>
        <p:spPr bwMode="auto">
          <a:xfrm>
            <a:off x="2341563" y="192246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13" name="Line 11">
            <a:extLst>
              <a:ext uri="{FF2B5EF4-FFF2-40B4-BE49-F238E27FC236}">
                <a16:creationId xmlns:a16="http://schemas.microsoft.com/office/drawing/2014/main" id="{08F87D8B-306A-4F03-BF10-153804A7B6EE}"/>
              </a:ext>
            </a:extLst>
          </p:cNvPr>
          <p:cNvSpPr>
            <a:spLocks noChangeShapeType="1"/>
          </p:cNvSpPr>
          <p:nvPr/>
        </p:nvSpPr>
        <p:spPr bwMode="auto">
          <a:xfrm>
            <a:off x="2484438" y="22050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14" name="Line 12">
            <a:extLst>
              <a:ext uri="{FF2B5EF4-FFF2-40B4-BE49-F238E27FC236}">
                <a16:creationId xmlns:a16="http://schemas.microsoft.com/office/drawing/2014/main" id="{5746D3D7-7DDF-4146-A37B-221604197D52}"/>
              </a:ext>
            </a:extLst>
          </p:cNvPr>
          <p:cNvSpPr>
            <a:spLocks noChangeShapeType="1"/>
          </p:cNvSpPr>
          <p:nvPr/>
        </p:nvSpPr>
        <p:spPr bwMode="auto">
          <a:xfrm>
            <a:off x="2627313" y="2565400"/>
            <a:ext cx="8651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15" name="Text Box 13">
            <a:extLst>
              <a:ext uri="{FF2B5EF4-FFF2-40B4-BE49-F238E27FC236}">
                <a16:creationId xmlns:a16="http://schemas.microsoft.com/office/drawing/2014/main" id="{930308A7-52C5-4296-B62D-F0761E35E06B}"/>
              </a:ext>
            </a:extLst>
          </p:cNvPr>
          <p:cNvSpPr txBox="1">
            <a:spLocks noChangeArrowheads="1"/>
          </p:cNvSpPr>
          <p:nvPr/>
        </p:nvSpPr>
        <p:spPr bwMode="auto">
          <a:xfrm>
            <a:off x="3419475" y="3092450"/>
            <a:ext cx="3960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Ordenanzas</a:t>
            </a:r>
            <a:endParaRPr lang="es-ES" altLang="es-CO" sz="1600">
              <a:solidFill>
                <a:schemeClr val="tx1"/>
              </a:solidFill>
              <a:latin typeface="Arial" panose="020B0604020202020204" pitchFamily="34" charset="0"/>
            </a:endParaRPr>
          </a:p>
        </p:txBody>
      </p:sp>
      <p:sp>
        <p:nvSpPr>
          <p:cNvPr id="16" name="Text Box 14">
            <a:extLst>
              <a:ext uri="{FF2B5EF4-FFF2-40B4-BE49-F238E27FC236}">
                <a16:creationId xmlns:a16="http://schemas.microsoft.com/office/drawing/2014/main" id="{417B39C7-1D5D-4119-A82C-CF20BAB907D7}"/>
              </a:ext>
            </a:extLst>
          </p:cNvPr>
          <p:cNvSpPr txBox="1">
            <a:spLocks noChangeArrowheads="1"/>
          </p:cNvSpPr>
          <p:nvPr/>
        </p:nvSpPr>
        <p:spPr bwMode="auto">
          <a:xfrm>
            <a:off x="3419475" y="3524250"/>
            <a:ext cx="3960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Decretos del Alcalde</a:t>
            </a:r>
            <a:endParaRPr lang="es-ES" altLang="es-CO" sz="1600">
              <a:solidFill>
                <a:schemeClr val="tx1"/>
              </a:solidFill>
              <a:latin typeface="Arial" panose="020B0604020202020204" pitchFamily="34" charset="0"/>
            </a:endParaRPr>
          </a:p>
        </p:txBody>
      </p:sp>
      <p:sp>
        <p:nvSpPr>
          <p:cNvPr id="17" name="Text Box 15">
            <a:extLst>
              <a:ext uri="{FF2B5EF4-FFF2-40B4-BE49-F238E27FC236}">
                <a16:creationId xmlns:a16="http://schemas.microsoft.com/office/drawing/2014/main" id="{FD0EA429-2472-4739-839E-ECF7F67C63D3}"/>
              </a:ext>
            </a:extLst>
          </p:cNvPr>
          <p:cNvSpPr txBox="1">
            <a:spLocks noChangeArrowheads="1"/>
          </p:cNvSpPr>
          <p:nvPr/>
        </p:nvSpPr>
        <p:spPr bwMode="auto">
          <a:xfrm>
            <a:off x="3419475" y="3956050"/>
            <a:ext cx="3960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Acuerdos municipales y distritales</a:t>
            </a:r>
            <a:endParaRPr lang="es-ES" altLang="es-CO" sz="1600">
              <a:solidFill>
                <a:schemeClr val="tx1"/>
              </a:solidFill>
              <a:latin typeface="Arial" panose="020B0604020202020204" pitchFamily="34" charset="0"/>
            </a:endParaRPr>
          </a:p>
        </p:txBody>
      </p:sp>
      <p:sp>
        <p:nvSpPr>
          <p:cNvPr id="18" name="Text Box 16">
            <a:extLst>
              <a:ext uri="{FF2B5EF4-FFF2-40B4-BE49-F238E27FC236}">
                <a16:creationId xmlns:a16="http://schemas.microsoft.com/office/drawing/2014/main" id="{56A24481-9A48-400C-BA6E-68FA1FCA93AD}"/>
              </a:ext>
            </a:extLst>
          </p:cNvPr>
          <p:cNvSpPr txBox="1">
            <a:spLocks noChangeArrowheads="1"/>
          </p:cNvSpPr>
          <p:nvPr/>
        </p:nvSpPr>
        <p:spPr bwMode="auto">
          <a:xfrm>
            <a:off x="3419475" y="4365625"/>
            <a:ext cx="3960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Decretos del Alcalde</a:t>
            </a:r>
            <a:endParaRPr lang="es-ES" altLang="es-CO" sz="1600">
              <a:solidFill>
                <a:schemeClr val="tx1"/>
              </a:solidFill>
              <a:latin typeface="Arial" panose="020B0604020202020204" pitchFamily="34" charset="0"/>
            </a:endParaRPr>
          </a:p>
        </p:txBody>
      </p:sp>
      <p:sp>
        <p:nvSpPr>
          <p:cNvPr id="19" name="Text Box 17">
            <a:extLst>
              <a:ext uri="{FF2B5EF4-FFF2-40B4-BE49-F238E27FC236}">
                <a16:creationId xmlns:a16="http://schemas.microsoft.com/office/drawing/2014/main" id="{0A0A3C29-1BDC-485D-845F-5E86EA164A89}"/>
              </a:ext>
            </a:extLst>
          </p:cNvPr>
          <p:cNvSpPr txBox="1">
            <a:spLocks noChangeArrowheads="1"/>
          </p:cNvSpPr>
          <p:nvPr/>
        </p:nvSpPr>
        <p:spPr bwMode="auto">
          <a:xfrm>
            <a:off x="3419475" y="4676775"/>
            <a:ext cx="3960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s-CO" altLang="es-CO" sz="1600">
                <a:solidFill>
                  <a:schemeClr val="tx1"/>
                </a:solidFill>
                <a:latin typeface="Arial" panose="020B0604020202020204" pitchFamily="34" charset="0"/>
              </a:rPr>
              <a:t>Resolución del inspector de policía</a:t>
            </a:r>
            <a:endParaRPr lang="es-ES" altLang="es-CO" sz="1600">
              <a:solidFill>
                <a:schemeClr val="tx1"/>
              </a:solidFill>
              <a:latin typeface="Arial" panose="020B0604020202020204" pitchFamily="34" charset="0"/>
            </a:endParaRPr>
          </a:p>
        </p:txBody>
      </p:sp>
      <p:sp>
        <p:nvSpPr>
          <p:cNvPr id="20" name="Line 18">
            <a:extLst>
              <a:ext uri="{FF2B5EF4-FFF2-40B4-BE49-F238E27FC236}">
                <a16:creationId xmlns:a16="http://schemas.microsoft.com/office/drawing/2014/main" id="{1FC8B1E8-E596-4BF2-941C-96C8ED6DD148}"/>
              </a:ext>
            </a:extLst>
          </p:cNvPr>
          <p:cNvSpPr>
            <a:spLocks noChangeShapeType="1"/>
          </p:cNvSpPr>
          <p:nvPr/>
        </p:nvSpPr>
        <p:spPr bwMode="auto">
          <a:xfrm>
            <a:off x="2771775" y="2924175"/>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1" name="Line 19">
            <a:extLst>
              <a:ext uri="{FF2B5EF4-FFF2-40B4-BE49-F238E27FC236}">
                <a16:creationId xmlns:a16="http://schemas.microsoft.com/office/drawing/2014/main" id="{90CB63DF-5ED8-4C27-9EC2-F197373A38DB}"/>
              </a:ext>
            </a:extLst>
          </p:cNvPr>
          <p:cNvSpPr>
            <a:spLocks noChangeShapeType="1"/>
          </p:cNvSpPr>
          <p:nvPr/>
        </p:nvSpPr>
        <p:spPr bwMode="auto">
          <a:xfrm>
            <a:off x="2843213" y="3284538"/>
            <a:ext cx="649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2" name="Line 20">
            <a:extLst>
              <a:ext uri="{FF2B5EF4-FFF2-40B4-BE49-F238E27FC236}">
                <a16:creationId xmlns:a16="http://schemas.microsoft.com/office/drawing/2014/main" id="{7DDA13AF-6258-4C7B-B320-C5AB58E687DC}"/>
              </a:ext>
            </a:extLst>
          </p:cNvPr>
          <p:cNvSpPr>
            <a:spLocks noChangeShapeType="1"/>
          </p:cNvSpPr>
          <p:nvPr/>
        </p:nvSpPr>
        <p:spPr bwMode="auto">
          <a:xfrm>
            <a:off x="2916238" y="3716338"/>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3" name="Line 21">
            <a:extLst>
              <a:ext uri="{FF2B5EF4-FFF2-40B4-BE49-F238E27FC236}">
                <a16:creationId xmlns:a16="http://schemas.microsoft.com/office/drawing/2014/main" id="{60DCB935-4E40-4158-8897-F98EEA37FFEE}"/>
              </a:ext>
            </a:extLst>
          </p:cNvPr>
          <p:cNvSpPr>
            <a:spLocks noChangeShapeType="1"/>
          </p:cNvSpPr>
          <p:nvPr/>
        </p:nvSpPr>
        <p:spPr bwMode="auto">
          <a:xfrm>
            <a:off x="2987675" y="40767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4" name="Line 22">
            <a:extLst>
              <a:ext uri="{FF2B5EF4-FFF2-40B4-BE49-F238E27FC236}">
                <a16:creationId xmlns:a16="http://schemas.microsoft.com/office/drawing/2014/main" id="{F8A8E367-0A64-4F64-89E7-A0DEAFD7F5F1}"/>
              </a:ext>
            </a:extLst>
          </p:cNvPr>
          <p:cNvSpPr>
            <a:spLocks noChangeShapeType="1"/>
          </p:cNvSpPr>
          <p:nvPr/>
        </p:nvSpPr>
        <p:spPr bwMode="auto">
          <a:xfrm>
            <a:off x="3132138" y="45085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5" name="Line 24">
            <a:extLst>
              <a:ext uri="{FF2B5EF4-FFF2-40B4-BE49-F238E27FC236}">
                <a16:creationId xmlns:a16="http://schemas.microsoft.com/office/drawing/2014/main" id="{AEE787FA-F933-4AF3-AB00-50C1CCCD1162}"/>
              </a:ext>
            </a:extLst>
          </p:cNvPr>
          <p:cNvSpPr>
            <a:spLocks noChangeShapeType="1"/>
          </p:cNvSpPr>
          <p:nvPr/>
        </p:nvSpPr>
        <p:spPr bwMode="auto">
          <a:xfrm>
            <a:off x="3276600" y="48688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CO"/>
          </a:p>
        </p:txBody>
      </p:sp>
      <p:sp>
        <p:nvSpPr>
          <p:cNvPr id="26" name="AutoShape 25">
            <a:extLst>
              <a:ext uri="{FF2B5EF4-FFF2-40B4-BE49-F238E27FC236}">
                <a16:creationId xmlns:a16="http://schemas.microsoft.com/office/drawing/2014/main" id="{F5E7EAA2-0331-47B3-9FA0-A52AFCD1D51F}"/>
              </a:ext>
            </a:extLst>
          </p:cNvPr>
          <p:cNvSpPr>
            <a:spLocks/>
          </p:cNvSpPr>
          <p:nvPr/>
        </p:nvSpPr>
        <p:spPr bwMode="auto">
          <a:xfrm>
            <a:off x="7092950" y="2565400"/>
            <a:ext cx="215900" cy="2447925"/>
          </a:xfrm>
          <a:prstGeom prst="rightBrace">
            <a:avLst>
              <a:gd name="adj1" fmla="val 94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s-CO" altLang="es-CO">
              <a:solidFill>
                <a:schemeClr val="tx1"/>
              </a:solidFill>
              <a:latin typeface="Arial" panose="020B0604020202020204" pitchFamily="34" charset="0"/>
            </a:endParaRPr>
          </a:p>
        </p:txBody>
      </p:sp>
      <p:sp>
        <p:nvSpPr>
          <p:cNvPr id="27" name="AutoShape 26">
            <a:extLst>
              <a:ext uri="{FF2B5EF4-FFF2-40B4-BE49-F238E27FC236}">
                <a16:creationId xmlns:a16="http://schemas.microsoft.com/office/drawing/2014/main" id="{B6D00018-6985-4693-B554-FAC2C044C8AE}"/>
              </a:ext>
            </a:extLst>
          </p:cNvPr>
          <p:cNvSpPr>
            <a:spLocks/>
          </p:cNvSpPr>
          <p:nvPr/>
        </p:nvSpPr>
        <p:spPr bwMode="auto">
          <a:xfrm>
            <a:off x="7092950" y="2060575"/>
            <a:ext cx="73025" cy="360363"/>
          </a:xfrm>
          <a:prstGeom prst="rightBrace">
            <a:avLst>
              <a:gd name="adj1" fmla="val 41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s-CO" altLang="es-CO">
              <a:solidFill>
                <a:schemeClr val="tx1"/>
              </a:solidFill>
              <a:latin typeface="Arial" panose="020B0604020202020204" pitchFamily="34" charset="0"/>
            </a:endParaRPr>
          </a:p>
        </p:txBody>
      </p:sp>
    </p:spTree>
    <p:extLst>
      <p:ext uri="{BB962C8B-B14F-4D97-AF65-F5344CB8AC3E}">
        <p14:creationId xmlns:p14="http://schemas.microsoft.com/office/powerpoint/2010/main" val="47808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ítulo 1"/>
          <p:cNvSpPr>
            <a:spLocks noGrp="1"/>
          </p:cNvSpPr>
          <p:nvPr>
            <p:ph type="ctrTitle"/>
          </p:nvPr>
        </p:nvSpPr>
        <p:spPr>
          <a:xfrm>
            <a:off x="342900" y="560070"/>
            <a:ext cx="4547152" cy="1588770"/>
          </a:xfrm>
        </p:spPr>
        <p:txBody>
          <a:bodyPr>
            <a:normAutofit fontScale="90000"/>
          </a:bodyPr>
          <a:lstStyle/>
          <a:p>
            <a:pPr algn="l"/>
            <a:r>
              <a:rPr lang="es-ES" sz="4800" dirty="0">
                <a:solidFill>
                  <a:srgbClr val="2B5784"/>
                </a:solidFill>
                <a:latin typeface="Metropolis Black" panose="00000A00000000000000" pitchFamily="50" charset="0"/>
              </a:rPr>
              <a:t>Fuentes Principales</a:t>
            </a:r>
            <a:br>
              <a:rPr lang="es-ES" sz="4800" dirty="0">
                <a:solidFill>
                  <a:srgbClr val="2B5784"/>
                </a:solidFill>
                <a:latin typeface="Metropolis Black" panose="00000A00000000000000" pitchFamily="50" charset="0"/>
              </a:rPr>
            </a:br>
            <a:endParaRPr lang="en-US" sz="4800" dirty="0">
              <a:solidFill>
                <a:srgbClr val="2B5784"/>
              </a:solidFill>
              <a:latin typeface="Metropolis Black" panose="00000A00000000000000" pitchFamily="50" charset="0"/>
            </a:endParaRPr>
          </a:p>
        </p:txBody>
      </p:sp>
      <p:sp>
        <p:nvSpPr>
          <p:cNvPr id="7" name="Subtítulo 2"/>
          <p:cNvSpPr txBox="1">
            <a:spLocks/>
          </p:cNvSpPr>
          <p:nvPr/>
        </p:nvSpPr>
        <p:spPr>
          <a:xfrm>
            <a:off x="5223510" y="386080"/>
            <a:ext cx="5162550" cy="558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solidFill>
                <a:srgbClr val="2B5784"/>
              </a:solidFill>
              <a:latin typeface="Metropolis Semi Bold" panose="00000700000000000000" pitchFamily="50" charset="0"/>
            </a:endParaRPr>
          </a:p>
        </p:txBody>
      </p:sp>
      <p:sp>
        <p:nvSpPr>
          <p:cNvPr id="8" name="Subtítulo 2"/>
          <p:cNvSpPr txBox="1">
            <a:spLocks/>
          </p:cNvSpPr>
          <p:nvPr/>
        </p:nvSpPr>
        <p:spPr>
          <a:xfrm>
            <a:off x="5223510" y="944880"/>
            <a:ext cx="5349240" cy="9067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solidFill>
                  <a:srgbClr val="2B5784"/>
                </a:solidFill>
                <a:latin typeface="Metropolis" panose="00000500000000000000" pitchFamily="50" charset="0"/>
              </a:rPr>
              <a:t>  </a:t>
            </a:r>
          </a:p>
        </p:txBody>
      </p:sp>
      <p:sp>
        <p:nvSpPr>
          <p:cNvPr id="9" name="Subtítulo 2"/>
          <p:cNvSpPr txBox="1">
            <a:spLocks/>
          </p:cNvSpPr>
          <p:nvPr/>
        </p:nvSpPr>
        <p:spPr>
          <a:xfrm>
            <a:off x="5223510" y="1851660"/>
            <a:ext cx="5349240" cy="30670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Courier New" panose="02070309020205020404" pitchFamily="49" charset="0"/>
              <a:buChar char="o"/>
            </a:pPr>
            <a:r>
              <a:rPr lang="es-ES" dirty="0">
                <a:solidFill>
                  <a:schemeClr val="accent5">
                    <a:lumMod val="75000"/>
                  </a:schemeClr>
                </a:solidFill>
              </a:rPr>
              <a:t>La constitución </a:t>
            </a:r>
          </a:p>
          <a:p>
            <a:pPr marL="285750" indent="-285750" algn="just">
              <a:buFont typeface="Courier New" panose="02070309020205020404" pitchFamily="49" charset="0"/>
              <a:buChar char="o"/>
            </a:pPr>
            <a:r>
              <a:rPr lang="es-ES" dirty="0">
                <a:solidFill>
                  <a:schemeClr val="accent5">
                    <a:lumMod val="75000"/>
                  </a:schemeClr>
                </a:solidFill>
              </a:rPr>
              <a:t>b. Los tratados Internacionales </a:t>
            </a:r>
          </a:p>
          <a:p>
            <a:pPr marL="285750" indent="-285750" algn="just">
              <a:buFont typeface="Courier New" panose="02070309020205020404" pitchFamily="49" charset="0"/>
              <a:buChar char="o"/>
            </a:pPr>
            <a:r>
              <a:rPr lang="es-ES" dirty="0">
                <a:solidFill>
                  <a:schemeClr val="accent5">
                    <a:lumMod val="75000"/>
                  </a:schemeClr>
                </a:solidFill>
              </a:rPr>
              <a:t>c. La Ley </a:t>
            </a:r>
          </a:p>
          <a:p>
            <a:pPr marL="285750" indent="-285750" algn="just">
              <a:buFont typeface="Courier New" panose="02070309020205020404" pitchFamily="49" charset="0"/>
              <a:buChar char="o"/>
            </a:pPr>
            <a:r>
              <a:rPr lang="es-ES" dirty="0">
                <a:solidFill>
                  <a:schemeClr val="accent5">
                    <a:lumMod val="75000"/>
                  </a:schemeClr>
                </a:solidFill>
              </a:rPr>
              <a:t>d. Decretos Leyes </a:t>
            </a:r>
          </a:p>
          <a:p>
            <a:pPr marL="285750" indent="-285750" algn="just">
              <a:buFont typeface="Courier New" panose="02070309020205020404" pitchFamily="49" charset="0"/>
              <a:buChar char="o"/>
            </a:pPr>
            <a:r>
              <a:rPr lang="es-ES" dirty="0">
                <a:solidFill>
                  <a:schemeClr val="accent5">
                    <a:lumMod val="75000"/>
                  </a:schemeClr>
                </a:solidFill>
              </a:rPr>
              <a:t>e. Decretos Legislativos </a:t>
            </a:r>
          </a:p>
          <a:p>
            <a:pPr marL="285750" indent="-285750" algn="just">
              <a:buFont typeface="Courier New" panose="02070309020205020404" pitchFamily="49" charset="0"/>
              <a:buChar char="o"/>
            </a:pPr>
            <a:r>
              <a:rPr lang="es-ES" dirty="0">
                <a:solidFill>
                  <a:schemeClr val="accent5">
                    <a:lumMod val="75000"/>
                  </a:schemeClr>
                </a:solidFill>
              </a:rPr>
              <a:t>f. Decretos Reglamentarios </a:t>
            </a:r>
          </a:p>
          <a:p>
            <a:pPr marL="285750" indent="-285750" algn="just">
              <a:buFont typeface="Courier New" panose="02070309020205020404" pitchFamily="49" charset="0"/>
              <a:buChar char="o"/>
            </a:pPr>
            <a:r>
              <a:rPr lang="es-ES" dirty="0">
                <a:solidFill>
                  <a:schemeClr val="accent5">
                    <a:lumMod val="75000"/>
                  </a:schemeClr>
                </a:solidFill>
              </a:rPr>
              <a:t>g. Las Resoluciones Administrativas</a:t>
            </a:r>
          </a:p>
          <a:p>
            <a:pPr marL="285750" indent="-285750" algn="just">
              <a:buFont typeface="Courier New" panose="02070309020205020404" pitchFamily="49" charset="0"/>
              <a:buChar char="o"/>
            </a:pPr>
            <a:r>
              <a:rPr lang="es-ES" dirty="0">
                <a:solidFill>
                  <a:schemeClr val="accent5">
                    <a:lumMod val="75000"/>
                  </a:schemeClr>
                </a:solidFill>
              </a:rPr>
              <a:t>h. Los Acuerdos</a:t>
            </a:r>
            <a:endParaRPr lang="en-US" dirty="0">
              <a:solidFill>
                <a:schemeClr val="accent5">
                  <a:lumMod val="75000"/>
                </a:schemeClr>
              </a:solidFill>
              <a:latin typeface="Metropolis" panose="00000500000000000000" pitchFamily="50" charset="0"/>
            </a:endParaRPr>
          </a:p>
        </p:txBody>
      </p:sp>
      <p:sp>
        <p:nvSpPr>
          <p:cNvPr id="10" name="CuadroTexto 9"/>
          <p:cNvSpPr txBox="1"/>
          <p:nvPr/>
        </p:nvSpPr>
        <p:spPr>
          <a:xfrm>
            <a:off x="11595100" y="62914"/>
            <a:ext cx="470000"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3</a:t>
            </a:r>
            <a:endParaRPr lang="en-US" sz="3600" dirty="0">
              <a:solidFill>
                <a:schemeClr val="bg1"/>
              </a:solidFill>
              <a:latin typeface="Metropolis Black" panose="00000A00000000000000" pitchFamily="50" charset="0"/>
            </a:endParaRPr>
          </a:p>
        </p:txBody>
      </p:sp>
    </p:spTree>
    <p:extLst>
      <p:ext uri="{BB962C8B-B14F-4D97-AF65-F5344CB8AC3E}">
        <p14:creationId xmlns:p14="http://schemas.microsoft.com/office/powerpoint/2010/main" val="96766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ítulo 1"/>
          <p:cNvSpPr>
            <a:spLocks noGrp="1"/>
          </p:cNvSpPr>
          <p:nvPr>
            <p:ph type="ctrTitle"/>
          </p:nvPr>
        </p:nvSpPr>
        <p:spPr>
          <a:xfrm>
            <a:off x="342900" y="560070"/>
            <a:ext cx="4547152" cy="1588770"/>
          </a:xfrm>
        </p:spPr>
        <p:txBody>
          <a:bodyPr>
            <a:normAutofit fontScale="90000"/>
          </a:bodyPr>
          <a:lstStyle/>
          <a:p>
            <a:pPr algn="l"/>
            <a:r>
              <a:rPr lang="es-ES" sz="4800" dirty="0">
                <a:solidFill>
                  <a:schemeClr val="accent5">
                    <a:lumMod val="75000"/>
                  </a:schemeClr>
                </a:solidFill>
                <a:latin typeface="Metropolis Black" panose="00000A00000000000000" pitchFamily="50" charset="0"/>
              </a:rPr>
              <a:t>Fuentes Auxiliares</a:t>
            </a:r>
            <a:br>
              <a:rPr lang="es-ES" sz="4800" dirty="0">
                <a:solidFill>
                  <a:srgbClr val="2B5784"/>
                </a:solidFill>
                <a:latin typeface="Metropolis Black" panose="00000A00000000000000" pitchFamily="50" charset="0"/>
              </a:rPr>
            </a:br>
            <a:endParaRPr lang="en-US" sz="4800" dirty="0">
              <a:solidFill>
                <a:srgbClr val="2B5784"/>
              </a:solidFill>
              <a:latin typeface="Metropolis Black" panose="00000A00000000000000" pitchFamily="50" charset="0"/>
            </a:endParaRPr>
          </a:p>
        </p:txBody>
      </p:sp>
      <p:sp>
        <p:nvSpPr>
          <p:cNvPr id="7" name="Subtítulo 2"/>
          <p:cNvSpPr txBox="1">
            <a:spLocks/>
          </p:cNvSpPr>
          <p:nvPr/>
        </p:nvSpPr>
        <p:spPr>
          <a:xfrm>
            <a:off x="5223510" y="386080"/>
            <a:ext cx="5162550" cy="558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solidFill>
                <a:srgbClr val="2B5784"/>
              </a:solidFill>
              <a:latin typeface="Metropolis Semi Bold" panose="00000700000000000000" pitchFamily="50" charset="0"/>
            </a:endParaRPr>
          </a:p>
        </p:txBody>
      </p:sp>
      <p:sp>
        <p:nvSpPr>
          <p:cNvPr id="8" name="Subtítulo 2"/>
          <p:cNvSpPr txBox="1">
            <a:spLocks/>
          </p:cNvSpPr>
          <p:nvPr/>
        </p:nvSpPr>
        <p:spPr>
          <a:xfrm>
            <a:off x="5223510" y="944880"/>
            <a:ext cx="5349240" cy="9067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US" sz="1600" dirty="0">
              <a:solidFill>
                <a:srgbClr val="2B5784"/>
              </a:solidFill>
              <a:latin typeface="Metropolis" panose="00000500000000000000" pitchFamily="50" charset="0"/>
            </a:endParaRPr>
          </a:p>
        </p:txBody>
      </p:sp>
      <p:sp>
        <p:nvSpPr>
          <p:cNvPr id="9" name="Subtítulo 2"/>
          <p:cNvSpPr txBox="1">
            <a:spLocks/>
          </p:cNvSpPr>
          <p:nvPr/>
        </p:nvSpPr>
        <p:spPr>
          <a:xfrm>
            <a:off x="5223510" y="1851660"/>
            <a:ext cx="5349240" cy="30670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Courier New" panose="02070309020205020404" pitchFamily="49" charset="0"/>
              <a:buChar char="o"/>
            </a:pPr>
            <a:r>
              <a:rPr lang="es-ES" dirty="0">
                <a:solidFill>
                  <a:schemeClr val="accent5">
                    <a:lumMod val="75000"/>
                  </a:schemeClr>
                </a:solidFill>
              </a:rPr>
              <a:t>a. Los Principios generales del derecho</a:t>
            </a:r>
          </a:p>
          <a:p>
            <a:pPr marL="285750" indent="-285750" algn="just">
              <a:buFont typeface="Courier New" panose="02070309020205020404" pitchFamily="49" charset="0"/>
              <a:buChar char="o"/>
            </a:pPr>
            <a:r>
              <a:rPr lang="es-ES" dirty="0">
                <a:solidFill>
                  <a:schemeClr val="accent5">
                    <a:lumMod val="75000"/>
                  </a:schemeClr>
                </a:solidFill>
              </a:rPr>
              <a:t>b. La Jurisprudencia </a:t>
            </a:r>
          </a:p>
          <a:p>
            <a:pPr marL="285750" indent="-285750" algn="just">
              <a:buFont typeface="Courier New" panose="02070309020205020404" pitchFamily="49" charset="0"/>
              <a:buChar char="o"/>
            </a:pPr>
            <a:r>
              <a:rPr lang="es-ES" dirty="0">
                <a:solidFill>
                  <a:schemeClr val="accent5">
                    <a:lumMod val="75000"/>
                  </a:schemeClr>
                </a:solidFill>
              </a:rPr>
              <a:t>c. La Doctrina</a:t>
            </a:r>
          </a:p>
        </p:txBody>
      </p:sp>
      <p:sp>
        <p:nvSpPr>
          <p:cNvPr id="10" name="CuadroTexto 9"/>
          <p:cNvSpPr txBox="1"/>
          <p:nvPr/>
        </p:nvSpPr>
        <p:spPr>
          <a:xfrm>
            <a:off x="11595100" y="62914"/>
            <a:ext cx="418704" cy="646331"/>
          </a:xfrm>
          <a:prstGeom prst="rect">
            <a:avLst/>
          </a:prstGeom>
          <a:noFill/>
        </p:spPr>
        <p:txBody>
          <a:bodyPr wrap="none" rtlCol="0">
            <a:spAutoFit/>
          </a:bodyPr>
          <a:lstStyle/>
          <a:p>
            <a:r>
              <a:rPr lang="es-ES" sz="3600" dirty="0">
                <a:solidFill>
                  <a:schemeClr val="bg1"/>
                </a:solidFill>
                <a:latin typeface="Metropolis Black" panose="00000A00000000000000" pitchFamily="50" charset="0"/>
              </a:rPr>
              <a:t>4</a:t>
            </a:r>
            <a:endParaRPr lang="en-US" sz="3600" dirty="0">
              <a:solidFill>
                <a:schemeClr val="bg1"/>
              </a:solidFill>
              <a:latin typeface="Metropolis Black" panose="00000A00000000000000" pitchFamily="50" charset="0"/>
            </a:endParaRPr>
          </a:p>
        </p:txBody>
      </p:sp>
    </p:spTree>
    <p:extLst>
      <p:ext uri="{BB962C8B-B14F-4D97-AF65-F5344CB8AC3E}">
        <p14:creationId xmlns:p14="http://schemas.microsoft.com/office/powerpoint/2010/main" val="189757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418704"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5</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272998" y="1941927"/>
            <a:ext cx="5690479" cy="31264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800" dirty="0">
                <a:solidFill>
                  <a:schemeClr val="bg1"/>
                </a:solidFill>
                <a:latin typeface="Metropolis" panose="00000500000000000000" pitchFamily="50" charset="0"/>
              </a:rPr>
              <a:t>La constitución es norma de normas. En todo caso de incompatibilidad entre la Constitución y la Ley u otra norma jurídica, se aplicarán las normas constitucionales. Art. 4 C.P. </a:t>
            </a: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36897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418704"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6</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272998" y="1941927"/>
            <a:ext cx="5690479" cy="31264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800" dirty="0">
                <a:solidFill>
                  <a:schemeClr val="bg1"/>
                </a:solidFill>
              </a:rPr>
              <a:t>Art. 1, Colombia es un Estado Social de Derecho, organizado en forma de República unitaria, descentralizada con autonomía de sus entidades territoriales, democrática, participativa y pluralista, fundada en el respeto de la dignidad humana, en el trabajo y la solidaridad de las personas que la integran y en la prevalencia del interés general.</a:t>
            </a: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52229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418704"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7</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180108" y="1941927"/>
            <a:ext cx="5915889" cy="39878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sz="2800" dirty="0">
                <a:solidFill>
                  <a:schemeClr val="bg1"/>
                </a:solidFill>
              </a:rPr>
              <a:t>Art. 15. Derecho a la Intimidad (hábeas - data inviolabilidad de documentos privados).</a:t>
            </a:r>
          </a:p>
          <a:p>
            <a:pPr algn="just"/>
            <a:r>
              <a:rPr lang="es-ES" sz="2800" dirty="0">
                <a:solidFill>
                  <a:schemeClr val="bg1"/>
                </a:solidFill>
              </a:rPr>
              <a:t> "( )... Para efectos tributarios o judiciales y para los casos de inspección, vigilancia e intervención del Estado podrá exigirse la presentación de libros de contabilidad y demás documentos privados en los términos que señale la Ley" . </a:t>
            </a:r>
            <a:br>
              <a:rPr lang="es-ES" sz="2800" dirty="0">
                <a:solidFill>
                  <a:schemeClr val="bg1"/>
                </a:solidFill>
              </a:rPr>
            </a:b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235476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418704"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8</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159026" y="1590262"/>
            <a:ext cx="5936973" cy="53803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800" dirty="0">
                <a:solidFill>
                  <a:schemeClr val="bg1"/>
                </a:solidFill>
              </a:rPr>
              <a:t>Art. 287</a:t>
            </a:r>
            <a:r>
              <a:rPr lang="es-ES" dirty="0">
                <a:solidFill>
                  <a:schemeClr val="bg1"/>
                </a:solidFill>
              </a:rPr>
              <a:t>.</a:t>
            </a:r>
            <a:r>
              <a:rPr lang="es-ES" dirty="0"/>
              <a:t>  </a:t>
            </a:r>
            <a:r>
              <a:rPr lang="es-ES" dirty="0">
                <a:solidFill>
                  <a:schemeClr val="bg1"/>
                </a:solidFill>
              </a:rPr>
              <a:t>Las entidades territoriales gozan de autonomía para la gestión de sus intereses, y dentro de los límites de la Constitución y la ley. En tal virtud tendrán los siguientes derechos:</a:t>
            </a:r>
          </a:p>
          <a:p>
            <a:pPr algn="just"/>
            <a:r>
              <a:rPr lang="es-ES" dirty="0">
                <a:solidFill>
                  <a:schemeClr val="bg1"/>
                </a:solidFill>
              </a:rPr>
              <a:t> (…) 3. Administrar los recursos y establecer los tributos necesarios para el cumplimiento de sus funciones. Los entes territoriales no cuentan con potestad impositiva originaria sino derivada, que lo faculta en primer lugar para decidir si adopta o no el tributo en su jurisdicción, pero en ningún caso tiene facultad para crear uno nuevo.</a:t>
            </a:r>
            <a:r>
              <a:rPr lang="es-ES" sz="2800" dirty="0">
                <a:solidFill>
                  <a:schemeClr val="bg1"/>
                </a:solidFill>
              </a:rPr>
              <a:t> </a:t>
            </a:r>
            <a:br>
              <a:rPr lang="es-ES" sz="2800" dirty="0">
                <a:solidFill>
                  <a:schemeClr val="bg1"/>
                </a:solidFill>
              </a:rPr>
            </a:br>
            <a:r>
              <a:rPr lang="es-ES" sz="2800" dirty="0">
                <a:solidFill>
                  <a:schemeClr val="bg1"/>
                </a:solidFill>
              </a:rPr>
              <a:t> </a:t>
            </a:r>
            <a:br>
              <a:rPr lang="es-ES" sz="2800" dirty="0">
                <a:solidFill>
                  <a:schemeClr val="bg1"/>
                </a:solidFill>
              </a:rPr>
            </a:b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264417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11569700" y="137478"/>
            <a:ext cx="418704" cy="646331"/>
          </a:xfrm>
          <a:prstGeom prst="rect">
            <a:avLst/>
          </a:prstGeom>
          <a:noFill/>
        </p:spPr>
        <p:txBody>
          <a:bodyPr wrap="none" rtlCol="0">
            <a:spAutoFit/>
          </a:bodyPr>
          <a:lstStyle/>
          <a:p>
            <a:r>
              <a:rPr lang="es-ES" sz="3600" dirty="0">
                <a:solidFill>
                  <a:srgbClr val="2B5784"/>
                </a:solidFill>
                <a:latin typeface="Metropolis Black" panose="00000A00000000000000" pitchFamily="50" charset="0"/>
              </a:rPr>
              <a:t>9</a:t>
            </a:r>
            <a:endParaRPr lang="en-US" sz="3600" dirty="0">
              <a:solidFill>
                <a:srgbClr val="2B5784"/>
              </a:solidFill>
              <a:latin typeface="Metropolis Black" panose="00000A00000000000000" pitchFamily="50"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706" y="1941927"/>
            <a:ext cx="3015761" cy="3015761"/>
          </a:xfrm>
          <a:prstGeom prst="rect">
            <a:avLst/>
          </a:prstGeom>
        </p:spPr>
      </p:pic>
      <p:sp>
        <p:nvSpPr>
          <p:cNvPr id="4" name="Título 1"/>
          <p:cNvSpPr>
            <a:spLocks noGrp="1"/>
          </p:cNvSpPr>
          <p:nvPr>
            <p:ph type="ctrTitle"/>
          </p:nvPr>
        </p:nvSpPr>
        <p:spPr>
          <a:xfrm>
            <a:off x="405520" y="783809"/>
            <a:ext cx="5690479" cy="687388"/>
          </a:xfrm>
        </p:spPr>
        <p:txBody>
          <a:bodyPr>
            <a:noAutofit/>
          </a:bodyPr>
          <a:lstStyle/>
          <a:p>
            <a:pPr algn="l"/>
            <a:r>
              <a:rPr lang="es-ES" sz="4800" dirty="0">
                <a:solidFill>
                  <a:schemeClr val="bg1"/>
                </a:solidFill>
                <a:latin typeface="Metropolis Black" panose="00000A00000000000000" pitchFamily="50" charset="0"/>
              </a:rPr>
              <a:t>LA CONSTITUCIÓN </a:t>
            </a:r>
            <a:endParaRPr lang="en-US" sz="4800" dirty="0">
              <a:solidFill>
                <a:schemeClr val="bg1"/>
              </a:solidFill>
              <a:latin typeface="Metropolis Black" panose="00000A00000000000000" pitchFamily="50" charset="0"/>
            </a:endParaRPr>
          </a:p>
        </p:txBody>
      </p:sp>
      <p:sp>
        <p:nvSpPr>
          <p:cNvPr id="6" name="Subtítulo 2"/>
          <p:cNvSpPr txBox="1">
            <a:spLocks/>
          </p:cNvSpPr>
          <p:nvPr/>
        </p:nvSpPr>
        <p:spPr>
          <a:xfrm>
            <a:off x="159027" y="1590262"/>
            <a:ext cx="5690480" cy="538038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sz="2800" dirty="0">
                <a:solidFill>
                  <a:schemeClr val="bg1"/>
                </a:solidFill>
              </a:rPr>
              <a:t>Art. 294. La ley no podrá conceder exenciones ni tratamientos preferenciales en relación con los tributos de propiedad de las entidades territoriales. Tampoco</a:t>
            </a:r>
            <a:br>
              <a:rPr lang="es-ES" sz="2800" dirty="0">
                <a:solidFill>
                  <a:schemeClr val="bg1"/>
                </a:solidFill>
              </a:rPr>
            </a:br>
            <a:r>
              <a:rPr lang="es-ES" sz="2800" dirty="0">
                <a:solidFill>
                  <a:schemeClr val="bg1"/>
                </a:solidFill>
              </a:rPr>
              <a:t>podrá imponer recargos sobre sus impuestos salvo lo dispuesto en</a:t>
            </a:r>
            <a:br>
              <a:rPr lang="es-ES" sz="2800" dirty="0">
                <a:solidFill>
                  <a:schemeClr val="bg1"/>
                </a:solidFill>
              </a:rPr>
            </a:br>
            <a:r>
              <a:rPr lang="es-ES" sz="2800" dirty="0">
                <a:solidFill>
                  <a:schemeClr val="bg1"/>
                </a:solidFill>
              </a:rPr>
              <a:t>el artículo 317</a:t>
            </a:r>
          </a:p>
          <a:p>
            <a:pPr algn="l"/>
            <a:r>
              <a:rPr lang="es-ES" sz="2800" dirty="0">
                <a:solidFill>
                  <a:schemeClr val="bg1"/>
                </a:solidFill>
              </a:rPr>
              <a:t> </a:t>
            </a:r>
            <a:br>
              <a:rPr lang="es-ES" dirty="0">
                <a:solidFill>
                  <a:schemeClr val="bg1"/>
                </a:solidFill>
              </a:rPr>
            </a:br>
            <a:r>
              <a:rPr lang="es-ES" dirty="0"/>
              <a:t> </a:t>
            </a:r>
            <a:br>
              <a:rPr lang="es-ES" sz="2800" dirty="0">
                <a:solidFill>
                  <a:schemeClr val="bg1"/>
                </a:solidFill>
              </a:rPr>
            </a:br>
            <a:endParaRPr lang="en-US" sz="2800" dirty="0">
              <a:solidFill>
                <a:schemeClr val="bg1"/>
              </a:solidFill>
              <a:latin typeface="Metropolis" panose="00000500000000000000" pitchFamily="50" charset="0"/>
            </a:endParaRPr>
          </a:p>
        </p:txBody>
      </p:sp>
    </p:spTree>
    <p:extLst>
      <p:ext uri="{BB962C8B-B14F-4D97-AF65-F5344CB8AC3E}">
        <p14:creationId xmlns:p14="http://schemas.microsoft.com/office/powerpoint/2010/main" val="28959132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2781</TotalTime>
  <Words>1525</Words>
  <Application>Microsoft Office PowerPoint</Application>
  <PresentationFormat>Panorámica</PresentationFormat>
  <Paragraphs>124</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Calibri Light</vt:lpstr>
      <vt:lpstr>Courier New</vt:lpstr>
      <vt:lpstr>Metropolis</vt:lpstr>
      <vt:lpstr>Metropolis Black</vt:lpstr>
      <vt:lpstr>Metropolis Semi Bold</vt:lpstr>
      <vt:lpstr>Tema de Office</vt:lpstr>
      <vt:lpstr>UNIDAD NO. 1</vt:lpstr>
      <vt:lpstr>Concepto </vt:lpstr>
      <vt:lpstr>Fuentes Principales </vt:lpstr>
      <vt:lpstr>Fuentes Auxiliares </vt:lpstr>
      <vt:lpstr>LA CONSTITUCIÓN </vt:lpstr>
      <vt:lpstr>LA CONSTITUCIÓN </vt:lpstr>
      <vt:lpstr>LA CONSTITUCIÓN </vt:lpstr>
      <vt:lpstr>LA CONSTITUCIÓN </vt:lpstr>
      <vt:lpstr>LA CONSTITUCIÓN </vt:lpstr>
      <vt:lpstr>LA CONSTITUCIÓN </vt:lpstr>
      <vt:lpstr>LA CONSTITUCIÓN </vt:lpstr>
      <vt:lpstr>LA CONSTITUCIÓN </vt:lpstr>
      <vt:lpstr>LA CONSTITUCIÓN </vt:lpstr>
      <vt:lpstr>TRATADOS INTERNACIONALES</vt:lpstr>
      <vt:lpstr>LA LEY</vt:lpstr>
      <vt:lpstr>ART. 150</vt:lpstr>
      <vt:lpstr>Limitaciones de la ley en materia   tributaria</vt:lpstr>
      <vt:lpstr>ARTÍCULO 150</vt:lpstr>
      <vt:lpstr>ART. 150…10</vt:lpstr>
      <vt:lpstr>DECRETO LEY </vt:lpstr>
      <vt:lpstr>DECRETO LEGISLATIVO </vt:lpstr>
      <vt:lpstr>DECRETO REGLAMENTARIO </vt:lpstr>
      <vt:lpstr>Presentación de PowerPoint</vt:lpstr>
      <vt:lpstr>FUENTES AUXILIARES </vt:lpstr>
      <vt:lpstr>Presentación de PowerPoint</vt:lpstr>
      <vt:lpstr>JERARQUÍA NORMATIVA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1</dc:title>
  <dc:creator>Webmaster UNAC</dc:creator>
  <cp:lastModifiedBy>ANA ISABEL GUTIERREZ VILLAMIZAR</cp:lastModifiedBy>
  <cp:revision>55</cp:revision>
  <dcterms:created xsi:type="dcterms:W3CDTF">2021-03-30T13:51:07Z</dcterms:created>
  <dcterms:modified xsi:type="dcterms:W3CDTF">2022-02-02T04:45:15Z</dcterms:modified>
</cp:coreProperties>
</file>