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4" r:id="rId8"/>
    <p:sldId id="265"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5" roundtripDataSignature="AMtx7mh+RmWuYodr95bw35069vVOLezyl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9"/>
  </p:normalViewPr>
  <p:slideViewPr>
    <p:cSldViewPr snapToGrid="0" snapToObjects="1">
      <p:cViewPr varScale="1">
        <p:scale>
          <a:sx n="69" d="100"/>
          <a:sy n="69" d="100"/>
        </p:scale>
        <p:origin x="7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a:spLocks noGrp="1"/>
          </p:cNvSpPr>
          <p:nvPr>
            <p:ph type="pic" idx="2"/>
          </p:nvPr>
        </p:nvSpPr>
        <p:spPr>
          <a:xfrm>
            <a:off x="5183188" y="987425"/>
            <a:ext cx="6172200" cy="4873625"/>
          </a:xfrm>
          <a:prstGeom prst="rect">
            <a:avLst/>
          </a:prstGeom>
          <a:noFill/>
          <a:ln>
            <a:noFill/>
          </a:ln>
        </p:spPr>
      </p:sp>
      <p:sp>
        <p:nvSpPr>
          <p:cNvPr id="64" name="Google Shape;64;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hyperlink" Target="https://www.repository.fedesarrollo.org.co/bitstream/handle/11445/4092/Repor_Marzo_2021_Parra-Pe%c3%b1a_Puyana_y_Yepes.pdf?sequence=9&amp;isAllowed=y" TargetMode="External"/><Relationship Id="rId3" Type="http://schemas.openxmlformats.org/officeDocument/2006/relationships/image" Target="../media/image10.jpg"/><Relationship Id="rId7" Type="http://schemas.openxmlformats.org/officeDocument/2006/relationships/hyperlink" Target="https://repositorio.unal.edu.co/bitstream/handle/unal/6946/32502345.1998.pdf?sequence=1&amp;isAllowed=y"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doi.org/10.3856/vol44-issue5-fulltext-19" TargetMode="External"/><Relationship Id="rId5" Type="http://schemas.openxmlformats.org/officeDocument/2006/relationships/hyperlink" Target="https://ciencia.lasalle.edu.co/cgi/viewcontent.cgi?article=1541&amp;context=contaduria_publica" TargetMode="External"/><Relationship Id="rId4" Type="http://schemas.openxmlformats.org/officeDocument/2006/relationships/hyperlink" Target="http://www.reibci.org/publicados/2020/dic/4100667.pdf"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5880462" y="131091"/>
            <a:ext cx="5928542" cy="3368247"/>
          </a:xfrm>
          <a:prstGeom prst="rect">
            <a:avLst/>
          </a:prstGeom>
          <a:noFill/>
          <a:ln>
            <a:noFill/>
          </a:ln>
        </p:spPr>
        <p:txBody>
          <a:bodyPr spcFirstLastPara="1" wrap="square" lIns="91425" tIns="45700" rIns="91425" bIns="45700" anchor="b" anchorCtr="0">
            <a:normAutofit/>
          </a:bodyPr>
          <a:lstStyle/>
          <a:p>
            <a:pPr marL="0" lvl="0" indent="0" rtl="0">
              <a:lnSpc>
                <a:spcPct val="90000"/>
              </a:lnSpc>
              <a:spcBef>
                <a:spcPts val="0"/>
              </a:spcBef>
              <a:spcAft>
                <a:spcPts val="0"/>
              </a:spcAft>
              <a:buClr>
                <a:schemeClr val="lt1"/>
              </a:buClr>
              <a:buSzPts val="4400"/>
              <a:buFont typeface="Arial"/>
              <a:buNone/>
            </a:pPr>
            <a:r>
              <a:rPr lang="es-MX" sz="3600" dirty="0">
                <a:solidFill>
                  <a:schemeClr val="lt1"/>
                </a:solidFill>
                <a:latin typeface="Arial"/>
                <a:cs typeface="Arial"/>
                <a:sym typeface="Arial"/>
              </a:rPr>
              <a:t>Las NIIF y la rentabilidad: un nuevo reto para la Hacienda agropecuaria Nueva Esperanza de los Montes de María. </a:t>
            </a:r>
            <a:endParaRPr lang="en-US" sz="4800" dirty="0"/>
          </a:p>
        </p:txBody>
      </p:sp>
      <p:sp>
        <p:nvSpPr>
          <p:cNvPr id="85" name="Google Shape;85;p1"/>
          <p:cNvSpPr txBox="1">
            <a:spLocks noGrp="1"/>
          </p:cNvSpPr>
          <p:nvPr>
            <p:ph type="subTitle" idx="1"/>
          </p:nvPr>
        </p:nvSpPr>
        <p:spPr>
          <a:xfrm>
            <a:off x="5880462" y="4135534"/>
            <a:ext cx="5928542" cy="435836"/>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2800"/>
              <a:buNone/>
            </a:pPr>
            <a:r>
              <a:rPr lang="en-US" sz="2800" dirty="0">
                <a:solidFill>
                  <a:schemeClr val="lt1"/>
                </a:solidFill>
                <a:latin typeface="Arial"/>
                <a:ea typeface="Arial"/>
                <a:cs typeface="Arial"/>
                <a:sym typeface="Arial"/>
              </a:rPr>
              <a:t>Hellen Margarita Castellar Castillo.</a:t>
            </a:r>
            <a:endParaRPr sz="2800" dirty="0">
              <a:solidFill>
                <a:schemeClr val="lt1"/>
              </a:solidFill>
              <a:latin typeface="Arial"/>
              <a:ea typeface="Arial"/>
              <a:cs typeface="Arial"/>
              <a:sym typeface="Arial"/>
            </a:endParaRPr>
          </a:p>
        </p:txBody>
      </p:sp>
      <p:sp>
        <p:nvSpPr>
          <p:cNvPr id="86" name="Google Shape;86;p1"/>
          <p:cNvSpPr txBox="1"/>
          <p:nvPr/>
        </p:nvSpPr>
        <p:spPr>
          <a:xfrm>
            <a:off x="11664000" y="0"/>
            <a:ext cx="5280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600">
                <a:solidFill>
                  <a:schemeClr val="lt1"/>
                </a:solidFill>
              </a:rPr>
              <a:t>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sp>
        <p:nvSpPr>
          <p:cNvPr id="91" name="Google Shape;91;p2"/>
          <p:cNvSpPr txBox="1">
            <a:spLocks noGrp="1"/>
          </p:cNvSpPr>
          <p:nvPr>
            <p:ph type="ctrTitle"/>
          </p:nvPr>
        </p:nvSpPr>
        <p:spPr>
          <a:xfrm>
            <a:off x="1379220" y="4122420"/>
            <a:ext cx="3664381" cy="147710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2B5784"/>
              </a:buClr>
              <a:buSzPts val="4800"/>
              <a:buFont typeface="Arial"/>
              <a:buNone/>
            </a:pPr>
            <a:r>
              <a:rPr lang="en-US" sz="4800" dirty="0">
                <a:solidFill>
                  <a:srgbClr val="2B5784"/>
                </a:solidFill>
                <a:latin typeface="Arial"/>
                <a:ea typeface="Arial"/>
                <a:cs typeface="Arial"/>
                <a:sym typeface="Arial"/>
              </a:rPr>
              <a:t>Introducción del proyecto</a:t>
            </a:r>
            <a:endParaRPr sz="4800" dirty="0">
              <a:solidFill>
                <a:srgbClr val="2B5784"/>
              </a:solidFill>
              <a:latin typeface="Arial"/>
              <a:ea typeface="Arial"/>
              <a:cs typeface="Arial"/>
              <a:sym typeface="Arial"/>
            </a:endParaRPr>
          </a:p>
        </p:txBody>
      </p:sp>
      <p:sp>
        <p:nvSpPr>
          <p:cNvPr id="93" name="Google Shape;93;p2"/>
          <p:cNvSpPr txBox="1"/>
          <p:nvPr/>
        </p:nvSpPr>
        <p:spPr>
          <a:xfrm>
            <a:off x="5043601" y="3414931"/>
            <a:ext cx="6027673" cy="3137095"/>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just" rtl="0">
              <a:lnSpc>
                <a:spcPct val="110000"/>
              </a:lnSpc>
              <a:spcBef>
                <a:spcPts val="0"/>
              </a:spcBef>
              <a:spcAft>
                <a:spcPts val="0"/>
              </a:spcAft>
              <a:buClr>
                <a:srgbClr val="2B5784"/>
              </a:buClr>
              <a:buSzPts val="1600"/>
              <a:buFont typeface="Arial"/>
              <a:buNone/>
            </a:pPr>
            <a:r>
              <a:rPr lang="es-MX" sz="2000" dirty="0">
                <a:effectLst/>
                <a:latin typeface="Arial" panose="020B0604020202020204" pitchFamily="34" charset="0"/>
                <a:ea typeface="Arial" panose="020B0604020202020204" pitchFamily="34" charset="0"/>
              </a:rPr>
              <a:t>El sector agropecuario en Colombia cuenta con una participación significativa en el PIB de Colombia, por lo cual desempeña un rol estratégico para el desarrollo y la competitividad del país. No obstante, se trata de un sector altamente informal que cuenta con problemas que necesitan urgente solución como, por ejemplo, el desconocimiento de las Normas Internacionales de Información Financiera (NIIF) aplicadas al sector y la baja rentabilidad de las empresas agropecuarias. </a:t>
            </a:r>
            <a:endParaRPr lang="es-MX" sz="1800" dirty="0"/>
          </a:p>
        </p:txBody>
      </p:sp>
      <p:sp>
        <p:nvSpPr>
          <p:cNvPr id="94" name="Google Shape;94;p2"/>
          <p:cNvSpPr txBox="1"/>
          <p:nvPr/>
        </p:nvSpPr>
        <p:spPr>
          <a:xfrm>
            <a:off x="11718800" y="6211675"/>
            <a:ext cx="4731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0" i="0" u="none" strike="noStrike" cap="none">
                <a:solidFill>
                  <a:schemeClr val="lt1"/>
                </a:solidFill>
                <a:latin typeface="Arial"/>
                <a:ea typeface="Arial"/>
                <a:cs typeface="Arial"/>
                <a:sym typeface="Arial"/>
              </a:rPr>
              <a:t>2</a:t>
            </a:r>
            <a:endParaRPr sz="360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102" name="Google Shape;102;p3"/>
          <p:cNvSpPr txBox="1"/>
          <p:nvPr/>
        </p:nvSpPr>
        <p:spPr>
          <a:xfrm>
            <a:off x="11704375" y="3"/>
            <a:ext cx="487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rgbClr val="2B5784"/>
                </a:solidFill>
              </a:rPr>
              <a:t>3</a:t>
            </a:r>
            <a:endParaRPr sz="3600">
              <a:solidFill>
                <a:srgbClr val="2B5784"/>
              </a:solidFill>
              <a:latin typeface="Arial"/>
              <a:ea typeface="Arial"/>
              <a:cs typeface="Arial"/>
              <a:sym typeface="Arial"/>
            </a:endParaRPr>
          </a:p>
        </p:txBody>
      </p:sp>
      <p:pic>
        <p:nvPicPr>
          <p:cNvPr id="103" name="Google Shape;103;p3"/>
          <p:cNvPicPr preferRelativeResize="0"/>
          <p:nvPr/>
        </p:nvPicPr>
        <p:blipFill rotWithShape="1">
          <a:blip r:embed="rId4">
            <a:alphaModFix/>
          </a:blip>
          <a:srcRect/>
          <a:stretch/>
        </p:blipFill>
        <p:spPr>
          <a:xfrm>
            <a:off x="7056706" y="1941927"/>
            <a:ext cx="3015761" cy="3015761"/>
          </a:xfrm>
          <a:prstGeom prst="rect">
            <a:avLst/>
          </a:prstGeom>
          <a:noFill/>
          <a:ln>
            <a:noFill/>
          </a:ln>
        </p:spPr>
      </p:pic>
      <p:sp>
        <p:nvSpPr>
          <p:cNvPr id="104" name="Google Shape;104;p3"/>
          <p:cNvSpPr txBox="1">
            <a:spLocks noGrp="1"/>
          </p:cNvSpPr>
          <p:nvPr>
            <p:ph type="ctrTitle"/>
          </p:nvPr>
        </p:nvSpPr>
        <p:spPr>
          <a:xfrm>
            <a:off x="125389" y="168785"/>
            <a:ext cx="9891418" cy="68738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4800"/>
              <a:buFont typeface="Arial"/>
              <a:buNone/>
            </a:pPr>
            <a:r>
              <a:rPr lang="en-US" sz="4800" dirty="0">
                <a:solidFill>
                  <a:schemeClr val="lt1"/>
                </a:solidFill>
                <a:latin typeface="Arial"/>
                <a:ea typeface="Arial"/>
                <a:cs typeface="Arial"/>
                <a:sym typeface="Arial"/>
              </a:rPr>
              <a:t>Problema de investigación.</a:t>
            </a:r>
            <a:endParaRPr sz="4800" dirty="0">
              <a:solidFill>
                <a:schemeClr val="lt1"/>
              </a:solidFill>
              <a:latin typeface="Arial"/>
              <a:ea typeface="Arial"/>
              <a:cs typeface="Arial"/>
              <a:sym typeface="Arial"/>
            </a:endParaRPr>
          </a:p>
        </p:txBody>
      </p:sp>
      <p:sp>
        <p:nvSpPr>
          <p:cNvPr id="105" name="Google Shape;105;p3"/>
          <p:cNvSpPr txBox="1"/>
          <p:nvPr/>
        </p:nvSpPr>
        <p:spPr>
          <a:xfrm>
            <a:off x="125389" y="803854"/>
            <a:ext cx="5970611" cy="5250292"/>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l" rtl="0">
              <a:lnSpc>
                <a:spcPct val="120000"/>
              </a:lnSpc>
              <a:spcBef>
                <a:spcPts val="1000"/>
              </a:spcBef>
              <a:spcAft>
                <a:spcPts val="0"/>
              </a:spcAft>
              <a:buClr>
                <a:schemeClr val="dk1"/>
              </a:buClr>
              <a:buSzPts val="1600"/>
              <a:buFont typeface="Arial"/>
              <a:buNone/>
            </a:pPr>
            <a:r>
              <a:rPr lang="es-MX" sz="2100" dirty="0">
                <a:solidFill>
                  <a:schemeClr val="bg1"/>
                </a:solidFill>
                <a:latin typeface="Arial"/>
                <a:ea typeface="Arial"/>
                <a:cs typeface="Arial"/>
                <a:sym typeface="Arial"/>
              </a:rPr>
              <a:t>Con la Ley 1314 de 2009, Colombia promulgó la aplicación obligatoria de las Normas Internacionales de Información Financiera (NIIF), las cuáles se convirtieron en un gran reto para las empresas colombianas, especialmente para las PYMES del sector agropecuario. </a:t>
            </a:r>
          </a:p>
          <a:p>
            <a:pPr marL="0" marR="0" lvl="0" indent="0" algn="l" rtl="0">
              <a:lnSpc>
                <a:spcPct val="120000"/>
              </a:lnSpc>
              <a:spcBef>
                <a:spcPts val="1000"/>
              </a:spcBef>
              <a:spcAft>
                <a:spcPts val="0"/>
              </a:spcAft>
              <a:buClr>
                <a:schemeClr val="dk1"/>
              </a:buClr>
              <a:buSzPts val="1600"/>
              <a:buFont typeface="Arial"/>
              <a:buNone/>
            </a:pPr>
            <a:r>
              <a:rPr lang="es-MX" sz="2100" dirty="0">
                <a:solidFill>
                  <a:schemeClr val="bg1"/>
                </a:solidFill>
                <a:latin typeface="Arial"/>
                <a:ea typeface="Arial"/>
                <a:cs typeface="Arial"/>
                <a:sym typeface="Arial"/>
              </a:rPr>
              <a:t>Según Néstor Jiménez, especialista en NIIF, muchas de las empresas agropecuarias desconocen, ignoran y no implementan estas normas contables, específicamente la NIC- 41, y como resultado se ve afectada la rentabilidad de las mismas.</a:t>
            </a:r>
          </a:p>
          <a:p>
            <a:pPr marL="0" marR="0" lvl="0" indent="0" algn="l" rtl="0">
              <a:lnSpc>
                <a:spcPct val="120000"/>
              </a:lnSpc>
              <a:spcBef>
                <a:spcPts val="1000"/>
              </a:spcBef>
              <a:spcAft>
                <a:spcPts val="0"/>
              </a:spcAft>
              <a:buClr>
                <a:schemeClr val="dk1"/>
              </a:buClr>
              <a:buSzPts val="1600"/>
              <a:buFont typeface="Arial"/>
              <a:buNone/>
            </a:pPr>
            <a:r>
              <a:rPr lang="es-MX" sz="2100" dirty="0">
                <a:solidFill>
                  <a:schemeClr val="bg1"/>
                </a:solidFill>
                <a:latin typeface="Arial"/>
                <a:ea typeface="Arial"/>
                <a:cs typeface="Arial"/>
                <a:sym typeface="Arial"/>
              </a:rPr>
              <a:t> </a:t>
            </a:r>
          </a:p>
          <a:p>
            <a:pPr marL="0" marR="0" lvl="0" indent="0" algn="l" rtl="0">
              <a:lnSpc>
                <a:spcPct val="120000"/>
              </a:lnSpc>
              <a:spcBef>
                <a:spcPts val="1000"/>
              </a:spcBef>
              <a:spcAft>
                <a:spcPts val="0"/>
              </a:spcAft>
              <a:buClr>
                <a:schemeClr val="dk1"/>
              </a:buClr>
              <a:buSzPts val="1600"/>
              <a:buFont typeface="Arial"/>
              <a:buNone/>
            </a:pPr>
            <a:r>
              <a:rPr lang="es-MX" sz="2000" b="1" dirty="0">
                <a:solidFill>
                  <a:schemeClr val="bg1"/>
                </a:solidFill>
                <a:latin typeface="Arial"/>
                <a:ea typeface="Arial"/>
                <a:cs typeface="Arial"/>
                <a:sym typeface="Arial"/>
              </a:rPr>
              <a:t>¿Cómo afecta la implementación de la NIC-41 a la rentabilidad de </a:t>
            </a:r>
            <a:r>
              <a:rPr lang="es-MX" sz="2000" b="1" dirty="0">
                <a:solidFill>
                  <a:schemeClr val="bg1"/>
                </a:solidFill>
              </a:rPr>
              <a:t>la </a:t>
            </a:r>
            <a:r>
              <a:rPr lang="es-MX" sz="2000" b="1" dirty="0">
                <a:solidFill>
                  <a:schemeClr val="bg1"/>
                </a:solidFill>
                <a:latin typeface="Arial"/>
                <a:ea typeface="Arial"/>
                <a:cs typeface="Arial"/>
                <a:sym typeface="Arial"/>
              </a:rPr>
              <a:t>Hacienda Nueva Esperanza de los Montes de María para el año 2023?</a:t>
            </a:r>
          </a:p>
          <a:p>
            <a:pPr marL="0" marR="0" lvl="0" indent="0" algn="l" rtl="0">
              <a:lnSpc>
                <a:spcPct val="90000"/>
              </a:lnSpc>
              <a:spcBef>
                <a:spcPts val="1000"/>
              </a:spcBef>
              <a:spcAft>
                <a:spcPts val="0"/>
              </a:spcAft>
              <a:buClr>
                <a:schemeClr val="dk1"/>
              </a:buClr>
              <a:buSzPts val="1600"/>
              <a:buFont typeface="Arial"/>
              <a:buNone/>
            </a:pPr>
            <a:endParaRPr lang="es-MX" sz="1600" dirty="0">
              <a:solidFill>
                <a:schemeClr val="bg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sp>
        <p:nvSpPr>
          <p:cNvPr id="110" name="Google Shape;110;p4"/>
          <p:cNvSpPr txBox="1">
            <a:spLocks noGrp="1"/>
          </p:cNvSpPr>
          <p:nvPr>
            <p:ph type="ctrTitle"/>
          </p:nvPr>
        </p:nvSpPr>
        <p:spPr>
          <a:xfrm>
            <a:off x="441374" y="472831"/>
            <a:ext cx="3736732" cy="120396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B5784"/>
              </a:buClr>
              <a:buSzPct val="100000"/>
              <a:buFont typeface="Arial"/>
              <a:buNone/>
            </a:pPr>
            <a:r>
              <a:rPr lang="en-US" sz="6600" dirty="0">
                <a:solidFill>
                  <a:srgbClr val="2B5784"/>
                </a:solidFill>
                <a:latin typeface="Arial"/>
                <a:ea typeface="Arial"/>
                <a:cs typeface="Arial"/>
                <a:sym typeface="Arial"/>
              </a:rPr>
              <a:t>Objetivos</a:t>
            </a:r>
            <a:endParaRPr sz="6600" dirty="0">
              <a:solidFill>
                <a:srgbClr val="2B5784"/>
              </a:solidFill>
              <a:latin typeface="Arial"/>
              <a:ea typeface="Arial"/>
              <a:cs typeface="Arial"/>
              <a:sym typeface="Arial"/>
            </a:endParaRPr>
          </a:p>
        </p:txBody>
      </p:sp>
      <p:sp>
        <p:nvSpPr>
          <p:cNvPr id="111" name="Google Shape;111;p4"/>
          <p:cNvSpPr txBox="1"/>
          <p:nvPr/>
        </p:nvSpPr>
        <p:spPr>
          <a:xfrm>
            <a:off x="5223510" y="736965"/>
            <a:ext cx="5162550" cy="408599"/>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2B5784"/>
              </a:buClr>
              <a:buSzPts val="2000"/>
              <a:buFont typeface="Arial"/>
              <a:buNone/>
            </a:pPr>
            <a:r>
              <a:rPr lang="en-US" sz="2000" b="1" dirty="0">
                <a:solidFill>
                  <a:srgbClr val="2B5784"/>
                </a:solidFill>
                <a:latin typeface="Arial"/>
                <a:ea typeface="Arial"/>
                <a:cs typeface="Arial"/>
                <a:sym typeface="Arial"/>
              </a:rPr>
              <a:t>Objetivo general. </a:t>
            </a:r>
            <a:endParaRPr sz="2000" b="1" dirty="0">
              <a:solidFill>
                <a:srgbClr val="2B5784"/>
              </a:solidFill>
              <a:latin typeface="Arial"/>
              <a:ea typeface="Arial"/>
              <a:cs typeface="Arial"/>
              <a:sym typeface="Arial"/>
            </a:endParaRPr>
          </a:p>
        </p:txBody>
      </p:sp>
      <p:sp>
        <p:nvSpPr>
          <p:cNvPr id="112" name="Google Shape;112;p4"/>
          <p:cNvSpPr txBox="1"/>
          <p:nvPr/>
        </p:nvSpPr>
        <p:spPr>
          <a:xfrm>
            <a:off x="5223509" y="1223401"/>
            <a:ext cx="5819627" cy="906780"/>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rgbClr val="2B5784"/>
              </a:buClr>
              <a:buSzPts val="1600"/>
              <a:buFont typeface="Arial"/>
              <a:buNone/>
            </a:pPr>
            <a:r>
              <a:rPr lang="es-MX" sz="1800" dirty="0">
                <a:solidFill>
                  <a:schemeClr val="accent1">
                    <a:lumMod val="50000"/>
                  </a:schemeClr>
                </a:solidFill>
              </a:rPr>
              <a:t>Identificar las afectaciones de la implementación de la NIC- 41 en la rentabilidad de la Hacienda Nueva Esperanza de los Montes de María. </a:t>
            </a:r>
            <a:endParaRPr sz="1600" dirty="0">
              <a:solidFill>
                <a:schemeClr val="accent1">
                  <a:lumMod val="50000"/>
                </a:schemeClr>
              </a:solidFill>
            </a:endParaRPr>
          </a:p>
        </p:txBody>
      </p:sp>
      <p:sp>
        <p:nvSpPr>
          <p:cNvPr id="113" name="Google Shape;113;p4"/>
          <p:cNvSpPr txBox="1"/>
          <p:nvPr/>
        </p:nvSpPr>
        <p:spPr>
          <a:xfrm>
            <a:off x="5223508" y="2813978"/>
            <a:ext cx="5819628" cy="3020060"/>
          </a:xfrm>
          <a:prstGeom prst="rect">
            <a:avLst/>
          </a:prstGeom>
          <a:noFill/>
          <a:ln>
            <a:noFill/>
          </a:ln>
        </p:spPr>
        <p:txBody>
          <a:bodyPr spcFirstLastPara="1" wrap="square" lIns="91425" tIns="45700" rIns="91425" bIns="45700" anchor="t" anchorCtr="0">
            <a:normAutofit/>
          </a:bodyPr>
          <a:lstStyle/>
          <a:p>
            <a:pPr marL="285750" marR="0" lvl="0" indent="-285750" algn="just" rtl="0">
              <a:spcBef>
                <a:spcPts val="0"/>
              </a:spcBef>
              <a:spcAft>
                <a:spcPts val="0"/>
              </a:spcAft>
              <a:buClr>
                <a:srgbClr val="2B5784"/>
              </a:buClr>
              <a:buSzPts val="1600"/>
              <a:buFont typeface="Courier New"/>
              <a:buChar char="o"/>
            </a:pPr>
            <a:r>
              <a:rPr lang="es-MX" sz="1800" dirty="0">
                <a:solidFill>
                  <a:srgbClr val="2B5784"/>
                </a:solidFill>
                <a:latin typeface="Arial"/>
                <a:ea typeface="Arial"/>
                <a:cs typeface="Arial"/>
                <a:sym typeface="Arial"/>
              </a:rPr>
              <a:t>Diagnosticar el estado económico y rentable actual de la hacienda agropecuaria. </a:t>
            </a:r>
          </a:p>
          <a:p>
            <a:pPr marL="285750" marR="0" lvl="0" indent="-285750" algn="just" rtl="0">
              <a:spcBef>
                <a:spcPts val="0"/>
              </a:spcBef>
              <a:spcAft>
                <a:spcPts val="0"/>
              </a:spcAft>
              <a:buClr>
                <a:srgbClr val="2B5784"/>
              </a:buClr>
              <a:buSzPts val="1600"/>
              <a:buFont typeface="Courier New"/>
              <a:buChar char="o"/>
            </a:pPr>
            <a:r>
              <a:rPr lang="es-MX" sz="1800" dirty="0">
                <a:solidFill>
                  <a:srgbClr val="2B5784"/>
                </a:solidFill>
                <a:latin typeface="Arial"/>
                <a:ea typeface="Arial"/>
                <a:cs typeface="Arial"/>
                <a:sym typeface="Arial"/>
              </a:rPr>
              <a:t>Diseñar herramientas de aprendizaje que faciliten el conocimiento de la NIC- 41.</a:t>
            </a:r>
          </a:p>
          <a:p>
            <a:pPr marL="285750" marR="0" lvl="0" indent="-285750" algn="just" rtl="0">
              <a:spcBef>
                <a:spcPts val="0"/>
              </a:spcBef>
              <a:spcAft>
                <a:spcPts val="0"/>
              </a:spcAft>
              <a:buClr>
                <a:srgbClr val="2B5784"/>
              </a:buClr>
              <a:buSzPts val="1600"/>
              <a:buFont typeface="Courier New"/>
              <a:buChar char="o"/>
            </a:pPr>
            <a:r>
              <a:rPr lang="es-MX" sz="1800" dirty="0">
                <a:solidFill>
                  <a:srgbClr val="2B5784"/>
                </a:solidFill>
                <a:latin typeface="Arial"/>
                <a:ea typeface="Arial"/>
                <a:cs typeface="Arial"/>
                <a:sym typeface="Arial"/>
              </a:rPr>
              <a:t>Implementar las herramientas de aprendizaje dentro de la Hacienda con el fin de que los administradores conozcan los beneficios rentables de tener un conocimiento económico aplicado a la agricultura.</a:t>
            </a:r>
          </a:p>
        </p:txBody>
      </p:sp>
      <p:sp>
        <p:nvSpPr>
          <p:cNvPr id="114" name="Google Shape;114;p4"/>
          <p:cNvSpPr txBox="1"/>
          <p:nvPr/>
        </p:nvSpPr>
        <p:spPr>
          <a:xfrm>
            <a:off x="11722000" y="-11"/>
            <a:ext cx="4701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rPr>
              <a:t>4</a:t>
            </a:r>
            <a:endParaRPr sz="3600">
              <a:solidFill>
                <a:schemeClr val="lt1"/>
              </a:solidFill>
              <a:latin typeface="Arial"/>
              <a:ea typeface="Arial"/>
              <a:cs typeface="Arial"/>
              <a:sym typeface="Arial"/>
            </a:endParaRPr>
          </a:p>
        </p:txBody>
      </p:sp>
      <p:sp>
        <p:nvSpPr>
          <p:cNvPr id="2" name="Google Shape;111;p4">
            <a:extLst>
              <a:ext uri="{FF2B5EF4-FFF2-40B4-BE49-F238E27FC236}">
                <a16:creationId xmlns:a16="http://schemas.microsoft.com/office/drawing/2014/main" id="{2BF0DFAB-C507-896A-4A45-0C8982CD2C66}"/>
              </a:ext>
            </a:extLst>
          </p:cNvPr>
          <p:cNvSpPr txBox="1"/>
          <p:nvPr/>
        </p:nvSpPr>
        <p:spPr>
          <a:xfrm>
            <a:off x="5223510" y="2402594"/>
            <a:ext cx="5162550" cy="373575"/>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2B5784"/>
              </a:buClr>
              <a:buSzPts val="2000"/>
              <a:buFont typeface="Arial"/>
              <a:buNone/>
            </a:pPr>
            <a:r>
              <a:rPr lang="en-US" sz="2000" b="1" dirty="0">
                <a:solidFill>
                  <a:srgbClr val="2B5784"/>
                </a:solidFill>
                <a:latin typeface="Arial"/>
                <a:ea typeface="Arial"/>
                <a:cs typeface="Arial"/>
                <a:sym typeface="Arial"/>
              </a:rPr>
              <a:t>Objetivos específicos. </a:t>
            </a:r>
            <a:endParaRPr sz="2000" b="1" dirty="0">
              <a:solidFill>
                <a:srgbClr val="2B5784"/>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8"/>
        <p:cNvGrpSpPr/>
        <p:nvPr/>
      </p:nvGrpSpPr>
      <p:grpSpPr>
        <a:xfrm>
          <a:off x="0" y="0"/>
          <a:ext cx="0" cy="0"/>
          <a:chOff x="0" y="0"/>
          <a:chExt cx="0" cy="0"/>
        </a:xfrm>
      </p:grpSpPr>
      <p:sp>
        <p:nvSpPr>
          <p:cNvPr id="119" name="Google Shape;119;p5"/>
          <p:cNvSpPr txBox="1"/>
          <p:nvPr/>
        </p:nvSpPr>
        <p:spPr>
          <a:xfrm>
            <a:off x="343539" y="6247957"/>
            <a:ext cx="47801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a:solidFill>
                  <a:schemeClr val="lt1"/>
                </a:solidFill>
                <a:latin typeface="Arial"/>
                <a:ea typeface="Arial"/>
                <a:cs typeface="Arial"/>
                <a:sym typeface="Arial"/>
              </a:rPr>
              <a:t>5</a:t>
            </a:r>
            <a:endParaRPr sz="3600" dirty="0">
              <a:solidFill>
                <a:schemeClr val="lt1"/>
              </a:solidFill>
              <a:latin typeface="Arial"/>
              <a:ea typeface="Arial"/>
              <a:cs typeface="Arial"/>
              <a:sym typeface="Arial"/>
            </a:endParaRPr>
          </a:p>
        </p:txBody>
      </p:sp>
      <p:sp>
        <p:nvSpPr>
          <p:cNvPr id="120" name="Google Shape;120;p5"/>
          <p:cNvSpPr txBox="1">
            <a:spLocks noGrp="1"/>
          </p:cNvSpPr>
          <p:nvPr>
            <p:ph type="ctrTitle"/>
          </p:nvPr>
        </p:nvSpPr>
        <p:spPr>
          <a:xfrm>
            <a:off x="2147161" y="64151"/>
            <a:ext cx="3454738" cy="649922"/>
          </a:xfrm>
          <a:prstGeom prst="rect">
            <a:avLst/>
          </a:prstGeom>
          <a:noFill/>
          <a:ln>
            <a:noFill/>
          </a:ln>
        </p:spPr>
        <p:txBody>
          <a:bodyPr spcFirstLastPara="1" wrap="square" lIns="91425" tIns="45700" rIns="91425" bIns="45700" anchor="b" anchorCtr="0">
            <a:noAutofit/>
          </a:bodyPr>
          <a:lstStyle/>
          <a:p>
            <a:pPr marL="0" lvl="0" indent="0" rtl="0">
              <a:lnSpc>
                <a:spcPct val="90000"/>
              </a:lnSpc>
              <a:spcBef>
                <a:spcPts val="0"/>
              </a:spcBef>
              <a:spcAft>
                <a:spcPts val="0"/>
              </a:spcAft>
              <a:buClr>
                <a:schemeClr val="lt1"/>
              </a:buClr>
              <a:buSzPts val="3600"/>
              <a:buFont typeface="Arial"/>
              <a:buNone/>
            </a:pPr>
            <a:r>
              <a:rPr lang="en-US" sz="3600" b="1" dirty="0">
                <a:solidFill>
                  <a:schemeClr val="lt1"/>
                </a:solidFill>
                <a:latin typeface="Arial"/>
                <a:ea typeface="Arial"/>
                <a:cs typeface="Arial"/>
                <a:sym typeface="Arial"/>
              </a:rPr>
              <a:t>Marco Teórico. </a:t>
            </a:r>
            <a:endParaRPr sz="3600" b="1" dirty="0">
              <a:solidFill>
                <a:schemeClr val="lt1"/>
              </a:solidFill>
              <a:latin typeface="Arial"/>
              <a:ea typeface="Arial"/>
              <a:cs typeface="Arial"/>
              <a:sym typeface="Arial"/>
            </a:endParaRPr>
          </a:p>
        </p:txBody>
      </p:sp>
      <p:sp>
        <p:nvSpPr>
          <p:cNvPr id="121" name="Google Shape;121;p5"/>
          <p:cNvSpPr txBox="1">
            <a:spLocks noGrp="1"/>
          </p:cNvSpPr>
          <p:nvPr>
            <p:ph type="subTitle" idx="1"/>
          </p:nvPr>
        </p:nvSpPr>
        <p:spPr>
          <a:xfrm>
            <a:off x="199160" y="907702"/>
            <a:ext cx="7626928" cy="431649"/>
          </a:xfrm>
          <a:prstGeom prst="rect">
            <a:avLst/>
          </a:prstGeom>
          <a:noFill/>
          <a:ln>
            <a:noFill/>
          </a:ln>
        </p:spPr>
        <p:txBody>
          <a:bodyPr spcFirstLastPara="1" wrap="square" lIns="91425" tIns="45700" rIns="91425" bIns="45700" anchor="t" anchorCtr="0">
            <a:normAutofit/>
          </a:bodyPr>
          <a:lstStyle/>
          <a:p>
            <a:pPr marL="0" lvl="0" indent="0" rtl="0">
              <a:lnSpc>
                <a:spcPct val="90000"/>
              </a:lnSpc>
              <a:spcBef>
                <a:spcPts val="0"/>
              </a:spcBef>
              <a:spcAft>
                <a:spcPts val="0"/>
              </a:spcAft>
              <a:buClr>
                <a:schemeClr val="lt1"/>
              </a:buClr>
              <a:buSzPts val="2000"/>
              <a:buNone/>
            </a:pPr>
            <a:r>
              <a:rPr lang="es-MX" sz="2000" b="1" dirty="0">
                <a:solidFill>
                  <a:schemeClr val="lt1"/>
                </a:solidFill>
                <a:latin typeface="Arial"/>
                <a:ea typeface="Arial"/>
                <a:cs typeface="Arial"/>
                <a:sym typeface="Arial"/>
              </a:rPr>
              <a:t>Las Normas Internacionales de Información Financiera (NIIF). </a:t>
            </a:r>
          </a:p>
        </p:txBody>
      </p:sp>
      <p:sp>
        <p:nvSpPr>
          <p:cNvPr id="122" name="Google Shape;122;p5"/>
          <p:cNvSpPr txBox="1"/>
          <p:nvPr/>
        </p:nvSpPr>
        <p:spPr>
          <a:xfrm>
            <a:off x="54781" y="1033673"/>
            <a:ext cx="8047819" cy="1627869"/>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lt1"/>
              </a:buClr>
              <a:buSzPts val="1600"/>
              <a:buFont typeface="Arial"/>
              <a:buNone/>
            </a:pPr>
            <a:endParaRPr lang="en-US" sz="2400" dirty="0">
              <a:solidFill>
                <a:schemeClr val="lt1"/>
              </a:solidFill>
              <a:latin typeface="Arial"/>
              <a:ea typeface="Arial"/>
              <a:cs typeface="Arial"/>
              <a:sym typeface="Arial"/>
            </a:endParaRPr>
          </a:p>
          <a:p>
            <a:pPr marL="0" marR="0" lvl="0" indent="0" rtl="0">
              <a:lnSpc>
                <a:spcPct val="90000"/>
              </a:lnSpc>
              <a:spcBef>
                <a:spcPts val="0"/>
              </a:spcBef>
              <a:spcAft>
                <a:spcPts val="0"/>
              </a:spcAft>
              <a:buClr>
                <a:schemeClr val="lt1"/>
              </a:buClr>
              <a:buSzPts val="1600"/>
              <a:buFont typeface="Arial"/>
              <a:buNone/>
            </a:pPr>
            <a:r>
              <a:rPr lang="es-MX" sz="2000" dirty="0">
                <a:solidFill>
                  <a:schemeClr val="lt1"/>
                </a:solidFill>
                <a:latin typeface="Arial"/>
                <a:ea typeface="Arial"/>
                <a:cs typeface="Arial"/>
                <a:sym typeface="Arial"/>
              </a:rPr>
              <a:t>Las Normas Internacionales de Información Financiera son el conjunto de normas contables de aceptación mundial que buscan regular la información contenida en los estados financieros que son aceptados de manera amplia y generalizada (Ramírez et. al, 2020). </a:t>
            </a:r>
            <a:endParaRPr lang="en-US" sz="2000" dirty="0">
              <a:solidFill>
                <a:schemeClr val="lt1"/>
              </a:solidFill>
              <a:latin typeface="Arial"/>
              <a:ea typeface="Arial"/>
              <a:cs typeface="Arial"/>
              <a:sym typeface="Arial"/>
            </a:endParaRPr>
          </a:p>
        </p:txBody>
      </p:sp>
      <p:pic>
        <p:nvPicPr>
          <p:cNvPr id="123" name="Google Shape;123;p5"/>
          <p:cNvPicPr preferRelativeResize="0"/>
          <p:nvPr/>
        </p:nvPicPr>
        <p:blipFill rotWithShape="1">
          <a:blip r:embed="rId4">
            <a:alphaModFix/>
          </a:blip>
          <a:srcRect/>
          <a:stretch/>
        </p:blipFill>
        <p:spPr>
          <a:xfrm>
            <a:off x="9251043" y="2725165"/>
            <a:ext cx="1905000" cy="1905000"/>
          </a:xfrm>
          <a:prstGeom prst="rect">
            <a:avLst/>
          </a:prstGeom>
          <a:noFill/>
          <a:ln>
            <a:noFill/>
          </a:ln>
        </p:spPr>
      </p:pic>
      <p:sp>
        <p:nvSpPr>
          <p:cNvPr id="2" name="Google Shape;121;p5">
            <a:extLst>
              <a:ext uri="{FF2B5EF4-FFF2-40B4-BE49-F238E27FC236}">
                <a16:creationId xmlns:a16="http://schemas.microsoft.com/office/drawing/2014/main" id="{79179EB6-9B7A-62EA-8140-3427858510DF}"/>
              </a:ext>
            </a:extLst>
          </p:cNvPr>
          <p:cNvSpPr txBox="1">
            <a:spLocks/>
          </p:cNvSpPr>
          <p:nvPr/>
        </p:nvSpPr>
        <p:spPr>
          <a:xfrm>
            <a:off x="2262591" y="4887871"/>
            <a:ext cx="3500066" cy="39710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0" indent="0">
              <a:spcBef>
                <a:spcPts val="0"/>
              </a:spcBef>
              <a:buClr>
                <a:schemeClr val="lt1"/>
              </a:buClr>
              <a:buSzPts val="2000"/>
            </a:pPr>
            <a:r>
              <a:rPr lang="es-MX" sz="2000" b="1" dirty="0">
                <a:solidFill>
                  <a:schemeClr val="lt1"/>
                </a:solidFill>
                <a:latin typeface="Arial"/>
                <a:ea typeface="Arial"/>
                <a:cs typeface="Arial"/>
                <a:sym typeface="Arial"/>
              </a:rPr>
              <a:t>La rentabilidad. </a:t>
            </a:r>
          </a:p>
        </p:txBody>
      </p:sp>
      <p:sp>
        <p:nvSpPr>
          <p:cNvPr id="4" name="Google Shape;122;p5">
            <a:extLst>
              <a:ext uri="{FF2B5EF4-FFF2-40B4-BE49-F238E27FC236}">
                <a16:creationId xmlns:a16="http://schemas.microsoft.com/office/drawing/2014/main" id="{C0088E48-5CDA-9050-D591-3D05217CE63F}"/>
              </a:ext>
            </a:extLst>
          </p:cNvPr>
          <p:cNvSpPr txBox="1"/>
          <p:nvPr/>
        </p:nvSpPr>
        <p:spPr>
          <a:xfrm>
            <a:off x="60903" y="5284976"/>
            <a:ext cx="8041697" cy="962982"/>
          </a:xfrm>
          <a:prstGeom prst="rect">
            <a:avLst/>
          </a:prstGeom>
          <a:noFill/>
          <a:ln>
            <a:noFill/>
          </a:ln>
        </p:spPr>
        <p:txBody>
          <a:bodyPr spcFirstLastPara="1" wrap="square" lIns="91425" tIns="45700" rIns="91425" bIns="45700" anchor="t" anchorCtr="0">
            <a:normAutofit/>
          </a:bodyPr>
          <a:lstStyle/>
          <a:p>
            <a:pPr marL="0" marR="0" lvl="0" indent="0" rtl="0">
              <a:lnSpc>
                <a:spcPct val="90000"/>
              </a:lnSpc>
              <a:spcBef>
                <a:spcPts val="0"/>
              </a:spcBef>
              <a:spcAft>
                <a:spcPts val="0"/>
              </a:spcAft>
              <a:buClr>
                <a:schemeClr val="lt1"/>
              </a:buClr>
              <a:buSzPts val="1600"/>
              <a:buFont typeface="Arial"/>
              <a:buNone/>
            </a:pPr>
            <a:r>
              <a:rPr lang="es-MX" sz="2000" dirty="0">
                <a:solidFill>
                  <a:schemeClr val="lt1"/>
                </a:solidFill>
                <a:latin typeface="Arial"/>
                <a:ea typeface="Arial"/>
                <a:cs typeface="Arial"/>
                <a:sym typeface="Arial"/>
              </a:rPr>
              <a:t>La rentabilidad es un indicador que mide el desempeño financiero que la empresa cree pertinente para la toma de decisiones </a:t>
            </a:r>
            <a:r>
              <a:rPr lang="es-MX" sz="2000" dirty="0">
                <a:solidFill>
                  <a:schemeClr val="lt1"/>
                </a:solidFill>
              </a:rPr>
              <a:t>f</a:t>
            </a:r>
            <a:r>
              <a:rPr lang="es-MX" sz="2000" dirty="0">
                <a:solidFill>
                  <a:schemeClr val="lt1"/>
                </a:solidFill>
                <a:latin typeface="Arial"/>
                <a:ea typeface="Arial"/>
                <a:cs typeface="Arial"/>
                <a:sym typeface="Arial"/>
              </a:rPr>
              <a:t>inancieras y gerenciales (Mafra et. al, 2016). </a:t>
            </a:r>
            <a:endParaRPr lang="en-US" sz="2000" dirty="0">
              <a:solidFill>
                <a:schemeClr val="lt1"/>
              </a:solidFill>
              <a:latin typeface="Arial"/>
              <a:ea typeface="Arial"/>
              <a:cs typeface="Arial"/>
              <a:sym typeface="Arial"/>
            </a:endParaRPr>
          </a:p>
        </p:txBody>
      </p:sp>
      <p:sp>
        <p:nvSpPr>
          <p:cNvPr id="7" name="CuadroTexto 6">
            <a:extLst>
              <a:ext uri="{FF2B5EF4-FFF2-40B4-BE49-F238E27FC236}">
                <a16:creationId xmlns:a16="http://schemas.microsoft.com/office/drawing/2014/main" id="{9B4E55BF-B2AD-9022-D387-BBE8223AD0A8}"/>
              </a:ext>
            </a:extLst>
          </p:cNvPr>
          <p:cNvSpPr txBox="1"/>
          <p:nvPr/>
        </p:nvSpPr>
        <p:spPr>
          <a:xfrm>
            <a:off x="3209349" y="2691683"/>
            <a:ext cx="160655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FFFFFF"/>
              </a:buClr>
              <a:buSzPts val="2000"/>
              <a:buFont typeface="Arial"/>
              <a:buNone/>
              <a:tabLst/>
              <a:defRPr/>
            </a:pPr>
            <a:r>
              <a:rPr kumimoji="0" lang="es-MX" sz="2000" b="1" i="0" u="none" strike="noStrike" kern="0" cap="none" spc="0" normalizeH="0" baseline="0" noProof="0" dirty="0">
                <a:ln>
                  <a:noFill/>
                </a:ln>
                <a:solidFill>
                  <a:srgbClr val="FFFFFF"/>
                </a:solidFill>
                <a:effectLst/>
                <a:uLnTx/>
                <a:uFillTx/>
                <a:latin typeface="Arial"/>
                <a:ea typeface="Arial"/>
                <a:cs typeface="Arial"/>
                <a:sym typeface="Arial"/>
              </a:rPr>
              <a:t>La NIC- 41. </a:t>
            </a:r>
          </a:p>
        </p:txBody>
      </p:sp>
      <p:sp>
        <p:nvSpPr>
          <p:cNvPr id="11" name="CuadroTexto 10">
            <a:extLst>
              <a:ext uri="{FF2B5EF4-FFF2-40B4-BE49-F238E27FC236}">
                <a16:creationId xmlns:a16="http://schemas.microsoft.com/office/drawing/2014/main" id="{07752E81-1A16-A923-A176-EC541C0279AF}"/>
              </a:ext>
            </a:extLst>
          </p:cNvPr>
          <p:cNvSpPr txBox="1"/>
          <p:nvPr/>
        </p:nvSpPr>
        <p:spPr>
          <a:xfrm>
            <a:off x="54781" y="3121934"/>
            <a:ext cx="8047819" cy="1905073"/>
          </a:xfrm>
          <a:prstGeom prst="rect">
            <a:avLst/>
          </a:prstGeom>
          <a:noFill/>
        </p:spPr>
        <p:txBody>
          <a:bodyPr wrap="square">
            <a:spAutoFit/>
          </a:bodyPr>
          <a:lstStyle/>
          <a:p>
            <a:pPr marL="0" marR="0" lvl="0" indent="0" algn="l" rtl="0">
              <a:lnSpc>
                <a:spcPct val="120000"/>
              </a:lnSpc>
              <a:spcBef>
                <a:spcPts val="1000"/>
              </a:spcBef>
              <a:spcAft>
                <a:spcPts val="0"/>
              </a:spcAft>
              <a:buClr>
                <a:schemeClr val="dk1"/>
              </a:buClr>
              <a:buSzPts val="1600"/>
              <a:buFont typeface="Arial"/>
              <a:buNone/>
            </a:pPr>
            <a:r>
              <a:rPr lang="es-MX" sz="2000" dirty="0">
                <a:solidFill>
                  <a:schemeClr val="bg1"/>
                </a:solidFill>
                <a:latin typeface="Arial"/>
                <a:ea typeface="Arial"/>
                <a:cs typeface="Arial"/>
                <a:sym typeface="Arial"/>
              </a:rPr>
              <a:t>La NIC – 41(agricultura) es la norma contable aplicada al sector agropecuario, cuenta con la valoración de los activos biológicos y productos agrícolas que permiten la correcta presentación e interpretación de los estados financieros del sector (Rodríguez, 2017).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7"/>
        <p:cNvGrpSpPr/>
        <p:nvPr/>
      </p:nvGrpSpPr>
      <p:grpSpPr>
        <a:xfrm>
          <a:off x="0" y="0"/>
          <a:ext cx="0" cy="0"/>
          <a:chOff x="0" y="0"/>
          <a:chExt cx="0" cy="0"/>
        </a:xfrm>
      </p:grpSpPr>
      <p:sp>
        <p:nvSpPr>
          <p:cNvPr id="128" name="Google Shape;128;p6"/>
          <p:cNvSpPr txBox="1"/>
          <p:nvPr/>
        </p:nvSpPr>
        <p:spPr>
          <a:xfrm>
            <a:off x="175288" y="6211669"/>
            <a:ext cx="72648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a:solidFill>
                  <a:schemeClr val="lt1"/>
                </a:solidFill>
                <a:latin typeface="Arial"/>
                <a:ea typeface="Arial"/>
                <a:cs typeface="Arial"/>
                <a:sym typeface="Arial"/>
              </a:rPr>
              <a:t>6</a:t>
            </a:r>
            <a:endParaRPr sz="3600" dirty="0">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FC1E5816-2311-9848-8A85-F1DAFA4B6091}"/>
              </a:ext>
            </a:extLst>
          </p:cNvPr>
          <p:cNvPicPr>
            <a:picLocks noChangeAspect="1"/>
          </p:cNvPicPr>
          <p:nvPr/>
        </p:nvPicPr>
        <p:blipFill rotWithShape="1">
          <a:blip r:embed="rId4"/>
          <a:srcRect t="18597" b="25439"/>
          <a:stretch/>
        </p:blipFill>
        <p:spPr>
          <a:xfrm>
            <a:off x="175288" y="673768"/>
            <a:ext cx="11625391" cy="566687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3"/>
        <p:cNvGrpSpPr/>
        <p:nvPr/>
      </p:nvGrpSpPr>
      <p:grpSpPr>
        <a:xfrm>
          <a:off x="0" y="0"/>
          <a:ext cx="0" cy="0"/>
          <a:chOff x="0" y="0"/>
          <a:chExt cx="0" cy="0"/>
        </a:xfrm>
      </p:grpSpPr>
      <p:sp>
        <p:nvSpPr>
          <p:cNvPr id="184" name="Google Shape;184;p9"/>
          <p:cNvSpPr txBox="1"/>
          <p:nvPr/>
        </p:nvSpPr>
        <p:spPr>
          <a:xfrm>
            <a:off x="11151918" y="6139543"/>
            <a:ext cx="6832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3600" dirty="0">
                <a:solidFill>
                  <a:schemeClr val="lt1"/>
                </a:solidFill>
                <a:latin typeface="Arial"/>
                <a:ea typeface="Arial"/>
                <a:cs typeface="Arial"/>
                <a:sym typeface="Arial"/>
              </a:rPr>
              <a:t>7</a:t>
            </a:r>
            <a:endParaRPr sz="3600" dirty="0">
              <a:solidFill>
                <a:schemeClr val="lt1"/>
              </a:solidFill>
              <a:latin typeface="Arial"/>
              <a:ea typeface="Arial"/>
              <a:cs typeface="Arial"/>
              <a:sym typeface="Arial"/>
            </a:endParaRPr>
          </a:p>
        </p:txBody>
      </p:sp>
      <p:sp>
        <p:nvSpPr>
          <p:cNvPr id="185" name="Google Shape;185;p9"/>
          <p:cNvSpPr txBox="1">
            <a:spLocks noGrp="1"/>
          </p:cNvSpPr>
          <p:nvPr>
            <p:ph type="ctrTitle"/>
          </p:nvPr>
        </p:nvSpPr>
        <p:spPr>
          <a:xfrm>
            <a:off x="7062187" y="266122"/>
            <a:ext cx="4431331" cy="68738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2B5784"/>
              </a:buClr>
              <a:buSzPts val="4800"/>
              <a:buFont typeface="Arial"/>
              <a:buNone/>
            </a:pPr>
            <a:r>
              <a:rPr lang="en-US" sz="4800" dirty="0">
                <a:solidFill>
                  <a:srgbClr val="2B5784"/>
                </a:solidFill>
                <a:latin typeface="Arial"/>
                <a:ea typeface="Arial"/>
                <a:cs typeface="Arial"/>
                <a:sym typeface="Arial"/>
              </a:rPr>
              <a:t>Bibliografía</a:t>
            </a:r>
            <a:endParaRPr sz="4800" dirty="0">
              <a:solidFill>
                <a:srgbClr val="2B5784"/>
              </a:solidFill>
              <a:latin typeface="Arial"/>
              <a:ea typeface="Arial"/>
              <a:cs typeface="Arial"/>
              <a:sym typeface="Arial"/>
            </a:endParaRPr>
          </a:p>
        </p:txBody>
      </p:sp>
      <p:sp>
        <p:nvSpPr>
          <p:cNvPr id="187" name="Google Shape;187;p9"/>
          <p:cNvSpPr txBox="1"/>
          <p:nvPr/>
        </p:nvSpPr>
        <p:spPr>
          <a:xfrm>
            <a:off x="5837811" y="992062"/>
            <a:ext cx="6176389" cy="6640638"/>
          </a:xfrm>
          <a:prstGeom prst="rect">
            <a:avLst/>
          </a:prstGeom>
          <a:noFill/>
          <a:ln>
            <a:noFill/>
          </a:ln>
        </p:spPr>
        <p:txBody>
          <a:bodyPr spcFirstLastPara="1" wrap="square" lIns="91425" tIns="45700" rIns="91425" bIns="45700" anchor="t" anchorCtr="0">
            <a:normAutofit fontScale="25000" lnSpcReduction="20000"/>
          </a:bodyPr>
          <a:lstStyle/>
          <a:p>
            <a:pPr marL="0" marR="0" lvl="0" indent="0" algn="just" rtl="0">
              <a:lnSpc>
                <a:spcPct val="170000"/>
              </a:lnSpc>
              <a:spcBef>
                <a:spcPts val="0"/>
              </a:spcBef>
              <a:spcAft>
                <a:spcPts val="0"/>
              </a:spcAft>
              <a:buClr>
                <a:schemeClr val="lt1"/>
              </a:buClr>
              <a:buSzPts val="1600"/>
              <a:buFont typeface="Arial"/>
              <a:buNone/>
            </a:pPr>
            <a:r>
              <a:rPr lang="es-MX" sz="4000" dirty="0">
                <a:solidFill>
                  <a:schemeClr val="accent1">
                    <a:lumMod val="50000"/>
                  </a:schemeClr>
                </a:solidFill>
                <a:latin typeface="Arial"/>
                <a:ea typeface="Arial"/>
                <a:cs typeface="Arial"/>
                <a:sym typeface="Arial"/>
              </a:rPr>
              <a:t>Ramírez, J., Santos, O., Cuarenta, F., Mendoza, L. y Mares, J. (2020). Las normas de información financiera en México NIIF, su importancia y aplicación. Recuperado de </a:t>
            </a:r>
            <a:r>
              <a:rPr lang="es-MX" sz="4000" dirty="0">
                <a:solidFill>
                  <a:schemeClr val="accent1">
                    <a:lumMod val="50000"/>
                  </a:schemeClr>
                </a:solidFill>
                <a:latin typeface="Arial"/>
                <a:ea typeface="Arial"/>
                <a:cs typeface="Arial"/>
                <a:sym typeface="Arial"/>
                <a:hlinkClick r:id="rId4">
                  <a:extLst>
                    <a:ext uri="{A12FA001-AC4F-418D-AE19-62706E023703}">
                      <ahyp:hlinkClr xmlns:ahyp="http://schemas.microsoft.com/office/drawing/2018/hyperlinkcolor" xmlns="" val="tx"/>
                    </a:ext>
                  </a:extLst>
                </a:hlinkClick>
              </a:rPr>
              <a:t>http://www.reibci.org/publicados/2020/dic/4100667.pdf</a:t>
            </a:r>
            <a:r>
              <a:rPr lang="es-MX" sz="4000" dirty="0">
                <a:solidFill>
                  <a:schemeClr val="accent1">
                    <a:lumMod val="50000"/>
                  </a:schemeClr>
                </a:solidFill>
                <a:latin typeface="Arial"/>
                <a:ea typeface="Arial"/>
                <a:cs typeface="Arial"/>
                <a:sym typeface="Arial"/>
              </a:rPr>
              <a:t> </a:t>
            </a:r>
          </a:p>
          <a:p>
            <a:pPr marL="0" marR="0" lvl="0" indent="0" algn="just" rtl="0">
              <a:lnSpc>
                <a:spcPct val="170000"/>
              </a:lnSpc>
              <a:spcBef>
                <a:spcPts val="0"/>
              </a:spcBef>
              <a:spcAft>
                <a:spcPts val="0"/>
              </a:spcAft>
              <a:buClr>
                <a:schemeClr val="lt1"/>
              </a:buClr>
              <a:buSzPts val="1600"/>
              <a:buFont typeface="Arial"/>
              <a:buNone/>
            </a:pPr>
            <a:r>
              <a:rPr lang="es-MX" sz="4000" dirty="0">
                <a:solidFill>
                  <a:schemeClr val="accent1">
                    <a:lumMod val="50000"/>
                  </a:schemeClr>
                </a:solidFill>
              </a:rPr>
              <a:t>Rodríguez, M. (2017). Aplicación y especificación de la NIC 41 – activos biológicos en Colombia. Recuperado de </a:t>
            </a:r>
            <a:r>
              <a:rPr lang="es-MX" sz="4000" dirty="0">
                <a:solidFill>
                  <a:schemeClr val="accent1">
                    <a:lumMod val="50000"/>
                  </a:schemeClr>
                </a:solidFill>
                <a:hlinkClick r:id="rId5"/>
              </a:rPr>
              <a:t>https://ciencia.lasalle.edu.co/cgi/viewcontent.cgi?article=1541&amp;context=contaduria_publica</a:t>
            </a:r>
            <a:r>
              <a:rPr lang="es-MX" sz="4000" dirty="0">
                <a:solidFill>
                  <a:schemeClr val="accent1">
                    <a:lumMod val="50000"/>
                  </a:schemeClr>
                </a:solidFill>
              </a:rPr>
              <a:t> </a:t>
            </a:r>
            <a:endParaRPr lang="es-MX" sz="4000" dirty="0">
              <a:solidFill>
                <a:schemeClr val="accent1">
                  <a:lumMod val="50000"/>
                </a:schemeClr>
              </a:solidFill>
              <a:latin typeface="Arial"/>
              <a:ea typeface="Arial"/>
              <a:cs typeface="Arial"/>
              <a:sym typeface="Arial"/>
            </a:endParaRPr>
          </a:p>
          <a:p>
            <a:pPr marL="0" marR="0" lvl="0" indent="0" algn="just" rtl="0">
              <a:lnSpc>
                <a:spcPct val="170000"/>
              </a:lnSpc>
              <a:spcBef>
                <a:spcPts val="0"/>
              </a:spcBef>
              <a:spcAft>
                <a:spcPts val="0"/>
              </a:spcAft>
              <a:buClr>
                <a:schemeClr val="lt1"/>
              </a:buClr>
              <a:buSzPts val="1600"/>
              <a:buFont typeface="Arial"/>
              <a:buNone/>
            </a:pPr>
            <a:r>
              <a:rPr lang="es-MX" sz="4000" dirty="0">
                <a:solidFill>
                  <a:schemeClr val="accent1">
                    <a:lumMod val="50000"/>
                  </a:schemeClr>
                </a:solidFill>
                <a:latin typeface="Arial"/>
                <a:ea typeface="Arial"/>
                <a:cs typeface="Arial"/>
                <a:sym typeface="Arial"/>
              </a:rPr>
              <a:t>  </a:t>
            </a:r>
            <a:endParaRPr lang="en-US" sz="4000" dirty="0">
              <a:solidFill>
                <a:schemeClr val="accent1">
                  <a:lumMod val="50000"/>
                </a:schemeClr>
              </a:solidFill>
              <a:latin typeface="Arial"/>
              <a:ea typeface="Arial"/>
              <a:cs typeface="Arial"/>
              <a:sym typeface="Arial"/>
            </a:endParaRPr>
          </a:p>
          <a:p>
            <a:pPr marL="0" marR="0" lvl="0" indent="0" algn="just" rtl="0">
              <a:lnSpc>
                <a:spcPct val="170000"/>
              </a:lnSpc>
              <a:spcBef>
                <a:spcPts val="0"/>
              </a:spcBef>
              <a:spcAft>
                <a:spcPts val="0"/>
              </a:spcAft>
              <a:buClr>
                <a:schemeClr val="lt1"/>
              </a:buClr>
              <a:buSzPts val="1600"/>
              <a:buFont typeface="Arial"/>
              <a:buNone/>
            </a:pPr>
            <a:r>
              <a:rPr lang="en-US" sz="4000" dirty="0">
                <a:solidFill>
                  <a:schemeClr val="accent1">
                    <a:lumMod val="50000"/>
                  </a:schemeClr>
                </a:solidFill>
                <a:latin typeface="Arial"/>
                <a:ea typeface="Arial"/>
                <a:cs typeface="Arial"/>
                <a:sym typeface="Arial"/>
              </a:rPr>
              <a:t>Mafra, V., Gónzales, E., Ricardo, P., &amp; Wahrlich, R. (2016). A cost-benefit analysis of three gillnet fisheries in Santa Catarina, Brazil: contributing to fisheries management decisions. Latin American Journal of Aquatic Research, 44(5), 1096–1115. </a:t>
            </a:r>
            <a:r>
              <a:rPr lang="en-US" sz="4000" dirty="0">
                <a:solidFill>
                  <a:schemeClr val="accent1">
                    <a:lumMod val="50000"/>
                  </a:schemeClr>
                </a:solidFill>
                <a:latin typeface="Arial"/>
                <a:ea typeface="Arial"/>
                <a:cs typeface="Arial"/>
                <a:sym typeface="Arial"/>
                <a:hlinkClick r:id="rId6">
                  <a:extLst>
                    <a:ext uri="{A12FA001-AC4F-418D-AE19-62706E023703}">
                      <ahyp:hlinkClr xmlns:ahyp="http://schemas.microsoft.com/office/drawing/2018/hyperlinkcolor" xmlns="" val="tx"/>
                    </a:ext>
                  </a:extLst>
                </a:hlinkClick>
              </a:rPr>
              <a:t>https://doi.org/10.3856/vol44-issue5-fulltext-19</a:t>
            </a:r>
            <a:r>
              <a:rPr lang="en-US" sz="4000" dirty="0">
                <a:solidFill>
                  <a:schemeClr val="accent1">
                    <a:lumMod val="50000"/>
                  </a:schemeClr>
                </a:solidFill>
                <a:latin typeface="Arial"/>
                <a:ea typeface="Arial"/>
                <a:cs typeface="Arial"/>
                <a:sym typeface="Arial"/>
              </a:rPr>
              <a:t> </a:t>
            </a:r>
          </a:p>
          <a:p>
            <a:pPr marL="0" marR="0" lvl="0" indent="0" algn="just" rtl="0">
              <a:lnSpc>
                <a:spcPct val="170000"/>
              </a:lnSpc>
              <a:spcBef>
                <a:spcPts val="0"/>
              </a:spcBef>
              <a:spcAft>
                <a:spcPts val="0"/>
              </a:spcAft>
              <a:buClr>
                <a:schemeClr val="lt1"/>
              </a:buClr>
              <a:buSzPts val="1600"/>
              <a:buFont typeface="Arial"/>
              <a:buNone/>
            </a:pPr>
            <a:endParaRPr lang="en-US" sz="4000" dirty="0">
              <a:solidFill>
                <a:schemeClr val="accent1">
                  <a:lumMod val="50000"/>
                </a:schemeClr>
              </a:solidFill>
              <a:latin typeface="Arial"/>
              <a:ea typeface="Arial"/>
              <a:cs typeface="Arial"/>
              <a:sym typeface="Arial"/>
            </a:endParaRPr>
          </a:p>
          <a:p>
            <a:pPr marL="0" marR="0" lvl="0" indent="0" algn="just" rtl="0">
              <a:lnSpc>
                <a:spcPct val="170000"/>
              </a:lnSpc>
              <a:spcBef>
                <a:spcPts val="0"/>
              </a:spcBef>
              <a:spcAft>
                <a:spcPts val="0"/>
              </a:spcAft>
              <a:buClr>
                <a:schemeClr val="lt1"/>
              </a:buClr>
              <a:buSzPts val="1600"/>
              <a:buFont typeface="Arial"/>
              <a:buNone/>
            </a:pPr>
            <a:r>
              <a:rPr lang="en-US" sz="4000" dirty="0">
                <a:solidFill>
                  <a:schemeClr val="accent1">
                    <a:lumMod val="50000"/>
                  </a:schemeClr>
                </a:solidFill>
              </a:rPr>
              <a:t>Rodríguez, M. (2017). </a:t>
            </a:r>
            <a:r>
              <a:rPr lang="es-MX" sz="4000" dirty="0">
                <a:solidFill>
                  <a:schemeClr val="accent1">
                    <a:lumMod val="50000"/>
                  </a:schemeClr>
                </a:solidFill>
              </a:rPr>
              <a:t>Aplicación y especificación de la NIC 41 - activos biológicos en</a:t>
            </a:r>
          </a:p>
          <a:p>
            <a:pPr marL="0" marR="0" lvl="0" indent="0" algn="just" rtl="0">
              <a:lnSpc>
                <a:spcPct val="170000"/>
              </a:lnSpc>
              <a:spcBef>
                <a:spcPts val="0"/>
              </a:spcBef>
              <a:spcAft>
                <a:spcPts val="0"/>
              </a:spcAft>
              <a:buClr>
                <a:schemeClr val="lt1"/>
              </a:buClr>
              <a:buSzPts val="1600"/>
              <a:buFont typeface="Arial"/>
              <a:buNone/>
            </a:pPr>
            <a:r>
              <a:rPr lang="es-MX" sz="4000" dirty="0">
                <a:solidFill>
                  <a:schemeClr val="accent1">
                    <a:lumMod val="50000"/>
                  </a:schemeClr>
                </a:solidFill>
              </a:rPr>
              <a:t>Colombia. Recuperado de </a:t>
            </a:r>
            <a:r>
              <a:rPr lang="es-MX" sz="4000" dirty="0">
                <a:solidFill>
                  <a:schemeClr val="accent1">
                    <a:lumMod val="50000"/>
                  </a:schemeClr>
                </a:solidFill>
                <a:hlinkClick r:id="rId5"/>
              </a:rPr>
              <a:t>https://ciencia.lasalle.edu.co/cgi/viewcontent.cgi?article=1541&amp;context=contaduria_publica</a:t>
            </a:r>
            <a:r>
              <a:rPr lang="es-MX" sz="4000" dirty="0">
                <a:solidFill>
                  <a:schemeClr val="accent1">
                    <a:lumMod val="50000"/>
                  </a:schemeClr>
                </a:solidFill>
              </a:rPr>
              <a:t> </a:t>
            </a:r>
            <a:endParaRPr lang="en-US" sz="4000" dirty="0">
              <a:solidFill>
                <a:schemeClr val="accent1">
                  <a:lumMod val="50000"/>
                </a:schemeClr>
              </a:solidFill>
              <a:latin typeface="Arial"/>
              <a:ea typeface="Arial"/>
              <a:cs typeface="Arial"/>
              <a:sym typeface="Arial"/>
            </a:endParaRPr>
          </a:p>
          <a:p>
            <a:pPr marL="0" marR="0" lvl="0" indent="0" algn="just" rtl="0">
              <a:lnSpc>
                <a:spcPct val="170000"/>
              </a:lnSpc>
              <a:spcBef>
                <a:spcPts val="1000"/>
              </a:spcBef>
              <a:spcAft>
                <a:spcPts val="0"/>
              </a:spcAft>
              <a:buClr>
                <a:schemeClr val="dk1"/>
              </a:buClr>
              <a:buSzPts val="1600"/>
              <a:buFont typeface="Arial"/>
              <a:buNone/>
            </a:pPr>
            <a:r>
              <a:rPr lang="en-US" sz="4000" dirty="0">
                <a:solidFill>
                  <a:schemeClr val="accent1">
                    <a:lumMod val="50000"/>
                  </a:schemeClr>
                </a:solidFill>
                <a:latin typeface="Arial"/>
                <a:ea typeface="Arial"/>
                <a:cs typeface="Arial"/>
                <a:sym typeface="Arial"/>
              </a:rPr>
              <a:t> </a:t>
            </a:r>
            <a:r>
              <a:rPr lang="es-MX" sz="4000" dirty="0">
                <a:solidFill>
                  <a:schemeClr val="accent1">
                    <a:lumMod val="50000"/>
                  </a:schemeClr>
                </a:solidFill>
                <a:latin typeface="Arial"/>
                <a:ea typeface="Arial"/>
                <a:cs typeface="Arial"/>
                <a:sym typeface="Arial"/>
              </a:rPr>
              <a:t>Zapata, B. (1998). ANÁLISIS FINANCIERO EMPRESARIAL: APLICACIÓN AL SECTOR AGROPECUARIO. Recuperado de </a:t>
            </a:r>
            <a:r>
              <a:rPr lang="es-MX" sz="4000" dirty="0">
                <a:solidFill>
                  <a:schemeClr val="accent1">
                    <a:lumMod val="50000"/>
                  </a:schemeClr>
                </a:solidFill>
                <a:latin typeface="Arial"/>
                <a:ea typeface="Arial"/>
                <a:cs typeface="Arial"/>
                <a:sym typeface="Arial"/>
                <a:hlinkClick r:id="rId7"/>
              </a:rPr>
              <a:t>https://repositorio.unal.edu.co/bitstream/handle/unal/6946/32502345.1998.pdf?sequence=1&amp;isAllowed=y</a:t>
            </a:r>
            <a:r>
              <a:rPr lang="es-MX" sz="4000" dirty="0">
                <a:solidFill>
                  <a:schemeClr val="accent1">
                    <a:lumMod val="50000"/>
                  </a:schemeClr>
                </a:solidFill>
                <a:latin typeface="Arial"/>
                <a:ea typeface="Arial"/>
                <a:cs typeface="Arial"/>
                <a:sym typeface="Arial"/>
              </a:rPr>
              <a:t>  </a:t>
            </a:r>
          </a:p>
          <a:p>
            <a:pPr marL="0" marR="0" lvl="0" indent="0" algn="just" rtl="0">
              <a:lnSpc>
                <a:spcPct val="170000"/>
              </a:lnSpc>
              <a:spcBef>
                <a:spcPts val="1000"/>
              </a:spcBef>
              <a:spcAft>
                <a:spcPts val="0"/>
              </a:spcAft>
              <a:buClr>
                <a:schemeClr val="dk1"/>
              </a:buClr>
              <a:buSzPts val="1600"/>
              <a:buFont typeface="Arial"/>
              <a:buNone/>
            </a:pPr>
            <a:r>
              <a:rPr lang="es-MX" sz="4000" dirty="0">
                <a:solidFill>
                  <a:schemeClr val="accent1">
                    <a:lumMod val="50000"/>
                  </a:schemeClr>
                </a:solidFill>
                <a:latin typeface="Arial"/>
                <a:ea typeface="Arial"/>
                <a:cs typeface="Arial"/>
                <a:sym typeface="Arial"/>
              </a:rPr>
              <a:t>Parra, R., Puyana, R. y Yepes, F. (2021). ANÁLISIS DE LA PRODUCTIVIDAD DEL SECTOR AGROPECUARIO EN COLOMBIA Y SU IMPACTO EN TEMAS COMO: ENCADENAMIENTOS PRODUCTIVOS, SOSTENIBILIDAD E INTERNACIONALIZACIÓN, EN EL MARCO DEL PROGRAMA COLOMBIA MÁS COMPETITIVA. Recuperado de </a:t>
            </a:r>
            <a:r>
              <a:rPr lang="es-MX" sz="4000" dirty="0">
                <a:solidFill>
                  <a:schemeClr val="accent1">
                    <a:lumMod val="50000"/>
                  </a:schemeClr>
                </a:solidFill>
                <a:latin typeface="Arial"/>
                <a:ea typeface="Arial"/>
                <a:cs typeface="Arial"/>
                <a:sym typeface="Arial"/>
                <a:hlinkClick r:id="rId8"/>
              </a:rPr>
              <a:t>https://www.repository.fedesarrollo.org.co/bitstream/handle/11445/4092/Repor_Marzo_2021_Parra-Pe%c3%b1a_Puyana_y_Yepes.pdf?sequence=9&amp;isAllowed=y</a:t>
            </a:r>
            <a:r>
              <a:rPr lang="es-MX" sz="4000" dirty="0">
                <a:solidFill>
                  <a:schemeClr val="accent1">
                    <a:lumMod val="50000"/>
                  </a:schemeClr>
                </a:solidFill>
                <a:latin typeface="Arial"/>
                <a:ea typeface="Arial"/>
                <a:cs typeface="Arial"/>
                <a:sym typeface="Arial"/>
              </a:rPr>
              <a:t>  </a:t>
            </a:r>
          </a:p>
          <a:p>
            <a:pPr marL="0" marR="0" lvl="0" indent="0" algn="just" rtl="0">
              <a:lnSpc>
                <a:spcPct val="90000"/>
              </a:lnSpc>
              <a:spcBef>
                <a:spcPts val="1000"/>
              </a:spcBef>
              <a:spcAft>
                <a:spcPts val="0"/>
              </a:spcAft>
              <a:buClr>
                <a:schemeClr val="dk1"/>
              </a:buClr>
              <a:buSzPts val="1600"/>
              <a:buFont typeface="Arial"/>
              <a:buNone/>
            </a:pPr>
            <a:endParaRPr lang="en-US" sz="2000" dirty="0">
              <a:solidFill>
                <a:schemeClr val="lt1"/>
              </a:solidFill>
              <a:latin typeface="Arial"/>
              <a:ea typeface="Arial"/>
              <a:cs typeface="Arial"/>
              <a:sym typeface="Arial"/>
            </a:endParaRPr>
          </a:p>
          <a:p>
            <a:pPr marL="0" marR="0" lvl="0" indent="0" algn="just" rtl="0">
              <a:lnSpc>
                <a:spcPct val="90000"/>
              </a:lnSpc>
              <a:spcBef>
                <a:spcPts val="1000"/>
              </a:spcBef>
              <a:spcAft>
                <a:spcPts val="0"/>
              </a:spcAft>
              <a:buClr>
                <a:schemeClr val="dk1"/>
              </a:buClr>
              <a:buSzPts val="1600"/>
              <a:buFont typeface="Arial"/>
              <a:buNone/>
            </a:pPr>
            <a:endParaRPr sz="1600" dirty="0">
              <a:solidFill>
                <a:schemeClr val="lt1"/>
              </a:solidFill>
              <a:latin typeface="Arial"/>
              <a:ea typeface="Arial"/>
              <a:cs typeface="Arial"/>
              <a:sym typeface="Arial"/>
            </a:endParaRPr>
          </a:p>
        </p:txBody>
      </p:sp>
      <p:grpSp>
        <p:nvGrpSpPr>
          <p:cNvPr id="188" name="Google Shape;188;p9"/>
          <p:cNvGrpSpPr/>
          <p:nvPr/>
        </p:nvGrpSpPr>
        <p:grpSpPr>
          <a:xfrm>
            <a:off x="2044867" y="1879604"/>
            <a:ext cx="2411019" cy="2940120"/>
            <a:chOff x="596350" y="929175"/>
            <a:chExt cx="407950" cy="497475"/>
          </a:xfrm>
        </p:grpSpPr>
        <p:sp>
          <p:nvSpPr>
            <p:cNvPr id="189" name="Google Shape;189;p9"/>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90" name="Google Shape;190;p9"/>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91" name="Google Shape;191;p9"/>
            <p:cNvSpPr/>
            <p:nvPr/>
          </p:nvSpPr>
          <p:spPr>
            <a:xfrm>
              <a:off x="688900" y="1256150"/>
              <a:ext cx="133975" cy="25"/>
            </a:xfrm>
            <a:custGeom>
              <a:avLst/>
              <a:gdLst/>
              <a:ahLst/>
              <a:cxnLst/>
              <a:rect l="l" t="t" r="r" b="b"/>
              <a:pathLst>
                <a:path w="5359" h="1" fill="none" extrusionOk="0">
                  <a:moveTo>
                    <a:pt x="5358" y="0"/>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92" name="Google Shape;192;p9"/>
            <p:cNvSpPr/>
            <p:nvPr/>
          </p:nvSpPr>
          <p:spPr>
            <a:xfrm>
              <a:off x="688900" y="1201350"/>
              <a:ext cx="255750" cy="25"/>
            </a:xfrm>
            <a:custGeom>
              <a:avLst/>
              <a:gdLst/>
              <a:ahLst/>
              <a:cxnLst/>
              <a:rect l="l" t="t" r="r" b="b"/>
              <a:pathLst>
                <a:path w="10230" h="1" fill="none" extrusionOk="0">
                  <a:moveTo>
                    <a:pt x="10229" y="1"/>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93" name="Google Shape;193;p9"/>
            <p:cNvSpPr/>
            <p:nvPr/>
          </p:nvSpPr>
          <p:spPr>
            <a:xfrm>
              <a:off x="688900" y="1145950"/>
              <a:ext cx="255750" cy="25"/>
            </a:xfrm>
            <a:custGeom>
              <a:avLst/>
              <a:gdLst/>
              <a:ahLst/>
              <a:cxnLst/>
              <a:rect l="l" t="t" r="r" b="b"/>
              <a:pathLst>
                <a:path w="10230" h="1" fill="none" extrusionOk="0">
                  <a:moveTo>
                    <a:pt x="10229" y="0"/>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94" name="Google Shape;194;p9"/>
            <p:cNvSpPr/>
            <p:nvPr/>
          </p:nvSpPr>
          <p:spPr>
            <a:xfrm>
              <a:off x="688900" y="1090525"/>
              <a:ext cx="255750" cy="25"/>
            </a:xfrm>
            <a:custGeom>
              <a:avLst/>
              <a:gdLst/>
              <a:ahLst/>
              <a:cxnLst/>
              <a:rect l="l" t="t" r="r" b="b"/>
              <a:pathLst>
                <a:path w="10230" h="1" fill="none" extrusionOk="0">
                  <a:moveTo>
                    <a:pt x="10229" y="1"/>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95" name="Google Shape;195;p9"/>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9"/>
        <p:cNvGrpSpPr/>
        <p:nvPr/>
      </p:nvGrpSpPr>
      <p:grpSpPr>
        <a:xfrm>
          <a:off x="0" y="0"/>
          <a:ext cx="0" cy="0"/>
          <a:chOff x="0" y="0"/>
          <a:chExt cx="0" cy="0"/>
        </a:xfrm>
      </p:grpSpPr>
      <p:sp>
        <p:nvSpPr>
          <p:cNvPr id="200" name="Google Shape;200;p10"/>
          <p:cNvSpPr txBox="1"/>
          <p:nvPr/>
        </p:nvSpPr>
        <p:spPr>
          <a:xfrm>
            <a:off x="11151918" y="6139543"/>
            <a:ext cx="67999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3600" dirty="0">
                <a:solidFill>
                  <a:schemeClr val="lt1"/>
                </a:solidFill>
                <a:latin typeface="Arial"/>
                <a:ea typeface="Arial"/>
                <a:cs typeface="Arial"/>
                <a:sym typeface="Arial"/>
              </a:rPr>
              <a:t>8</a:t>
            </a:r>
            <a:endParaRPr sz="3600" dirty="0">
              <a:solidFill>
                <a:schemeClr val="lt1"/>
              </a:solidFill>
              <a:latin typeface="Arial"/>
              <a:ea typeface="Arial"/>
              <a:cs typeface="Arial"/>
              <a:sym typeface="Arial"/>
            </a:endParaRPr>
          </a:p>
        </p:txBody>
      </p:sp>
      <p:sp>
        <p:nvSpPr>
          <p:cNvPr id="201" name="Google Shape;201;p10"/>
          <p:cNvSpPr txBox="1">
            <a:spLocks noGrp="1"/>
          </p:cNvSpPr>
          <p:nvPr>
            <p:ph type="ctrTitle"/>
          </p:nvPr>
        </p:nvSpPr>
        <p:spPr>
          <a:xfrm>
            <a:off x="4272222" y="3059723"/>
            <a:ext cx="7994806" cy="68738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11500"/>
              <a:buFont typeface="Arial"/>
              <a:buNone/>
            </a:pPr>
            <a:r>
              <a:rPr lang="en-US" sz="11500" dirty="0">
                <a:solidFill>
                  <a:schemeClr val="lt1"/>
                </a:solidFill>
                <a:latin typeface="Arial"/>
                <a:ea typeface="Arial"/>
                <a:cs typeface="Arial"/>
                <a:sym typeface="Arial"/>
              </a:rPr>
              <a:t>¡GRACIAS!</a:t>
            </a:r>
            <a:endParaRPr sz="11500" dirty="0">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810</TotalTime>
  <Words>676</Words>
  <Application>Microsoft Office PowerPoint</Application>
  <PresentationFormat>Panorámica</PresentationFormat>
  <Paragraphs>43</Paragraphs>
  <Slides>8</Slides>
  <Notes>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Courier New</vt:lpstr>
      <vt:lpstr>Tema de Office</vt:lpstr>
      <vt:lpstr>Las NIIF y la rentabilidad: un nuevo reto para la Hacienda agropecuaria Nueva Esperanza de los Montes de María. </vt:lpstr>
      <vt:lpstr>Introducción del proyecto</vt:lpstr>
      <vt:lpstr>Problema de investigación.</vt:lpstr>
      <vt:lpstr>Objetivos</vt:lpstr>
      <vt:lpstr>Marco Teórico. </vt:lpstr>
      <vt:lpstr>Presentación de PowerPoint</vt:lpstr>
      <vt:lpstr>Bibliografía</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TITULO DEL PROYECTO</dc:title>
  <dc:creator>Webmaster UNAC</dc:creator>
  <cp:lastModifiedBy>Biblioteca Audiovisuales</cp:lastModifiedBy>
  <cp:revision>8</cp:revision>
  <dcterms:created xsi:type="dcterms:W3CDTF">2021-03-30T13:51:07Z</dcterms:created>
  <dcterms:modified xsi:type="dcterms:W3CDTF">2023-07-27T16:59:14Z</dcterms:modified>
</cp:coreProperties>
</file>