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Glacial Indifference" panose="020B0604020202020204" charset="0"/>
      <p:regular r:id="rId16"/>
    </p:embeddedFont>
    <p:embeddedFont>
      <p:font typeface="Glacial Indifference Bold" panose="020B0604020202020204" charset="0"/>
      <p:regular r:id="rId17"/>
    </p:embeddedFont>
    <p:embeddedFont>
      <p:font typeface="Sifonn" panose="020B0604020202020204" charset="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42" d="100"/>
          <a:sy n="42" d="100"/>
        </p:scale>
        <p:origin x="35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switch dir="r"/>
      </p:transition>
    </mc:Choice>
    <mc:Fallback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switch dir="r"/>
      </p:transition>
    </mc:Choice>
    <mc:Fallback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switch dir="r"/>
      </p:transition>
    </mc:Choice>
    <mc:Fallback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switch dir="r"/>
      </p:transition>
    </mc:Choice>
    <mc:Fallback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switch dir="r"/>
      </p:transition>
    </mc:Choice>
    <mc:Fallback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switch dir="r"/>
      </p:transition>
    </mc:Choice>
    <mc:Fallback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switch dir="r"/>
      </p:transition>
    </mc:Choice>
    <mc:Fallback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switch dir="r"/>
      </p:transition>
    </mc:Choice>
    <mc:Fallback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switch dir="r"/>
      </p:transition>
    </mc:Choice>
    <mc:Fallback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switch dir="r"/>
      </p:transition>
    </mc:Choice>
    <mc:Fallback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switch dir="r"/>
      </p:transition>
    </mc:Choice>
    <mc:Fallback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>
        <p14:switch dir="r"/>
      </p:transition>
    </mc:Choice>
    <mc:Fallback>
      <p:transition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6.svg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sv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E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11772257" cy="9583621"/>
            <a:chOff x="0" y="0"/>
            <a:chExt cx="27954481" cy="22757330"/>
          </a:xfrm>
        </p:grpSpPr>
        <p:sp>
          <p:nvSpPr>
            <p:cNvPr id="3" name="Freeform 3"/>
            <p:cNvSpPr/>
            <p:nvPr/>
          </p:nvSpPr>
          <p:spPr>
            <a:xfrm>
              <a:off x="72390" y="72390"/>
              <a:ext cx="27809700" cy="22612551"/>
            </a:xfrm>
            <a:custGeom>
              <a:avLst/>
              <a:gdLst/>
              <a:ahLst/>
              <a:cxnLst/>
              <a:rect l="l" t="t" r="r" b="b"/>
              <a:pathLst>
                <a:path w="27809700" h="22612551">
                  <a:moveTo>
                    <a:pt x="0" y="0"/>
                  </a:moveTo>
                  <a:lnTo>
                    <a:pt x="27809700" y="0"/>
                  </a:lnTo>
                  <a:lnTo>
                    <a:pt x="27809700" y="22612551"/>
                  </a:lnTo>
                  <a:lnTo>
                    <a:pt x="0" y="226125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3EBE2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0" y="0"/>
              <a:ext cx="27954480" cy="22757330"/>
            </a:xfrm>
            <a:custGeom>
              <a:avLst/>
              <a:gdLst/>
              <a:ahLst/>
              <a:cxnLst/>
              <a:rect l="l" t="t" r="r" b="b"/>
              <a:pathLst>
                <a:path w="27954480" h="22757330">
                  <a:moveTo>
                    <a:pt x="27809701" y="22612550"/>
                  </a:moveTo>
                  <a:lnTo>
                    <a:pt x="27954480" y="22612550"/>
                  </a:lnTo>
                  <a:lnTo>
                    <a:pt x="27954480" y="22757330"/>
                  </a:lnTo>
                  <a:lnTo>
                    <a:pt x="27809701" y="22757330"/>
                  </a:lnTo>
                  <a:lnTo>
                    <a:pt x="27809701" y="22612550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22612550"/>
                  </a:lnTo>
                  <a:lnTo>
                    <a:pt x="0" y="22612550"/>
                  </a:lnTo>
                  <a:lnTo>
                    <a:pt x="0" y="144780"/>
                  </a:lnTo>
                  <a:close/>
                  <a:moveTo>
                    <a:pt x="0" y="22612550"/>
                  </a:moveTo>
                  <a:lnTo>
                    <a:pt x="144780" y="22612550"/>
                  </a:lnTo>
                  <a:lnTo>
                    <a:pt x="144780" y="22757330"/>
                  </a:lnTo>
                  <a:lnTo>
                    <a:pt x="0" y="22757330"/>
                  </a:lnTo>
                  <a:lnTo>
                    <a:pt x="0" y="22612550"/>
                  </a:lnTo>
                  <a:close/>
                  <a:moveTo>
                    <a:pt x="27809701" y="144780"/>
                  </a:moveTo>
                  <a:lnTo>
                    <a:pt x="27954480" y="144780"/>
                  </a:lnTo>
                  <a:lnTo>
                    <a:pt x="27954480" y="22612550"/>
                  </a:lnTo>
                  <a:lnTo>
                    <a:pt x="27809701" y="22612550"/>
                  </a:lnTo>
                  <a:lnTo>
                    <a:pt x="27809701" y="144780"/>
                  </a:lnTo>
                  <a:close/>
                  <a:moveTo>
                    <a:pt x="144780" y="22612550"/>
                  </a:moveTo>
                  <a:lnTo>
                    <a:pt x="27809701" y="22612550"/>
                  </a:lnTo>
                  <a:lnTo>
                    <a:pt x="27809701" y="22757330"/>
                  </a:lnTo>
                  <a:lnTo>
                    <a:pt x="144780" y="22757330"/>
                  </a:lnTo>
                  <a:lnTo>
                    <a:pt x="144780" y="22612550"/>
                  </a:lnTo>
                  <a:close/>
                  <a:moveTo>
                    <a:pt x="27809701" y="0"/>
                  </a:moveTo>
                  <a:lnTo>
                    <a:pt x="27954480" y="0"/>
                  </a:lnTo>
                  <a:lnTo>
                    <a:pt x="27954480" y="144780"/>
                  </a:lnTo>
                  <a:lnTo>
                    <a:pt x="27809701" y="144780"/>
                  </a:lnTo>
                  <a:lnTo>
                    <a:pt x="27809701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27809701" y="0"/>
                  </a:lnTo>
                  <a:lnTo>
                    <a:pt x="27809701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2E414D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15066971" y="4556387"/>
            <a:ext cx="4958036" cy="4824578"/>
            <a:chOff x="0" y="0"/>
            <a:chExt cx="6350000" cy="6350000"/>
          </a:xfrm>
        </p:grpSpPr>
        <p:sp>
          <p:nvSpPr>
            <p:cNvPr id="6" name="Freeform 6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C3EBE2"/>
            </a:solidFill>
          </p:spPr>
        </p:sp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2"/>
          <a:srcRect l="4524" r="4524"/>
          <a:stretch>
            <a:fillRect/>
          </a:stretch>
        </p:blipFill>
        <p:spPr>
          <a:xfrm>
            <a:off x="14115946" y="6560527"/>
            <a:ext cx="3915676" cy="3437789"/>
          </a:xfrm>
          <a:prstGeom prst="rect">
            <a:avLst/>
          </a:prstGeom>
        </p:spPr>
      </p:pic>
      <p:grpSp>
        <p:nvGrpSpPr>
          <p:cNvPr id="8" name="Group 8"/>
          <p:cNvGrpSpPr/>
          <p:nvPr/>
        </p:nvGrpSpPr>
        <p:grpSpPr>
          <a:xfrm>
            <a:off x="2092086" y="4556387"/>
            <a:ext cx="10009712" cy="2004139"/>
            <a:chOff x="0" y="0"/>
            <a:chExt cx="13346283" cy="2672186"/>
          </a:xfrm>
        </p:grpSpPr>
        <p:sp>
          <p:nvSpPr>
            <p:cNvPr id="9" name="TextBox 9"/>
            <p:cNvSpPr txBox="1"/>
            <p:nvPr/>
          </p:nvSpPr>
          <p:spPr>
            <a:xfrm>
              <a:off x="0" y="2046288"/>
              <a:ext cx="12870063" cy="6258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19"/>
                </a:lnSpc>
              </a:pPr>
              <a:r>
                <a:rPr lang="en-US" sz="2799" spc="83">
                  <a:solidFill>
                    <a:srgbClr val="2E414D"/>
                  </a:solidFill>
                  <a:latin typeface="Glacial Indifference"/>
                </a:rPr>
                <a:t>Projeto integrador - Desenvolvimento Web Front-End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142875"/>
              <a:ext cx="13346283" cy="127935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6859"/>
                </a:lnSpc>
              </a:pPr>
              <a:r>
                <a:rPr lang="en-US" sz="6999" spc="83">
                  <a:solidFill>
                    <a:srgbClr val="2E414D"/>
                  </a:solidFill>
                  <a:latin typeface="Sifonn"/>
                </a:rPr>
                <a:t>PSICOLOGICAMENTE</a:t>
              </a:r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13025289" y="1057275"/>
            <a:ext cx="5006333" cy="13692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584"/>
              </a:lnSpc>
            </a:pPr>
            <a:r>
              <a:rPr lang="en-US" sz="3200" spc="320">
                <a:solidFill>
                  <a:srgbClr val="2E414D"/>
                </a:solidFill>
                <a:latin typeface="Glacial Indifference Bold"/>
              </a:rPr>
              <a:t>IOS- INSTITUTO DA OPORTUNIDADE SOCIAL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3995254" y="3170399"/>
            <a:ext cx="4036368" cy="4280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494"/>
              </a:lnSpc>
            </a:pPr>
            <a:r>
              <a:rPr lang="en-US" sz="2495">
                <a:solidFill>
                  <a:srgbClr val="2E414D"/>
                </a:solidFill>
                <a:latin typeface="Glacial Indifference"/>
              </a:rPr>
              <a:t>Em parceria com BRASSCOM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switch dir="r"/>
      </p:transition>
    </mc:Choice>
    <mc:Fallback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E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846396" y="-611839"/>
            <a:ext cx="4885863" cy="11510678"/>
            <a:chOff x="0" y="0"/>
            <a:chExt cx="11602003" cy="27333332"/>
          </a:xfrm>
        </p:grpSpPr>
        <p:sp>
          <p:nvSpPr>
            <p:cNvPr id="3" name="Freeform 3"/>
            <p:cNvSpPr/>
            <p:nvPr/>
          </p:nvSpPr>
          <p:spPr>
            <a:xfrm>
              <a:off x="72390" y="72390"/>
              <a:ext cx="11457223" cy="27188554"/>
            </a:xfrm>
            <a:custGeom>
              <a:avLst/>
              <a:gdLst/>
              <a:ahLst/>
              <a:cxnLst/>
              <a:rect l="l" t="t" r="r" b="b"/>
              <a:pathLst>
                <a:path w="11457223" h="27188554">
                  <a:moveTo>
                    <a:pt x="0" y="0"/>
                  </a:moveTo>
                  <a:lnTo>
                    <a:pt x="11457223" y="0"/>
                  </a:lnTo>
                  <a:lnTo>
                    <a:pt x="11457223" y="27188554"/>
                  </a:lnTo>
                  <a:lnTo>
                    <a:pt x="0" y="271885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3EBE2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0" y="0"/>
              <a:ext cx="11602003" cy="27333333"/>
            </a:xfrm>
            <a:custGeom>
              <a:avLst/>
              <a:gdLst/>
              <a:ahLst/>
              <a:cxnLst/>
              <a:rect l="l" t="t" r="r" b="b"/>
              <a:pathLst>
                <a:path w="11602003" h="27333333">
                  <a:moveTo>
                    <a:pt x="11457223" y="27188551"/>
                  </a:moveTo>
                  <a:lnTo>
                    <a:pt x="11602003" y="27188551"/>
                  </a:lnTo>
                  <a:lnTo>
                    <a:pt x="11602003" y="27333333"/>
                  </a:lnTo>
                  <a:lnTo>
                    <a:pt x="11457223" y="27333333"/>
                  </a:lnTo>
                  <a:lnTo>
                    <a:pt x="11457223" y="27188551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27188551"/>
                  </a:lnTo>
                  <a:lnTo>
                    <a:pt x="0" y="27188551"/>
                  </a:lnTo>
                  <a:lnTo>
                    <a:pt x="0" y="144780"/>
                  </a:lnTo>
                  <a:close/>
                  <a:moveTo>
                    <a:pt x="0" y="27188551"/>
                  </a:moveTo>
                  <a:lnTo>
                    <a:pt x="144780" y="27188551"/>
                  </a:lnTo>
                  <a:lnTo>
                    <a:pt x="144780" y="27333333"/>
                  </a:lnTo>
                  <a:lnTo>
                    <a:pt x="0" y="27333333"/>
                  </a:lnTo>
                  <a:lnTo>
                    <a:pt x="0" y="27188551"/>
                  </a:lnTo>
                  <a:close/>
                  <a:moveTo>
                    <a:pt x="11457223" y="144780"/>
                  </a:moveTo>
                  <a:lnTo>
                    <a:pt x="11602003" y="144780"/>
                  </a:lnTo>
                  <a:lnTo>
                    <a:pt x="11602003" y="27188551"/>
                  </a:lnTo>
                  <a:lnTo>
                    <a:pt x="11457223" y="27188551"/>
                  </a:lnTo>
                  <a:lnTo>
                    <a:pt x="11457223" y="144780"/>
                  </a:lnTo>
                  <a:close/>
                  <a:moveTo>
                    <a:pt x="144780" y="27188551"/>
                  </a:moveTo>
                  <a:lnTo>
                    <a:pt x="11457223" y="27188551"/>
                  </a:lnTo>
                  <a:lnTo>
                    <a:pt x="11457223" y="27333333"/>
                  </a:lnTo>
                  <a:lnTo>
                    <a:pt x="144780" y="27333333"/>
                  </a:lnTo>
                  <a:lnTo>
                    <a:pt x="144780" y="27188551"/>
                  </a:lnTo>
                  <a:close/>
                  <a:moveTo>
                    <a:pt x="11457223" y="0"/>
                  </a:moveTo>
                  <a:lnTo>
                    <a:pt x="11602003" y="0"/>
                  </a:lnTo>
                  <a:lnTo>
                    <a:pt x="11602003" y="144780"/>
                  </a:lnTo>
                  <a:lnTo>
                    <a:pt x="11457223" y="144780"/>
                  </a:lnTo>
                  <a:lnTo>
                    <a:pt x="11457223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11457223" y="0"/>
                  </a:lnTo>
                  <a:lnTo>
                    <a:pt x="11457223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2E414D"/>
            </a:solidFill>
          </p:spPr>
        </p:sp>
      </p:grpSp>
      <p:sp>
        <p:nvSpPr>
          <p:cNvPr id="5" name="TextBox 5"/>
          <p:cNvSpPr txBox="1"/>
          <p:nvPr/>
        </p:nvSpPr>
        <p:spPr>
          <a:xfrm rot="-5400000">
            <a:off x="-1919498" y="4182458"/>
            <a:ext cx="7945960" cy="19220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559"/>
              </a:lnSpc>
            </a:pPr>
            <a:r>
              <a:rPr lang="en-US" sz="6000" spc="258">
                <a:solidFill>
                  <a:srgbClr val="2E414D"/>
                </a:solidFill>
                <a:latin typeface="Sifonn"/>
              </a:rPr>
              <a:t>AGRADECEMOS A ATENÇÃO</a:t>
            </a:r>
          </a:p>
        </p:txBody>
      </p:sp>
      <p:pic>
        <p:nvPicPr>
          <p:cNvPr id="1026" name="Picture 2" descr="26 ideias de Aplauso Applause | imagens para watts, vídeos dos minions,  emoticons animados">
            <a:extLst>
              <a:ext uri="{FF2B5EF4-FFF2-40B4-BE49-F238E27FC236}">
                <a16:creationId xmlns:a16="http://schemas.microsoft.com/office/drawing/2014/main" id="{0B8678A5-1E23-4FC9-84F0-ED95A35C21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5735" y="1676400"/>
            <a:ext cx="12308206" cy="693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switch dir="r"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3EB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41191" y="-189260"/>
            <a:ext cx="18970382" cy="5276082"/>
            <a:chOff x="0" y="0"/>
            <a:chExt cx="45047194" cy="12528620"/>
          </a:xfrm>
        </p:grpSpPr>
        <p:sp>
          <p:nvSpPr>
            <p:cNvPr id="3" name="Freeform 3"/>
            <p:cNvSpPr/>
            <p:nvPr/>
          </p:nvSpPr>
          <p:spPr>
            <a:xfrm>
              <a:off x="72390" y="72390"/>
              <a:ext cx="44902415" cy="12383840"/>
            </a:xfrm>
            <a:custGeom>
              <a:avLst/>
              <a:gdLst/>
              <a:ahLst/>
              <a:cxnLst/>
              <a:rect l="l" t="t" r="r" b="b"/>
              <a:pathLst>
                <a:path w="44902415" h="12383840">
                  <a:moveTo>
                    <a:pt x="0" y="0"/>
                  </a:moveTo>
                  <a:lnTo>
                    <a:pt x="44902415" y="0"/>
                  </a:lnTo>
                  <a:lnTo>
                    <a:pt x="44902415" y="12383840"/>
                  </a:lnTo>
                  <a:lnTo>
                    <a:pt x="0" y="12383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AFEFF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0" y="0"/>
              <a:ext cx="45047195" cy="12528620"/>
            </a:xfrm>
            <a:custGeom>
              <a:avLst/>
              <a:gdLst/>
              <a:ahLst/>
              <a:cxnLst/>
              <a:rect l="l" t="t" r="r" b="b"/>
              <a:pathLst>
                <a:path w="45047195" h="12528620">
                  <a:moveTo>
                    <a:pt x="44902413" y="12383839"/>
                  </a:moveTo>
                  <a:lnTo>
                    <a:pt x="45047195" y="12383839"/>
                  </a:lnTo>
                  <a:lnTo>
                    <a:pt x="45047195" y="12528620"/>
                  </a:lnTo>
                  <a:lnTo>
                    <a:pt x="44902413" y="12528620"/>
                  </a:lnTo>
                  <a:lnTo>
                    <a:pt x="44902413" y="12383839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12383840"/>
                  </a:lnTo>
                  <a:lnTo>
                    <a:pt x="0" y="12383840"/>
                  </a:lnTo>
                  <a:lnTo>
                    <a:pt x="0" y="144780"/>
                  </a:lnTo>
                  <a:close/>
                  <a:moveTo>
                    <a:pt x="0" y="12383840"/>
                  </a:moveTo>
                  <a:lnTo>
                    <a:pt x="144780" y="12383840"/>
                  </a:lnTo>
                  <a:lnTo>
                    <a:pt x="144780" y="12528620"/>
                  </a:lnTo>
                  <a:lnTo>
                    <a:pt x="0" y="12528620"/>
                  </a:lnTo>
                  <a:lnTo>
                    <a:pt x="0" y="12383839"/>
                  </a:lnTo>
                  <a:close/>
                  <a:moveTo>
                    <a:pt x="44902413" y="144780"/>
                  </a:moveTo>
                  <a:lnTo>
                    <a:pt x="45047195" y="144780"/>
                  </a:lnTo>
                  <a:lnTo>
                    <a:pt x="45047195" y="12383840"/>
                  </a:lnTo>
                  <a:lnTo>
                    <a:pt x="44902413" y="12383840"/>
                  </a:lnTo>
                  <a:lnTo>
                    <a:pt x="44902413" y="144780"/>
                  </a:lnTo>
                  <a:close/>
                  <a:moveTo>
                    <a:pt x="144780" y="12383839"/>
                  </a:moveTo>
                  <a:lnTo>
                    <a:pt x="44902416" y="12383839"/>
                  </a:lnTo>
                  <a:lnTo>
                    <a:pt x="44902416" y="12528620"/>
                  </a:lnTo>
                  <a:lnTo>
                    <a:pt x="144780" y="12528620"/>
                  </a:lnTo>
                  <a:lnTo>
                    <a:pt x="144780" y="12383839"/>
                  </a:lnTo>
                  <a:close/>
                  <a:moveTo>
                    <a:pt x="44902413" y="0"/>
                  </a:moveTo>
                  <a:lnTo>
                    <a:pt x="45047195" y="0"/>
                  </a:lnTo>
                  <a:lnTo>
                    <a:pt x="45047195" y="144780"/>
                  </a:lnTo>
                  <a:lnTo>
                    <a:pt x="44902413" y="144780"/>
                  </a:lnTo>
                  <a:lnTo>
                    <a:pt x="44902413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44902416" y="0"/>
                  </a:lnTo>
                  <a:lnTo>
                    <a:pt x="44902416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2E414D"/>
            </a:solidFill>
          </p:spPr>
        </p:sp>
      </p:grpSp>
      <p:grpSp>
        <p:nvGrpSpPr>
          <p:cNvPr id="5" name="Group 5"/>
          <p:cNvGrpSpPr>
            <a:grpSpLocks noChangeAspect="1"/>
          </p:cNvGrpSpPr>
          <p:nvPr/>
        </p:nvGrpSpPr>
        <p:grpSpPr>
          <a:xfrm>
            <a:off x="13255717" y="3827178"/>
            <a:ext cx="2519299" cy="2519289"/>
            <a:chOff x="0" y="0"/>
            <a:chExt cx="6350000" cy="634997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</p:sp>
      </p:grpSp>
      <p:grpSp>
        <p:nvGrpSpPr>
          <p:cNvPr id="7" name="Group 7"/>
          <p:cNvGrpSpPr>
            <a:grpSpLocks noChangeAspect="1"/>
          </p:cNvGrpSpPr>
          <p:nvPr/>
        </p:nvGrpSpPr>
        <p:grpSpPr>
          <a:xfrm>
            <a:off x="2512984" y="3827178"/>
            <a:ext cx="2519299" cy="2519289"/>
            <a:chOff x="0" y="0"/>
            <a:chExt cx="6350000" cy="6349975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</p:spPr>
        </p:sp>
      </p:grpSp>
      <p:grpSp>
        <p:nvGrpSpPr>
          <p:cNvPr id="9" name="Group 9"/>
          <p:cNvGrpSpPr>
            <a:grpSpLocks noChangeAspect="1"/>
          </p:cNvGrpSpPr>
          <p:nvPr/>
        </p:nvGrpSpPr>
        <p:grpSpPr>
          <a:xfrm>
            <a:off x="7884350" y="3827178"/>
            <a:ext cx="2519299" cy="2519289"/>
            <a:chOff x="0" y="0"/>
            <a:chExt cx="6350000" cy="6349975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4"/>
              <a:stretch>
                <a:fillRect/>
              </a:stretch>
            </a:blipFill>
          </p:spPr>
        </p:sp>
      </p:grpSp>
      <p:sp>
        <p:nvSpPr>
          <p:cNvPr id="11" name="TextBox 11"/>
          <p:cNvSpPr txBox="1"/>
          <p:nvPr/>
        </p:nvSpPr>
        <p:spPr>
          <a:xfrm>
            <a:off x="2080326" y="1653713"/>
            <a:ext cx="14127349" cy="9619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560"/>
              </a:lnSpc>
            </a:pPr>
            <a:r>
              <a:rPr lang="en-US" sz="6000" spc="258" dirty="0">
                <a:solidFill>
                  <a:srgbClr val="2E414D"/>
                </a:solidFill>
                <a:latin typeface="Sifonn"/>
              </a:rPr>
              <a:t>DESENVOLVEDORAS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7168304" y="7105412"/>
            <a:ext cx="3951392" cy="5695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20"/>
              </a:lnSpc>
            </a:pPr>
            <a:r>
              <a:rPr lang="en-US" sz="3300" spc="429" dirty="0">
                <a:solidFill>
                  <a:srgbClr val="2E414D"/>
                </a:solidFill>
                <a:latin typeface="Glacial Indifference"/>
              </a:rPr>
              <a:t>LARA FABIA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2539671" y="7105412"/>
            <a:ext cx="3951392" cy="5695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20"/>
              </a:lnSpc>
            </a:pPr>
            <a:r>
              <a:rPr lang="en-US" sz="3300" spc="429" dirty="0">
                <a:solidFill>
                  <a:srgbClr val="2E414D"/>
                </a:solidFill>
                <a:latin typeface="Glacial Indifference"/>
              </a:rPr>
              <a:t>RAQUEL SANTOS</a:t>
            </a:r>
          </a:p>
        </p:txBody>
      </p:sp>
      <p:grpSp>
        <p:nvGrpSpPr>
          <p:cNvPr id="14" name="Group 14"/>
          <p:cNvGrpSpPr/>
          <p:nvPr/>
        </p:nvGrpSpPr>
        <p:grpSpPr>
          <a:xfrm>
            <a:off x="1796937" y="7172087"/>
            <a:ext cx="3951392" cy="1106865"/>
            <a:chOff x="0" y="0"/>
            <a:chExt cx="5268522" cy="1475820"/>
          </a:xfrm>
        </p:grpSpPr>
        <p:sp>
          <p:nvSpPr>
            <p:cNvPr id="15" name="TextBox 15"/>
            <p:cNvSpPr txBox="1"/>
            <p:nvPr/>
          </p:nvSpPr>
          <p:spPr>
            <a:xfrm>
              <a:off x="0" y="-66675"/>
              <a:ext cx="5268522" cy="73715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620"/>
                </a:lnSpc>
              </a:pPr>
              <a:r>
                <a:rPr lang="en-US" sz="3300" spc="429" dirty="0">
                  <a:solidFill>
                    <a:srgbClr val="2E414D"/>
                  </a:solidFill>
                  <a:latin typeface="Glacial Indifference"/>
                </a:rPr>
                <a:t>HELLEN IWATA</a:t>
              </a: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770970"/>
              <a:ext cx="5268522" cy="7048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500"/>
                </a:lnSpc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switch dir="r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2" presetClass="entr" presetSubtype="4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0"/>
                            </p:stCondLst>
                            <p:childTnLst>
                              <p:par>
                                <p:cTn id="27" presetID="2" presetClass="entr" presetSubtype="4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3EB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756662" y="1028700"/>
            <a:ext cx="13670975" cy="2444660"/>
            <a:chOff x="0" y="0"/>
            <a:chExt cx="18227967" cy="3259547"/>
          </a:xfrm>
        </p:grpSpPr>
        <p:grpSp>
          <p:nvGrpSpPr>
            <p:cNvPr id="3" name="Group 3"/>
            <p:cNvGrpSpPr/>
            <p:nvPr/>
          </p:nvGrpSpPr>
          <p:grpSpPr>
            <a:xfrm>
              <a:off x="0" y="0"/>
              <a:ext cx="18227967" cy="3259547"/>
              <a:chOff x="0" y="0"/>
              <a:chExt cx="32463188" cy="5805106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72390" y="72390"/>
                <a:ext cx="32318408" cy="5660326"/>
              </a:xfrm>
              <a:custGeom>
                <a:avLst/>
                <a:gdLst/>
                <a:ahLst/>
                <a:cxnLst/>
                <a:rect l="l" t="t" r="r" b="b"/>
                <a:pathLst>
                  <a:path w="32318408" h="5660326">
                    <a:moveTo>
                      <a:pt x="0" y="0"/>
                    </a:moveTo>
                    <a:lnTo>
                      <a:pt x="32318408" y="0"/>
                    </a:lnTo>
                    <a:lnTo>
                      <a:pt x="32318408" y="5660326"/>
                    </a:lnTo>
                    <a:lnTo>
                      <a:pt x="0" y="566032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AFEFF"/>
              </a:solidFill>
            </p:spPr>
          </p:sp>
          <p:sp>
            <p:nvSpPr>
              <p:cNvPr id="5" name="Freeform 5"/>
              <p:cNvSpPr/>
              <p:nvPr/>
            </p:nvSpPr>
            <p:spPr>
              <a:xfrm>
                <a:off x="0" y="0"/>
                <a:ext cx="32463187" cy="5805106"/>
              </a:xfrm>
              <a:custGeom>
                <a:avLst/>
                <a:gdLst/>
                <a:ahLst/>
                <a:cxnLst/>
                <a:rect l="l" t="t" r="r" b="b"/>
                <a:pathLst>
                  <a:path w="32463187" h="5805106">
                    <a:moveTo>
                      <a:pt x="32318409" y="5660326"/>
                    </a:moveTo>
                    <a:lnTo>
                      <a:pt x="32463187" y="5660326"/>
                    </a:lnTo>
                    <a:lnTo>
                      <a:pt x="32463187" y="5805106"/>
                    </a:lnTo>
                    <a:lnTo>
                      <a:pt x="32318409" y="5805106"/>
                    </a:lnTo>
                    <a:lnTo>
                      <a:pt x="32318409" y="5660326"/>
                    </a:lnTo>
                    <a:close/>
                    <a:moveTo>
                      <a:pt x="0" y="144780"/>
                    </a:moveTo>
                    <a:lnTo>
                      <a:pt x="144780" y="144780"/>
                    </a:lnTo>
                    <a:lnTo>
                      <a:pt x="144780" y="5660326"/>
                    </a:lnTo>
                    <a:lnTo>
                      <a:pt x="0" y="5660326"/>
                    </a:lnTo>
                    <a:lnTo>
                      <a:pt x="0" y="144780"/>
                    </a:lnTo>
                    <a:close/>
                    <a:moveTo>
                      <a:pt x="0" y="5660326"/>
                    </a:moveTo>
                    <a:lnTo>
                      <a:pt x="144780" y="5660326"/>
                    </a:lnTo>
                    <a:lnTo>
                      <a:pt x="144780" y="5805106"/>
                    </a:lnTo>
                    <a:lnTo>
                      <a:pt x="0" y="5805106"/>
                    </a:lnTo>
                    <a:lnTo>
                      <a:pt x="0" y="5660326"/>
                    </a:lnTo>
                    <a:close/>
                    <a:moveTo>
                      <a:pt x="32318409" y="144780"/>
                    </a:moveTo>
                    <a:lnTo>
                      <a:pt x="32463187" y="144780"/>
                    </a:lnTo>
                    <a:lnTo>
                      <a:pt x="32463187" y="5660326"/>
                    </a:lnTo>
                    <a:lnTo>
                      <a:pt x="32318409" y="5660326"/>
                    </a:lnTo>
                    <a:lnTo>
                      <a:pt x="32318409" y="144780"/>
                    </a:lnTo>
                    <a:close/>
                    <a:moveTo>
                      <a:pt x="144780" y="5660326"/>
                    </a:moveTo>
                    <a:lnTo>
                      <a:pt x="32318409" y="5660326"/>
                    </a:lnTo>
                    <a:lnTo>
                      <a:pt x="32318409" y="5805106"/>
                    </a:lnTo>
                    <a:lnTo>
                      <a:pt x="144780" y="5805106"/>
                    </a:lnTo>
                    <a:lnTo>
                      <a:pt x="144780" y="5660326"/>
                    </a:lnTo>
                    <a:close/>
                    <a:moveTo>
                      <a:pt x="32318409" y="0"/>
                    </a:moveTo>
                    <a:lnTo>
                      <a:pt x="32463187" y="0"/>
                    </a:lnTo>
                    <a:lnTo>
                      <a:pt x="32463187" y="144780"/>
                    </a:lnTo>
                    <a:lnTo>
                      <a:pt x="32318409" y="144780"/>
                    </a:lnTo>
                    <a:lnTo>
                      <a:pt x="32318409" y="0"/>
                    </a:lnTo>
                    <a:close/>
                    <a:moveTo>
                      <a:pt x="0" y="0"/>
                    </a:moveTo>
                    <a:lnTo>
                      <a:pt x="144780" y="0"/>
                    </a:lnTo>
                    <a:lnTo>
                      <a:pt x="144780" y="144780"/>
                    </a:lnTo>
                    <a:lnTo>
                      <a:pt x="0" y="144780"/>
                    </a:lnTo>
                    <a:lnTo>
                      <a:pt x="0" y="0"/>
                    </a:lnTo>
                    <a:close/>
                    <a:moveTo>
                      <a:pt x="144780" y="0"/>
                    </a:moveTo>
                    <a:lnTo>
                      <a:pt x="32318409" y="0"/>
                    </a:lnTo>
                    <a:lnTo>
                      <a:pt x="32318409" y="144780"/>
                    </a:lnTo>
                    <a:lnTo>
                      <a:pt x="144780" y="144780"/>
                    </a:lnTo>
                    <a:lnTo>
                      <a:pt x="144780" y="0"/>
                    </a:lnTo>
                    <a:close/>
                  </a:path>
                </a:pathLst>
              </a:custGeom>
              <a:solidFill>
                <a:srgbClr val="2E414D"/>
              </a:solidFill>
            </p:spPr>
          </p:sp>
        </p:grpSp>
        <p:sp>
          <p:nvSpPr>
            <p:cNvPr id="6" name="TextBox 6"/>
            <p:cNvSpPr txBox="1"/>
            <p:nvPr/>
          </p:nvSpPr>
          <p:spPr>
            <a:xfrm>
              <a:off x="2380482" y="915433"/>
              <a:ext cx="14982348" cy="14763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8325"/>
                </a:lnSpc>
              </a:pPr>
              <a:r>
                <a:rPr lang="en-US" sz="7500" spc="165" dirty="0">
                  <a:solidFill>
                    <a:srgbClr val="2E414D"/>
                  </a:solidFill>
                  <a:latin typeface="Sifonn"/>
                </a:rPr>
                <a:t>OBJETIVOS</a:t>
              </a: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028700" y="4878382"/>
            <a:ext cx="8457304" cy="4379918"/>
            <a:chOff x="0" y="0"/>
            <a:chExt cx="11276405" cy="5839890"/>
          </a:xfrm>
        </p:grpSpPr>
        <p:sp>
          <p:nvSpPr>
            <p:cNvPr id="8" name="TextBox 8"/>
            <p:cNvSpPr txBox="1"/>
            <p:nvPr/>
          </p:nvSpPr>
          <p:spPr>
            <a:xfrm>
              <a:off x="0" y="0"/>
              <a:ext cx="11276405" cy="7721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560"/>
                </a:lnSpc>
              </a:pPr>
              <a:r>
                <a:rPr lang="en-US" sz="3800" spc="380" dirty="0">
                  <a:solidFill>
                    <a:srgbClr val="2E414D"/>
                  </a:solidFill>
                  <a:latin typeface="Glacial Indifference Bold"/>
                </a:rPr>
                <a:t>PROJETO PSICOLOGICAMENTE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1325040"/>
              <a:ext cx="11276405" cy="45148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500"/>
                </a:lnSpc>
              </a:pPr>
              <a:r>
                <a:rPr lang="en-US" sz="3000" spc="30" dirty="0" err="1">
                  <a:solidFill>
                    <a:srgbClr val="2E414D"/>
                  </a:solidFill>
                  <a:latin typeface="Glacial Indifference"/>
                </a:rPr>
                <a:t>História</a:t>
              </a:r>
              <a:r>
                <a:rPr lang="en-US" sz="3000" spc="30" dirty="0">
                  <a:solidFill>
                    <a:srgbClr val="2E414D"/>
                  </a:solidFill>
                  <a:latin typeface="Glacial Indifference"/>
                </a:rPr>
                <a:t> da </a:t>
              </a:r>
              <a:r>
                <a:rPr lang="en-US" sz="3000" spc="30" dirty="0" err="1">
                  <a:solidFill>
                    <a:srgbClr val="2E414D"/>
                  </a:solidFill>
                  <a:latin typeface="Glacial Indifference"/>
                </a:rPr>
                <a:t>empresa</a:t>
              </a:r>
              <a:endParaRPr lang="en-US" sz="3000" spc="30" dirty="0">
                <a:solidFill>
                  <a:srgbClr val="2E414D"/>
                </a:solidFill>
                <a:latin typeface="Glacial Indifference"/>
              </a:endParaRPr>
            </a:p>
            <a:p>
              <a:pPr>
                <a:lnSpc>
                  <a:spcPts val="4500"/>
                </a:lnSpc>
              </a:pPr>
              <a:r>
                <a:rPr lang="en-US" sz="3000" spc="30" dirty="0" err="1">
                  <a:solidFill>
                    <a:srgbClr val="2E414D"/>
                  </a:solidFill>
                  <a:latin typeface="Glacial Indifference"/>
                </a:rPr>
                <a:t>Missão</a:t>
              </a:r>
              <a:r>
                <a:rPr lang="en-US" sz="3000" spc="30" dirty="0">
                  <a:solidFill>
                    <a:srgbClr val="2E414D"/>
                  </a:solidFill>
                  <a:latin typeface="Glacial Indifference"/>
                </a:rPr>
                <a:t>, </a:t>
              </a:r>
              <a:r>
                <a:rPr lang="en-US" sz="3000" spc="30" dirty="0" err="1">
                  <a:solidFill>
                    <a:srgbClr val="2E414D"/>
                  </a:solidFill>
                  <a:latin typeface="Glacial Indifference"/>
                </a:rPr>
                <a:t>Visão</a:t>
              </a:r>
              <a:r>
                <a:rPr lang="en-US" sz="3000" spc="30" dirty="0">
                  <a:solidFill>
                    <a:srgbClr val="2E414D"/>
                  </a:solidFill>
                  <a:latin typeface="Glacial Indifference"/>
                </a:rPr>
                <a:t> e </a:t>
              </a:r>
              <a:r>
                <a:rPr lang="en-US" sz="3000" spc="30" dirty="0" err="1">
                  <a:solidFill>
                    <a:srgbClr val="2E414D"/>
                  </a:solidFill>
                  <a:latin typeface="Glacial Indifference"/>
                </a:rPr>
                <a:t>Valores</a:t>
              </a:r>
              <a:endParaRPr lang="en-US" sz="3000" spc="30" dirty="0">
                <a:solidFill>
                  <a:srgbClr val="2E414D"/>
                </a:solidFill>
                <a:latin typeface="Glacial Indifference"/>
              </a:endParaRPr>
            </a:p>
            <a:p>
              <a:pPr>
                <a:lnSpc>
                  <a:spcPts val="4500"/>
                </a:lnSpc>
              </a:pPr>
              <a:r>
                <a:rPr lang="en-US" sz="3000" spc="30" dirty="0" err="1">
                  <a:solidFill>
                    <a:srgbClr val="2E414D"/>
                  </a:solidFill>
                  <a:latin typeface="Glacial Indifference"/>
                </a:rPr>
                <a:t>Motivo</a:t>
              </a:r>
              <a:r>
                <a:rPr lang="en-US" sz="3000" spc="30" dirty="0">
                  <a:solidFill>
                    <a:srgbClr val="2E414D"/>
                  </a:solidFill>
                  <a:latin typeface="Glacial Indifference"/>
                </a:rPr>
                <a:t> do </a:t>
              </a:r>
              <a:r>
                <a:rPr lang="en-US" sz="3000" spc="30" dirty="0" err="1">
                  <a:solidFill>
                    <a:srgbClr val="2E414D"/>
                  </a:solidFill>
                  <a:latin typeface="Glacial Indifference"/>
                </a:rPr>
                <a:t>desenvolvimento</a:t>
              </a:r>
              <a:r>
                <a:rPr lang="en-US" sz="3000" spc="30" dirty="0">
                  <a:solidFill>
                    <a:srgbClr val="2E414D"/>
                  </a:solidFill>
                  <a:latin typeface="Glacial Indifference"/>
                </a:rPr>
                <a:t> da </a:t>
              </a:r>
              <a:r>
                <a:rPr lang="en-US" sz="3000" spc="30" dirty="0" err="1">
                  <a:solidFill>
                    <a:srgbClr val="2E414D"/>
                  </a:solidFill>
                  <a:latin typeface="Glacial Indifference"/>
                </a:rPr>
                <a:t>aplicação</a:t>
              </a:r>
              <a:endParaRPr lang="en-US" sz="3000" spc="30" dirty="0">
                <a:solidFill>
                  <a:srgbClr val="2E414D"/>
                </a:solidFill>
                <a:latin typeface="Glacial Indifference"/>
              </a:endParaRPr>
            </a:p>
            <a:p>
              <a:pPr>
                <a:lnSpc>
                  <a:spcPts val="4500"/>
                </a:lnSpc>
              </a:pPr>
              <a:r>
                <a:rPr lang="en-US" sz="3000" spc="30" dirty="0">
                  <a:solidFill>
                    <a:srgbClr val="2E414D"/>
                  </a:solidFill>
                  <a:latin typeface="Glacial Indifference"/>
                </a:rPr>
                <a:t>Ferramentas </a:t>
              </a:r>
              <a:r>
                <a:rPr lang="en-US" sz="3000" spc="30" dirty="0" err="1">
                  <a:solidFill>
                    <a:srgbClr val="2E414D"/>
                  </a:solidFill>
                  <a:latin typeface="Glacial Indifference"/>
                </a:rPr>
                <a:t>utilizadas</a:t>
              </a:r>
              <a:endParaRPr lang="en-US" sz="3000" spc="30" dirty="0">
                <a:solidFill>
                  <a:srgbClr val="2E414D"/>
                </a:solidFill>
                <a:latin typeface="Glacial Indifference"/>
              </a:endParaRPr>
            </a:p>
            <a:p>
              <a:pPr>
                <a:lnSpc>
                  <a:spcPts val="4500"/>
                </a:lnSpc>
              </a:pPr>
              <a:r>
                <a:rPr lang="en-US" sz="3000" spc="30" dirty="0" err="1">
                  <a:solidFill>
                    <a:srgbClr val="2E414D"/>
                  </a:solidFill>
                  <a:latin typeface="Glacial Indifference"/>
                </a:rPr>
                <a:t>Aplicação</a:t>
              </a:r>
              <a:endParaRPr lang="en-US" sz="3000" spc="30" dirty="0">
                <a:solidFill>
                  <a:srgbClr val="2E414D"/>
                </a:solidFill>
                <a:latin typeface="Glacial Indifference"/>
              </a:endParaRPr>
            </a:p>
            <a:p>
              <a:pPr>
                <a:lnSpc>
                  <a:spcPts val="4500"/>
                </a:lnSpc>
              </a:pPr>
              <a:r>
                <a:rPr lang="en-US" sz="3000" spc="30" dirty="0" err="1">
                  <a:solidFill>
                    <a:srgbClr val="2E414D"/>
                  </a:solidFill>
                  <a:latin typeface="Glacial Indifference"/>
                </a:rPr>
                <a:t>Atualizações</a:t>
              </a:r>
              <a:r>
                <a:rPr lang="en-US" sz="3000" spc="30" dirty="0">
                  <a:solidFill>
                    <a:srgbClr val="2E414D"/>
                  </a:solidFill>
                  <a:latin typeface="Glacial Indifference"/>
                </a:rPr>
                <a:t> </a:t>
              </a:r>
              <a:r>
                <a:rPr lang="en-US" sz="3000" spc="30" dirty="0" err="1">
                  <a:solidFill>
                    <a:srgbClr val="2E414D"/>
                  </a:solidFill>
                  <a:latin typeface="Glacial Indifference"/>
                </a:rPr>
                <a:t>futuras</a:t>
              </a:r>
              <a:endParaRPr lang="en-US" sz="3000" spc="30" dirty="0">
                <a:solidFill>
                  <a:srgbClr val="2E414D"/>
                </a:solidFill>
                <a:latin typeface="Glacial Indifference"/>
              </a:endParaRP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5524648" y="-1028700"/>
            <a:ext cx="3560391" cy="3818550"/>
            <a:chOff x="0" y="0"/>
            <a:chExt cx="4747188" cy="5091400"/>
          </a:xfrm>
        </p:grpSpPr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374215" y="0"/>
              <a:ext cx="4372973" cy="4372973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>
            <a:xfrm>
              <a:off x="0" y="2253862"/>
              <a:ext cx="2695013" cy="2837538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switch dir="r"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E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789841" y="-362228"/>
            <a:ext cx="8824164" cy="11083902"/>
            <a:chOff x="0" y="0"/>
            <a:chExt cx="20953919" cy="26319908"/>
          </a:xfrm>
        </p:grpSpPr>
        <p:sp>
          <p:nvSpPr>
            <p:cNvPr id="3" name="Freeform 3"/>
            <p:cNvSpPr/>
            <p:nvPr/>
          </p:nvSpPr>
          <p:spPr>
            <a:xfrm>
              <a:off x="72390" y="72390"/>
              <a:ext cx="20809139" cy="26175127"/>
            </a:xfrm>
            <a:custGeom>
              <a:avLst/>
              <a:gdLst/>
              <a:ahLst/>
              <a:cxnLst/>
              <a:rect l="l" t="t" r="r" b="b"/>
              <a:pathLst>
                <a:path w="20809139" h="26175127">
                  <a:moveTo>
                    <a:pt x="0" y="0"/>
                  </a:moveTo>
                  <a:lnTo>
                    <a:pt x="20809139" y="0"/>
                  </a:lnTo>
                  <a:lnTo>
                    <a:pt x="20809139" y="26175127"/>
                  </a:lnTo>
                  <a:lnTo>
                    <a:pt x="0" y="261751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3EBE2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0" y="0"/>
              <a:ext cx="20953919" cy="26319907"/>
            </a:xfrm>
            <a:custGeom>
              <a:avLst/>
              <a:gdLst/>
              <a:ahLst/>
              <a:cxnLst/>
              <a:rect l="l" t="t" r="r" b="b"/>
              <a:pathLst>
                <a:path w="20953919" h="26319907">
                  <a:moveTo>
                    <a:pt x="20809139" y="26175128"/>
                  </a:moveTo>
                  <a:lnTo>
                    <a:pt x="20953919" y="26175128"/>
                  </a:lnTo>
                  <a:lnTo>
                    <a:pt x="20953919" y="26319907"/>
                  </a:lnTo>
                  <a:lnTo>
                    <a:pt x="20809139" y="26319907"/>
                  </a:lnTo>
                  <a:lnTo>
                    <a:pt x="20809139" y="26175128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26175128"/>
                  </a:lnTo>
                  <a:lnTo>
                    <a:pt x="0" y="26175128"/>
                  </a:lnTo>
                  <a:lnTo>
                    <a:pt x="0" y="144780"/>
                  </a:lnTo>
                  <a:close/>
                  <a:moveTo>
                    <a:pt x="0" y="26175128"/>
                  </a:moveTo>
                  <a:lnTo>
                    <a:pt x="144780" y="26175128"/>
                  </a:lnTo>
                  <a:lnTo>
                    <a:pt x="144780" y="26319907"/>
                  </a:lnTo>
                  <a:lnTo>
                    <a:pt x="0" y="26319907"/>
                  </a:lnTo>
                  <a:lnTo>
                    <a:pt x="0" y="26175128"/>
                  </a:lnTo>
                  <a:close/>
                  <a:moveTo>
                    <a:pt x="20809139" y="144780"/>
                  </a:moveTo>
                  <a:lnTo>
                    <a:pt x="20953919" y="144780"/>
                  </a:lnTo>
                  <a:lnTo>
                    <a:pt x="20953919" y="26175128"/>
                  </a:lnTo>
                  <a:lnTo>
                    <a:pt x="20809139" y="26175128"/>
                  </a:lnTo>
                  <a:lnTo>
                    <a:pt x="20809139" y="144780"/>
                  </a:lnTo>
                  <a:close/>
                  <a:moveTo>
                    <a:pt x="144780" y="26175128"/>
                  </a:moveTo>
                  <a:lnTo>
                    <a:pt x="20809139" y="26175128"/>
                  </a:lnTo>
                  <a:lnTo>
                    <a:pt x="20809139" y="26319907"/>
                  </a:lnTo>
                  <a:lnTo>
                    <a:pt x="144780" y="26319907"/>
                  </a:lnTo>
                  <a:lnTo>
                    <a:pt x="144780" y="26175128"/>
                  </a:lnTo>
                  <a:close/>
                  <a:moveTo>
                    <a:pt x="20809139" y="0"/>
                  </a:moveTo>
                  <a:lnTo>
                    <a:pt x="20953919" y="0"/>
                  </a:lnTo>
                  <a:lnTo>
                    <a:pt x="20953919" y="144780"/>
                  </a:lnTo>
                  <a:lnTo>
                    <a:pt x="20809139" y="144780"/>
                  </a:lnTo>
                  <a:lnTo>
                    <a:pt x="20809139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20809139" y="0"/>
                  </a:lnTo>
                  <a:lnTo>
                    <a:pt x="20809139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2E414D"/>
            </a:solidFill>
          </p:spPr>
        </p:sp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-611165" y="-1053403"/>
            <a:ext cx="3279730" cy="327973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925588" y="640975"/>
            <a:ext cx="2013391" cy="2275223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11582584" y="3887867"/>
            <a:ext cx="5238678" cy="4971982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11021359" y="513378"/>
            <a:ext cx="6832025" cy="2152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8325"/>
              </a:lnSpc>
            </a:pPr>
            <a:r>
              <a:rPr lang="en-US" sz="7500" spc="165">
                <a:solidFill>
                  <a:srgbClr val="2E414D"/>
                </a:solidFill>
                <a:latin typeface="Sifonn"/>
              </a:rPr>
              <a:t>HISTÓRIA DA EMPRESA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561301" y="3365933"/>
            <a:ext cx="8582699" cy="18096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4011" lvl="1" indent="-347005">
              <a:lnSpc>
                <a:spcPts val="4821"/>
              </a:lnSpc>
              <a:buFont typeface="Arial"/>
              <a:buChar char="•"/>
            </a:pPr>
            <a:r>
              <a:rPr lang="en-US" sz="3214" spc="32">
                <a:solidFill>
                  <a:srgbClr val="2E414D"/>
                </a:solidFill>
                <a:latin typeface="Glacial Indifference"/>
              </a:rPr>
              <a:t>Surgiu em 2021</a:t>
            </a:r>
          </a:p>
          <a:p>
            <a:pPr marL="1388021" lvl="2" indent="-462674">
              <a:lnSpc>
                <a:spcPts val="4821"/>
              </a:lnSpc>
              <a:buFont typeface="Arial"/>
              <a:buChar char="⚬"/>
            </a:pPr>
            <a:r>
              <a:rPr lang="en-US" sz="3214" spc="32">
                <a:solidFill>
                  <a:srgbClr val="2E414D"/>
                </a:solidFill>
                <a:latin typeface="Glacial Indifference"/>
              </a:rPr>
              <a:t>Divulgar informações sobre a psicologia</a:t>
            </a:r>
          </a:p>
          <a:p>
            <a:pPr marL="1388021" lvl="2" indent="-462674">
              <a:lnSpc>
                <a:spcPts val="4821"/>
              </a:lnSpc>
              <a:buFont typeface="Arial"/>
              <a:buChar char="⚬"/>
            </a:pPr>
            <a:r>
              <a:rPr lang="en-US" sz="3214" spc="32">
                <a:solidFill>
                  <a:srgbClr val="2E414D"/>
                </a:solidFill>
                <a:latin typeface="Glacial Indifference"/>
              </a:rPr>
              <a:t>Disponibilizar chat para atendimento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561301" y="5455224"/>
            <a:ext cx="8582699" cy="30341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821"/>
              </a:lnSpc>
            </a:pPr>
            <a:endParaRPr/>
          </a:p>
          <a:p>
            <a:pPr marL="694011" lvl="1" indent="-347005">
              <a:lnSpc>
                <a:spcPts val="4821"/>
              </a:lnSpc>
              <a:buFont typeface="Arial"/>
              <a:buChar char="•"/>
            </a:pPr>
            <a:r>
              <a:rPr lang="en-US" sz="3214" spc="32">
                <a:solidFill>
                  <a:srgbClr val="2E414D"/>
                </a:solidFill>
                <a:latin typeface="Glacial Indifference"/>
              </a:rPr>
              <a:t>Foco atual</a:t>
            </a:r>
          </a:p>
          <a:p>
            <a:pPr marL="1388021" lvl="2" indent="-462674">
              <a:lnSpc>
                <a:spcPts val="4821"/>
              </a:lnSpc>
              <a:buFont typeface="Arial"/>
              <a:buChar char="⚬"/>
            </a:pPr>
            <a:r>
              <a:rPr lang="en-US" sz="3214" spc="32">
                <a:solidFill>
                  <a:srgbClr val="2E414D"/>
                </a:solidFill>
                <a:latin typeface="Glacial Indifference"/>
              </a:rPr>
              <a:t>Divulgar informações sobre a psicologia</a:t>
            </a:r>
          </a:p>
          <a:p>
            <a:pPr marL="1388021" lvl="2" indent="-462674">
              <a:lnSpc>
                <a:spcPts val="4821"/>
              </a:lnSpc>
              <a:buFont typeface="Arial"/>
              <a:buChar char="⚬"/>
            </a:pPr>
            <a:r>
              <a:rPr lang="en-US" sz="3214" spc="32">
                <a:solidFill>
                  <a:srgbClr val="2E414D"/>
                </a:solidFill>
                <a:latin typeface="Glacial Indifference"/>
              </a:rPr>
              <a:t>Divulgar informações sobre locais que prestam suporte psicológico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switch dir="r"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3EB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30249" y="1595355"/>
            <a:ext cx="14142227" cy="1095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8325"/>
              </a:lnSpc>
            </a:pPr>
            <a:r>
              <a:rPr lang="en-US" sz="7500" spc="165">
                <a:solidFill>
                  <a:srgbClr val="2E414D"/>
                </a:solidFill>
                <a:latin typeface="Sifonn"/>
              </a:rPr>
              <a:t>MISSÃO, VISÃO E VALORES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-434674" y="4673398"/>
            <a:ext cx="19193571" cy="5786185"/>
            <a:chOff x="0" y="0"/>
            <a:chExt cx="45577180" cy="13739914"/>
          </a:xfrm>
        </p:grpSpPr>
        <p:sp>
          <p:nvSpPr>
            <p:cNvPr id="4" name="Freeform 4"/>
            <p:cNvSpPr/>
            <p:nvPr/>
          </p:nvSpPr>
          <p:spPr>
            <a:xfrm>
              <a:off x="72390" y="72390"/>
              <a:ext cx="45432401" cy="13595134"/>
            </a:xfrm>
            <a:custGeom>
              <a:avLst/>
              <a:gdLst/>
              <a:ahLst/>
              <a:cxnLst/>
              <a:rect l="l" t="t" r="r" b="b"/>
              <a:pathLst>
                <a:path w="45432401" h="13595134">
                  <a:moveTo>
                    <a:pt x="0" y="0"/>
                  </a:moveTo>
                  <a:lnTo>
                    <a:pt x="45432401" y="0"/>
                  </a:lnTo>
                  <a:lnTo>
                    <a:pt x="45432401" y="13595134"/>
                  </a:lnTo>
                  <a:lnTo>
                    <a:pt x="0" y="135951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AFEFF"/>
            </a:solidFill>
          </p:spPr>
        </p:sp>
        <p:sp>
          <p:nvSpPr>
            <p:cNvPr id="5" name="Freeform 5"/>
            <p:cNvSpPr/>
            <p:nvPr/>
          </p:nvSpPr>
          <p:spPr>
            <a:xfrm>
              <a:off x="0" y="0"/>
              <a:ext cx="45577181" cy="13739915"/>
            </a:xfrm>
            <a:custGeom>
              <a:avLst/>
              <a:gdLst/>
              <a:ahLst/>
              <a:cxnLst/>
              <a:rect l="l" t="t" r="r" b="b"/>
              <a:pathLst>
                <a:path w="45577181" h="13739915">
                  <a:moveTo>
                    <a:pt x="45432399" y="13595135"/>
                  </a:moveTo>
                  <a:lnTo>
                    <a:pt x="45577181" y="13595135"/>
                  </a:lnTo>
                  <a:lnTo>
                    <a:pt x="45577181" y="13739915"/>
                  </a:lnTo>
                  <a:lnTo>
                    <a:pt x="45432399" y="13739915"/>
                  </a:lnTo>
                  <a:lnTo>
                    <a:pt x="45432399" y="13595135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13595135"/>
                  </a:lnTo>
                  <a:lnTo>
                    <a:pt x="0" y="13595135"/>
                  </a:lnTo>
                  <a:lnTo>
                    <a:pt x="0" y="144780"/>
                  </a:lnTo>
                  <a:close/>
                  <a:moveTo>
                    <a:pt x="0" y="13595135"/>
                  </a:moveTo>
                  <a:lnTo>
                    <a:pt x="144780" y="13595135"/>
                  </a:lnTo>
                  <a:lnTo>
                    <a:pt x="144780" y="13739915"/>
                  </a:lnTo>
                  <a:lnTo>
                    <a:pt x="0" y="13739915"/>
                  </a:lnTo>
                  <a:lnTo>
                    <a:pt x="0" y="13595135"/>
                  </a:lnTo>
                  <a:close/>
                  <a:moveTo>
                    <a:pt x="45432399" y="144780"/>
                  </a:moveTo>
                  <a:lnTo>
                    <a:pt x="45577181" y="144780"/>
                  </a:lnTo>
                  <a:lnTo>
                    <a:pt x="45577181" y="13595135"/>
                  </a:lnTo>
                  <a:lnTo>
                    <a:pt x="45432399" y="13595135"/>
                  </a:lnTo>
                  <a:lnTo>
                    <a:pt x="45432399" y="144780"/>
                  </a:lnTo>
                  <a:close/>
                  <a:moveTo>
                    <a:pt x="144780" y="13595135"/>
                  </a:moveTo>
                  <a:lnTo>
                    <a:pt x="45432399" y="13595135"/>
                  </a:lnTo>
                  <a:lnTo>
                    <a:pt x="45432399" y="13739915"/>
                  </a:lnTo>
                  <a:lnTo>
                    <a:pt x="144780" y="13739915"/>
                  </a:lnTo>
                  <a:lnTo>
                    <a:pt x="144780" y="13595135"/>
                  </a:lnTo>
                  <a:close/>
                  <a:moveTo>
                    <a:pt x="45432399" y="0"/>
                  </a:moveTo>
                  <a:lnTo>
                    <a:pt x="45577181" y="0"/>
                  </a:lnTo>
                  <a:lnTo>
                    <a:pt x="45577181" y="144780"/>
                  </a:lnTo>
                  <a:lnTo>
                    <a:pt x="45432399" y="144780"/>
                  </a:lnTo>
                  <a:lnTo>
                    <a:pt x="45432399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45432399" y="0"/>
                  </a:lnTo>
                  <a:lnTo>
                    <a:pt x="45432399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2E414D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028700" y="6167861"/>
            <a:ext cx="4828411" cy="1923520"/>
            <a:chOff x="0" y="0"/>
            <a:chExt cx="6437881" cy="2564694"/>
          </a:xfrm>
        </p:grpSpPr>
        <p:sp>
          <p:nvSpPr>
            <p:cNvPr id="7" name="TextBox 7"/>
            <p:cNvSpPr txBox="1"/>
            <p:nvPr/>
          </p:nvSpPr>
          <p:spPr>
            <a:xfrm>
              <a:off x="0" y="-66675"/>
              <a:ext cx="6437881" cy="73715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620"/>
                </a:lnSpc>
              </a:pPr>
              <a:r>
                <a:rPr lang="en-US" sz="3300" spc="429">
                  <a:solidFill>
                    <a:srgbClr val="2E414D"/>
                  </a:solidFill>
                  <a:latin typeface="Glacial Indifference"/>
                </a:rPr>
                <a:t>MISSÃO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1153089"/>
              <a:ext cx="6437881" cy="14116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626111" lvl="1" indent="-313055">
                <a:lnSpc>
                  <a:spcPts val="4350"/>
                </a:lnSpc>
                <a:buFont typeface="Arial"/>
                <a:buChar char="•"/>
              </a:pPr>
              <a:r>
                <a:rPr lang="en-US" sz="2900" spc="29">
                  <a:solidFill>
                    <a:srgbClr val="2E414D"/>
                  </a:solidFill>
                  <a:latin typeface="Glacial Indifference"/>
                </a:rPr>
                <a:t>Popularizar a psicologia</a:t>
              </a:r>
            </a:p>
            <a:p>
              <a:pPr marL="626111" lvl="1" indent="-313055">
                <a:lnSpc>
                  <a:spcPts val="4350"/>
                </a:lnSpc>
                <a:buFont typeface="Arial"/>
                <a:buChar char="•"/>
              </a:pPr>
              <a:r>
                <a:rPr lang="en-US" sz="2900" spc="29">
                  <a:solidFill>
                    <a:srgbClr val="2E414D"/>
                  </a:solidFill>
                  <a:latin typeface="Glacial Indifference"/>
                </a:rPr>
                <a:t>Divulgar a psicologia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6675460" y="6167861"/>
            <a:ext cx="4755965" cy="1371070"/>
            <a:chOff x="0" y="0"/>
            <a:chExt cx="6341287" cy="1828094"/>
          </a:xfrm>
        </p:grpSpPr>
        <p:sp>
          <p:nvSpPr>
            <p:cNvPr id="10" name="TextBox 10"/>
            <p:cNvSpPr txBox="1"/>
            <p:nvPr/>
          </p:nvSpPr>
          <p:spPr>
            <a:xfrm>
              <a:off x="0" y="-66675"/>
              <a:ext cx="6341287" cy="73715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620"/>
                </a:lnSpc>
              </a:pPr>
              <a:r>
                <a:rPr lang="en-US" sz="3300" spc="429">
                  <a:solidFill>
                    <a:srgbClr val="2E414D"/>
                  </a:solidFill>
                  <a:latin typeface="Glacial Indifference"/>
                </a:rPr>
                <a:t>VISÃO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1153089"/>
              <a:ext cx="6341287" cy="6750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626111" lvl="1" indent="-313055">
                <a:lnSpc>
                  <a:spcPts val="4350"/>
                </a:lnSpc>
                <a:buFont typeface="Arial"/>
                <a:buChar char="•"/>
              </a:pPr>
              <a:r>
                <a:rPr lang="en-US" sz="2900" spc="29">
                  <a:solidFill>
                    <a:srgbClr val="2E414D"/>
                  </a:solidFill>
                  <a:latin typeface="Glacial Indifference"/>
                </a:rPr>
                <a:t>Desmetificar a psicologia</a:t>
              </a: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2803903" y="6167861"/>
            <a:ext cx="5071185" cy="3672310"/>
            <a:chOff x="0" y="0"/>
            <a:chExt cx="6761580" cy="4896414"/>
          </a:xfrm>
        </p:grpSpPr>
        <p:sp>
          <p:nvSpPr>
            <p:cNvPr id="13" name="TextBox 13"/>
            <p:cNvSpPr txBox="1"/>
            <p:nvPr/>
          </p:nvSpPr>
          <p:spPr>
            <a:xfrm>
              <a:off x="0" y="-66675"/>
              <a:ext cx="6761580" cy="73715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620"/>
                </a:lnSpc>
              </a:pPr>
              <a:r>
                <a:rPr lang="en-US" sz="3300" spc="429">
                  <a:solidFill>
                    <a:srgbClr val="2E414D"/>
                  </a:solidFill>
                  <a:latin typeface="Glacial Indifference"/>
                </a:rPr>
                <a:t>VALORES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1143564"/>
              <a:ext cx="6761580" cy="37528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647700" lvl="1" indent="-323850" algn="just">
                <a:lnSpc>
                  <a:spcPts val="4500"/>
                </a:lnSpc>
                <a:buFont typeface="Arial"/>
                <a:buChar char="•"/>
              </a:pPr>
              <a:r>
                <a:rPr lang="en-US" sz="3000" spc="30">
                  <a:solidFill>
                    <a:srgbClr val="2E414D"/>
                  </a:solidFill>
                  <a:latin typeface="Glacial Indifference"/>
                </a:rPr>
                <a:t>Inovação</a:t>
              </a:r>
            </a:p>
            <a:p>
              <a:pPr marL="647700" lvl="1" indent="-323850" algn="just">
                <a:lnSpc>
                  <a:spcPts val="4500"/>
                </a:lnSpc>
                <a:buFont typeface="Arial"/>
                <a:buChar char="•"/>
              </a:pPr>
              <a:r>
                <a:rPr lang="en-US" sz="3000" spc="30">
                  <a:solidFill>
                    <a:srgbClr val="2E414D"/>
                  </a:solidFill>
                  <a:latin typeface="Glacial Indifference"/>
                </a:rPr>
                <a:t>Responsabilidade social</a:t>
              </a:r>
            </a:p>
            <a:p>
              <a:pPr marL="647700" lvl="1" indent="-323850">
                <a:lnSpc>
                  <a:spcPts val="4500"/>
                </a:lnSpc>
                <a:buFont typeface="Arial"/>
                <a:buChar char="•"/>
              </a:pPr>
              <a:r>
                <a:rPr lang="en-US" sz="3000" spc="30">
                  <a:solidFill>
                    <a:srgbClr val="2E414D"/>
                  </a:solidFill>
                  <a:latin typeface="Glacial Indifference"/>
                </a:rPr>
                <a:t>Democratização da informação</a:t>
              </a:r>
            </a:p>
            <a:p>
              <a:pPr marL="647700" lvl="1" indent="-323850" algn="just">
                <a:lnSpc>
                  <a:spcPts val="4500"/>
                </a:lnSpc>
                <a:buFont typeface="Arial"/>
                <a:buChar char="•"/>
              </a:pPr>
              <a:r>
                <a:rPr lang="en-US" sz="3000" spc="30">
                  <a:solidFill>
                    <a:srgbClr val="2E414D"/>
                  </a:solidFill>
                  <a:latin typeface="Glacial Indifference"/>
                </a:rPr>
                <a:t>Ética</a:t>
              </a:r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15524648" y="-1028700"/>
            <a:ext cx="3560391" cy="3818550"/>
            <a:chOff x="0" y="0"/>
            <a:chExt cx="4747188" cy="5091400"/>
          </a:xfrm>
        </p:grpSpPr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374215" y="0"/>
              <a:ext cx="4372973" cy="4372973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>
            <a:xfrm>
              <a:off x="0" y="2253862"/>
              <a:ext cx="2695013" cy="2837538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switch dir="r"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E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-300109"/>
            <a:ext cx="9363436" cy="10887218"/>
            <a:chOff x="0" y="0"/>
            <a:chExt cx="22234478" cy="25852861"/>
          </a:xfrm>
        </p:grpSpPr>
        <p:sp>
          <p:nvSpPr>
            <p:cNvPr id="3" name="Freeform 3"/>
            <p:cNvSpPr/>
            <p:nvPr/>
          </p:nvSpPr>
          <p:spPr>
            <a:xfrm>
              <a:off x="72390" y="72390"/>
              <a:ext cx="22089698" cy="25708081"/>
            </a:xfrm>
            <a:custGeom>
              <a:avLst/>
              <a:gdLst/>
              <a:ahLst/>
              <a:cxnLst/>
              <a:rect l="l" t="t" r="r" b="b"/>
              <a:pathLst>
                <a:path w="22089698" h="25708081">
                  <a:moveTo>
                    <a:pt x="0" y="0"/>
                  </a:moveTo>
                  <a:lnTo>
                    <a:pt x="22089698" y="0"/>
                  </a:lnTo>
                  <a:lnTo>
                    <a:pt x="22089698" y="25708081"/>
                  </a:lnTo>
                  <a:lnTo>
                    <a:pt x="0" y="257080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3EBE2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0" y="0"/>
              <a:ext cx="22234478" cy="25852861"/>
            </a:xfrm>
            <a:custGeom>
              <a:avLst/>
              <a:gdLst/>
              <a:ahLst/>
              <a:cxnLst/>
              <a:rect l="l" t="t" r="r" b="b"/>
              <a:pathLst>
                <a:path w="22234478" h="25852861">
                  <a:moveTo>
                    <a:pt x="22089698" y="25708080"/>
                  </a:moveTo>
                  <a:lnTo>
                    <a:pt x="22234478" y="25708080"/>
                  </a:lnTo>
                  <a:lnTo>
                    <a:pt x="22234478" y="25852861"/>
                  </a:lnTo>
                  <a:lnTo>
                    <a:pt x="22089698" y="25852861"/>
                  </a:lnTo>
                  <a:lnTo>
                    <a:pt x="22089698" y="25708080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25708080"/>
                  </a:lnTo>
                  <a:lnTo>
                    <a:pt x="0" y="25708080"/>
                  </a:lnTo>
                  <a:lnTo>
                    <a:pt x="0" y="144780"/>
                  </a:lnTo>
                  <a:close/>
                  <a:moveTo>
                    <a:pt x="0" y="25708080"/>
                  </a:moveTo>
                  <a:lnTo>
                    <a:pt x="144780" y="25708080"/>
                  </a:lnTo>
                  <a:lnTo>
                    <a:pt x="144780" y="25852861"/>
                  </a:lnTo>
                  <a:lnTo>
                    <a:pt x="0" y="25852861"/>
                  </a:lnTo>
                  <a:lnTo>
                    <a:pt x="0" y="25708080"/>
                  </a:lnTo>
                  <a:close/>
                  <a:moveTo>
                    <a:pt x="22089698" y="144780"/>
                  </a:moveTo>
                  <a:lnTo>
                    <a:pt x="22234478" y="144780"/>
                  </a:lnTo>
                  <a:lnTo>
                    <a:pt x="22234478" y="25708080"/>
                  </a:lnTo>
                  <a:lnTo>
                    <a:pt x="22089698" y="25708080"/>
                  </a:lnTo>
                  <a:lnTo>
                    <a:pt x="22089698" y="144780"/>
                  </a:lnTo>
                  <a:close/>
                  <a:moveTo>
                    <a:pt x="144780" y="25708080"/>
                  </a:moveTo>
                  <a:lnTo>
                    <a:pt x="22089698" y="25708080"/>
                  </a:lnTo>
                  <a:lnTo>
                    <a:pt x="22089698" y="25852861"/>
                  </a:lnTo>
                  <a:lnTo>
                    <a:pt x="144780" y="25852861"/>
                  </a:lnTo>
                  <a:lnTo>
                    <a:pt x="144780" y="25708080"/>
                  </a:lnTo>
                  <a:close/>
                  <a:moveTo>
                    <a:pt x="22089698" y="0"/>
                  </a:moveTo>
                  <a:lnTo>
                    <a:pt x="22234478" y="0"/>
                  </a:lnTo>
                  <a:lnTo>
                    <a:pt x="22234478" y="144780"/>
                  </a:lnTo>
                  <a:lnTo>
                    <a:pt x="22089698" y="144780"/>
                  </a:lnTo>
                  <a:lnTo>
                    <a:pt x="22089698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22089698" y="0"/>
                  </a:lnTo>
                  <a:lnTo>
                    <a:pt x="22089698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2E414D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-611165" y="-1053403"/>
            <a:ext cx="3279730" cy="3872415"/>
            <a:chOff x="0" y="0"/>
            <a:chExt cx="4372973" cy="5163220"/>
          </a:xfrm>
        </p:grpSpPr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4372973" cy="4372973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>
            <a:xfrm>
              <a:off x="1690917" y="2338639"/>
              <a:ext cx="2682056" cy="2824581"/>
            </a:xfrm>
            <a:prstGeom prst="rect">
              <a:avLst/>
            </a:prstGeom>
          </p:spPr>
        </p:pic>
      </p:grpSp>
      <p:pic>
        <p:nvPicPr>
          <p:cNvPr id="8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10158665" y="4204332"/>
            <a:ext cx="7478649" cy="475914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9144000" y="844412"/>
            <a:ext cx="8912202" cy="18688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7215"/>
              </a:lnSpc>
            </a:pPr>
            <a:r>
              <a:rPr lang="en-US" sz="6500" spc="143">
                <a:solidFill>
                  <a:srgbClr val="2E414D"/>
                </a:solidFill>
                <a:latin typeface="Sifonn"/>
              </a:rPr>
              <a:t>MOTIVO DO DESENVOLVIMENTO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149788" y="4118607"/>
            <a:ext cx="7157213" cy="21269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8777" lvl="1" indent="-304388">
              <a:lnSpc>
                <a:spcPts val="4229"/>
              </a:lnSpc>
              <a:buFont typeface="Arial"/>
              <a:buChar char="•"/>
            </a:pPr>
            <a:r>
              <a:rPr lang="en-US" sz="2819" spc="28">
                <a:solidFill>
                  <a:srgbClr val="2E414D"/>
                </a:solidFill>
                <a:latin typeface="Glacial Indifference"/>
              </a:rPr>
              <a:t>Informações gerais sobre psicologia</a:t>
            </a:r>
          </a:p>
          <a:p>
            <a:pPr marL="1217554" lvl="2" indent="-405851">
              <a:lnSpc>
                <a:spcPts val="4229"/>
              </a:lnSpc>
              <a:buFont typeface="Arial"/>
              <a:buChar char="⚬"/>
            </a:pPr>
            <a:r>
              <a:rPr lang="en-US" sz="2819" spc="28">
                <a:solidFill>
                  <a:srgbClr val="2E414D"/>
                </a:solidFill>
                <a:latin typeface="Glacial Indifference"/>
              </a:rPr>
              <a:t>Tranquilidade</a:t>
            </a:r>
          </a:p>
          <a:p>
            <a:pPr marL="608777" lvl="1" indent="-304388">
              <a:lnSpc>
                <a:spcPts val="4229"/>
              </a:lnSpc>
              <a:buFont typeface="Arial"/>
              <a:buChar char="•"/>
            </a:pPr>
            <a:r>
              <a:rPr lang="en-US" sz="2819" spc="28">
                <a:solidFill>
                  <a:srgbClr val="2E414D"/>
                </a:solidFill>
                <a:latin typeface="Glacial Indifference"/>
              </a:rPr>
              <a:t>Alcançar interesse no assunto</a:t>
            </a:r>
          </a:p>
          <a:p>
            <a:pPr marL="608777" lvl="1" indent="-304388">
              <a:lnSpc>
                <a:spcPts val="4229"/>
              </a:lnSpc>
              <a:buFont typeface="Arial"/>
              <a:buChar char="•"/>
            </a:pPr>
            <a:r>
              <a:rPr lang="en-US" sz="2819" spc="28">
                <a:solidFill>
                  <a:srgbClr val="2E414D"/>
                </a:solidFill>
                <a:latin typeface="Glacial Indifference"/>
              </a:rPr>
              <a:t>Entender a importância da saúde mental</a:t>
            </a:r>
          </a:p>
          <a:p>
            <a:pPr marL="608777" lvl="1" indent="-304388">
              <a:lnSpc>
                <a:spcPts val="4229"/>
              </a:lnSpc>
              <a:buFont typeface="Arial"/>
              <a:buChar char="•"/>
            </a:pPr>
            <a:r>
              <a:rPr lang="en-US" sz="2819" spc="28">
                <a:solidFill>
                  <a:srgbClr val="2E414D"/>
                </a:solidFill>
                <a:latin typeface="Glacial Indifference"/>
              </a:rPr>
              <a:t>Facilidade no acesso da informação</a:t>
            </a:r>
          </a:p>
          <a:p>
            <a:pPr>
              <a:lnSpc>
                <a:spcPts val="4229"/>
              </a:lnSpc>
            </a:pPr>
            <a:endParaRPr lang="en-US" sz="2819" spc="28">
              <a:solidFill>
                <a:srgbClr val="2E414D"/>
              </a:solidFill>
              <a:latin typeface="Glacial Indifference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switch dir="r"/>
      </p:transition>
    </mc:Choice>
    <mc:Fallback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3EB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 rot="-5400000">
            <a:off x="-1670286" y="5613910"/>
            <a:ext cx="6407214" cy="19219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560"/>
              </a:lnSpc>
            </a:pPr>
            <a:r>
              <a:rPr lang="en-US" sz="6000" spc="258">
                <a:solidFill>
                  <a:srgbClr val="2E414D"/>
                </a:solidFill>
                <a:latin typeface="Sifonn"/>
              </a:rPr>
              <a:t>TECNOLOGIAS UTILIZADAS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6077972" y="5413644"/>
            <a:ext cx="11181328" cy="4364867"/>
            <a:chOff x="0" y="0"/>
            <a:chExt cx="25868362" cy="10098261"/>
          </a:xfrm>
        </p:grpSpPr>
        <p:sp>
          <p:nvSpPr>
            <p:cNvPr id="4" name="Freeform 4"/>
            <p:cNvSpPr/>
            <p:nvPr/>
          </p:nvSpPr>
          <p:spPr>
            <a:xfrm>
              <a:off x="72390" y="72390"/>
              <a:ext cx="25723583" cy="9953481"/>
            </a:xfrm>
            <a:custGeom>
              <a:avLst/>
              <a:gdLst/>
              <a:ahLst/>
              <a:cxnLst/>
              <a:rect l="l" t="t" r="r" b="b"/>
              <a:pathLst>
                <a:path w="25723583" h="9953481">
                  <a:moveTo>
                    <a:pt x="0" y="0"/>
                  </a:moveTo>
                  <a:lnTo>
                    <a:pt x="25723583" y="0"/>
                  </a:lnTo>
                  <a:lnTo>
                    <a:pt x="25723583" y="9953481"/>
                  </a:lnTo>
                  <a:lnTo>
                    <a:pt x="0" y="99534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AFEFF"/>
            </a:solidFill>
          </p:spPr>
        </p:sp>
        <p:sp>
          <p:nvSpPr>
            <p:cNvPr id="5" name="Freeform 5"/>
            <p:cNvSpPr/>
            <p:nvPr/>
          </p:nvSpPr>
          <p:spPr>
            <a:xfrm>
              <a:off x="0" y="0"/>
              <a:ext cx="25868362" cy="10098261"/>
            </a:xfrm>
            <a:custGeom>
              <a:avLst/>
              <a:gdLst/>
              <a:ahLst/>
              <a:cxnLst/>
              <a:rect l="l" t="t" r="r" b="b"/>
              <a:pathLst>
                <a:path w="25868362" h="10098261">
                  <a:moveTo>
                    <a:pt x="25723582" y="9953482"/>
                  </a:moveTo>
                  <a:lnTo>
                    <a:pt x="25868362" y="9953482"/>
                  </a:lnTo>
                  <a:lnTo>
                    <a:pt x="25868362" y="10098261"/>
                  </a:lnTo>
                  <a:lnTo>
                    <a:pt x="25723582" y="10098261"/>
                  </a:lnTo>
                  <a:lnTo>
                    <a:pt x="25723582" y="9953481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9953482"/>
                  </a:lnTo>
                  <a:lnTo>
                    <a:pt x="0" y="9953482"/>
                  </a:lnTo>
                  <a:lnTo>
                    <a:pt x="0" y="144780"/>
                  </a:lnTo>
                  <a:close/>
                  <a:moveTo>
                    <a:pt x="0" y="9953482"/>
                  </a:moveTo>
                  <a:lnTo>
                    <a:pt x="144780" y="9953482"/>
                  </a:lnTo>
                  <a:lnTo>
                    <a:pt x="144780" y="10098261"/>
                  </a:lnTo>
                  <a:lnTo>
                    <a:pt x="0" y="10098261"/>
                  </a:lnTo>
                  <a:lnTo>
                    <a:pt x="0" y="9953481"/>
                  </a:lnTo>
                  <a:close/>
                  <a:moveTo>
                    <a:pt x="25723582" y="144780"/>
                  </a:moveTo>
                  <a:lnTo>
                    <a:pt x="25868362" y="144780"/>
                  </a:lnTo>
                  <a:lnTo>
                    <a:pt x="25868362" y="9953482"/>
                  </a:lnTo>
                  <a:lnTo>
                    <a:pt x="25723582" y="9953482"/>
                  </a:lnTo>
                  <a:lnTo>
                    <a:pt x="25723582" y="144780"/>
                  </a:lnTo>
                  <a:close/>
                  <a:moveTo>
                    <a:pt x="144780" y="9953482"/>
                  </a:moveTo>
                  <a:lnTo>
                    <a:pt x="25723582" y="9953482"/>
                  </a:lnTo>
                  <a:lnTo>
                    <a:pt x="25723582" y="10098261"/>
                  </a:lnTo>
                  <a:lnTo>
                    <a:pt x="144780" y="10098261"/>
                  </a:lnTo>
                  <a:lnTo>
                    <a:pt x="144780" y="9953481"/>
                  </a:lnTo>
                  <a:close/>
                  <a:moveTo>
                    <a:pt x="25723582" y="0"/>
                  </a:moveTo>
                  <a:lnTo>
                    <a:pt x="25868362" y="0"/>
                  </a:lnTo>
                  <a:lnTo>
                    <a:pt x="25868362" y="144780"/>
                  </a:lnTo>
                  <a:lnTo>
                    <a:pt x="25723582" y="144780"/>
                  </a:lnTo>
                  <a:lnTo>
                    <a:pt x="25723582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25723582" y="0"/>
                  </a:lnTo>
                  <a:lnTo>
                    <a:pt x="25723582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2E414D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6077972" y="654149"/>
            <a:ext cx="11181328" cy="4312607"/>
            <a:chOff x="0" y="0"/>
            <a:chExt cx="25868362" cy="9977356"/>
          </a:xfrm>
        </p:grpSpPr>
        <p:sp>
          <p:nvSpPr>
            <p:cNvPr id="7" name="Freeform 7"/>
            <p:cNvSpPr/>
            <p:nvPr/>
          </p:nvSpPr>
          <p:spPr>
            <a:xfrm>
              <a:off x="72390" y="72390"/>
              <a:ext cx="25723583" cy="9832576"/>
            </a:xfrm>
            <a:custGeom>
              <a:avLst/>
              <a:gdLst/>
              <a:ahLst/>
              <a:cxnLst/>
              <a:rect l="l" t="t" r="r" b="b"/>
              <a:pathLst>
                <a:path w="25723583" h="9832576">
                  <a:moveTo>
                    <a:pt x="0" y="0"/>
                  </a:moveTo>
                  <a:lnTo>
                    <a:pt x="25723583" y="0"/>
                  </a:lnTo>
                  <a:lnTo>
                    <a:pt x="25723583" y="9832576"/>
                  </a:lnTo>
                  <a:lnTo>
                    <a:pt x="0" y="98325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AFEFF"/>
            </a:solidFill>
          </p:spPr>
        </p:sp>
        <p:sp>
          <p:nvSpPr>
            <p:cNvPr id="8" name="Freeform 8"/>
            <p:cNvSpPr/>
            <p:nvPr/>
          </p:nvSpPr>
          <p:spPr>
            <a:xfrm>
              <a:off x="0" y="0"/>
              <a:ext cx="25868362" cy="9977356"/>
            </a:xfrm>
            <a:custGeom>
              <a:avLst/>
              <a:gdLst/>
              <a:ahLst/>
              <a:cxnLst/>
              <a:rect l="l" t="t" r="r" b="b"/>
              <a:pathLst>
                <a:path w="25868362" h="9977356">
                  <a:moveTo>
                    <a:pt x="25723582" y="9832576"/>
                  </a:moveTo>
                  <a:lnTo>
                    <a:pt x="25868362" y="9832576"/>
                  </a:lnTo>
                  <a:lnTo>
                    <a:pt x="25868362" y="9977356"/>
                  </a:lnTo>
                  <a:lnTo>
                    <a:pt x="25723582" y="9977356"/>
                  </a:lnTo>
                  <a:lnTo>
                    <a:pt x="25723582" y="9832576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9832577"/>
                  </a:lnTo>
                  <a:lnTo>
                    <a:pt x="0" y="9832577"/>
                  </a:lnTo>
                  <a:lnTo>
                    <a:pt x="0" y="144780"/>
                  </a:lnTo>
                  <a:close/>
                  <a:moveTo>
                    <a:pt x="0" y="9832577"/>
                  </a:moveTo>
                  <a:lnTo>
                    <a:pt x="144780" y="9832577"/>
                  </a:lnTo>
                  <a:lnTo>
                    <a:pt x="144780" y="9977356"/>
                  </a:lnTo>
                  <a:lnTo>
                    <a:pt x="0" y="9977356"/>
                  </a:lnTo>
                  <a:lnTo>
                    <a:pt x="0" y="9832576"/>
                  </a:lnTo>
                  <a:close/>
                  <a:moveTo>
                    <a:pt x="25723582" y="144780"/>
                  </a:moveTo>
                  <a:lnTo>
                    <a:pt x="25868362" y="144780"/>
                  </a:lnTo>
                  <a:lnTo>
                    <a:pt x="25868362" y="9832577"/>
                  </a:lnTo>
                  <a:lnTo>
                    <a:pt x="25723582" y="9832577"/>
                  </a:lnTo>
                  <a:lnTo>
                    <a:pt x="25723582" y="144780"/>
                  </a:lnTo>
                  <a:close/>
                  <a:moveTo>
                    <a:pt x="144780" y="9832576"/>
                  </a:moveTo>
                  <a:lnTo>
                    <a:pt x="25723582" y="9832576"/>
                  </a:lnTo>
                  <a:lnTo>
                    <a:pt x="25723582" y="9977356"/>
                  </a:lnTo>
                  <a:lnTo>
                    <a:pt x="144780" y="9977356"/>
                  </a:lnTo>
                  <a:lnTo>
                    <a:pt x="144780" y="9832576"/>
                  </a:lnTo>
                  <a:close/>
                  <a:moveTo>
                    <a:pt x="25723582" y="0"/>
                  </a:moveTo>
                  <a:lnTo>
                    <a:pt x="25868362" y="0"/>
                  </a:lnTo>
                  <a:lnTo>
                    <a:pt x="25868362" y="144780"/>
                  </a:lnTo>
                  <a:lnTo>
                    <a:pt x="25723582" y="144780"/>
                  </a:lnTo>
                  <a:lnTo>
                    <a:pt x="25723582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25723582" y="0"/>
                  </a:lnTo>
                  <a:lnTo>
                    <a:pt x="25723582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2E414D"/>
            </a:solidFill>
          </p:spPr>
        </p:sp>
      </p:grpSp>
      <p:pic>
        <p:nvPicPr>
          <p:cNvPr id="9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-818730" y="-946919"/>
            <a:ext cx="3550046" cy="3550046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619952" y="654149"/>
            <a:ext cx="2734403" cy="2918422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8714899" y="3572571"/>
            <a:ext cx="858203" cy="1210286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>
            <a:off x="8449488" y="5764394"/>
            <a:ext cx="1134400" cy="11344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p:blipFill>
        <p:spPr>
          <a:xfrm>
            <a:off x="14252192" y="1081514"/>
            <a:ext cx="900356" cy="1269733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p:blipFill>
        <p:spPr>
          <a:xfrm>
            <a:off x="13602986" y="8160720"/>
            <a:ext cx="1298410" cy="1272442"/>
          </a:xfrm>
          <a:prstGeom prst="rect">
            <a:avLst/>
          </a:prstGeom>
        </p:spPr>
      </p:pic>
      <p:grpSp>
        <p:nvGrpSpPr>
          <p:cNvPr id="15" name="Group 15"/>
          <p:cNvGrpSpPr/>
          <p:nvPr/>
        </p:nvGrpSpPr>
        <p:grpSpPr>
          <a:xfrm>
            <a:off x="11705087" y="5764394"/>
            <a:ext cx="5094209" cy="2087390"/>
            <a:chOff x="0" y="0"/>
            <a:chExt cx="6792279" cy="2783187"/>
          </a:xfrm>
        </p:grpSpPr>
        <p:sp>
          <p:nvSpPr>
            <p:cNvPr id="16" name="TextBox 16"/>
            <p:cNvSpPr txBox="1"/>
            <p:nvPr/>
          </p:nvSpPr>
          <p:spPr>
            <a:xfrm>
              <a:off x="1139732" y="-66675"/>
              <a:ext cx="4512814" cy="6965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339"/>
                </a:lnSpc>
              </a:pPr>
              <a:r>
                <a:rPr lang="en-US" sz="3099" spc="402">
                  <a:solidFill>
                    <a:srgbClr val="2E414D"/>
                  </a:solidFill>
                  <a:latin typeface="Glacial Indifference"/>
                </a:rPr>
                <a:t>GITHUB</a:t>
              </a:r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689592"/>
              <a:ext cx="6792279" cy="209359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53390" lvl="1" indent="-226695">
                <a:lnSpc>
                  <a:spcPts val="3150"/>
                </a:lnSpc>
                <a:buFont typeface="Arial"/>
                <a:buChar char="•"/>
              </a:pPr>
              <a:r>
                <a:rPr lang="en-US" sz="2100" spc="21">
                  <a:solidFill>
                    <a:srgbClr val="2E414D"/>
                  </a:solidFill>
                  <a:latin typeface="Glacial Indifference"/>
                </a:rPr>
                <a:t>Repositório</a:t>
              </a:r>
            </a:p>
            <a:p>
              <a:pPr marL="906780" lvl="2" indent="-302260">
                <a:lnSpc>
                  <a:spcPts val="3150"/>
                </a:lnSpc>
                <a:buFont typeface="Arial"/>
                <a:buChar char="⚬"/>
              </a:pPr>
              <a:r>
                <a:rPr lang="en-US" sz="2100" spc="21">
                  <a:solidFill>
                    <a:srgbClr val="2E414D"/>
                  </a:solidFill>
                  <a:latin typeface="Glacial Indifference"/>
                </a:rPr>
                <a:t>Fornece a hospedagem</a:t>
              </a:r>
            </a:p>
            <a:p>
              <a:pPr marL="1360170" lvl="3" indent="-340042">
                <a:lnSpc>
                  <a:spcPts val="3150"/>
                </a:lnSpc>
                <a:buFont typeface="Arial"/>
                <a:buChar char="￭"/>
              </a:pPr>
              <a:r>
                <a:rPr lang="en-US" sz="2100" spc="21">
                  <a:solidFill>
                    <a:srgbClr val="2E414D"/>
                  </a:solidFill>
                  <a:latin typeface="Glacial Indifference"/>
                </a:rPr>
                <a:t>Desenvolvimento de software</a:t>
              </a:r>
            </a:p>
            <a:p>
              <a:pPr marL="1360170" lvl="3" indent="-340042">
                <a:lnSpc>
                  <a:spcPts val="3150"/>
                </a:lnSpc>
                <a:buFont typeface="Arial"/>
                <a:buChar char="￭"/>
              </a:pPr>
              <a:r>
                <a:rPr lang="en-US" sz="2100" spc="21">
                  <a:solidFill>
                    <a:srgbClr val="2E414D"/>
                  </a:solidFill>
                  <a:latin typeface="Glacial Indifference"/>
                </a:rPr>
                <a:t>Controle de versão</a:t>
              </a:r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6444668" y="7227325"/>
            <a:ext cx="5144040" cy="2205838"/>
            <a:chOff x="0" y="0"/>
            <a:chExt cx="6858720" cy="2941117"/>
          </a:xfrm>
        </p:grpSpPr>
        <p:sp>
          <p:nvSpPr>
            <p:cNvPr id="19" name="TextBox 19"/>
            <p:cNvSpPr txBox="1"/>
            <p:nvPr/>
          </p:nvSpPr>
          <p:spPr>
            <a:xfrm>
              <a:off x="1070174" y="-66675"/>
              <a:ext cx="4718372" cy="73715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620"/>
                </a:lnSpc>
              </a:pPr>
              <a:r>
                <a:rPr lang="en-US" sz="3300" spc="429">
                  <a:solidFill>
                    <a:srgbClr val="2E414D"/>
                  </a:solidFill>
                  <a:latin typeface="Glacial Indifference"/>
                </a:rPr>
                <a:t>BOOTSTRAP</a:t>
              </a:r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0" y="847522"/>
              <a:ext cx="6858720" cy="209359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53390" lvl="1" indent="-226695">
                <a:lnSpc>
                  <a:spcPts val="3150"/>
                </a:lnSpc>
                <a:buFont typeface="Arial"/>
                <a:buChar char="•"/>
              </a:pPr>
              <a:r>
                <a:rPr lang="en-US" sz="2100" spc="21">
                  <a:solidFill>
                    <a:srgbClr val="2E414D"/>
                  </a:solidFill>
                  <a:latin typeface="Glacial Indifference"/>
                </a:rPr>
                <a:t>Framework web livre</a:t>
              </a:r>
            </a:p>
            <a:p>
              <a:pPr marL="453390" lvl="1" indent="-226695">
                <a:lnSpc>
                  <a:spcPts val="3150"/>
                </a:lnSpc>
                <a:buFont typeface="Arial"/>
                <a:buChar char="•"/>
              </a:pPr>
              <a:r>
                <a:rPr lang="en-US" sz="2100" spc="21">
                  <a:solidFill>
                    <a:srgbClr val="2E414D"/>
                  </a:solidFill>
                  <a:latin typeface="Glacial Indifference"/>
                </a:rPr>
                <a:t>código aberto</a:t>
              </a:r>
            </a:p>
            <a:p>
              <a:pPr marL="906780" lvl="2" indent="-302260">
                <a:lnSpc>
                  <a:spcPts val="3150"/>
                </a:lnSpc>
                <a:buFont typeface="Arial"/>
                <a:buChar char="⚬"/>
              </a:pPr>
              <a:r>
                <a:rPr lang="en-US" sz="2100" spc="21">
                  <a:solidFill>
                    <a:srgbClr val="2E414D"/>
                  </a:solidFill>
                  <a:latin typeface="Glacial Indifference"/>
                </a:rPr>
                <a:t>criar protótipos </a:t>
              </a:r>
            </a:p>
            <a:p>
              <a:pPr marL="906780" lvl="2" indent="-302260">
                <a:lnSpc>
                  <a:spcPts val="3150"/>
                </a:lnSpc>
                <a:buFont typeface="Arial"/>
                <a:buChar char="⚬"/>
              </a:pPr>
              <a:r>
                <a:rPr lang="en-US" sz="2100" spc="21">
                  <a:solidFill>
                    <a:srgbClr val="2E414D"/>
                  </a:solidFill>
                  <a:latin typeface="Glacial Indifference"/>
                </a:rPr>
                <a:t>aplicações completas de sites</a:t>
              </a:r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12416520" y="2517208"/>
            <a:ext cx="4774078" cy="2110727"/>
            <a:chOff x="0" y="0"/>
            <a:chExt cx="6365437" cy="2814302"/>
          </a:xfrm>
        </p:grpSpPr>
        <p:sp>
          <p:nvSpPr>
            <p:cNvPr id="22" name="TextBox 22"/>
            <p:cNvSpPr txBox="1"/>
            <p:nvPr/>
          </p:nvSpPr>
          <p:spPr>
            <a:xfrm>
              <a:off x="763663" y="-66675"/>
              <a:ext cx="4512814" cy="73715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620"/>
                </a:lnSpc>
              </a:pPr>
              <a:r>
                <a:rPr lang="en-US" sz="3300" spc="429">
                  <a:solidFill>
                    <a:srgbClr val="2E414D"/>
                  </a:solidFill>
                  <a:latin typeface="Glacial Indifference"/>
                </a:rPr>
                <a:t>CSS 3</a:t>
              </a:r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0" y="720707"/>
              <a:ext cx="6365437" cy="209359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53390" lvl="1" indent="-226695">
                <a:lnSpc>
                  <a:spcPts val="3150"/>
                </a:lnSpc>
                <a:buFont typeface="Arial"/>
                <a:buChar char="•"/>
              </a:pPr>
              <a:r>
                <a:rPr lang="en-US" sz="2100" spc="21">
                  <a:solidFill>
                    <a:srgbClr val="2E414D"/>
                  </a:solidFill>
                  <a:latin typeface="Glacial Indifference"/>
                </a:rPr>
                <a:t>Linguagem de estilos</a:t>
              </a:r>
            </a:p>
            <a:p>
              <a:pPr marL="906780" lvl="2" indent="-302260">
                <a:lnSpc>
                  <a:spcPts val="3150"/>
                </a:lnSpc>
                <a:buFont typeface="Arial"/>
                <a:buChar char="⚬"/>
              </a:pPr>
              <a:r>
                <a:rPr lang="en-US" sz="2100" spc="21">
                  <a:solidFill>
                    <a:srgbClr val="2E414D"/>
                  </a:solidFill>
                  <a:latin typeface="Glacial Indifference"/>
                </a:rPr>
                <a:t>Configura a aparência da página</a:t>
              </a:r>
            </a:p>
            <a:p>
              <a:pPr marL="1360170" lvl="3" indent="-340042">
                <a:lnSpc>
                  <a:spcPts val="3150"/>
                </a:lnSpc>
                <a:buFont typeface="Arial"/>
                <a:buChar char="￭"/>
              </a:pPr>
              <a:r>
                <a:rPr lang="en-US" sz="2100" spc="21">
                  <a:solidFill>
                    <a:srgbClr val="2E414D"/>
                  </a:solidFill>
                  <a:latin typeface="Glacial Indifference"/>
                </a:rPr>
                <a:t> texto, cor, layout da página</a:t>
              </a:r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6444668" y="828104"/>
            <a:ext cx="6143227" cy="2589544"/>
            <a:chOff x="0" y="0"/>
            <a:chExt cx="8190969" cy="3452726"/>
          </a:xfrm>
        </p:grpSpPr>
        <p:sp>
          <p:nvSpPr>
            <p:cNvPr id="25" name="TextBox 25"/>
            <p:cNvSpPr txBox="1"/>
            <p:nvPr/>
          </p:nvSpPr>
          <p:spPr>
            <a:xfrm>
              <a:off x="363917" y="-66675"/>
              <a:ext cx="6794372" cy="73715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620"/>
                </a:lnSpc>
              </a:pPr>
              <a:r>
                <a:rPr lang="en-US" sz="3300" spc="429">
                  <a:solidFill>
                    <a:srgbClr val="2E414D"/>
                  </a:solidFill>
                  <a:latin typeface="Glacial Indifference"/>
                </a:rPr>
                <a:t>HTML 5</a:t>
              </a:r>
            </a:p>
          </p:txBody>
        </p:sp>
        <p:sp>
          <p:nvSpPr>
            <p:cNvPr id="26" name="TextBox 26"/>
            <p:cNvSpPr txBox="1"/>
            <p:nvPr/>
          </p:nvSpPr>
          <p:spPr>
            <a:xfrm>
              <a:off x="0" y="825391"/>
              <a:ext cx="8190969" cy="262733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53449" lvl="1" indent="-226725">
                <a:lnSpc>
                  <a:spcPts val="3150"/>
                </a:lnSpc>
                <a:buFont typeface="Arial"/>
                <a:buChar char="•"/>
              </a:pPr>
              <a:r>
                <a:rPr lang="en-US" sz="2100" spc="21">
                  <a:solidFill>
                    <a:srgbClr val="2E414D"/>
                  </a:solidFill>
                  <a:latin typeface="Glacial Indifference"/>
                </a:rPr>
                <a:t>Linguagem de Marcação de Hipertexto</a:t>
              </a:r>
            </a:p>
            <a:p>
              <a:pPr marL="906899" lvl="2" indent="-302300">
                <a:lnSpc>
                  <a:spcPts val="3150"/>
                </a:lnSpc>
                <a:buFont typeface="Arial"/>
                <a:buChar char="⚬"/>
              </a:pPr>
              <a:r>
                <a:rPr lang="en-US" sz="2100" spc="21">
                  <a:solidFill>
                    <a:srgbClr val="2E414D"/>
                  </a:solidFill>
                  <a:latin typeface="Glacial Indifference"/>
                </a:rPr>
                <a:t>imagens, textos, videos, sons</a:t>
              </a:r>
            </a:p>
            <a:p>
              <a:pPr marL="453449" lvl="1" indent="-226725">
                <a:lnSpc>
                  <a:spcPts val="3150"/>
                </a:lnSpc>
                <a:buFont typeface="Arial"/>
                <a:buChar char="•"/>
              </a:pPr>
              <a:r>
                <a:rPr lang="en-US" sz="2100" spc="21">
                  <a:solidFill>
                    <a:srgbClr val="2E414D"/>
                  </a:solidFill>
                  <a:latin typeface="Glacial Indifference"/>
                </a:rPr>
                <a:t>Conjunto de símbolos e códigos de marcação</a:t>
              </a:r>
            </a:p>
            <a:p>
              <a:pPr marL="906899" lvl="2" indent="-302300">
                <a:lnSpc>
                  <a:spcPts val="3150"/>
                </a:lnSpc>
                <a:buFont typeface="Arial"/>
                <a:buChar char="⚬"/>
              </a:pPr>
              <a:r>
                <a:rPr lang="en-US" sz="2100" spc="21">
                  <a:solidFill>
                    <a:srgbClr val="2E414D"/>
                  </a:solidFill>
                  <a:latin typeface="Glacial Indifference"/>
                </a:rPr>
                <a:t>elementos estruturais</a:t>
              </a:r>
            </a:p>
            <a:p>
              <a:pPr marL="1360348" lvl="3" indent="-340087">
                <a:lnSpc>
                  <a:spcPts val="3150"/>
                </a:lnSpc>
                <a:buFont typeface="Arial"/>
                <a:buChar char="￭"/>
              </a:pPr>
              <a:r>
                <a:rPr lang="en-US" sz="2100" spc="21">
                  <a:solidFill>
                    <a:srgbClr val="2E414D"/>
                  </a:solidFill>
                  <a:latin typeface="Glacial Indifference"/>
                </a:rPr>
                <a:t> parágrafos, títulos, listas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switch dir="r"/>
      </p:transition>
    </mc:Choice>
    <mc:Fallback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3EB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51547" y="-300109"/>
            <a:ext cx="5537662" cy="10887218"/>
            <a:chOff x="0" y="0"/>
            <a:chExt cx="13149768" cy="25852861"/>
          </a:xfrm>
        </p:grpSpPr>
        <p:sp>
          <p:nvSpPr>
            <p:cNvPr id="3" name="Freeform 3"/>
            <p:cNvSpPr/>
            <p:nvPr/>
          </p:nvSpPr>
          <p:spPr>
            <a:xfrm>
              <a:off x="72390" y="72390"/>
              <a:ext cx="13004989" cy="25708081"/>
            </a:xfrm>
            <a:custGeom>
              <a:avLst/>
              <a:gdLst/>
              <a:ahLst/>
              <a:cxnLst/>
              <a:rect l="l" t="t" r="r" b="b"/>
              <a:pathLst>
                <a:path w="13004989" h="25708081">
                  <a:moveTo>
                    <a:pt x="0" y="0"/>
                  </a:moveTo>
                  <a:lnTo>
                    <a:pt x="13004989" y="0"/>
                  </a:lnTo>
                  <a:lnTo>
                    <a:pt x="13004989" y="25708081"/>
                  </a:lnTo>
                  <a:lnTo>
                    <a:pt x="0" y="257080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AFEFF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0" y="0"/>
              <a:ext cx="13149768" cy="25852861"/>
            </a:xfrm>
            <a:custGeom>
              <a:avLst/>
              <a:gdLst/>
              <a:ahLst/>
              <a:cxnLst/>
              <a:rect l="l" t="t" r="r" b="b"/>
              <a:pathLst>
                <a:path w="13149768" h="25852861">
                  <a:moveTo>
                    <a:pt x="13004988" y="25708080"/>
                  </a:moveTo>
                  <a:lnTo>
                    <a:pt x="13149768" y="25708080"/>
                  </a:lnTo>
                  <a:lnTo>
                    <a:pt x="13149768" y="25852861"/>
                  </a:lnTo>
                  <a:lnTo>
                    <a:pt x="13004988" y="25852861"/>
                  </a:lnTo>
                  <a:lnTo>
                    <a:pt x="13004988" y="25708080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25708080"/>
                  </a:lnTo>
                  <a:lnTo>
                    <a:pt x="0" y="25708080"/>
                  </a:lnTo>
                  <a:lnTo>
                    <a:pt x="0" y="144780"/>
                  </a:lnTo>
                  <a:close/>
                  <a:moveTo>
                    <a:pt x="0" y="25708080"/>
                  </a:moveTo>
                  <a:lnTo>
                    <a:pt x="144780" y="25708080"/>
                  </a:lnTo>
                  <a:lnTo>
                    <a:pt x="144780" y="25852861"/>
                  </a:lnTo>
                  <a:lnTo>
                    <a:pt x="0" y="25852861"/>
                  </a:lnTo>
                  <a:lnTo>
                    <a:pt x="0" y="25708080"/>
                  </a:lnTo>
                  <a:close/>
                  <a:moveTo>
                    <a:pt x="13004988" y="144780"/>
                  </a:moveTo>
                  <a:lnTo>
                    <a:pt x="13149768" y="144780"/>
                  </a:lnTo>
                  <a:lnTo>
                    <a:pt x="13149768" y="25708080"/>
                  </a:lnTo>
                  <a:lnTo>
                    <a:pt x="13004988" y="25708080"/>
                  </a:lnTo>
                  <a:lnTo>
                    <a:pt x="13004988" y="144780"/>
                  </a:lnTo>
                  <a:close/>
                  <a:moveTo>
                    <a:pt x="144780" y="25708080"/>
                  </a:moveTo>
                  <a:lnTo>
                    <a:pt x="13004988" y="25708080"/>
                  </a:lnTo>
                  <a:lnTo>
                    <a:pt x="13004988" y="25852861"/>
                  </a:lnTo>
                  <a:lnTo>
                    <a:pt x="144780" y="25852861"/>
                  </a:lnTo>
                  <a:lnTo>
                    <a:pt x="144780" y="25708080"/>
                  </a:lnTo>
                  <a:close/>
                  <a:moveTo>
                    <a:pt x="13004988" y="0"/>
                  </a:moveTo>
                  <a:lnTo>
                    <a:pt x="13149768" y="0"/>
                  </a:lnTo>
                  <a:lnTo>
                    <a:pt x="13149768" y="144780"/>
                  </a:lnTo>
                  <a:lnTo>
                    <a:pt x="13004988" y="144780"/>
                  </a:lnTo>
                  <a:lnTo>
                    <a:pt x="13004988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13004988" y="0"/>
                  </a:lnTo>
                  <a:lnTo>
                    <a:pt x="13004988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2E414D"/>
            </a:solidFill>
          </p:spPr>
        </p:sp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080846" y="1028700"/>
            <a:ext cx="6210538" cy="7710963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9111498" y="2751435"/>
            <a:ext cx="8147802" cy="21525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8325"/>
              </a:lnSpc>
            </a:pPr>
            <a:r>
              <a:rPr lang="en-US" sz="7500" spc="165">
                <a:solidFill>
                  <a:srgbClr val="2E414D"/>
                </a:solidFill>
                <a:latin typeface="Sifonn"/>
              </a:rPr>
              <a:t>APLICAÇÃO WEB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9882861" y="5542142"/>
            <a:ext cx="8145574" cy="552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500"/>
              </a:lnSpc>
            </a:pPr>
            <a:r>
              <a:rPr lang="en-US" sz="3000" spc="30">
                <a:solidFill>
                  <a:srgbClr val="2E414D"/>
                </a:solidFill>
                <a:latin typeface="Glacial Indifference"/>
              </a:rPr>
              <a:t>Aponte a câmera e acesse a nossa aplicação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switch dir="r"/>
      </p:transition>
    </mc:Choice>
    <mc:Fallback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3EB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365914" y="1028700"/>
            <a:ext cx="11148798" cy="8308363"/>
            <a:chOff x="0" y="0"/>
            <a:chExt cx="26474009" cy="19729094"/>
          </a:xfrm>
        </p:grpSpPr>
        <p:sp>
          <p:nvSpPr>
            <p:cNvPr id="3" name="Freeform 3"/>
            <p:cNvSpPr/>
            <p:nvPr/>
          </p:nvSpPr>
          <p:spPr>
            <a:xfrm>
              <a:off x="72390" y="72390"/>
              <a:ext cx="26329229" cy="19584314"/>
            </a:xfrm>
            <a:custGeom>
              <a:avLst/>
              <a:gdLst/>
              <a:ahLst/>
              <a:cxnLst/>
              <a:rect l="l" t="t" r="r" b="b"/>
              <a:pathLst>
                <a:path w="26329229" h="19584314">
                  <a:moveTo>
                    <a:pt x="0" y="0"/>
                  </a:moveTo>
                  <a:lnTo>
                    <a:pt x="26329229" y="0"/>
                  </a:lnTo>
                  <a:lnTo>
                    <a:pt x="26329229" y="19584314"/>
                  </a:lnTo>
                  <a:lnTo>
                    <a:pt x="0" y="195843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AFEFF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0" y="0"/>
              <a:ext cx="26474009" cy="19729093"/>
            </a:xfrm>
            <a:custGeom>
              <a:avLst/>
              <a:gdLst/>
              <a:ahLst/>
              <a:cxnLst/>
              <a:rect l="l" t="t" r="r" b="b"/>
              <a:pathLst>
                <a:path w="26474009" h="19729093">
                  <a:moveTo>
                    <a:pt x="26329230" y="19584313"/>
                  </a:moveTo>
                  <a:lnTo>
                    <a:pt x="26474009" y="19584313"/>
                  </a:lnTo>
                  <a:lnTo>
                    <a:pt x="26474009" y="19729093"/>
                  </a:lnTo>
                  <a:lnTo>
                    <a:pt x="26329230" y="19729093"/>
                  </a:lnTo>
                  <a:lnTo>
                    <a:pt x="26329230" y="19584313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19584313"/>
                  </a:lnTo>
                  <a:lnTo>
                    <a:pt x="0" y="19584313"/>
                  </a:lnTo>
                  <a:lnTo>
                    <a:pt x="0" y="144780"/>
                  </a:lnTo>
                  <a:close/>
                  <a:moveTo>
                    <a:pt x="0" y="19584313"/>
                  </a:moveTo>
                  <a:lnTo>
                    <a:pt x="144780" y="19584313"/>
                  </a:lnTo>
                  <a:lnTo>
                    <a:pt x="144780" y="19729093"/>
                  </a:lnTo>
                  <a:lnTo>
                    <a:pt x="0" y="19729093"/>
                  </a:lnTo>
                  <a:lnTo>
                    <a:pt x="0" y="19584313"/>
                  </a:lnTo>
                  <a:close/>
                  <a:moveTo>
                    <a:pt x="26329230" y="144780"/>
                  </a:moveTo>
                  <a:lnTo>
                    <a:pt x="26474009" y="144780"/>
                  </a:lnTo>
                  <a:lnTo>
                    <a:pt x="26474009" y="19584313"/>
                  </a:lnTo>
                  <a:lnTo>
                    <a:pt x="26329230" y="19584313"/>
                  </a:lnTo>
                  <a:lnTo>
                    <a:pt x="26329230" y="144780"/>
                  </a:lnTo>
                  <a:close/>
                  <a:moveTo>
                    <a:pt x="144780" y="19584313"/>
                  </a:moveTo>
                  <a:lnTo>
                    <a:pt x="26329230" y="19584313"/>
                  </a:lnTo>
                  <a:lnTo>
                    <a:pt x="26329230" y="19729093"/>
                  </a:lnTo>
                  <a:lnTo>
                    <a:pt x="144780" y="19729093"/>
                  </a:lnTo>
                  <a:lnTo>
                    <a:pt x="144780" y="19584313"/>
                  </a:lnTo>
                  <a:close/>
                  <a:moveTo>
                    <a:pt x="26329230" y="0"/>
                  </a:moveTo>
                  <a:lnTo>
                    <a:pt x="26474009" y="0"/>
                  </a:lnTo>
                  <a:lnTo>
                    <a:pt x="26474009" y="144780"/>
                  </a:lnTo>
                  <a:lnTo>
                    <a:pt x="26329230" y="144780"/>
                  </a:lnTo>
                  <a:lnTo>
                    <a:pt x="26329230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26329230" y="0"/>
                  </a:lnTo>
                  <a:lnTo>
                    <a:pt x="26329230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2E414D"/>
            </a:solidFill>
          </p:spPr>
        </p:sp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rcRect r="8047"/>
          <a:stretch>
            <a:fillRect/>
          </a:stretch>
        </p:blipFill>
        <p:spPr>
          <a:xfrm>
            <a:off x="482844" y="2745640"/>
            <a:ext cx="6614646" cy="4795720"/>
          </a:xfrm>
          <a:prstGeom prst="rect">
            <a:avLst/>
          </a:prstGeom>
        </p:spPr>
      </p:pic>
      <p:grpSp>
        <p:nvGrpSpPr>
          <p:cNvPr id="6" name="Group 6"/>
          <p:cNvGrpSpPr/>
          <p:nvPr/>
        </p:nvGrpSpPr>
        <p:grpSpPr>
          <a:xfrm>
            <a:off x="8118486" y="1512390"/>
            <a:ext cx="10169514" cy="7297939"/>
            <a:chOff x="0" y="47625"/>
            <a:chExt cx="13559353" cy="9730585"/>
          </a:xfrm>
        </p:grpSpPr>
        <p:sp>
          <p:nvSpPr>
            <p:cNvPr id="7" name="TextBox 7"/>
            <p:cNvSpPr txBox="1"/>
            <p:nvPr/>
          </p:nvSpPr>
          <p:spPr>
            <a:xfrm>
              <a:off x="0" y="47625"/>
              <a:ext cx="13559353" cy="141919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8325"/>
                </a:lnSpc>
              </a:pPr>
              <a:r>
                <a:rPr lang="en-US" sz="7500" spc="165" dirty="0" err="1">
                  <a:solidFill>
                    <a:srgbClr val="2E414D"/>
                  </a:solidFill>
                  <a:latin typeface="Sifonn"/>
                </a:rPr>
                <a:t>Atualizações</a:t>
              </a:r>
              <a:r>
                <a:rPr lang="en-US" sz="7500" spc="165" dirty="0">
                  <a:solidFill>
                    <a:srgbClr val="2E414D"/>
                  </a:solidFill>
                  <a:latin typeface="Sifonn"/>
                </a:rPr>
                <a:t> </a:t>
              </a:r>
              <a:r>
                <a:rPr lang="en-US" sz="7500" spc="165" dirty="0" err="1">
                  <a:solidFill>
                    <a:srgbClr val="2E414D"/>
                  </a:solidFill>
                  <a:latin typeface="Sifonn"/>
                </a:rPr>
                <a:t>futuras</a:t>
              </a:r>
              <a:endParaRPr lang="en-US" sz="7500" spc="165" dirty="0">
                <a:solidFill>
                  <a:srgbClr val="2E414D"/>
                </a:solidFill>
                <a:latin typeface="Sifonn"/>
              </a:endParaRP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2382467"/>
              <a:ext cx="12434610" cy="73715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620"/>
                </a:lnSpc>
              </a:pPr>
              <a:r>
                <a:rPr lang="en-US" sz="3300" spc="429">
                  <a:solidFill>
                    <a:srgbClr val="2E414D"/>
                  </a:solidFill>
                  <a:latin typeface="Glacial Indifference"/>
                </a:rPr>
                <a:t>ATENDIMENTO - PACIÊNTE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3175513"/>
              <a:ext cx="12434610" cy="7048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647700" lvl="1" indent="-323850">
                <a:lnSpc>
                  <a:spcPts val="4500"/>
                </a:lnSpc>
                <a:buFont typeface="Arial"/>
                <a:buChar char="•"/>
              </a:pPr>
              <a:r>
                <a:rPr lang="en-US" sz="3000" spc="30">
                  <a:solidFill>
                    <a:srgbClr val="2E414D"/>
                  </a:solidFill>
                  <a:latin typeface="Glacial Indifference"/>
                </a:rPr>
                <a:t>Telemedicina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4569391"/>
              <a:ext cx="12434610" cy="73715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620"/>
                </a:lnSpc>
              </a:pPr>
              <a:r>
                <a:rPr lang="en-US" sz="3300" spc="429">
                  <a:solidFill>
                    <a:srgbClr val="2E414D"/>
                  </a:solidFill>
                  <a:latin typeface="Glacial Indifference"/>
                </a:rPr>
                <a:t>ATENDIMENTO - NÃO PACIÊNTE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5362437"/>
              <a:ext cx="12434610" cy="7048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647700" lvl="1" indent="-323850">
                <a:lnSpc>
                  <a:spcPts val="4500"/>
                </a:lnSpc>
                <a:buFont typeface="Arial"/>
                <a:buChar char="•"/>
              </a:pPr>
              <a:r>
                <a:rPr lang="en-US" sz="3000" spc="30">
                  <a:solidFill>
                    <a:srgbClr val="2E414D"/>
                  </a:solidFill>
                  <a:latin typeface="Glacial Indifference"/>
                </a:rPr>
                <a:t>Telemedicina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6756314"/>
              <a:ext cx="12434610" cy="73715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620"/>
                </a:lnSpc>
              </a:pPr>
              <a:r>
                <a:rPr lang="en-US" sz="3300" spc="429">
                  <a:solidFill>
                    <a:srgbClr val="2E414D"/>
                  </a:solidFill>
                  <a:latin typeface="Glacial Indifference"/>
                </a:rPr>
                <a:t>INTELIGÊNCIA ARTIFICIAL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7549360"/>
              <a:ext cx="12434610" cy="22288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647700" lvl="1" indent="-323850">
                <a:lnSpc>
                  <a:spcPts val="4500"/>
                </a:lnSpc>
                <a:buFont typeface="Arial"/>
                <a:buChar char="•"/>
              </a:pPr>
              <a:r>
                <a:rPr lang="en-US" sz="3000" spc="30">
                  <a:solidFill>
                    <a:srgbClr val="2E414D"/>
                  </a:solidFill>
                  <a:latin typeface="Glacial Indifference"/>
                </a:rPr>
                <a:t>Triagem</a:t>
              </a:r>
            </a:p>
            <a:p>
              <a:pPr marL="1295400" lvl="2" indent="-431800">
                <a:lnSpc>
                  <a:spcPts val="4500"/>
                </a:lnSpc>
                <a:buFont typeface="Arial"/>
                <a:buChar char="⚬"/>
              </a:pPr>
              <a:r>
                <a:rPr lang="en-US" sz="3000" spc="30">
                  <a:solidFill>
                    <a:srgbClr val="2E414D"/>
                  </a:solidFill>
                  <a:latin typeface="Glacial Indifference"/>
                </a:rPr>
                <a:t>Atendimento</a:t>
              </a:r>
            </a:p>
            <a:p>
              <a:pPr marL="1295400" lvl="2" indent="-431800">
                <a:lnSpc>
                  <a:spcPts val="4500"/>
                </a:lnSpc>
                <a:buFont typeface="Arial"/>
                <a:buChar char="⚬"/>
              </a:pPr>
              <a:r>
                <a:rPr lang="en-US" sz="3000" spc="30">
                  <a:solidFill>
                    <a:srgbClr val="2E414D"/>
                  </a:solidFill>
                  <a:latin typeface="Glacial Indifference"/>
                </a:rPr>
                <a:t>Tratamento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switch dir="r"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222</Words>
  <Application>Microsoft Office PowerPoint</Application>
  <PresentationFormat>Personalizar</PresentationFormat>
  <Paragraphs>74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6" baseType="lpstr">
      <vt:lpstr>Sifonn</vt:lpstr>
      <vt:lpstr>Arial</vt:lpstr>
      <vt:lpstr>Glacial Indifference Bold</vt:lpstr>
      <vt:lpstr>Glacial Indifference</vt:lpstr>
      <vt:lpstr>Calibri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Psicologicamente-Apresentação</dc:title>
  <cp:lastModifiedBy>HELLEN CRISTINA NEVES IWATA</cp:lastModifiedBy>
  <cp:revision>3</cp:revision>
  <dcterms:created xsi:type="dcterms:W3CDTF">2006-08-16T00:00:00Z</dcterms:created>
  <dcterms:modified xsi:type="dcterms:W3CDTF">2021-12-21T06:03:29Z</dcterms:modified>
  <dc:identifier>DAEy19PQgb4</dc:identifier>
</cp:coreProperties>
</file>