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23" r:id="rId3"/>
    <p:sldId id="257" r:id="rId4"/>
    <p:sldId id="303" r:id="rId5"/>
    <p:sldId id="258" r:id="rId6"/>
    <p:sldId id="272" r:id="rId7"/>
    <p:sldId id="259" r:id="rId8"/>
    <p:sldId id="311" r:id="rId9"/>
    <p:sldId id="315" r:id="rId10"/>
    <p:sldId id="260" r:id="rId11"/>
    <p:sldId id="317" r:id="rId12"/>
    <p:sldId id="320" r:id="rId13"/>
    <p:sldId id="322" r:id="rId14"/>
    <p:sldId id="31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55D"/>
    <a:srgbClr val="AF76B0"/>
    <a:srgbClr val="4459A8"/>
    <a:srgbClr val="FCC283"/>
    <a:srgbClr val="EB8FB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9" autoAdjust="0"/>
    <p:restoredTop sz="94660"/>
  </p:normalViewPr>
  <p:slideViewPr>
    <p:cSldViewPr snapToGrid="0" showGuides="1">
      <p:cViewPr varScale="1">
        <p:scale>
          <a:sx n="70" d="100"/>
          <a:sy n="70" d="100"/>
        </p:scale>
        <p:origin x="-66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BDB37-1AAF-4BE5-B64C-845493D56084}" type="datetimeFigureOut">
              <a:rPr lang="zh-CN" altLang="en-US" smtClean="0"/>
              <a:pPr/>
              <a:t>2019/12/29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46F00-81CA-414C-9CCC-EF916988914F}" type="slidenum">
              <a:rPr lang="zh-CN" altLang="en-US" smtClean="0"/>
              <a:pPr/>
              <a:t>‹#›</a:t>
            </a:fld>
            <a:endParaRPr lang="zh-CN" altLang="en-US"/>
          </a:p>
        </p:txBody>
      </p:sp>
    </p:spTree>
    <p:extLst>
      <p:ext uri="{BB962C8B-B14F-4D97-AF65-F5344CB8AC3E}">
        <p14:creationId xmlns="" xmlns:p14="http://schemas.microsoft.com/office/powerpoint/2010/main" val="34409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1</a:t>
            </a:fld>
            <a:endParaRPr lang="zh-CN" altLang="en-US"/>
          </a:p>
        </p:txBody>
      </p:sp>
    </p:spTree>
    <p:extLst>
      <p:ext uri="{BB962C8B-B14F-4D97-AF65-F5344CB8AC3E}">
        <p14:creationId xmlns="" xmlns:p14="http://schemas.microsoft.com/office/powerpoint/2010/main" val="30209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3</a:t>
            </a:fld>
            <a:endParaRPr lang="zh-CN" altLang="en-US"/>
          </a:p>
        </p:txBody>
      </p:sp>
    </p:spTree>
    <p:extLst>
      <p:ext uri="{BB962C8B-B14F-4D97-AF65-F5344CB8AC3E}">
        <p14:creationId xmlns="" xmlns:p14="http://schemas.microsoft.com/office/powerpoint/2010/main" val="846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 xmlns:p14="http://schemas.microsoft.com/office/powerpoint/2010/main" val="113365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5</a:t>
            </a:fld>
            <a:endParaRPr lang="zh-CN" altLang="en-US"/>
          </a:p>
        </p:txBody>
      </p:sp>
    </p:spTree>
    <p:extLst>
      <p:ext uri="{BB962C8B-B14F-4D97-AF65-F5344CB8AC3E}">
        <p14:creationId xmlns="" xmlns:p14="http://schemas.microsoft.com/office/powerpoint/2010/main" val="253603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pPr/>
              <a:t>6</a:t>
            </a:fld>
            <a:endParaRPr lang="zh-CN" altLang="en-US"/>
          </a:p>
        </p:txBody>
      </p:sp>
    </p:spTree>
    <p:extLst>
      <p:ext uri="{BB962C8B-B14F-4D97-AF65-F5344CB8AC3E}">
        <p14:creationId xmlns="" xmlns:p14="http://schemas.microsoft.com/office/powerpoint/2010/main" val="393626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7</a:t>
            </a:fld>
            <a:endParaRPr lang="zh-CN" altLang="en-US"/>
          </a:p>
        </p:txBody>
      </p:sp>
    </p:spTree>
    <p:extLst>
      <p:ext uri="{BB962C8B-B14F-4D97-AF65-F5344CB8AC3E}">
        <p14:creationId xmlns="" xmlns:p14="http://schemas.microsoft.com/office/powerpoint/2010/main" val="193702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10</a:t>
            </a:fld>
            <a:endParaRPr lang="zh-CN" altLang="en-US"/>
          </a:p>
        </p:txBody>
      </p:sp>
    </p:spTree>
    <p:extLst>
      <p:ext uri="{BB962C8B-B14F-4D97-AF65-F5344CB8AC3E}">
        <p14:creationId xmlns="" xmlns:p14="http://schemas.microsoft.com/office/powerpoint/2010/main" val="292107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14</a:t>
            </a:fld>
            <a:endParaRPr lang="zh-CN" altLang="en-US"/>
          </a:p>
        </p:txBody>
      </p:sp>
    </p:spTree>
    <p:extLst>
      <p:ext uri="{BB962C8B-B14F-4D97-AF65-F5344CB8AC3E}">
        <p14:creationId xmlns="" xmlns:p14="http://schemas.microsoft.com/office/powerpoint/2010/main" val="238946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1CDEA1-7DEF-4163-9A6C-937B3F911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60DC2FE5-2EF1-4FAD-83E7-0F994F2A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0FDEACD7-504B-4018-891E-9CEEF76C9602}"/>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5" name="页脚占位符 4">
            <a:extLst>
              <a:ext uri="{FF2B5EF4-FFF2-40B4-BE49-F238E27FC236}">
                <a16:creationId xmlns:a16="http://schemas.microsoft.com/office/drawing/2014/main" xmlns="" id="{8A704796-8BFD-4B3A-9F82-C0F558CFC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71534EA-2040-4F95-B657-A5AF7BCAB732}"/>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37584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EC69A1-71C8-4D12-A9B9-5F00B03084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460797C-C2C7-46D5-82DE-179B72B5E45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9174DBC-8425-4950-8C58-55FA32028E75}"/>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5" name="页脚占位符 4">
            <a:extLst>
              <a:ext uri="{FF2B5EF4-FFF2-40B4-BE49-F238E27FC236}">
                <a16:creationId xmlns:a16="http://schemas.microsoft.com/office/drawing/2014/main" xmlns="" id="{D72AF446-EBE4-4F6D-8490-26D566573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02B50C7-486B-45D3-B0B4-5FCD5C28281F}"/>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20149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3585A644-51D8-4252-B62B-A57A1103BD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A45FF0BD-169E-4D2A-87FD-000932FD940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85A3C89-7B07-45F9-9E06-C6A10814D67E}"/>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5" name="页脚占位符 4">
            <a:extLst>
              <a:ext uri="{FF2B5EF4-FFF2-40B4-BE49-F238E27FC236}">
                <a16:creationId xmlns:a16="http://schemas.microsoft.com/office/drawing/2014/main" xmlns="" id="{F0676A27-CC6E-483C-A795-13591F76C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CE9A156-FC23-464D-B28D-A81974774256}"/>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223613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4310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2FDAF8-176F-4D42-AC53-20254809C0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6F0391F-1D42-4A1F-84C4-7CDB982775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459748E-983F-4DF7-B698-A0F21C5783B7}"/>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5" name="页脚占位符 4">
            <a:extLst>
              <a:ext uri="{FF2B5EF4-FFF2-40B4-BE49-F238E27FC236}">
                <a16:creationId xmlns:a16="http://schemas.microsoft.com/office/drawing/2014/main" xmlns="" id="{8C368EF8-5964-401B-A012-0016B21E0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7C4A6DC-833A-4143-98C0-A447F8EB2217}"/>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1431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106DBA-97EB-4B60-B859-D7E835A69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9C993214-E738-44FC-82D6-282F1E6F1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208AB0EA-E57F-4BFA-B5E7-A6864C63642F}"/>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5" name="页脚占位符 4">
            <a:extLst>
              <a:ext uri="{FF2B5EF4-FFF2-40B4-BE49-F238E27FC236}">
                <a16:creationId xmlns:a16="http://schemas.microsoft.com/office/drawing/2014/main" xmlns="" id="{593ED8F4-BC14-4967-BAD3-EDE0CB8F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3B72AC1-A144-40CF-9150-65E206E80F9A}"/>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210625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9C5E2E-FC66-4C0B-BD31-99D975C919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CA6DEB2-8A8E-4EBF-BD85-D8D3BD0A3C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24BA18EA-0D0F-4E8C-A24D-440EE82AE0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5E80D3A1-8C87-4928-B1FA-0D4BCF546995}"/>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6" name="页脚占位符 5">
            <a:extLst>
              <a:ext uri="{FF2B5EF4-FFF2-40B4-BE49-F238E27FC236}">
                <a16:creationId xmlns:a16="http://schemas.microsoft.com/office/drawing/2014/main" xmlns="" id="{C4CA4180-A8E1-4DB6-8BB1-2185618C3F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7F27B8D-A92E-4340-8D7E-F31BB31817C6}"/>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32791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D132E6-0E97-4CEC-BA56-8349E2CC8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CC53D58-F5B0-4DCA-BFDF-7A1149CEA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05554690-5AF7-4FDF-A46F-2D624924A7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FF17147-805A-4A07-BEDF-674104F0A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7C5A12C6-7755-4E59-8A8E-0AC50C7FA1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DBFB169D-85A8-4666-BBCA-A08ECF37F341}"/>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8" name="页脚占位符 7">
            <a:extLst>
              <a:ext uri="{FF2B5EF4-FFF2-40B4-BE49-F238E27FC236}">
                <a16:creationId xmlns:a16="http://schemas.microsoft.com/office/drawing/2014/main" xmlns="" id="{C5E2E0CF-69F9-47AF-BC32-72755FE237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04DDEAE-C8AB-4654-A9FB-127BE9CC7CB7}"/>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284182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ACB3F2-898E-43C8-81C3-1919B80F7D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E2D5EA0-981F-4917-B226-6ECB27CC7530}"/>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4" name="页脚占位符 3">
            <a:extLst>
              <a:ext uri="{FF2B5EF4-FFF2-40B4-BE49-F238E27FC236}">
                <a16:creationId xmlns:a16="http://schemas.microsoft.com/office/drawing/2014/main" xmlns="" id="{C0DCAFDE-0282-4F4F-A0CC-05A4B590BF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57173EEB-58A6-448F-9668-056898D2D6E0}"/>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64825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EE5AEEC-3CF0-45A5-8E36-9CD96D274EB7}"/>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3" name="页脚占位符 2">
            <a:extLst>
              <a:ext uri="{FF2B5EF4-FFF2-40B4-BE49-F238E27FC236}">
                <a16:creationId xmlns:a16="http://schemas.microsoft.com/office/drawing/2014/main" xmlns="" id="{C8122148-5C12-4DBA-A72D-EB9FF114D0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655421C-36E4-4CF0-B4DF-D245DC965751}"/>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20872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C621D7-0916-4107-A8E0-CA0A2CB5B4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F8DD032-0BF8-4958-BC04-F9A04E9AD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459FF9B-17DB-4F86-9500-E12EEAA0B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907F49A-6CEB-4836-BF56-D73CF57B8861}"/>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6" name="页脚占位符 5">
            <a:extLst>
              <a:ext uri="{FF2B5EF4-FFF2-40B4-BE49-F238E27FC236}">
                <a16:creationId xmlns:a16="http://schemas.microsoft.com/office/drawing/2014/main" xmlns="" id="{6CB5FA3C-B1D4-4817-A084-446BB52AA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D43A69E-533B-4005-BCE2-36F7E0C20BFD}"/>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24008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D956F4-BF19-453C-9E0D-8DADED7B2E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965C7F0-7D6C-4157-991D-43EFCF2C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C925392-24DB-4CBF-BD30-EB6169FA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5D0CC50-411A-4C30-907F-19C82F98CA70}"/>
              </a:ext>
            </a:extLst>
          </p:cNvPr>
          <p:cNvSpPr>
            <a:spLocks noGrp="1"/>
          </p:cNvSpPr>
          <p:nvPr>
            <p:ph type="dt" sz="half" idx="10"/>
          </p:nvPr>
        </p:nvSpPr>
        <p:spPr/>
        <p:txBody>
          <a:bodyPr/>
          <a:lstStyle/>
          <a:p>
            <a:fld id="{1FABB6DF-9E5C-4DE0-BA79-ED2A3450241C}" type="datetimeFigureOut">
              <a:rPr lang="zh-CN" altLang="en-US" smtClean="0"/>
              <a:pPr/>
              <a:t>2019/12/29</a:t>
            </a:fld>
            <a:endParaRPr lang="zh-CN" altLang="en-US"/>
          </a:p>
        </p:txBody>
      </p:sp>
      <p:sp>
        <p:nvSpPr>
          <p:cNvPr id="6" name="页脚占位符 5">
            <a:extLst>
              <a:ext uri="{FF2B5EF4-FFF2-40B4-BE49-F238E27FC236}">
                <a16:creationId xmlns:a16="http://schemas.microsoft.com/office/drawing/2014/main" xmlns="" id="{47CAFAC3-0B4D-46E9-AB08-6B5DD0DDD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3A68269-34AC-4D94-AD4B-E9730B28B210}"/>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275878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C7ED679-F34D-44FA-B7D4-4EB5CD15E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D83A60FC-8B21-4EFF-95AF-B865E6B42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129C057-0705-4F48-B30E-56EC7405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BB6DF-9E5C-4DE0-BA79-ED2A3450241C}" type="datetimeFigureOut">
              <a:rPr lang="zh-CN" altLang="en-US" smtClean="0"/>
              <a:pPr/>
              <a:t>2019/12/29</a:t>
            </a:fld>
            <a:endParaRPr lang="zh-CN" altLang="en-US"/>
          </a:p>
        </p:txBody>
      </p:sp>
      <p:sp>
        <p:nvSpPr>
          <p:cNvPr id="5" name="页脚占位符 4">
            <a:extLst>
              <a:ext uri="{FF2B5EF4-FFF2-40B4-BE49-F238E27FC236}">
                <a16:creationId xmlns:a16="http://schemas.microsoft.com/office/drawing/2014/main" xmlns="" id="{0C9890CD-142C-4245-B090-19A108ACE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3C33199-80DD-4A32-A2DD-05D699DF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A7FE-83B5-4DF8-8840-0D7BB83031AF}" type="slidenum">
              <a:rPr lang="zh-CN" altLang="en-US" smtClean="0"/>
              <a:pPr/>
              <a:t>‹#›</a:t>
            </a:fld>
            <a:endParaRPr lang="zh-CN" altLang="en-US"/>
          </a:p>
        </p:txBody>
      </p:sp>
    </p:spTree>
    <p:extLst>
      <p:ext uri="{BB962C8B-B14F-4D97-AF65-F5344CB8AC3E}">
        <p14:creationId xmlns="" xmlns:p14="http://schemas.microsoft.com/office/powerpoint/2010/main" val="88482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1.xml"/><Relationship Id="rId17" Type="http://schemas.openxmlformats.org/officeDocument/2006/relationships/image" Target="../media/image5.png"/><Relationship Id="rId2" Type="http://schemas.openxmlformats.org/officeDocument/2006/relationships/tags" Target="../tags/tag3.xml"/><Relationship Id="rId16" Type="http://schemas.openxmlformats.org/officeDocument/2006/relationships/image" Target="../media/image4.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7.xml"/><Relationship Id="rId5" Type="http://schemas.openxmlformats.org/officeDocument/2006/relationships/tags" Target="../tags/tag6.xml"/><Relationship Id="rId15" Type="http://schemas.openxmlformats.org/officeDocument/2006/relationships/image" Target="../media/image3.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image" Target="../media/image1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png"/><Relationship Id="rId5" Type="http://schemas.openxmlformats.org/officeDocument/2006/relationships/notesSlide" Target="../notesSlides/notesSlide7.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7.png"/><Relationship Id="rId3" Type="http://schemas.openxmlformats.org/officeDocument/2006/relationships/tags" Target="../tags/tag30.xml"/><Relationship Id="rId7" Type="http://schemas.openxmlformats.org/officeDocument/2006/relationships/slideLayout" Target="../slideLayouts/slideLayout7.xml"/><Relationship Id="rId12"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5.png"/><Relationship Id="rId5" Type="http://schemas.openxmlformats.org/officeDocument/2006/relationships/tags" Target="../tags/tag32.xml"/><Relationship Id="rId10" Type="http://schemas.openxmlformats.org/officeDocument/2006/relationships/image" Target="../media/image4.png"/><Relationship Id="rId4" Type="http://schemas.openxmlformats.org/officeDocument/2006/relationships/tags" Target="../tags/tag31.xml"/><Relationship Id="rId9" Type="http://schemas.openxmlformats.org/officeDocument/2006/relationships/image" Target="../media/image3.png"/><Relationship Id="rId1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2.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15.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8.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png"/><Relationship Id="rId5" Type="http://schemas.openxmlformats.org/officeDocument/2006/relationships/notesSlide" Target="../notesSlides/notesSlide4.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6.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22.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PA_图片 16">
            <a:extLst>
              <a:ext uri="{FF2B5EF4-FFF2-40B4-BE49-F238E27FC236}">
                <a16:creationId xmlns:a16="http://schemas.microsoft.com/office/drawing/2014/main" xmlns="" id="{AC38ED6A-708C-4C36-A95A-128709272B3A}"/>
              </a:ext>
            </a:extLst>
          </p:cNvPr>
          <p:cNvPicPr>
            <a:picLocks noChangeAspect="1"/>
          </p:cNvPicPr>
          <p:nvPr>
            <p:custDataLst>
              <p:tags r:id="rId1"/>
            </p:custDataLst>
          </p:nvPr>
        </p:nvPicPr>
        <p:blipFill>
          <a:blip r:embed="rId13">
            <a:extLst>
              <a:ext uri="{28A0092B-C50C-407E-A947-70E740481C1C}">
                <a14:useLocalDpi xmlns=""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PA_图片 7">
            <a:extLst>
              <a:ext uri="{FF2B5EF4-FFF2-40B4-BE49-F238E27FC236}">
                <a16:creationId xmlns:a16="http://schemas.microsoft.com/office/drawing/2014/main" xmlns="" id="{92DE02B8-F4E7-48F2-A94E-564FB3652F15}"/>
              </a:ext>
            </a:extLst>
          </p:cNvPr>
          <p:cNvPicPr>
            <a:picLocks noChangeAspect="1"/>
          </p:cNvPicPr>
          <p:nvPr>
            <p:custDataLst>
              <p:tags r:id="rId2"/>
            </p:custDataLst>
          </p:nvPr>
        </p:nvPicPr>
        <p:blipFill>
          <a:blip r:embed="rId14" cstate="print">
            <a:extLst>
              <a:ext uri="{28A0092B-C50C-407E-A947-70E740481C1C}">
                <a14:useLocalDpi xmlns="" xmlns:a14="http://schemas.microsoft.com/office/drawing/2010/main" val="0"/>
              </a:ext>
            </a:extLst>
          </a:blip>
          <a:stretch>
            <a:fillRect/>
          </a:stretch>
        </p:blipFill>
        <p:spPr>
          <a:xfrm>
            <a:off x="-323951" y="0"/>
            <a:ext cx="6800049" cy="6858000"/>
          </a:xfrm>
          <a:prstGeom prst="rect">
            <a:avLst/>
          </a:prstGeom>
        </p:spPr>
      </p:pic>
      <p:pic>
        <p:nvPicPr>
          <p:cNvPr id="9" name="PA_图片 8">
            <a:extLst>
              <a:ext uri="{FF2B5EF4-FFF2-40B4-BE49-F238E27FC236}">
                <a16:creationId xmlns:a16="http://schemas.microsoft.com/office/drawing/2014/main" xmlns="" id="{273A6CA4-5994-4FA5-8AE1-4928EA48B857}"/>
              </a:ext>
            </a:extLst>
          </p:cNvPr>
          <p:cNvPicPr>
            <a:picLocks noChangeAspect="1"/>
          </p:cNvPicPr>
          <p:nvPr>
            <p:custDataLst>
              <p:tags r:id="rId3"/>
            </p:custDataLst>
          </p:nvPr>
        </p:nvPicPr>
        <p:blipFill>
          <a:blip r:embed="rId14" cstate="print">
            <a:extLst>
              <a:ext uri="{28A0092B-C50C-407E-A947-70E740481C1C}">
                <a14:useLocalDpi xmlns="" xmlns:a14="http://schemas.microsoft.com/office/drawing/2010/main" val="0"/>
              </a:ext>
            </a:extLst>
          </a:blip>
          <a:stretch>
            <a:fillRect/>
          </a:stretch>
        </p:blipFill>
        <p:spPr>
          <a:xfrm>
            <a:off x="5715901" y="44113"/>
            <a:ext cx="6800049" cy="6858000"/>
          </a:xfrm>
          <a:prstGeom prst="rect">
            <a:avLst/>
          </a:prstGeom>
        </p:spPr>
      </p:pic>
      <p:sp>
        <p:nvSpPr>
          <p:cNvPr id="21" name="PA_椭圆 20">
            <a:extLst>
              <a:ext uri="{FF2B5EF4-FFF2-40B4-BE49-F238E27FC236}">
                <a16:creationId xmlns:a16="http://schemas.microsoft.com/office/drawing/2014/main" xmlns="" id="{CF4975C4-3D2B-481C-8DD8-4A3867DF2325}"/>
              </a:ext>
            </a:extLst>
          </p:cNvPr>
          <p:cNvSpPr/>
          <p:nvPr>
            <p:custDataLst>
              <p:tags r:id="rId4"/>
            </p:custDataLst>
          </p:nvPr>
        </p:nvSpPr>
        <p:spPr>
          <a:xfrm>
            <a:off x="3564789" y="1064732"/>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xmlns="" id="{55984969-56D5-4AA2-8EF9-7CFBECB62FA2}"/>
              </a:ext>
            </a:extLst>
          </p:cNvPr>
          <p:cNvSpPr txBox="1"/>
          <p:nvPr>
            <p:custDataLst>
              <p:tags r:id="rId5"/>
            </p:custDataLst>
          </p:nvPr>
        </p:nvSpPr>
        <p:spPr>
          <a:xfrm>
            <a:off x="3016155" y="2796400"/>
            <a:ext cx="7165075" cy="923330"/>
          </a:xfrm>
          <a:prstGeom prst="rect">
            <a:avLst/>
          </a:prstGeom>
          <a:noFill/>
        </p:spPr>
        <p:txBody>
          <a:bodyPr wrap="square" rtlCol="0">
            <a:spAutoFit/>
          </a:bodyPr>
          <a:lstStyle/>
          <a:p>
            <a:pPr algn="ctr"/>
            <a:r>
              <a:rPr lang="zh-CN" altLang="en-US" sz="5400" dirty="0" smtClean="0">
                <a:solidFill>
                  <a:schemeClr val="bg2"/>
                </a:solidFill>
                <a:latin typeface="inpin heiti" panose="00000500000000000000" pitchFamily="2" charset="-122"/>
                <a:ea typeface="inpin heiti" panose="00000500000000000000" pitchFamily="2" charset="-122"/>
                <a:sym typeface="inpin heiti" panose="00000500000000000000" pitchFamily="2" charset="-122"/>
              </a:rPr>
              <a:t>基于智慧校园前端开发</a:t>
            </a:r>
            <a:endParaRPr lang="zh-CN" altLang="en-US" sz="5400" dirty="0">
              <a:solidFill>
                <a:schemeClr val="bg2"/>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PA_库_圆角矩形 13"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xmlns="" id="{B93A1CEB-F2A8-4F3A-A75F-5B731C7C0D38}"/>
              </a:ext>
            </a:extLst>
          </p:cNvPr>
          <p:cNvSpPr/>
          <p:nvPr>
            <p:custDataLst>
              <p:tags r:id="rId6"/>
            </p:custDataLst>
          </p:nvPr>
        </p:nvSpPr>
        <p:spPr>
          <a:xfrm>
            <a:off x="5451727" y="4866932"/>
            <a:ext cx="4538434" cy="375987"/>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1">
                    <a:lumMod val="50000"/>
                  </a:schemeClr>
                </a:solidFill>
                <a:latin typeface="inpin heiti" panose="00000500000000000000" pitchFamily="2" charset="-122"/>
                <a:ea typeface="inpin heiti" panose="00000500000000000000" pitchFamily="2" charset="-122"/>
                <a:sym typeface="inpin heiti" panose="00000500000000000000" pitchFamily="2" charset="-122"/>
              </a:rPr>
              <a:t>---1706</a:t>
            </a:r>
            <a:r>
              <a:rPr lang="zh-CN" altLang="en-US" sz="2000" b="1" dirty="0" smtClean="0">
                <a:solidFill>
                  <a:schemeClr val="accent1">
                    <a:lumMod val="50000"/>
                  </a:schemeClr>
                </a:solidFill>
                <a:latin typeface="inpin heiti" panose="00000500000000000000" pitchFamily="2" charset="-122"/>
                <a:ea typeface="inpin heiti" panose="00000500000000000000" pitchFamily="2" charset="-122"/>
                <a:sym typeface="inpin heiti" panose="00000500000000000000" pitchFamily="2" charset="-122"/>
              </a:rPr>
              <a:t>张蓓、万勉、杨雨婷、王洁</a:t>
            </a:r>
            <a:endParaRPr lang="zh-CN" altLang="en-US" sz="2000" b="1" dirty="0">
              <a:solidFill>
                <a:schemeClr val="accent1">
                  <a:lumMod val="50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xmlns="" id="{160162E9-3355-4DC0-BB12-738B2A96AC95}"/>
              </a:ext>
            </a:extLst>
          </p:cNvPr>
          <p:cNvPicPr>
            <a:picLocks noChangeAspect="1"/>
          </p:cNvPicPr>
          <p:nvPr>
            <p:custDataLst>
              <p:tags r:id="rId7"/>
            </p:custDataLst>
          </p:nvPr>
        </p:nvPicPr>
        <p:blipFill>
          <a:blip r:embed="rId15" cstate="print">
            <a:extLst>
              <a:ext uri="{28A0092B-C50C-407E-A947-70E740481C1C}">
                <a14:useLocalDpi xmlns=""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xmlns="" id="{5E77C37F-6A24-4A6A-BFB9-1558E92AD94F}"/>
              </a:ext>
            </a:extLst>
          </p:cNvPr>
          <p:cNvPicPr>
            <a:picLocks noChangeAspect="1"/>
          </p:cNvPicPr>
          <p:nvPr>
            <p:custDataLst>
              <p:tags r:id="rId8"/>
            </p:custDataLst>
          </p:nvPr>
        </p:nvPicPr>
        <p:blipFill>
          <a:blip r:embed="rId16" cstate="print">
            <a:extLst>
              <a:ext uri="{28A0092B-C50C-407E-A947-70E740481C1C}">
                <a14:useLocalDpi xmlns=""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xmlns="" id="{5E531474-C801-4ECA-B593-C09B9F4DE8C5}"/>
              </a:ext>
            </a:extLst>
          </p:cNvPr>
          <p:cNvPicPr>
            <a:picLocks noChangeAspect="1"/>
          </p:cNvPicPr>
          <p:nvPr>
            <p:custDataLst>
              <p:tags r:id="rId9"/>
            </p:custDataLst>
          </p:nvPr>
        </p:nvPicPr>
        <p:blipFill>
          <a:blip r:embed="rId17" cstate="print">
            <a:extLst>
              <a:ext uri="{28A0092B-C50C-407E-A947-70E740481C1C}">
                <a14:useLocalDpi xmlns=""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xmlns="" id="{D67941BD-879C-4F56-8E23-BD79AE1A31D7}"/>
              </a:ext>
            </a:extLst>
          </p:cNvPr>
          <p:cNvPicPr>
            <a:picLocks noChangeAspect="1"/>
          </p:cNvPicPr>
          <p:nvPr>
            <p:custDataLst>
              <p:tags r:id="rId10"/>
            </p:custDataLst>
          </p:nvPr>
        </p:nvPicPr>
        <p:blipFill>
          <a:blip r:embed="rId18" cstate="print">
            <a:extLst>
              <a:ext uri="{28A0092B-C50C-407E-A947-70E740481C1C}">
                <a14:useLocalDpi xmlns="" xmlns:a14="http://schemas.microsoft.com/office/drawing/2010/main" val="0"/>
              </a:ext>
            </a:extLst>
          </a:blip>
          <a:stretch>
            <a:fillRect/>
          </a:stretch>
        </p:blipFill>
        <p:spPr>
          <a:xfrm>
            <a:off x="8339859" y="1259561"/>
            <a:ext cx="1872768" cy="954352"/>
          </a:xfrm>
          <a:prstGeom prst="rect">
            <a:avLst/>
          </a:prstGeom>
        </p:spPr>
      </p:pic>
    </p:spTree>
    <p:extLst>
      <p:ext uri="{BB962C8B-B14F-4D97-AF65-F5344CB8AC3E}">
        <p14:creationId xmlns="" xmlns:p14="http://schemas.microsoft.com/office/powerpoint/2010/main" val="174694992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750" fill="hold"/>
                                        <p:tgtEl>
                                          <p:spTgt spid="24"/>
                                        </p:tgtEl>
                                        <p:attrNameLst>
                                          <p:attrName>ppt_x</p:attrName>
                                        </p:attrNameLst>
                                      </p:cBhvr>
                                      <p:tavLst>
                                        <p:tav tm="0">
                                          <p:val>
                                            <p:strVal val="1+#ppt_w/2"/>
                                          </p:val>
                                        </p:tav>
                                        <p:tav tm="100000">
                                          <p:val>
                                            <p:strVal val="#ppt_x"/>
                                          </p:val>
                                        </p:tav>
                                      </p:tavLst>
                                    </p:anim>
                                    <p:anim calcmode="lin" valueType="num">
                                      <p:cBhvr additive="base">
                                        <p:cTn id="11" dur="750" fill="hold"/>
                                        <p:tgtEl>
                                          <p:spTgt spid="24"/>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1+#ppt_w/2"/>
                                          </p:val>
                                        </p:tav>
                                        <p:tav tm="100000">
                                          <p:val>
                                            <p:strVal val="#ppt_x"/>
                                          </p:val>
                                        </p:tav>
                                      </p:tavLst>
                                    </p:anim>
                                    <p:anim calcmode="lin" valueType="num">
                                      <p:cBhvr additive="base">
                                        <p:cTn id="16" dur="150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500" fill="hold"/>
                                        <p:tgtEl>
                                          <p:spTgt spid="29"/>
                                        </p:tgtEl>
                                        <p:attrNameLst>
                                          <p:attrName>ppt_x</p:attrName>
                                        </p:attrNameLst>
                                      </p:cBhvr>
                                      <p:tavLst>
                                        <p:tav tm="0">
                                          <p:val>
                                            <p:strVal val="1+#ppt_w/2"/>
                                          </p:val>
                                        </p:tav>
                                        <p:tav tm="100000">
                                          <p:val>
                                            <p:strVal val="#ppt_x"/>
                                          </p:val>
                                        </p:tav>
                                      </p:tavLst>
                                    </p:anim>
                                    <p:anim calcmode="lin" valueType="num">
                                      <p:cBhvr additive="base">
                                        <p:cTn id="20" dur="15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50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1500" fill="hold"/>
                                        <p:tgtEl>
                                          <p:spTgt spid="30"/>
                                        </p:tgtEl>
                                        <p:attrNameLst>
                                          <p:attrName>ppt_x</p:attrName>
                                        </p:attrNameLst>
                                      </p:cBhvr>
                                      <p:tavLst>
                                        <p:tav tm="0">
                                          <p:val>
                                            <p:strVal val="1+#ppt_w/2"/>
                                          </p:val>
                                        </p:tav>
                                        <p:tav tm="100000">
                                          <p:val>
                                            <p:strVal val="#ppt_x"/>
                                          </p:val>
                                        </p:tav>
                                      </p:tavLst>
                                    </p:anim>
                                    <p:anim calcmode="lin" valueType="num">
                                      <p:cBhvr additive="base">
                                        <p:cTn id="24" dur="1500" fill="hold"/>
                                        <p:tgtEl>
                                          <p:spTgt spid="30"/>
                                        </p:tgtEl>
                                        <p:attrNameLst>
                                          <p:attrName>ppt_y</p:attrName>
                                        </p:attrNameLst>
                                      </p:cBhvr>
                                      <p:tavLst>
                                        <p:tav tm="0">
                                          <p:val>
                                            <p:strVal val="0-#ppt_h/2"/>
                                          </p:val>
                                        </p:tav>
                                        <p:tav tm="100000">
                                          <p:val>
                                            <p:strVal val="#ppt_y"/>
                                          </p:val>
                                        </p:tav>
                                      </p:tavLst>
                                    </p:anim>
                                  </p:childTnLst>
                                </p:cTn>
                              </p:par>
                              <p:par>
                                <p:cTn id="25" presetID="2" presetClass="entr" presetSubtype="3" decel="100000" fill="hold"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500" fill="hold"/>
                                        <p:tgtEl>
                                          <p:spTgt spid="32"/>
                                        </p:tgtEl>
                                        <p:attrNameLst>
                                          <p:attrName>ppt_x</p:attrName>
                                        </p:attrNameLst>
                                      </p:cBhvr>
                                      <p:tavLst>
                                        <p:tav tm="0">
                                          <p:val>
                                            <p:strVal val="1+#ppt_w/2"/>
                                          </p:val>
                                        </p:tav>
                                        <p:tav tm="100000">
                                          <p:val>
                                            <p:strVal val="#ppt_x"/>
                                          </p:val>
                                        </p:tav>
                                      </p:tavLst>
                                    </p:anim>
                                    <p:anim calcmode="lin" valueType="num">
                                      <p:cBhvr additive="base">
                                        <p:cTn id="28" dur="1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A5A795C-BE8E-4D59-B5A3-24942FAE3432}"/>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xmlns="" id="{DA1402B6-8FB0-45F8-8D50-8C606B95DA66}"/>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xmlns="" id="{42E79092-AEAA-4353-87A4-2C14A24D6E3A}"/>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xmlns="" id="{34932D71-311F-4690-B7B4-0CC948950E1A}"/>
              </a:ext>
            </a:extLst>
          </p:cNvPr>
          <p:cNvSpPr txBox="1"/>
          <p:nvPr>
            <p:custDataLst>
              <p:tags r:id="rId1"/>
            </p:custDataLst>
          </p:nvPr>
        </p:nvSpPr>
        <p:spPr>
          <a:xfrm>
            <a:off x="3310269" y="2257682"/>
            <a:ext cx="5571461" cy="1200329"/>
          </a:xfrm>
          <a:prstGeom prst="rect">
            <a:avLst/>
          </a:prstGeom>
          <a:noFill/>
        </p:spPr>
        <p:txBody>
          <a:bodyPr wrap="square" rtlCol="0">
            <a:spAutoFit/>
          </a:bodyPr>
          <a:lstStyle/>
          <a:p>
            <a:pPr algn="ctr"/>
            <a:r>
              <a:rPr lang="en-US"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four</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xmlns="" id="{8125C04D-CF00-48EE-8B96-A9F5F5A9BDE2}"/>
              </a:ext>
            </a:extLst>
          </p:cNvPr>
          <p:cNvSpPr txBox="1"/>
          <p:nvPr>
            <p:custDataLst>
              <p:tags r:id="rId2"/>
            </p:custDataLst>
          </p:nvPr>
        </p:nvSpPr>
        <p:spPr>
          <a:xfrm>
            <a:off x="3076073" y="3411716"/>
            <a:ext cx="5870248" cy="100123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zh-CN" altLang="en-US" sz="3600" b="1" dirty="0" smtClean="0">
                <a:solidFill>
                  <a:schemeClr val="bg2"/>
                </a:solidFill>
                <a:latin typeface="inpin heiti" panose="00000500000000000000" pitchFamily="2" charset="-122"/>
                <a:ea typeface="inpin heiti" panose="00000500000000000000" pitchFamily="2" charset="-122"/>
                <a:sym typeface="inpin heiti" panose="00000500000000000000" pitchFamily="2" charset="-122"/>
              </a:rPr>
              <a:t>主要流程</a:t>
            </a:r>
            <a:endParaRPr lang="en-US" altLang="zh-CN" sz="3600" b="1" dirty="0">
              <a:solidFill>
                <a:schemeClr val="bg2"/>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1" name="图片 10">
            <a:extLst>
              <a:ext uri="{FF2B5EF4-FFF2-40B4-BE49-F238E27FC236}">
                <a16:creationId xmlns:a16="http://schemas.microsoft.com/office/drawing/2014/main" xmlns="" id="{8EE6A827-45D4-437A-9CD7-4F962CAF4C03}"/>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xmlns="" id="{7E890EA7-314A-4289-BDFA-76A02F820364}"/>
              </a:ext>
            </a:extLst>
          </p:cNvPr>
          <p:cNvPicPr>
            <a:picLocks noChangeAspect="1"/>
          </p:cNvPicPr>
          <p:nvPr>
            <p:custDataLst>
              <p:tags r:id="rId3"/>
            </p:custDataLst>
          </p:nvPr>
        </p:nvPicPr>
        <p:blipFill>
          <a:blip r:embed="rId9" cstate="print">
            <a:extLst>
              <a:ext uri="{28A0092B-C50C-407E-A947-70E740481C1C}">
                <a14:useLocalDpi xmlns=""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xmlns="" id="{D7A6AC93-C3A9-4869-B431-27476B24370F}"/>
              </a:ext>
            </a:extLst>
          </p:cNvPr>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 xmlns:p14="http://schemas.microsoft.com/office/powerpoint/2010/main" val="81229795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91229110409.png"/>
          <p:cNvPicPr>
            <a:picLocks noChangeAspect="1"/>
          </p:cNvPicPr>
          <p:nvPr/>
        </p:nvPicPr>
        <p:blipFill>
          <a:blip r:embed="rId2"/>
          <a:stretch>
            <a:fillRect/>
          </a:stretch>
        </p:blipFill>
        <p:spPr>
          <a:xfrm>
            <a:off x="0" y="1673"/>
            <a:ext cx="12192000" cy="6854653"/>
          </a:xfrm>
          <a:prstGeom prst="rect">
            <a:avLst/>
          </a:prstGeom>
        </p:spPr>
      </p:pic>
      <p:pic>
        <p:nvPicPr>
          <p:cNvPr id="3" name="内容占位符 3"/>
          <p:cNvPicPr>
            <a:picLocks/>
          </p:cNvPicPr>
          <p:nvPr/>
        </p:nvPicPr>
        <p:blipFill>
          <a:blip r:embed="rId3"/>
          <a:srcRect/>
          <a:stretch>
            <a:fillRect/>
          </a:stretch>
        </p:blipFill>
        <p:spPr bwMode="auto">
          <a:xfrm>
            <a:off x="2483655" y="1105468"/>
            <a:ext cx="6919652" cy="4831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91229110409.png"/>
          <p:cNvPicPr>
            <a:picLocks noChangeAspect="1"/>
          </p:cNvPicPr>
          <p:nvPr/>
        </p:nvPicPr>
        <p:blipFill>
          <a:blip r:embed="rId4"/>
          <a:stretch>
            <a:fillRect/>
          </a:stretch>
        </p:blipFill>
        <p:spPr>
          <a:xfrm>
            <a:off x="0" y="1673"/>
            <a:ext cx="12192000" cy="6854653"/>
          </a:xfrm>
          <a:prstGeom prst="rect">
            <a:avLst/>
          </a:prstGeom>
        </p:spPr>
      </p:pic>
      <p:pic>
        <p:nvPicPr>
          <p:cNvPr id="4" name="图片 3">
            <a:extLst>
              <a:ext uri="{FF2B5EF4-FFF2-40B4-BE49-F238E27FC236}">
                <a16:creationId xmlns:a16="http://schemas.microsoft.com/office/drawing/2014/main" xmlns="" id="{42E79092-AEAA-4353-87A4-2C14A24D6E3A}"/>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248167" y="1138511"/>
            <a:ext cx="4979876" cy="4979876"/>
          </a:xfrm>
          <a:prstGeom prst="rect">
            <a:avLst/>
          </a:prstGeom>
        </p:spPr>
      </p:pic>
      <p:sp>
        <p:nvSpPr>
          <p:cNvPr id="5" name="PA_库_文本框 22">
            <a:extLst>
              <a:ext uri="{FF2B5EF4-FFF2-40B4-BE49-F238E27FC236}">
                <a16:creationId xmlns:a16="http://schemas.microsoft.com/office/drawing/2014/main" xmlns="" id="{34932D71-311F-4690-B7B4-0CC948950E1A}"/>
              </a:ext>
            </a:extLst>
          </p:cNvPr>
          <p:cNvSpPr txBox="1"/>
          <p:nvPr>
            <p:custDataLst>
              <p:tags r:id="rId1"/>
            </p:custDataLst>
          </p:nvPr>
        </p:nvSpPr>
        <p:spPr>
          <a:xfrm>
            <a:off x="2655176" y="2489695"/>
            <a:ext cx="5571461" cy="1200329"/>
          </a:xfrm>
          <a:prstGeom prst="rect">
            <a:avLst/>
          </a:prstGeom>
          <a:noFill/>
        </p:spPr>
        <p:txBody>
          <a:bodyPr wrap="square" rtlCol="0">
            <a:spAutoFit/>
          </a:bodyPr>
          <a:lstStyle/>
          <a:p>
            <a:pPr algn="ctr"/>
            <a:r>
              <a:rPr lang="en-US" altLang="zh-CN" sz="7200" dirty="0" smtClean="0">
                <a:solidFill>
                  <a:schemeClr val="bg1"/>
                </a:solidFill>
                <a:latin typeface="inpin heiti" panose="00000500000000000000" pitchFamily="2" charset="-122"/>
                <a:ea typeface="inpin heiti" panose="00000500000000000000" pitchFamily="2" charset="-122"/>
                <a:sym typeface="inpin heiti" panose="00000500000000000000" pitchFamily="2" charset="-122"/>
              </a:rPr>
              <a:t>five</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xmlns="" id="{8125C04D-CF00-48EE-8B96-A9F5F5A9BDE2}"/>
              </a:ext>
            </a:extLst>
          </p:cNvPr>
          <p:cNvSpPr txBox="1"/>
          <p:nvPr>
            <p:custDataLst>
              <p:tags r:id="rId2"/>
            </p:custDataLst>
          </p:nvPr>
        </p:nvSpPr>
        <p:spPr>
          <a:xfrm>
            <a:off x="3076073" y="3411716"/>
            <a:ext cx="5870248" cy="100123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zh-CN" altLang="en-US" sz="3600" b="1" dirty="0" smtClean="0">
                <a:solidFill>
                  <a:schemeClr val="bg2"/>
                </a:solidFill>
                <a:latin typeface="inpin heiti" panose="00000500000000000000" pitchFamily="2" charset="-122"/>
                <a:ea typeface="inpin heiti" panose="00000500000000000000" pitchFamily="2" charset="-122"/>
                <a:sym typeface="inpin heiti" panose="00000500000000000000" pitchFamily="2" charset="-122"/>
              </a:rPr>
              <a:t>项目演示</a:t>
            </a:r>
            <a:endParaRPr lang="en-US" altLang="zh-CN" sz="3600" b="1" dirty="0">
              <a:solidFill>
                <a:schemeClr val="bg2"/>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91229110409.png"/>
          <p:cNvPicPr>
            <a:picLocks noChangeAspect="1"/>
          </p:cNvPicPr>
          <p:nvPr/>
        </p:nvPicPr>
        <p:blipFill>
          <a:blip r:embed="rId2"/>
          <a:stretch>
            <a:fillRect/>
          </a:stretch>
        </p:blipFill>
        <p:spPr>
          <a:xfrm>
            <a:off x="0" y="1673"/>
            <a:ext cx="12192000" cy="6854653"/>
          </a:xfrm>
          <a:prstGeom prst="rect">
            <a:avLst/>
          </a:prstGeom>
        </p:spPr>
      </p:pic>
      <p:sp>
        <p:nvSpPr>
          <p:cNvPr id="3" name="TextBox 2"/>
          <p:cNvSpPr txBox="1"/>
          <p:nvPr/>
        </p:nvSpPr>
        <p:spPr>
          <a:xfrm>
            <a:off x="4258102" y="532263"/>
            <a:ext cx="2961564" cy="923330"/>
          </a:xfrm>
          <a:prstGeom prst="rect">
            <a:avLst/>
          </a:prstGeom>
          <a:noFill/>
        </p:spPr>
        <p:txBody>
          <a:bodyPr wrap="square" rtlCol="0">
            <a:spAutoFit/>
          </a:bodyPr>
          <a:lstStyle/>
          <a:p>
            <a:r>
              <a:rPr lang="zh-CN" altLang="en-US" sz="5400" b="1" dirty="0" smtClean="0">
                <a:solidFill>
                  <a:schemeClr val="bg2"/>
                </a:solidFill>
              </a:rPr>
              <a:t>项目总结</a:t>
            </a:r>
            <a:endParaRPr lang="zh-CN" altLang="en-US" sz="5400" b="1" dirty="0">
              <a:solidFill>
                <a:schemeClr val="bg2"/>
              </a:solidFill>
            </a:endParaRPr>
          </a:p>
        </p:txBody>
      </p:sp>
      <p:sp>
        <p:nvSpPr>
          <p:cNvPr id="4" name="TextBox 3"/>
          <p:cNvSpPr txBox="1"/>
          <p:nvPr/>
        </p:nvSpPr>
        <p:spPr>
          <a:xfrm>
            <a:off x="2115403" y="1924333"/>
            <a:ext cx="8161361" cy="3816429"/>
          </a:xfrm>
          <a:prstGeom prst="rect">
            <a:avLst/>
          </a:prstGeom>
          <a:noFill/>
        </p:spPr>
        <p:txBody>
          <a:bodyPr wrap="square" rtlCol="0">
            <a:spAutoFit/>
          </a:bodyPr>
          <a:lstStyle/>
          <a:p>
            <a:r>
              <a:rPr lang="zh-CN" altLang="en-US" sz="2800" b="1" dirty="0" smtClean="0">
                <a:solidFill>
                  <a:schemeClr val="bg2"/>
                </a:solidFill>
              </a:rPr>
              <a:t>        对于</a:t>
            </a:r>
            <a:r>
              <a:rPr lang="en-CA" sz="2800" b="1" dirty="0" smtClean="0">
                <a:solidFill>
                  <a:schemeClr val="bg2"/>
                </a:solidFill>
              </a:rPr>
              <a:t>B/S</a:t>
            </a:r>
            <a:r>
              <a:rPr lang="zh-CN" altLang="en-US" sz="2800" b="1" dirty="0" smtClean="0">
                <a:solidFill>
                  <a:schemeClr val="bg2"/>
                </a:solidFill>
              </a:rPr>
              <a:t>架构的物联网智能数据采集系统可以满足人们对物联网日益增长的需求</a:t>
            </a:r>
            <a:r>
              <a:rPr lang="en-CA" sz="2800" b="1" dirty="0" smtClean="0">
                <a:solidFill>
                  <a:schemeClr val="bg2"/>
                </a:solidFill>
              </a:rPr>
              <a:t>,</a:t>
            </a:r>
            <a:r>
              <a:rPr lang="zh-CN" altLang="en-US" sz="2800" b="1" dirty="0" smtClean="0">
                <a:solidFill>
                  <a:schemeClr val="bg2"/>
                </a:solidFill>
              </a:rPr>
              <a:t>使人们可以更便捷地管理和控制空间环境参数，以及提供物品安全保障。</a:t>
            </a:r>
            <a:endParaRPr lang="en-US" altLang="zh-CN" sz="2800" b="1" dirty="0" smtClean="0">
              <a:solidFill>
                <a:schemeClr val="bg2"/>
              </a:solidFill>
            </a:endParaRPr>
          </a:p>
          <a:p>
            <a:r>
              <a:rPr lang="en-US" altLang="zh-CN" sz="2800" b="1" dirty="0" smtClean="0">
                <a:solidFill>
                  <a:schemeClr val="bg2"/>
                </a:solidFill>
              </a:rPr>
              <a:t>       </a:t>
            </a:r>
            <a:r>
              <a:rPr lang="zh-CN" altLang="en-US" sz="2800" b="1" dirty="0" smtClean="0">
                <a:solidFill>
                  <a:schemeClr val="bg2"/>
                </a:solidFill>
              </a:rPr>
              <a:t>通过本次实训，小组成员相互协助，在实验过程中或遇到一些难以攻克的难题，但在大家积极讨论下也很快的解决了，充分显示出了团队的合作精神的重要性</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xmlns="" id="{CF4975C4-3D2B-481C-8DD8-4A3867DF2325}"/>
              </a:ext>
            </a:extLst>
          </p:cNvPr>
          <p:cNvSpPr/>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xmlns="" id="{55984969-56D5-4AA2-8EF9-7CFBECB62FA2}"/>
              </a:ext>
            </a:extLst>
          </p:cNvPr>
          <p:cNvSpPr txBox="1"/>
          <p:nvPr>
            <p:custDataLst>
              <p:tags r:id="rId1"/>
            </p:custDataLst>
          </p:nvPr>
        </p:nvSpPr>
        <p:spPr>
          <a:xfrm>
            <a:off x="3323945" y="2371747"/>
            <a:ext cx="5571461" cy="1862048"/>
          </a:xfrm>
          <a:prstGeom prst="rect">
            <a:avLst/>
          </a:prstGeom>
          <a:noFill/>
        </p:spPr>
        <p:txBody>
          <a:bodyPr wrap="square" rtlCol="0">
            <a:spAutoFit/>
          </a:bodyPr>
          <a:lstStyle/>
          <a:p>
            <a:pPr algn="ctr"/>
            <a:r>
              <a:rPr lang="en-US" altLang="zh-CN"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Thanks </a:t>
            </a:r>
            <a:endParaRPr lang="zh-CN" altLang="en-US"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xmlns="" id="{160162E9-3355-4DC0-BB12-738B2A96AC95}"/>
              </a:ext>
            </a:extLst>
          </p:cNvPr>
          <p:cNvPicPr>
            <a:picLocks noChangeAspect="1"/>
          </p:cNvPicPr>
          <p:nvPr>
            <p:custDataLst>
              <p:tags r:id="rId2"/>
            </p:custDataLst>
          </p:nvPr>
        </p:nvPicPr>
        <p:blipFill>
          <a:blip r:embed="rId9" cstate="print">
            <a:extLst>
              <a:ext uri="{28A0092B-C50C-407E-A947-70E740481C1C}">
                <a14:useLocalDpi xmlns=""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xmlns="" id="{5E77C37F-6A24-4A6A-BFB9-1558E92AD94F}"/>
              </a:ext>
            </a:extLst>
          </p:cNvPr>
          <p:cNvPicPr>
            <a:picLocks noChangeAspect="1"/>
          </p:cNvPicPr>
          <p:nvPr>
            <p:custDataLst>
              <p:tags r:id="rId3"/>
            </p:custDataLst>
          </p:nvPr>
        </p:nvPicPr>
        <p:blipFill>
          <a:blip r:embed="rId10" cstate="print">
            <a:extLst>
              <a:ext uri="{28A0092B-C50C-407E-A947-70E740481C1C}">
                <a14:useLocalDpi xmlns=""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xmlns="" id="{5E531474-C801-4ECA-B593-C09B9F4DE8C5}"/>
              </a:ext>
            </a:extLst>
          </p:cNvPr>
          <p:cNvPicPr>
            <a:picLocks noChangeAspect="1"/>
          </p:cNvPicPr>
          <p:nvPr>
            <p:custDataLst>
              <p:tags r:id="rId4"/>
            </p:custDataLst>
          </p:nvPr>
        </p:nvPicPr>
        <p:blipFill>
          <a:blip r:embed="rId11" cstate="print">
            <a:extLst>
              <a:ext uri="{28A0092B-C50C-407E-A947-70E740481C1C}">
                <a14:useLocalDpi xmlns=""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xmlns="" id="{D67941BD-879C-4F56-8E23-BD79AE1A31D7}"/>
              </a:ext>
            </a:extLst>
          </p:cNvPr>
          <p:cNvPicPr>
            <a:picLocks noChangeAspect="1"/>
          </p:cNvPicPr>
          <p:nvPr>
            <p:custDataLst>
              <p:tags r:id="rId5"/>
            </p:custDataLst>
          </p:nvPr>
        </p:nvPicPr>
        <p:blipFill>
          <a:blip r:embed="rId12" cstate="print">
            <a:extLst>
              <a:ext uri="{28A0092B-C50C-407E-A947-70E740481C1C}">
                <a14:useLocalDpi xmlns="" xmlns:a14="http://schemas.microsoft.com/office/drawing/2010/main" val="0"/>
              </a:ext>
            </a:extLst>
          </a:blip>
          <a:stretch>
            <a:fillRect/>
          </a:stretch>
        </p:blipFill>
        <p:spPr>
          <a:xfrm>
            <a:off x="8339859" y="1259561"/>
            <a:ext cx="1872768" cy="954352"/>
          </a:xfrm>
          <a:prstGeom prst="rect">
            <a:avLst/>
          </a:prstGeom>
        </p:spPr>
      </p:pic>
      <p:pic>
        <p:nvPicPr>
          <p:cNvPr id="11" name="图片 10" descr="QQ截图20191229110409.png"/>
          <p:cNvPicPr>
            <a:picLocks noChangeAspect="1"/>
          </p:cNvPicPr>
          <p:nvPr/>
        </p:nvPicPr>
        <p:blipFill>
          <a:blip r:embed="rId13"/>
          <a:stretch>
            <a:fillRect/>
          </a:stretch>
        </p:blipFill>
        <p:spPr>
          <a:xfrm>
            <a:off x="0" y="3347"/>
            <a:ext cx="12192000" cy="6854653"/>
          </a:xfrm>
          <a:prstGeom prst="rect">
            <a:avLst/>
          </a:prstGeom>
        </p:spPr>
      </p:pic>
      <p:pic>
        <p:nvPicPr>
          <p:cNvPr id="12" name="图片 11">
            <a:extLst>
              <a:ext uri="{FF2B5EF4-FFF2-40B4-BE49-F238E27FC236}">
                <a16:creationId xmlns:a16="http://schemas.microsoft.com/office/drawing/2014/main" xmlns="" id="{42E79092-AEAA-4353-87A4-2C14A24D6E3A}"/>
              </a:ext>
            </a:extLst>
          </p:cNvPr>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3698543" y="1206749"/>
            <a:ext cx="4979876" cy="4979876"/>
          </a:xfrm>
          <a:prstGeom prst="rect">
            <a:avLst/>
          </a:prstGeom>
        </p:spPr>
      </p:pic>
      <p:sp>
        <p:nvSpPr>
          <p:cNvPr id="14" name="PA_库_文本框 22">
            <a:extLst>
              <a:ext uri="{FF2B5EF4-FFF2-40B4-BE49-F238E27FC236}">
                <a16:creationId xmlns:a16="http://schemas.microsoft.com/office/drawing/2014/main" xmlns="" id="{55984969-56D5-4AA2-8EF9-7CFBECB62FA2}"/>
              </a:ext>
            </a:extLst>
          </p:cNvPr>
          <p:cNvSpPr txBox="1"/>
          <p:nvPr>
            <p:custDataLst>
              <p:tags r:id="rId6"/>
            </p:custDataLst>
          </p:nvPr>
        </p:nvSpPr>
        <p:spPr>
          <a:xfrm>
            <a:off x="3476345" y="2524147"/>
            <a:ext cx="5571461" cy="1862048"/>
          </a:xfrm>
          <a:prstGeom prst="rect">
            <a:avLst/>
          </a:prstGeom>
          <a:noFill/>
        </p:spPr>
        <p:txBody>
          <a:bodyPr wrap="square" rtlCol="0">
            <a:spAutoFit/>
          </a:bodyPr>
          <a:lstStyle/>
          <a:p>
            <a:pPr algn="ctr"/>
            <a:r>
              <a:rPr lang="en-US" altLang="zh-CN"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Thanks </a:t>
            </a:r>
            <a:endParaRPr lang="zh-CN" altLang="en-US"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 xmlns:p14="http://schemas.microsoft.com/office/powerpoint/2010/main" val="227300860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par>
                          <p:cTn id="8" fill="hold">
                            <p:stCondLst>
                              <p:cond delay="1000"/>
                            </p:stCondLst>
                            <p:childTnLst>
                              <p:par>
                                <p:cTn id="9" presetID="2" presetClass="entr" presetSubtype="3" decel="100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500" fill="hold"/>
                                        <p:tgtEl>
                                          <p:spTgt spid="29"/>
                                        </p:tgtEl>
                                        <p:attrNameLst>
                                          <p:attrName>ppt_x</p:attrName>
                                        </p:attrNameLst>
                                      </p:cBhvr>
                                      <p:tavLst>
                                        <p:tav tm="0">
                                          <p:val>
                                            <p:strVal val="1+#ppt_w/2"/>
                                          </p:val>
                                        </p:tav>
                                        <p:tav tm="100000">
                                          <p:val>
                                            <p:strVal val="#ppt_x"/>
                                          </p:val>
                                        </p:tav>
                                      </p:tavLst>
                                    </p:anim>
                                    <p:anim calcmode="lin" valueType="num">
                                      <p:cBhvr additive="base">
                                        <p:cTn id="16" dur="1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5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500" fill="hold"/>
                                        <p:tgtEl>
                                          <p:spTgt spid="30"/>
                                        </p:tgtEl>
                                        <p:attrNameLst>
                                          <p:attrName>ppt_x</p:attrName>
                                        </p:attrNameLst>
                                      </p:cBhvr>
                                      <p:tavLst>
                                        <p:tav tm="0">
                                          <p:val>
                                            <p:strVal val="1+#ppt_w/2"/>
                                          </p:val>
                                        </p:tav>
                                        <p:tav tm="100000">
                                          <p:val>
                                            <p:strVal val="#ppt_x"/>
                                          </p:val>
                                        </p:tav>
                                      </p:tavLst>
                                    </p:anim>
                                    <p:anim calcmode="lin" valueType="num">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500" fill="hold"/>
                                        <p:tgtEl>
                                          <p:spTgt spid="32"/>
                                        </p:tgtEl>
                                        <p:attrNameLst>
                                          <p:attrName>ppt_x</p:attrName>
                                        </p:attrNameLst>
                                      </p:cBhvr>
                                      <p:tavLst>
                                        <p:tav tm="0">
                                          <p:val>
                                            <p:strVal val="1+#ppt_w/2"/>
                                          </p:val>
                                        </p:tav>
                                        <p:tav tm="100000">
                                          <p:val>
                                            <p:strVal val="#ppt_x"/>
                                          </p:val>
                                        </p:tav>
                                      </p:tavLst>
                                    </p:anim>
                                    <p:anim calcmode="lin" valueType="num">
                                      <p:cBhvr additive="base">
                                        <p:cTn id="24" dur="1500" fill="hold"/>
                                        <p:tgtEl>
                                          <p:spTgt spid="32"/>
                                        </p:tgtEl>
                                        <p:attrNameLst>
                                          <p:attrName>ppt_y</p:attrName>
                                        </p:attrNameLst>
                                      </p:cBhvr>
                                      <p:tavLst>
                                        <p:tav tm="0">
                                          <p:val>
                                            <p:strVal val="0-#ppt_h/2"/>
                                          </p:val>
                                        </p:tav>
                                        <p:tav tm="100000">
                                          <p:val>
                                            <p:strVal val="#ppt_y"/>
                                          </p:val>
                                        </p:tav>
                                      </p:tavLst>
                                    </p:anim>
                                  </p:childTnLst>
                                </p:cTn>
                              </p:par>
                            </p:childTnLst>
                          </p:cTn>
                        </p:par>
                        <p:par>
                          <p:cTn id="25" fill="hold">
                            <p:stCondLst>
                              <p:cond delay="325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91229110409.png"/>
          <p:cNvPicPr>
            <a:picLocks noChangeAspect="1"/>
          </p:cNvPicPr>
          <p:nvPr/>
        </p:nvPicPr>
        <p:blipFill>
          <a:blip r:embed="rId2"/>
          <a:stretch>
            <a:fillRect/>
          </a:stretch>
        </p:blipFill>
        <p:spPr>
          <a:xfrm>
            <a:off x="0" y="1673"/>
            <a:ext cx="12192000" cy="6854653"/>
          </a:xfrm>
          <a:prstGeom prst="rect">
            <a:avLst/>
          </a:prstGeom>
        </p:spPr>
      </p:pic>
      <p:sp>
        <p:nvSpPr>
          <p:cNvPr id="3" name="TextBox 2"/>
          <p:cNvSpPr txBox="1"/>
          <p:nvPr/>
        </p:nvSpPr>
        <p:spPr>
          <a:xfrm>
            <a:off x="3794078" y="2156348"/>
            <a:ext cx="4230806" cy="3416320"/>
          </a:xfrm>
          <a:prstGeom prst="rect">
            <a:avLst/>
          </a:prstGeom>
          <a:noFill/>
        </p:spPr>
        <p:txBody>
          <a:bodyPr wrap="square" rtlCol="0">
            <a:spAutoFit/>
          </a:bodyPr>
          <a:lstStyle/>
          <a:p>
            <a:r>
              <a:rPr lang="en-US" altLang="zh-CN" sz="3600" b="1" dirty="0" smtClean="0">
                <a:solidFill>
                  <a:schemeClr val="bg2"/>
                </a:solidFill>
              </a:rPr>
              <a:t>1.</a:t>
            </a:r>
            <a:r>
              <a:rPr lang="zh-CN" altLang="en-US" sz="3600" b="1" dirty="0" smtClean="0">
                <a:solidFill>
                  <a:schemeClr val="bg2"/>
                </a:solidFill>
              </a:rPr>
              <a:t>项目概述</a:t>
            </a:r>
            <a:endParaRPr lang="en-US" altLang="zh-CN" sz="3600" b="1" dirty="0" smtClean="0">
              <a:solidFill>
                <a:schemeClr val="bg2"/>
              </a:solidFill>
            </a:endParaRPr>
          </a:p>
          <a:p>
            <a:r>
              <a:rPr lang="en-US" altLang="zh-CN" sz="3600" b="1" dirty="0" smtClean="0">
                <a:solidFill>
                  <a:schemeClr val="bg2"/>
                </a:solidFill>
              </a:rPr>
              <a:t>2.</a:t>
            </a:r>
            <a:r>
              <a:rPr lang="zh-CN" altLang="en-US" sz="3600" b="1" dirty="0" smtClean="0">
                <a:solidFill>
                  <a:schemeClr val="bg2"/>
                </a:solidFill>
              </a:rPr>
              <a:t>小组介绍</a:t>
            </a:r>
            <a:endParaRPr lang="en-US" altLang="zh-CN" sz="3600" b="1" dirty="0" smtClean="0">
              <a:solidFill>
                <a:schemeClr val="bg2"/>
              </a:solidFill>
            </a:endParaRPr>
          </a:p>
          <a:p>
            <a:r>
              <a:rPr lang="en-US" altLang="zh-CN" sz="3600" b="1" dirty="0" smtClean="0">
                <a:solidFill>
                  <a:schemeClr val="bg2"/>
                </a:solidFill>
              </a:rPr>
              <a:t>2.</a:t>
            </a:r>
            <a:r>
              <a:rPr lang="zh-CN" altLang="en-US" sz="3600" b="1" dirty="0" smtClean="0">
                <a:solidFill>
                  <a:schemeClr val="bg2"/>
                </a:solidFill>
              </a:rPr>
              <a:t>主要工作和成果</a:t>
            </a:r>
            <a:endParaRPr lang="en-US" altLang="zh-CN" sz="3600" b="1" dirty="0" smtClean="0">
              <a:solidFill>
                <a:schemeClr val="bg2"/>
              </a:solidFill>
            </a:endParaRPr>
          </a:p>
          <a:p>
            <a:r>
              <a:rPr lang="en-US" altLang="zh-CN" sz="3600" b="1" dirty="0" smtClean="0">
                <a:solidFill>
                  <a:schemeClr val="bg2"/>
                </a:solidFill>
              </a:rPr>
              <a:t>3.</a:t>
            </a:r>
            <a:r>
              <a:rPr lang="zh-CN" altLang="en-US" sz="3600" b="1" dirty="0" smtClean="0">
                <a:solidFill>
                  <a:schemeClr val="bg2"/>
                </a:solidFill>
              </a:rPr>
              <a:t>主要技术</a:t>
            </a:r>
            <a:endParaRPr lang="en-US" altLang="zh-CN" sz="3600" b="1" dirty="0" smtClean="0">
              <a:solidFill>
                <a:schemeClr val="bg2"/>
              </a:solidFill>
            </a:endParaRPr>
          </a:p>
          <a:p>
            <a:r>
              <a:rPr lang="en-US" altLang="zh-CN" sz="3600" b="1" dirty="0" smtClean="0">
                <a:solidFill>
                  <a:schemeClr val="bg2"/>
                </a:solidFill>
              </a:rPr>
              <a:t>4.</a:t>
            </a:r>
            <a:r>
              <a:rPr lang="zh-CN" altLang="en-US" sz="3600" b="1" dirty="0" smtClean="0">
                <a:solidFill>
                  <a:schemeClr val="bg2"/>
                </a:solidFill>
              </a:rPr>
              <a:t>项目演示</a:t>
            </a:r>
            <a:endParaRPr lang="en-US" altLang="zh-CN" sz="3600" b="1" dirty="0" smtClean="0">
              <a:solidFill>
                <a:schemeClr val="bg2"/>
              </a:solidFill>
            </a:endParaRPr>
          </a:p>
          <a:p>
            <a:r>
              <a:rPr lang="en-US" altLang="zh-CN" sz="3600" b="1" dirty="0" smtClean="0">
                <a:solidFill>
                  <a:schemeClr val="bg2"/>
                </a:solidFill>
              </a:rPr>
              <a:t>5.</a:t>
            </a:r>
            <a:r>
              <a:rPr lang="zh-CN" altLang="en-US" sz="3600" b="1" dirty="0" smtClean="0">
                <a:solidFill>
                  <a:schemeClr val="bg2"/>
                </a:solidFill>
              </a:rPr>
              <a:t>项目总结</a:t>
            </a:r>
            <a:endParaRPr lang="en-US" altLang="zh-CN" sz="3600" b="1" dirty="0" smtClean="0">
              <a:solidFill>
                <a:schemeClr val="bg2"/>
              </a:solidFill>
            </a:endParaRPr>
          </a:p>
        </p:txBody>
      </p:sp>
      <p:sp>
        <p:nvSpPr>
          <p:cNvPr id="4" name="TextBox 3"/>
          <p:cNvSpPr txBox="1"/>
          <p:nvPr/>
        </p:nvSpPr>
        <p:spPr>
          <a:xfrm>
            <a:off x="1746914" y="1091821"/>
            <a:ext cx="2565779" cy="769441"/>
          </a:xfrm>
          <a:prstGeom prst="rect">
            <a:avLst/>
          </a:prstGeom>
          <a:noFill/>
        </p:spPr>
        <p:txBody>
          <a:bodyPr wrap="square" rtlCol="0">
            <a:spAutoFit/>
          </a:bodyPr>
          <a:lstStyle/>
          <a:p>
            <a:r>
              <a:rPr lang="zh-CN" altLang="en-US" sz="4400" dirty="0" smtClean="0">
                <a:solidFill>
                  <a:schemeClr val="bg2"/>
                </a:solidFill>
              </a:rPr>
              <a:t>主要内容</a:t>
            </a:r>
            <a:endParaRPr lang="zh-CN" altLang="en-US" sz="4400" dirty="0">
              <a:solidFill>
                <a:schemeClr val="bg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A5A795C-BE8E-4D59-B5A3-24942FAE3432}"/>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xmlns="" id="{DA1402B6-8FB0-45F8-8D50-8C606B95DA66}"/>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xmlns="" id="{42E79092-AEAA-4353-87A4-2C14A24D6E3A}"/>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710935" y="912871"/>
            <a:ext cx="4770130" cy="5032258"/>
          </a:xfrm>
          <a:prstGeom prst="rect">
            <a:avLst/>
          </a:prstGeom>
        </p:spPr>
      </p:pic>
      <p:sp>
        <p:nvSpPr>
          <p:cNvPr id="8" name="PA_库_文本框 22">
            <a:extLst>
              <a:ext uri="{FF2B5EF4-FFF2-40B4-BE49-F238E27FC236}">
                <a16:creationId xmlns:a16="http://schemas.microsoft.com/office/drawing/2014/main" xmlns="" id="{34932D71-311F-4690-B7B4-0CC948950E1A}"/>
              </a:ext>
            </a:extLst>
          </p:cNvPr>
          <p:cNvSpPr txBox="1"/>
          <p:nvPr>
            <p:custDataLst>
              <p:tags r:id="rId1"/>
            </p:custDataLst>
          </p:nvPr>
        </p:nvSpPr>
        <p:spPr>
          <a:xfrm>
            <a:off x="3310269" y="2257682"/>
            <a:ext cx="5571461" cy="1200329"/>
          </a:xfrm>
          <a:prstGeom prst="rect">
            <a:avLst/>
          </a:prstGeom>
          <a:noFill/>
        </p:spPr>
        <p:txBody>
          <a:bodyPr wrap="square" rtlCol="0">
            <a:spAutoFit/>
          </a:bodyPr>
          <a:lstStyle/>
          <a:p>
            <a:pPr algn="ctr"/>
            <a:r>
              <a:rPr lang="en-US"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one</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xmlns="" id="{8125C04D-CF00-48EE-8B96-A9F5F5A9BDE2}"/>
              </a:ext>
            </a:extLst>
          </p:cNvPr>
          <p:cNvSpPr txBox="1"/>
          <p:nvPr>
            <p:custDataLst>
              <p:tags r:id="rId2"/>
            </p:custDataLst>
          </p:nvPr>
        </p:nvSpPr>
        <p:spPr>
          <a:xfrm>
            <a:off x="3076073" y="3411716"/>
            <a:ext cx="5870248" cy="103727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zh-CN" altLang="en-US" sz="3600" b="1" dirty="0" smtClean="0">
                <a:solidFill>
                  <a:schemeClr val="bg2"/>
                </a:solidFill>
              </a:rPr>
              <a:t>项目概述</a:t>
            </a:r>
            <a:endParaRPr lang="en-US" altLang="zh-CN" sz="3600" b="1" dirty="0">
              <a:solidFill>
                <a:schemeClr val="bg2"/>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1" name="图片 10">
            <a:extLst>
              <a:ext uri="{FF2B5EF4-FFF2-40B4-BE49-F238E27FC236}">
                <a16:creationId xmlns:a16="http://schemas.microsoft.com/office/drawing/2014/main" xmlns="" id="{8EE6A827-45D4-437A-9CD7-4F962CAF4C03}"/>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7531007" y="952187"/>
            <a:ext cx="3971170" cy="2025150"/>
          </a:xfrm>
          <a:prstGeom prst="rect">
            <a:avLst/>
          </a:prstGeom>
        </p:spPr>
      </p:pic>
      <p:pic>
        <p:nvPicPr>
          <p:cNvPr id="12" name="PA_库_图片 26">
            <a:extLst>
              <a:ext uri="{FF2B5EF4-FFF2-40B4-BE49-F238E27FC236}">
                <a16:creationId xmlns:a16="http://schemas.microsoft.com/office/drawing/2014/main" xmlns="" id="{F12353E5-2C4B-4654-8C22-968B6486A395}"/>
              </a:ext>
            </a:extLst>
          </p:cNvPr>
          <p:cNvPicPr>
            <a:picLocks noChangeAspect="1"/>
          </p:cNvPicPr>
          <p:nvPr>
            <p:custDataLst>
              <p:tags r:id="rId3"/>
            </p:custDataLst>
          </p:nvPr>
        </p:nvPicPr>
        <p:blipFill>
          <a:blip r:embed="rId10" cstate="print">
            <a:extLst>
              <a:ext uri="{28A0092B-C50C-407E-A947-70E740481C1C}">
                <a14:useLocalDpi xmlns=""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xmlns="" id="{7E890EA7-314A-4289-BDFA-76A02F820364}"/>
              </a:ext>
            </a:extLst>
          </p:cNvPr>
          <p:cNvPicPr>
            <a:picLocks noChangeAspect="1"/>
          </p:cNvPicPr>
          <p:nvPr>
            <p:custDataLst>
              <p:tags r:id="rId4"/>
            </p:custDataLst>
          </p:nvPr>
        </p:nvPicPr>
        <p:blipFill>
          <a:blip r:embed="rId11" cstate="print">
            <a:extLst>
              <a:ext uri="{28A0092B-C50C-407E-A947-70E740481C1C}">
                <a14:useLocalDpi xmlns=""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 xmlns:p14="http://schemas.microsoft.com/office/powerpoint/2010/main" val="1331860992"/>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xmlns="" id="{90260951-F046-4A19-A5B6-498E8550095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951" y="0"/>
            <a:ext cx="6800049" cy="6858000"/>
          </a:xfrm>
          <a:prstGeom prst="rect">
            <a:avLst/>
          </a:prstGeom>
        </p:spPr>
      </p:pic>
      <p:pic>
        <p:nvPicPr>
          <p:cNvPr id="13" name="图片 12">
            <a:extLst>
              <a:ext uri="{FF2B5EF4-FFF2-40B4-BE49-F238E27FC236}">
                <a16:creationId xmlns:a16="http://schemas.microsoft.com/office/drawing/2014/main" xmlns="" id="{FE5879C9-E26D-431F-B315-4BCDD55E06A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661310" y="-201547"/>
            <a:ext cx="6800049" cy="6858000"/>
          </a:xfrm>
          <a:prstGeom prst="rect">
            <a:avLst/>
          </a:prstGeom>
        </p:spPr>
      </p:pic>
      <p:pic>
        <p:nvPicPr>
          <p:cNvPr id="15" name="图片 1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427790" y="3586654"/>
            <a:ext cx="7262604" cy="7262604"/>
          </a:xfrm>
          <a:prstGeom prst="ellipse">
            <a:avLst/>
          </a:prstGeom>
          <a:effectLst>
            <a:outerShdw blurRad="50800" dist="38100" dir="16200000" rotWithShape="0">
              <a:prstClr val="black">
                <a:alpha val="40000"/>
              </a:prstClr>
            </a:outerShdw>
          </a:effectLst>
        </p:spPr>
      </p:pic>
      <p:sp>
        <p:nvSpPr>
          <p:cNvPr id="16" name="文本框 15"/>
          <p:cNvSpPr txBox="1"/>
          <p:nvPr/>
        </p:nvSpPr>
        <p:spPr>
          <a:xfrm>
            <a:off x="2596511" y="1675732"/>
            <a:ext cx="6752224" cy="2677656"/>
          </a:xfrm>
          <a:prstGeom prst="rect">
            <a:avLst/>
          </a:prstGeom>
          <a:noFill/>
        </p:spPr>
        <p:txBody>
          <a:bodyPr wrap="square" rtlCol="0">
            <a:spAutoFit/>
          </a:bodyPr>
          <a:lstStyle/>
          <a:p>
            <a:pPr lvl="0">
              <a:defRPr/>
            </a:pPr>
            <a:r>
              <a:rPr lang="zh-CN" altLang="en-US" sz="2400" dirty="0" smtClean="0">
                <a:solidFill>
                  <a:schemeClr val="bg2"/>
                </a:solidFill>
              </a:rPr>
              <a:t>      为扩展物联网技术在日常生活中的应用，以及探索物联网的核心技术。依托其三端框架技术：感知端、应用端、服务端，设计并实现了基于</a:t>
            </a:r>
            <a:r>
              <a:rPr lang="en-US" altLang="zh-CN" sz="2400" dirty="0" smtClean="0">
                <a:solidFill>
                  <a:schemeClr val="bg2"/>
                </a:solidFill>
              </a:rPr>
              <a:t>B/S</a:t>
            </a:r>
            <a:r>
              <a:rPr lang="zh-CN" altLang="en-US" sz="2400" dirty="0" smtClean="0">
                <a:solidFill>
                  <a:schemeClr val="bg2"/>
                </a:solidFill>
              </a:rPr>
              <a:t>架构的物联网数据采集，设计目标是主要满足人们对物联网日益增长的需求</a:t>
            </a:r>
            <a:r>
              <a:rPr lang="en-CA" sz="2400" dirty="0" smtClean="0">
                <a:solidFill>
                  <a:schemeClr val="bg2"/>
                </a:solidFill>
              </a:rPr>
              <a:t>,</a:t>
            </a:r>
            <a:r>
              <a:rPr lang="zh-CN" altLang="en-US" sz="2400" dirty="0" smtClean="0">
                <a:solidFill>
                  <a:schemeClr val="bg2"/>
                </a:solidFill>
              </a:rPr>
              <a:t>使人们可以更便捷地管理和控制空间环境参数，以及提供物品安全保障</a:t>
            </a:r>
            <a:r>
              <a:rPr lang="zh-CN" altLang="en-US" sz="1200" dirty="0" smtClean="0"/>
              <a:t>。</a:t>
            </a:r>
            <a:endParaRPr kumimoji="0" lang="zh-CN" altLang="en-US" sz="1200" b="0" i="0" u="none" strike="noStrike" kern="1200" cap="none" spc="0" normalizeH="0" baseline="0" noProof="0" dirty="0">
              <a:ln>
                <a:noFill/>
              </a:ln>
              <a:solidFill>
                <a:schemeClr val="bg1">
                  <a:lumMod val="75000"/>
                </a:schemeClr>
              </a:soli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 xmlns:p14="http://schemas.microsoft.com/office/powerpoint/2010/main" val="2421896721"/>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edg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A5A795C-BE8E-4D59-B5A3-24942FAE3432}"/>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23951" y="3016154"/>
            <a:ext cx="6800049" cy="3841845"/>
          </a:xfrm>
          <a:prstGeom prst="rect">
            <a:avLst/>
          </a:prstGeom>
        </p:spPr>
      </p:pic>
      <p:pic>
        <p:nvPicPr>
          <p:cNvPr id="5" name="图片 4">
            <a:extLst>
              <a:ext uri="{FF2B5EF4-FFF2-40B4-BE49-F238E27FC236}">
                <a16:creationId xmlns:a16="http://schemas.microsoft.com/office/drawing/2014/main" xmlns="" id="{DA1402B6-8FB0-45F8-8D50-8C606B95DA66}"/>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xmlns="" id="{42E79092-AEAA-4353-87A4-2C14A24D6E3A}"/>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xmlns="" id="{34932D71-311F-4690-B7B4-0CC948950E1A}"/>
              </a:ext>
            </a:extLst>
          </p:cNvPr>
          <p:cNvSpPr txBox="1"/>
          <p:nvPr>
            <p:custDataLst>
              <p:tags r:id="rId1"/>
            </p:custDataLst>
          </p:nvPr>
        </p:nvSpPr>
        <p:spPr>
          <a:xfrm>
            <a:off x="3310269" y="2257682"/>
            <a:ext cx="5571461" cy="1200329"/>
          </a:xfrm>
          <a:prstGeom prst="rect">
            <a:avLst/>
          </a:prstGeom>
          <a:noFill/>
        </p:spPr>
        <p:txBody>
          <a:bodyPr wrap="square" rtlCol="0">
            <a:spAutoFit/>
          </a:bodyPr>
          <a:lstStyle/>
          <a:p>
            <a:pPr algn="ctr"/>
            <a:r>
              <a:rPr lang="en-US"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two</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xmlns="" id="{8125C04D-CF00-48EE-8B96-A9F5F5A9BDE2}"/>
              </a:ext>
            </a:extLst>
          </p:cNvPr>
          <p:cNvSpPr txBox="1"/>
          <p:nvPr>
            <p:custDataLst>
              <p:tags r:id="rId2"/>
            </p:custDataLst>
          </p:nvPr>
        </p:nvSpPr>
        <p:spPr>
          <a:xfrm>
            <a:off x="3076073" y="3411716"/>
            <a:ext cx="5870248" cy="90024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zh-CN" altLang="en-US" sz="3200" b="1" dirty="0" smtClean="0">
                <a:solidFill>
                  <a:schemeClr val="bg1"/>
                </a:solidFill>
                <a:latin typeface="inpin heiti" panose="00000500000000000000" pitchFamily="2" charset="-122"/>
                <a:ea typeface="inpin heiti" panose="00000500000000000000" pitchFamily="2" charset="-122"/>
                <a:sym typeface="inpin heiti" panose="00000500000000000000" pitchFamily="2" charset="-122"/>
              </a:rPr>
              <a:t>小组简介</a:t>
            </a:r>
            <a:endParaRPr lang="en-US" altLang="zh-CN" sz="3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1" name="图片 10">
            <a:extLst>
              <a:ext uri="{FF2B5EF4-FFF2-40B4-BE49-F238E27FC236}">
                <a16:creationId xmlns:a16="http://schemas.microsoft.com/office/drawing/2014/main" xmlns="" id="{8EE6A827-45D4-437A-9CD7-4F962CAF4C03}"/>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xmlns="" id="{7E890EA7-314A-4289-BDFA-76A02F820364}"/>
              </a:ext>
            </a:extLst>
          </p:cNvPr>
          <p:cNvPicPr>
            <a:picLocks noChangeAspect="1"/>
          </p:cNvPicPr>
          <p:nvPr>
            <p:custDataLst>
              <p:tags r:id="rId3"/>
            </p:custDataLst>
          </p:nvPr>
        </p:nvPicPr>
        <p:blipFill>
          <a:blip r:embed="rId9" cstate="print">
            <a:extLst>
              <a:ext uri="{28A0092B-C50C-407E-A947-70E740481C1C}">
                <a14:useLocalDpi xmlns=""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xmlns="" id="{D7A6AC93-C3A9-4869-B431-27476B24370F}"/>
              </a:ext>
            </a:extLst>
          </p:cNvPr>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 xmlns:p14="http://schemas.microsoft.com/office/powerpoint/2010/main" val="104288099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xmlns="" id="{DC4F5D2E-6FEE-4717-B655-8CA49AC4D7C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951" y="0"/>
            <a:ext cx="6800049" cy="6858000"/>
          </a:xfrm>
          <a:prstGeom prst="rect">
            <a:avLst/>
          </a:prstGeom>
        </p:spPr>
      </p:pic>
      <p:pic>
        <p:nvPicPr>
          <p:cNvPr id="36" name="图片 35">
            <a:extLst>
              <a:ext uri="{FF2B5EF4-FFF2-40B4-BE49-F238E27FC236}">
                <a16:creationId xmlns:a16="http://schemas.microsoft.com/office/drawing/2014/main" xmlns="" id="{D2739BC3-5211-4699-9540-7ED65D6E1E8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901" y="44113"/>
            <a:ext cx="6800049" cy="6858000"/>
          </a:xfrm>
          <a:prstGeom prst="rect">
            <a:avLst/>
          </a:prstGeom>
        </p:spPr>
      </p:pic>
      <p:pic>
        <p:nvPicPr>
          <p:cNvPr id="5" name="图片 4">
            <a:extLst>
              <a:ext uri="{FF2B5EF4-FFF2-40B4-BE49-F238E27FC236}">
                <a16:creationId xmlns:a16="http://schemas.microsoft.com/office/drawing/2014/main" xmlns="" id="{4A3FA661-2228-4700-9D41-FF5C8D7B215C}"/>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505257" y="1316120"/>
            <a:ext cx="4767082" cy="4767082"/>
          </a:xfrm>
          <a:prstGeom prst="rect">
            <a:avLst/>
          </a:prstGeom>
        </p:spPr>
      </p:pic>
      <p:grpSp>
        <p:nvGrpSpPr>
          <p:cNvPr id="10" name="组合 9"/>
          <p:cNvGrpSpPr/>
          <p:nvPr/>
        </p:nvGrpSpPr>
        <p:grpSpPr>
          <a:xfrm>
            <a:off x="4549444" y="2244109"/>
            <a:ext cx="2787290" cy="2590800"/>
            <a:chOff x="4508500" y="2298700"/>
            <a:chExt cx="2787290" cy="2590800"/>
          </a:xfrm>
        </p:grpSpPr>
        <p:grpSp>
          <p:nvGrpSpPr>
            <p:cNvPr id="9" name="组合 8"/>
            <p:cNvGrpSpPr/>
            <p:nvPr/>
          </p:nvGrpSpPr>
          <p:grpSpPr>
            <a:xfrm>
              <a:off x="4508500" y="2298700"/>
              <a:ext cx="2787290" cy="2590800"/>
              <a:chOff x="4483100" y="2463800"/>
              <a:chExt cx="2787290" cy="2590800"/>
            </a:xfrm>
          </p:grpSpPr>
          <p:sp>
            <p:nvSpPr>
              <p:cNvPr id="66" name="椭圆 65"/>
              <p:cNvSpPr/>
              <p:nvPr/>
            </p:nvSpPr>
            <p:spPr>
              <a:xfrm>
                <a:off x="4483100" y="24638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7" name="椭圆 66"/>
              <p:cNvSpPr/>
              <p:nvPr/>
            </p:nvSpPr>
            <p:spPr>
              <a:xfrm>
                <a:off x="6270445" y="24638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8" name="椭圆 67"/>
              <p:cNvSpPr/>
              <p:nvPr/>
            </p:nvSpPr>
            <p:spPr>
              <a:xfrm>
                <a:off x="4483100" y="40640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9" name="椭圆 68"/>
              <p:cNvSpPr/>
              <p:nvPr/>
            </p:nvSpPr>
            <p:spPr>
              <a:xfrm>
                <a:off x="6270445" y="40640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83" name="组合 82"/>
            <p:cNvGrpSpPr/>
            <p:nvPr/>
          </p:nvGrpSpPr>
          <p:grpSpPr>
            <a:xfrm>
              <a:off x="5706121" y="3289300"/>
              <a:ext cx="452059" cy="410361"/>
              <a:chOff x="6461126" y="-2608263"/>
              <a:chExt cx="1084263" cy="984250"/>
            </a:xfrm>
            <a:solidFill>
              <a:schemeClr val="bg1"/>
            </a:solidFill>
          </p:grpSpPr>
          <p:sp>
            <p:nvSpPr>
              <p:cNvPr id="84" name="Freeform 9"/>
              <p:cNvSpPr>
                <a:spLocks/>
              </p:cNvSpPr>
              <p:nvPr/>
            </p:nvSpPr>
            <p:spPr bwMode="auto">
              <a:xfrm>
                <a:off x="6983413" y="-1827213"/>
                <a:ext cx="476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5" name="Freeform 10"/>
              <p:cNvSpPr>
                <a:spLocks/>
              </p:cNvSpPr>
              <p:nvPr/>
            </p:nvSpPr>
            <p:spPr bwMode="auto">
              <a:xfrm>
                <a:off x="6461126" y="-2608263"/>
                <a:ext cx="777875" cy="984250"/>
              </a:xfrm>
              <a:custGeom>
                <a:avLst/>
                <a:gdLst>
                  <a:gd name="T0" fmla="*/ 183 w 183"/>
                  <a:gd name="T1" fmla="*/ 56 h 232"/>
                  <a:gd name="T2" fmla="*/ 183 w 183"/>
                  <a:gd name="T3" fmla="*/ 20 h 232"/>
                  <a:gd name="T4" fmla="*/ 163 w 183"/>
                  <a:gd name="T5" fmla="*/ 0 h 232"/>
                  <a:gd name="T6" fmla="*/ 60 w 183"/>
                  <a:gd name="T7" fmla="*/ 0 h 232"/>
                  <a:gd name="T8" fmla="*/ 60 w 183"/>
                  <a:gd name="T9" fmla="*/ 0 h 232"/>
                  <a:gd name="T10" fmla="*/ 56 w 183"/>
                  <a:gd name="T11" fmla="*/ 1 h 232"/>
                  <a:gd name="T12" fmla="*/ 3 w 183"/>
                  <a:gd name="T13" fmla="*/ 46 h 232"/>
                  <a:gd name="T14" fmla="*/ 0 w 183"/>
                  <a:gd name="T15" fmla="*/ 51 h 232"/>
                  <a:gd name="T16" fmla="*/ 0 w 183"/>
                  <a:gd name="T17" fmla="*/ 51 h 232"/>
                  <a:gd name="T18" fmla="*/ 0 w 183"/>
                  <a:gd name="T19" fmla="*/ 212 h 232"/>
                  <a:gd name="T20" fmla="*/ 20 w 183"/>
                  <a:gd name="T21" fmla="*/ 232 h 232"/>
                  <a:gd name="T22" fmla="*/ 163 w 183"/>
                  <a:gd name="T23" fmla="*/ 232 h 232"/>
                  <a:gd name="T24" fmla="*/ 183 w 183"/>
                  <a:gd name="T25" fmla="*/ 212 h 232"/>
                  <a:gd name="T26" fmla="*/ 183 w 183"/>
                  <a:gd name="T27" fmla="*/ 178 h 232"/>
                  <a:gd name="T28" fmla="*/ 179 w 183"/>
                  <a:gd name="T29" fmla="*/ 180 h 232"/>
                  <a:gd name="T30" fmla="*/ 169 w 183"/>
                  <a:gd name="T31" fmla="*/ 184 h 232"/>
                  <a:gd name="T32" fmla="*/ 169 w 183"/>
                  <a:gd name="T33" fmla="*/ 212 h 232"/>
                  <a:gd name="T34" fmla="*/ 163 w 183"/>
                  <a:gd name="T35" fmla="*/ 218 h 232"/>
                  <a:gd name="T36" fmla="*/ 20 w 183"/>
                  <a:gd name="T37" fmla="*/ 218 h 232"/>
                  <a:gd name="T38" fmla="*/ 14 w 183"/>
                  <a:gd name="T39" fmla="*/ 212 h 232"/>
                  <a:gd name="T40" fmla="*/ 14 w 183"/>
                  <a:gd name="T41" fmla="*/ 55 h 232"/>
                  <a:gd name="T42" fmla="*/ 58 w 183"/>
                  <a:gd name="T43" fmla="*/ 18 h 232"/>
                  <a:gd name="T44" fmla="*/ 58 w 183"/>
                  <a:gd name="T45" fmla="*/ 59 h 232"/>
                  <a:gd name="T46" fmla="*/ 36 w 183"/>
                  <a:gd name="T47" fmla="*/ 59 h 232"/>
                  <a:gd name="T48" fmla="*/ 36 w 183"/>
                  <a:gd name="T49" fmla="*/ 73 h 232"/>
                  <a:gd name="T50" fmla="*/ 72 w 183"/>
                  <a:gd name="T51" fmla="*/ 73 h 232"/>
                  <a:gd name="T52" fmla="*/ 72 w 183"/>
                  <a:gd name="T53" fmla="*/ 14 h 232"/>
                  <a:gd name="T54" fmla="*/ 163 w 183"/>
                  <a:gd name="T55" fmla="*/ 14 h 232"/>
                  <a:gd name="T56" fmla="*/ 169 w 183"/>
                  <a:gd name="T57" fmla="*/ 20 h 232"/>
                  <a:gd name="T58" fmla="*/ 169 w 183"/>
                  <a:gd name="T59" fmla="*/ 70 h 232"/>
                  <a:gd name="T60" fmla="*/ 183 w 183"/>
                  <a:gd name="T61" fmla="*/ 5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3" h="232">
                    <a:moveTo>
                      <a:pt x="183" y="56"/>
                    </a:moveTo>
                    <a:cubicBezTo>
                      <a:pt x="183" y="20"/>
                      <a:pt x="183" y="20"/>
                      <a:pt x="183" y="20"/>
                    </a:cubicBezTo>
                    <a:cubicBezTo>
                      <a:pt x="183" y="9"/>
                      <a:pt x="174" y="0"/>
                      <a:pt x="163" y="0"/>
                    </a:cubicBezTo>
                    <a:cubicBezTo>
                      <a:pt x="60" y="0"/>
                      <a:pt x="60" y="0"/>
                      <a:pt x="60" y="0"/>
                    </a:cubicBezTo>
                    <a:cubicBezTo>
                      <a:pt x="60" y="0"/>
                      <a:pt x="60" y="0"/>
                      <a:pt x="60" y="0"/>
                    </a:cubicBezTo>
                    <a:cubicBezTo>
                      <a:pt x="58" y="0"/>
                      <a:pt x="57" y="0"/>
                      <a:pt x="56" y="1"/>
                    </a:cubicBezTo>
                    <a:cubicBezTo>
                      <a:pt x="3" y="46"/>
                      <a:pt x="3" y="46"/>
                      <a:pt x="3" y="46"/>
                    </a:cubicBezTo>
                    <a:cubicBezTo>
                      <a:pt x="1" y="47"/>
                      <a:pt x="0" y="49"/>
                      <a:pt x="0" y="51"/>
                    </a:cubicBezTo>
                    <a:cubicBezTo>
                      <a:pt x="0" y="51"/>
                      <a:pt x="0" y="51"/>
                      <a:pt x="0" y="51"/>
                    </a:cubicBezTo>
                    <a:cubicBezTo>
                      <a:pt x="0" y="212"/>
                      <a:pt x="0" y="212"/>
                      <a:pt x="0" y="212"/>
                    </a:cubicBezTo>
                    <a:cubicBezTo>
                      <a:pt x="0" y="223"/>
                      <a:pt x="9" y="232"/>
                      <a:pt x="20" y="232"/>
                    </a:cubicBezTo>
                    <a:cubicBezTo>
                      <a:pt x="163" y="232"/>
                      <a:pt x="163" y="232"/>
                      <a:pt x="163" y="232"/>
                    </a:cubicBezTo>
                    <a:cubicBezTo>
                      <a:pt x="174" y="232"/>
                      <a:pt x="183" y="223"/>
                      <a:pt x="183" y="212"/>
                    </a:cubicBezTo>
                    <a:cubicBezTo>
                      <a:pt x="183" y="178"/>
                      <a:pt x="183" y="178"/>
                      <a:pt x="183" y="178"/>
                    </a:cubicBezTo>
                    <a:cubicBezTo>
                      <a:pt x="181" y="179"/>
                      <a:pt x="180" y="180"/>
                      <a:pt x="179" y="180"/>
                    </a:cubicBezTo>
                    <a:cubicBezTo>
                      <a:pt x="169" y="184"/>
                      <a:pt x="169" y="184"/>
                      <a:pt x="169" y="184"/>
                    </a:cubicBezTo>
                    <a:cubicBezTo>
                      <a:pt x="169" y="212"/>
                      <a:pt x="169" y="212"/>
                      <a:pt x="169" y="212"/>
                    </a:cubicBezTo>
                    <a:cubicBezTo>
                      <a:pt x="169" y="215"/>
                      <a:pt x="166" y="218"/>
                      <a:pt x="163" y="218"/>
                    </a:cubicBezTo>
                    <a:cubicBezTo>
                      <a:pt x="20" y="218"/>
                      <a:pt x="20" y="218"/>
                      <a:pt x="20" y="218"/>
                    </a:cubicBezTo>
                    <a:cubicBezTo>
                      <a:pt x="17" y="218"/>
                      <a:pt x="14" y="215"/>
                      <a:pt x="14" y="212"/>
                    </a:cubicBezTo>
                    <a:cubicBezTo>
                      <a:pt x="14" y="55"/>
                      <a:pt x="14" y="55"/>
                      <a:pt x="14" y="55"/>
                    </a:cubicBezTo>
                    <a:cubicBezTo>
                      <a:pt x="58" y="18"/>
                      <a:pt x="58" y="18"/>
                      <a:pt x="58" y="18"/>
                    </a:cubicBezTo>
                    <a:cubicBezTo>
                      <a:pt x="58" y="59"/>
                      <a:pt x="58" y="59"/>
                      <a:pt x="58" y="59"/>
                    </a:cubicBezTo>
                    <a:cubicBezTo>
                      <a:pt x="36" y="59"/>
                      <a:pt x="36" y="59"/>
                      <a:pt x="36" y="59"/>
                    </a:cubicBezTo>
                    <a:cubicBezTo>
                      <a:pt x="36" y="73"/>
                      <a:pt x="36" y="73"/>
                      <a:pt x="36" y="73"/>
                    </a:cubicBezTo>
                    <a:cubicBezTo>
                      <a:pt x="72" y="73"/>
                      <a:pt x="72" y="73"/>
                      <a:pt x="72" y="73"/>
                    </a:cubicBezTo>
                    <a:cubicBezTo>
                      <a:pt x="72" y="14"/>
                      <a:pt x="72" y="14"/>
                      <a:pt x="72" y="14"/>
                    </a:cubicBezTo>
                    <a:cubicBezTo>
                      <a:pt x="163" y="14"/>
                      <a:pt x="163" y="14"/>
                      <a:pt x="163" y="14"/>
                    </a:cubicBezTo>
                    <a:cubicBezTo>
                      <a:pt x="166" y="14"/>
                      <a:pt x="169" y="16"/>
                      <a:pt x="169" y="20"/>
                    </a:cubicBezTo>
                    <a:cubicBezTo>
                      <a:pt x="169" y="70"/>
                      <a:pt x="169" y="70"/>
                      <a:pt x="169" y="70"/>
                    </a:cubicBezTo>
                    <a:lnTo>
                      <a:pt x="183"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6" name="Freeform 11"/>
              <p:cNvSpPr>
                <a:spLocks/>
              </p:cNvSpPr>
              <p:nvPr/>
            </p:nvSpPr>
            <p:spPr bwMode="auto">
              <a:xfrm>
                <a:off x="6608763" y="-2159000"/>
                <a:ext cx="417513" cy="60325"/>
              </a:xfrm>
              <a:custGeom>
                <a:avLst/>
                <a:gdLst>
                  <a:gd name="T0" fmla="*/ 92 w 98"/>
                  <a:gd name="T1" fmla="*/ 6 h 14"/>
                  <a:gd name="T2" fmla="*/ 98 w 98"/>
                  <a:gd name="T3" fmla="*/ 0 h 14"/>
                  <a:gd name="T4" fmla="*/ 7 w 98"/>
                  <a:gd name="T5" fmla="*/ 0 h 14"/>
                  <a:gd name="T6" fmla="*/ 0 w 98"/>
                  <a:gd name="T7" fmla="*/ 7 h 14"/>
                  <a:gd name="T8" fmla="*/ 7 w 98"/>
                  <a:gd name="T9" fmla="*/ 14 h 14"/>
                  <a:gd name="T10" fmla="*/ 87 w 98"/>
                  <a:gd name="T11" fmla="*/ 14 h 14"/>
                  <a:gd name="T12" fmla="*/ 87 w 98"/>
                  <a:gd name="T13" fmla="*/ 14 h 14"/>
                  <a:gd name="T14" fmla="*/ 92 w 98"/>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4">
                    <a:moveTo>
                      <a:pt x="92" y="6"/>
                    </a:moveTo>
                    <a:cubicBezTo>
                      <a:pt x="98" y="0"/>
                      <a:pt x="98" y="0"/>
                      <a:pt x="98" y="0"/>
                    </a:cubicBezTo>
                    <a:cubicBezTo>
                      <a:pt x="7" y="0"/>
                      <a:pt x="7" y="0"/>
                      <a:pt x="7" y="0"/>
                    </a:cubicBezTo>
                    <a:cubicBezTo>
                      <a:pt x="3" y="0"/>
                      <a:pt x="0" y="3"/>
                      <a:pt x="0" y="7"/>
                    </a:cubicBezTo>
                    <a:cubicBezTo>
                      <a:pt x="0" y="11"/>
                      <a:pt x="3" y="14"/>
                      <a:pt x="7" y="14"/>
                    </a:cubicBezTo>
                    <a:cubicBezTo>
                      <a:pt x="87" y="14"/>
                      <a:pt x="87" y="14"/>
                      <a:pt x="87" y="14"/>
                    </a:cubicBezTo>
                    <a:cubicBezTo>
                      <a:pt x="87" y="14"/>
                      <a:pt x="87" y="14"/>
                      <a:pt x="87" y="14"/>
                    </a:cubicBezTo>
                    <a:cubicBezTo>
                      <a:pt x="88" y="11"/>
                      <a:pt x="89" y="8"/>
                      <a:pt x="92"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7" name="Freeform 12"/>
              <p:cNvSpPr>
                <a:spLocks/>
              </p:cNvSpPr>
              <p:nvPr/>
            </p:nvSpPr>
            <p:spPr bwMode="auto">
              <a:xfrm>
                <a:off x="6608763" y="-1887538"/>
                <a:ext cx="290513" cy="60325"/>
              </a:xfrm>
              <a:custGeom>
                <a:avLst/>
                <a:gdLst>
                  <a:gd name="T0" fmla="*/ 68 w 68"/>
                  <a:gd name="T1" fmla="*/ 0 h 14"/>
                  <a:gd name="T2" fmla="*/ 7 w 68"/>
                  <a:gd name="T3" fmla="*/ 0 h 14"/>
                  <a:gd name="T4" fmla="*/ 0 w 68"/>
                  <a:gd name="T5" fmla="*/ 7 h 14"/>
                  <a:gd name="T6" fmla="*/ 7 w 68"/>
                  <a:gd name="T7" fmla="*/ 14 h 14"/>
                  <a:gd name="T8" fmla="*/ 68 w 68"/>
                  <a:gd name="T9" fmla="*/ 14 h 14"/>
                  <a:gd name="T10" fmla="*/ 68 w 68"/>
                  <a:gd name="T11" fmla="*/ 0 h 14"/>
                </a:gdLst>
                <a:ahLst/>
                <a:cxnLst>
                  <a:cxn ang="0">
                    <a:pos x="T0" y="T1"/>
                  </a:cxn>
                  <a:cxn ang="0">
                    <a:pos x="T2" y="T3"/>
                  </a:cxn>
                  <a:cxn ang="0">
                    <a:pos x="T4" y="T5"/>
                  </a:cxn>
                  <a:cxn ang="0">
                    <a:pos x="T6" y="T7"/>
                  </a:cxn>
                  <a:cxn ang="0">
                    <a:pos x="T8" y="T9"/>
                  </a:cxn>
                  <a:cxn ang="0">
                    <a:pos x="T10" y="T11"/>
                  </a:cxn>
                </a:cxnLst>
                <a:rect l="0" t="0" r="r" b="b"/>
                <a:pathLst>
                  <a:path w="68" h="14">
                    <a:moveTo>
                      <a:pt x="68" y="0"/>
                    </a:moveTo>
                    <a:cubicBezTo>
                      <a:pt x="7" y="0"/>
                      <a:pt x="7" y="0"/>
                      <a:pt x="7" y="0"/>
                    </a:cubicBezTo>
                    <a:cubicBezTo>
                      <a:pt x="3" y="0"/>
                      <a:pt x="0" y="3"/>
                      <a:pt x="0" y="7"/>
                    </a:cubicBezTo>
                    <a:cubicBezTo>
                      <a:pt x="0" y="11"/>
                      <a:pt x="3" y="14"/>
                      <a:pt x="7" y="14"/>
                    </a:cubicBezTo>
                    <a:cubicBezTo>
                      <a:pt x="68" y="14"/>
                      <a:pt x="68" y="14"/>
                      <a:pt x="68" y="14"/>
                    </a:cubicBezTo>
                    <a:cubicBezTo>
                      <a:pt x="67" y="9"/>
                      <a:pt x="67" y="4"/>
                      <a:pt x="6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8" name="Freeform 13"/>
              <p:cNvSpPr>
                <a:spLocks/>
              </p:cNvSpPr>
              <p:nvPr/>
            </p:nvSpPr>
            <p:spPr bwMode="auto">
              <a:xfrm>
                <a:off x="6608763" y="-2022475"/>
                <a:ext cx="341313" cy="58738"/>
              </a:xfrm>
              <a:custGeom>
                <a:avLst/>
                <a:gdLst>
                  <a:gd name="T0" fmla="*/ 7 w 80"/>
                  <a:gd name="T1" fmla="*/ 0 h 14"/>
                  <a:gd name="T2" fmla="*/ 0 w 80"/>
                  <a:gd name="T3" fmla="*/ 7 h 14"/>
                  <a:gd name="T4" fmla="*/ 7 w 80"/>
                  <a:gd name="T5" fmla="*/ 14 h 14"/>
                  <a:gd name="T6" fmla="*/ 75 w 80"/>
                  <a:gd name="T7" fmla="*/ 14 h 14"/>
                  <a:gd name="T8" fmla="*/ 80 w 80"/>
                  <a:gd name="T9" fmla="*/ 0 h 14"/>
                  <a:gd name="T10" fmla="*/ 7 w 80"/>
                  <a:gd name="T11" fmla="*/ 0 h 14"/>
                </a:gdLst>
                <a:ahLst/>
                <a:cxnLst>
                  <a:cxn ang="0">
                    <a:pos x="T0" y="T1"/>
                  </a:cxn>
                  <a:cxn ang="0">
                    <a:pos x="T2" y="T3"/>
                  </a:cxn>
                  <a:cxn ang="0">
                    <a:pos x="T4" y="T5"/>
                  </a:cxn>
                  <a:cxn ang="0">
                    <a:pos x="T6" y="T7"/>
                  </a:cxn>
                  <a:cxn ang="0">
                    <a:pos x="T8" y="T9"/>
                  </a:cxn>
                  <a:cxn ang="0">
                    <a:pos x="T10" y="T11"/>
                  </a:cxn>
                </a:cxnLst>
                <a:rect l="0" t="0" r="r" b="b"/>
                <a:pathLst>
                  <a:path w="80" h="14">
                    <a:moveTo>
                      <a:pt x="7" y="0"/>
                    </a:moveTo>
                    <a:cubicBezTo>
                      <a:pt x="3" y="0"/>
                      <a:pt x="0" y="3"/>
                      <a:pt x="0" y="7"/>
                    </a:cubicBezTo>
                    <a:cubicBezTo>
                      <a:pt x="0" y="11"/>
                      <a:pt x="3" y="14"/>
                      <a:pt x="7" y="14"/>
                    </a:cubicBezTo>
                    <a:cubicBezTo>
                      <a:pt x="75" y="14"/>
                      <a:pt x="75" y="14"/>
                      <a:pt x="75" y="14"/>
                    </a:cubicBezTo>
                    <a:cubicBezTo>
                      <a:pt x="80" y="0"/>
                      <a:pt x="80" y="0"/>
                      <a:pt x="80" y="0"/>
                    </a:cubicBezTo>
                    <a:lnTo>
                      <a:pt x="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9" name="Freeform 14"/>
              <p:cNvSpPr>
                <a:spLocks/>
              </p:cNvSpPr>
              <p:nvPr/>
            </p:nvSpPr>
            <p:spPr bwMode="auto">
              <a:xfrm>
                <a:off x="6988176" y="-1831975"/>
                <a:ext cx="0" cy="476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0" name="Freeform 15"/>
              <p:cNvSpPr>
                <a:spLocks noEditPoints="1"/>
              </p:cNvSpPr>
              <p:nvPr/>
            </p:nvSpPr>
            <p:spPr bwMode="auto">
              <a:xfrm>
                <a:off x="6950076" y="-2417763"/>
                <a:ext cx="595313" cy="590550"/>
              </a:xfrm>
              <a:custGeom>
                <a:avLst/>
                <a:gdLst>
                  <a:gd name="T0" fmla="*/ 130 w 140"/>
                  <a:gd name="T1" fmla="*/ 51 h 139"/>
                  <a:gd name="T2" fmla="*/ 140 w 140"/>
                  <a:gd name="T3" fmla="*/ 42 h 139"/>
                  <a:gd name="T4" fmla="*/ 99 w 140"/>
                  <a:gd name="T5" fmla="*/ 0 h 139"/>
                  <a:gd name="T6" fmla="*/ 22 w 140"/>
                  <a:gd name="T7" fmla="*/ 77 h 139"/>
                  <a:gd name="T8" fmla="*/ 20 w 140"/>
                  <a:gd name="T9" fmla="*/ 80 h 139"/>
                  <a:gd name="T10" fmla="*/ 1 w 140"/>
                  <a:gd name="T11" fmla="*/ 129 h 139"/>
                  <a:gd name="T12" fmla="*/ 3 w 140"/>
                  <a:gd name="T13" fmla="*/ 136 h 139"/>
                  <a:gd name="T14" fmla="*/ 8 w 140"/>
                  <a:gd name="T15" fmla="*/ 139 h 139"/>
                  <a:gd name="T16" fmla="*/ 10 w 140"/>
                  <a:gd name="T17" fmla="*/ 138 h 139"/>
                  <a:gd name="T18" fmla="*/ 59 w 140"/>
                  <a:gd name="T19" fmla="*/ 122 h 139"/>
                  <a:gd name="T20" fmla="*/ 62 w 140"/>
                  <a:gd name="T21" fmla="*/ 120 h 139"/>
                  <a:gd name="T22" fmla="*/ 120 w 140"/>
                  <a:gd name="T23" fmla="*/ 62 h 139"/>
                  <a:gd name="T24" fmla="*/ 110 w 140"/>
                  <a:gd name="T25" fmla="*/ 52 h 139"/>
                  <a:gd name="T26" fmla="*/ 62 w 140"/>
                  <a:gd name="T27" fmla="*/ 101 h 139"/>
                  <a:gd name="T28" fmla="*/ 40 w 140"/>
                  <a:gd name="T29" fmla="*/ 79 h 139"/>
                  <a:gd name="T30" fmla="*/ 99 w 140"/>
                  <a:gd name="T31" fmla="*/ 20 h 139"/>
                  <a:gd name="T32" fmla="*/ 130 w 140"/>
                  <a:gd name="T33" fmla="*/ 51 h 139"/>
                  <a:gd name="T34" fmla="*/ 51 w 140"/>
                  <a:gd name="T35" fmla="*/ 110 h 139"/>
                  <a:gd name="T36" fmla="*/ 28 w 140"/>
                  <a:gd name="T37" fmla="*/ 117 h 139"/>
                  <a:gd name="T38" fmla="*/ 23 w 140"/>
                  <a:gd name="T39" fmla="*/ 112 h 139"/>
                  <a:gd name="T40" fmla="*/ 31 w 140"/>
                  <a:gd name="T41" fmla="*/ 90 h 139"/>
                  <a:gd name="T42" fmla="*/ 51 w 140"/>
                  <a:gd name="T43" fmla="*/ 1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30" y="51"/>
                    </a:moveTo>
                    <a:cubicBezTo>
                      <a:pt x="140" y="42"/>
                      <a:pt x="140" y="42"/>
                      <a:pt x="140" y="42"/>
                    </a:cubicBezTo>
                    <a:cubicBezTo>
                      <a:pt x="99" y="0"/>
                      <a:pt x="99" y="0"/>
                      <a:pt x="99" y="0"/>
                    </a:cubicBezTo>
                    <a:cubicBezTo>
                      <a:pt x="22" y="77"/>
                      <a:pt x="22" y="77"/>
                      <a:pt x="22" y="77"/>
                    </a:cubicBezTo>
                    <a:cubicBezTo>
                      <a:pt x="21" y="78"/>
                      <a:pt x="20" y="79"/>
                      <a:pt x="20" y="80"/>
                    </a:cubicBezTo>
                    <a:cubicBezTo>
                      <a:pt x="1" y="129"/>
                      <a:pt x="1" y="129"/>
                      <a:pt x="1" y="129"/>
                    </a:cubicBezTo>
                    <a:cubicBezTo>
                      <a:pt x="0" y="132"/>
                      <a:pt x="1" y="135"/>
                      <a:pt x="3" y="136"/>
                    </a:cubicBezTo>
                    <a:cubicBezTo>
                      <a:pt x="4" y="138"/>
                      <a:pt x="6" y="139"/>
                      <a:pt x="8" y="139"/>
                    </a:cubicBezTo>
                    <a:cubicBezTo>
                      <a:pt x="9" y="139"/>
                      <a:pt x="9" y="138"/>
                      <a:pt x="10" y="138"/>
                    </a:cubicBezTo>
                    <a:cubicBezTo>
                      <a:pt x="59" y="122"/>
                      <a:pt x="59" y="122"/>
                      <a:pt x="59" y="122"/>
                    </a:cubicBezTo>
                    <a:cubicBezTo>
                      <a:pt x="60" y="122"/>
                      <a:pt x="61" y="121"/>
                      <a:pt x="62" y="120"/>
                    </a:cubicBezTo>
                    <a:cubicBezTo>
                      <a:pt x="120" y="62"/>
                      <a:pt x="120" y="62"/>
                      <a:pt x="120" y="62"/>
                    </a:cubicBezTo>
                    <a:cubicBezTo>
                      <a:pt x="110" y="52"/>
                      <a:pt x="110" y="52"/>
                      <a:pt x="110" y="52"/>
                    </a:cubicBezTo>
                    <a:cubicBezTo>
                      <a:pt x="62" y="101"/>
                      <a:pt x="62" y="101"/>
                      <a:pt x="62" y="101"/>
                    </a:cubicBezTo>
                    <a:cubicBezTo>
                      <a:pt x="40" y="79"/>
                      <a:pt x="40" y="79"/>
                      <a:pt x="40" y="79"/>
                    </a:cubicBezTo>
                    <a:cubicBezTo>
                      <a:pt x="99" y="20"/>
                      <a:pt x="99" y="20"/>
                      <a:pt x="99" y="20"/>
                    </a:cubicBezTo>
                    <a:lnTo>
                      <a:pt x="130" y="51"/>
                    </a:lnTo>
                    <a:close/>
                    <a:moveTo>
                      <a:pt x="51" y="110"/>
                    </a:moveTo>
                    <a:cubicBezTo>
                      <a:pt x="28" y="117"/>
                      <a:pt x="28" y="117"/>
                      <a:pt x="28" y="117"/>
                    </a:cubicBezTo>
                    <a:cubicBezTo>
                      <a:pt x="23" y="112"/>
                      <a:pt x="23" y="112"/>
                      <a:pt x="23" y="112"/>
                    </a:cubicBezTo>
                    <a:cubicBezTo>
                      <a:pt x="31" y="90"/>
                      <a:pt x="31" y="90"/>
                      <a:pt x="31" y="90"/>
                    </a:cubicBezTo>
                    <a:lnTo>
                      <a:pt x="51" y="1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71270"/>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30" name="文本框 29">
            <a:extLst>
              <a:ext uri="{FF2B5EF4-FFF2-40B4-BE49-F238E27FC236}">
                <a16:creationId xmlns:a16="http://schemas.microsoft.com/office/drawing/2014/main" xmlns="" id="{7D0FC097-4394-4757-A88E-FD262CCC3255}"/>
              </a:ext>
            </a:extLst>
          </p:cNvPr>
          <p:cNvSpPr txBox="1"/>
          <p:nvPr/>
        </p:nvSpPr>
        <p:spPr>
          <a:xfrm>
            <a:off x="3297645" y="828144"/>
            <a:ext cx="5262979" cy="646331"/>
          </a:xfrm>
          <a:prstGeom prst="rect">
            <a:avLst/>
          </a:prstGeom>
          <a:noFill/>
        </p:spPr>
        <p:txBody>
          <a:bodyPr wrap="none" rtlCol="0">
            <a:spAutoFit/>
          </a:bodyPr>
          <a:lstStyle/>
          <a:p>
            <a:pPr algn="ctr"/>
            <a:r>
              <a:rPr lang="zh-CN" altLang="en-US" sz="3600" dirty="0" smtClean="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小组名称：</a:t>
            </a:r>
            <a:r>
              <a:rPr lang="en-US" altLang="zh-CN" sz="3600" dirty="0" smtClean="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Sailing team</a:t>
            </a:r>
            <a:endParaRPr lang="zh-CN" altLang="en-US" sz="36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TextBox 31"/>
          <p:cNvSpPr txBox="1"/>
          <p:nvPr/>
        </p:nvSpPr>
        <p:spPr>
          <a:xfrm>
            <a:off x="4653885" y="2565780"/>
            <a:ext cx="696036" cy="369332"/>
          </a:xfrm>
          <a:prstGeom prst="rect">
            <a:avLst/>
          </a:prstGeom>
          <a:noFill/>
        </p:spPr>
        <p:txBody>
          <a:bodyPr wrap="square" rtlCol="0">
            <a:spAutoFit/>
          </a:bodyPr>
          <a:lstStyle/>
          <a:p>
            <a:r>
              <a:rPr lang="zh-CN" altLang="en-US" dirty="0" smtClean="0"/>
              <a:t>万勉</a:t>
            </a:r>
            <a:endParaRPr lang="zh-CN" altLang="en-US" dirty="0"/>
          </a:p>
        </p:txBody>
      </p:sp>
      <p:sp>
        <p:nvSpPr>
          <p:cNvPr id="34" name="TextBox 33"/>
          <p:cNvSpPr txBox="1"/>
          <p:nvPr/>
        </p:nvSpPr>
        <p:spPr>
          <a:xfrm>
            <a:off x="6509982" y="2593075"/>
            <a:ext cx="1078173" cy="369332"/>
          </a:xfrm>
          <a:prstGeom prst="rect">
            <a:avLst/>
          </a:prstGeom>
          <a:noFill/>
        </p:spPr>
        <p:txBody>
          <a:bodyPr wrap="square" rtlCol="0">
            <a:spAutoFit/>
          </a:bodyPr>
          <a:lstStyle/>
          <a:p>
            <a:r>
              <a:rPr lang="zh-CN" altLang="en-US" dirty="0" smtClean="0"/>
              <a:t>张蓓</a:t>
            </a:r>
            <a:endParaRPr lang="zh-CN" altLang="en-US" dirty="0"/>
          </a:p>
        </p:txBody>
      </p:sp>
      <p:sp>
        <p:nvSpPr>
          <p:cNvPr id="37" name="TextBox 36"/>
          <p:cNvSpPr txBox="1"/>
          <p:nvPr/>
        </p:nvSpPr>
        <p:spPr>
          <a:xfrm>
            <a:off x="4694830" y="4162567"/>
            <a:ext cx="641445" cy="382137"/>
          </a:xfrm>
          <a:prstGeom prst="rect">
            <a:avLst/>
          </a:prstGeom>
          <a:noFill/>
        </p:spPr>
        <p:txBody>
          <a:bodyPr wrap="square" rtlCol="0">
            <a:spAutoFit/>
          </a:bodyPr>
          <a:lstStyle/>
          <a:p>
            <a:r>
              <a:rPr lang="zh-CN" altLang="en-US" dirty="0" smtClean="0"/>
              <a:t>王洁</a:t>
            </a:r>
            <a:endParaRPr lang="zh-CN" altLang="en-US" dirty="0"/>
          </a:p>
        </p:txBody>
      </p:sp>
      <p:sp>
        <p:nvSpPr>
          <p:cNvPr id="38" name="TextBox 37"/>
          <p:cNvSpPr txBox="1"/>
          <p:nvPr/>
        </p:nvSpPr>
        <p:spPr>
          <a:xfrm>
            <a:off x="6373505" y="4217158"/>
            <a:ext cx="968991" cy="369332"/>
          </a:xfrm>
          <a:prstGeom prst="rect">
            <a:avLst/>
          </a:prstGeom>
          <a:noFill/>
        </p:spPr>
        <p:txBody>
          <a:bodyPr wrap="square" rtlCol="0">
            <a:spAutoFit/>
          </a:bodyPr>
          <a:lstStyle/>
          <a:p>
            <a:r>
              <a:rPr lang="zh-CN" altLang="en-US" dirty="0" smtClean="0"/>
              <a:t>杨雨婷</a:t>
            </a:r>
            <a:endParaRPr lang="zh-CN" altLang="en-US" dirty="0"/>
          </a:p>
        </p:txBody>
      </p:sp>
    </p:spTree>
    <p:extLst>
      <p:ext uri="{BB962C8B-B14F-4D97-AF65-F5344CB8AC3E}">
        <p14:creationId xmlns="" xmlns:p14="http://schemas.microsoft.com/office/powerpoint/2010/main" val="116164807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A5A795C-BE8E-4D59-B5A3-24942FAE3432}"/>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23951" y="3070746"/>
            <a:ext cx="6800049" cy="3787254"/>
          </a:xfrm>
          <a:prstGeom prst="rect">
            <a:avLst/>
          </a:prstGeom>
        </p:spPr>
      </p:pic>
      <p:pic>
        <p:nvPicPr>
          <p:cNvPr id="5" name="图片 4">
            <a:extLst>
              <a:ext uri="{FF2B5EF4-FFF2-40B4-BE49-F238E27FC236}">
                <a16:creationId xmlns:a16="http://schemas.microsoft.com/office/drawing/2014/main" xmlns="" id="{DA1402B6-8FB0-45F8-8D50-8C606B95DA66}"/>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xmlns="" id="{42E79092-AEAA-4353-87A4-2C14A24D6E3A}"/>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519783" y="775554"/>
            <a:ext cx="5124254" cy="5124254"/>
          </a:xfrm>
          <a:prstGeom prst="rect">
            <a:avLst/>
          </a:prstGeom>
        </p:spPr>
      </p:pic>
      <p:sp>
        <p:nvSpPr>
          <p:cNvPr id="8" name="PA_库_文本框 22">
            <a:extLst>
              <a:ext uri="{FF2B5EF4-FFF2-40B4-BE49-F238E27FC236}">
                <a16:creationId xmlns:a16="http://schemas.microsoft.com/office/drawing/2014/main" xmlns="" id="{34932D71-311F-4690-B7B4-0CC948950E1A}"/>
              </a:ext>
            </a:extLst>
          </p:cNvPr>
          <p:cNvSpPr txBox="1"/>
          <p:nvPr>
            <p:custDataLst>
              <p:tags r:id="rId1"/>
            </p:custDataLst>
          </p:nvPr>
        </p:nvSpPr>
        <p:spPr>
          <a:xfrm>
            <a:off x="3310269" y="2257682"/>
            <a:ext cx="5571461" cy="1200329"/>
          </a:xfrm>
          <a:prstGeom prst="rect">
            <a:avLst/>
          </a:prstGeom>
          <a:noFill/>
        </p:spPr>
        <p:txBody>
          <a:bodyPr wrap="square" rtlCol="0">
            <a:spAutoFit/>
          </a:bodyPr>
          <a:lstStyle/>
          <a:p>
            <a:pPr algn="ctr"/>
            <a:r>
              <a:rPr lang="en-US" altLang="zh-CN" sz="7200" dirty="0" smtClean="0">
                <a:solidFill>
                  <a:schemeClr val="bg1"/>
                </a:solidFill>
                <a:latin typeface="inpin heiti" panose="00000500000000000000" pitchFamily="2" charset="-122"/>
                <a:ea typeface="inpin heiti" panose="00000500000000000000" pitchFamily="2" charset="-122"/>
                <a:sym typeface="inpin heiti" panose="00000500000000000000" pitchFamily="2" charset="-122"/>
              </a:rPr>
              <a:t>three</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xmlns="" id="{8125C04D-CF00-48EE-8B96-A9F5F5A9BDE2}"/>
              </a:ext>
            </a:extLst>
          </p:cNvPr>
          <p:cNvSpPr txBox="1"/>
          <p:nvPr>
            <p:custDataLst>
              <p:tags r:id="rId2"/>
            </p:custDataLst>
          </p:nvPr>
        </p:nvSpPr>
        <p:spPr>
          <a:xfrm>
            <a:off x="3076073" y="3411716"/>
            <a:ext cx="5870248" cy="103727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zh-CN" altLang="en-US" sz="3600" b="1" dirty="0" smtClean="0">
                <a:solidFill>
                  <a:schemeClr val="bg2"/>
                </a:solidFill>
              </a:rPr>
              <a:t>主要工作</a:t>
            </a:r>
            <a:endParaRPr lang="en-US" altLang="zh-CN" sz="3600" b="1" dirty="0">
              <a:solidFill>
                <a:schemeClr val="bg2"/>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1" name="图片 10">
            <a:extLst>
              <a:ext uri="{FF2B5EF4-FFF2-40B4-BE49-F238E27FC236}">
                <a16:creationId xmlns:a16="http://schemas.microsoft.com/office/drawing/2014/main" xmlns="" id="{8EE6A827-45D4-437A-9CD7-4F962CAF4C03}"/>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7531007" y="952187"/>
            <a:ext cx="3971170" cy="2025150"/>
          </a:xfrm>
          <a:prstGeom prst="rect">
            <a:avLst/>
          </a:prstGeom>
        </p:spPr>
      </p:pic>
      <p:pic>
        <p:nvPicPr>
          <p:cNvPr id="12" name="PA_库_图片 26">
            <a:extLst>
              <a:ext uri="{FF2B5EF4-FFF2-40B4-BE49-F238E27FC236}">
                <a16:creationId xmlns:a16="http://schemas.microsoft.com/office/drawing/2014/main" xmlns="" id="{F12353E5-2C4B-4654-8C22-968B6486A395}"/>
              </a:ext>
            </a:extLst>
          </p:cNvPr>
          <p:cNvPicPr>
            <a:picLocks noChangeAspect="1"/>
          </p:cNvPicPr>
          <p:nvPr>
            <p:custDataLst>
              <p:tags r:id="rId3"/>
            </p:custDataLst>
          </p:nvPr>
        </p:nvPicPr>
        <p:blipFill>
          <a:blip r:embed="rId10" cstate="print">
            <a:extLst>
              <a:ext uri="{28A0092B-C50C-407E-A947-70E740481C1C}">
                <a14:useLocalDpi xmlns=""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xmlns="" id="{7E890EA7-314A-4289-BDFA-76A02F820364}"/>
              </a:ext>
            </a:extLst>
          </p:cNvPr>
          <p:cNvPicPr>
            <a:picLocks noChangeAspect="1"/>
          </p:cNvPicPr>
          <p:nvPr>
            <p:custDataLst>
              <p:tags r:id="rId4"/>
            </p:custDataLst>
          </p:nvPr>
        </p:nvPicPr>
        <p:blipFill>
          <a:blip r:embed="rId11" cstate="print">
            <a:extLst>
              <a:ext uri="{28A0092B-C50C-407E-A947-70E740481C1C}">
                <a14:useLocalDpi xmlns=""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 xmlns:p14="http://schemas.microsoft.com/office/powerpoint/2010/main" val="42404339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QQ截图20191229110409.png"/>
          <p:cNvPicPr>
            <a:picLocks noChangeAspect="1"/>
          </p:cNvPicPr>
          <p:nvPr/>
        </p:nvPicPr>
        <p:blipFill>
          <a:blip r:embed="rId2"/>
          <a:stretch>
            <a:fillRect/>
          </a:stretch>
        </p:blipFill>
        <p:spPr>
          <a:xfrm>
            <a:off x="0" y="1673"/>
            <a:ext cx="12192000" cy="6854653"/>
          </a:xfrm>
          <a:prstGeom prst="rect">
            <a:avLst/>
          </a:prstGeom>
        </p:spPr>
      </p:pic>
      <p:sp>
        <p:nvSpPr>
          <p:cNvPr id="5" name="TextBox 4"/>
          <p:cNvSpPr txBox="1"/>
          <p:nvPr/>
        </p:nvSpPr>
        <p:spPr>
          <a:xfrm>
            <a:off x="1746914" y="1487607"/>
            <a:ext cx="7820168" cy="3016210"/>
          </a:xfrm>
          <a:prstGeom prst="rect">
            <a:avLst/>
          </a:prstGeom>
          <a:noFill/>
        </p:spPr>
        <p:txBody>
          <a:bodyPr wrap="square" rtlCol="0">
            <a:spAutoFit/>
          </a:bodyPr>
          <a:lstStyle/>
          <a:p>
            <a:r>
              <a:rPr lang="zh-CN" altLang="en-US" sz="3200" b="1" dirty="0" smtClean="0">
                <a:solidFill>
                  <a:schemeClr val="bg2"/>
                </a:solidFill>
              </a:rPr>
              <a:t>服务器的搭建</a:t>
            </a:r>
            <a:endParaRPr lang="en-US" altLang="zh-CN" sz="3200" b="1" dirty="0" smtClean="0">
              <a:solidFill>
                <a:schemeClr val="bg2"/>
              </a:solidFill>
            </a:endParaRPr>
          </a:p>
          <a:p>
            <a:endParaRPr lang="en-US" altLang="zh-CN" sz="2800" b="1" dirty="0" smtClean="0">
              <a:solidFill>
                <a:schemeClr val="bg2"/>
              </a:solidFill>
            </a:endParaRPr>
          </a:p>
          <a:p>
            <a:r>
              <a:rPr lang="en-US" altLang="zh-CN" sz="2800" b="1" dirty="0" smtClean="0">
                <a:solidFill>
                  <a:schemeClr val="bg2"/>
                </a:solidFill>
              </a:rPr>
              <a:t>  1.</a:t>
            </a:r>
            <a:r>
              <a:rPr lang="zh-CN" altLang="en-US" sz="2800" b="1" dirty="0" smtClean="0">
                <a:solidFill>
                  <a:schemeClr val="bg2"/>
                </a:solidFill>
              </a:rPr>
              <a:t>连接服务器和网线</a:t>
            </a:r>
            <a:endParaRPr lang="en-US" altLang="zh-CN" sz="2800" b="1" dirty="0" smtClean="0">
              <a:solidFill>
                <a:schemeClr val="bg2"/>
              </a:solidFill>
            </a:endParaRPr>
          </a:p>
          <a:p>
            <a:pPr lvl="1">
              <a:buNone/>
            </a:pPr>
            <a:r>
              <a:rPr lang="en-US" altLang="zh-CN" sz="2800" b="1" dirty="0" smtClean="0">
                <a:solidFill>
                  <a:schemeClr val="bg2"/>
                </a:solidFill>
              </a:rPr>
              <a:t>2.</a:t>
            </a:r>
            <a:r>
              <a:rPr lang="zh-CN" altLang="en-US" sz="2800" b="1" dirty="0" smtClean="0">
                <a:solidFill>
                  <a:schemeClr val="bg2"/>
                </a:solidFill>
              </a:rPr>
              <a:t>客户机下载驱动程序及虚拟机</a:t>
            </a:r>
            <a:endParaRPr lang="en-US" altLang="zh-CN" sz="2800" b="1" dirty="0" smtClean="0">
              <a:solidFill>
                <a:schemeClr val="bg2"/>
              </a:solidFill>
            </a:endParaRPr>
          </a:p>
          <a:p>
            <a:pPr>
              <a:buNone/>
            </a:pPr>
            <a:r>
              <a:rPr lang="en-US" altLang="zh-CN" sz="2800" b="1" dirty="0" smtClean="0">
                <a:solidFill>
                  <a:schemeClr val="bg2"/>
                </a:solidFill>
              </a:rPr>
              <a:t> 3.</a:t>
            </a:r>
            <a:r>
              <a:rPr lang="zh-CN" altLang="en-US" sz="2800" b="1" dirty="0" smtClean="0">
                <a:solidFill>
                  <a:schemeClr val="bg2"/>
                </a:solidFill>
              </a:rPr>
              <a:t>服务器与客户机通过串口连接</a:t>
            </a:r>
            <a:endParaRPr lang="en-US" altLang="zh-CN" sz="2800" b="1" dirty="0" smtClean="0">
              <a:solidFill>
                <a:schemeClr val="bg2"/>
              </a:solidFill>
            </a:endParaRPr>
          </a:p>
          <a:p>
            <a:pPr>
              <a:buNone/>
            </a:pPr>
            <a:r>
              <a:rPr lang="en-US" altLang="zh-CN" sz="2800" b="1" dirty="0" smtClean="0">
                <a:solidFill>
                  <a:schemeClr val="bg2"/>
                </a:solidFill>
              </a:rPr>
              <a:t>      4.</a:t>
            </a:r>
            <a:r>
              <a:rPr lang="zh-CN" altLang="en-US" sz="2800" b="1" dirty="0" smtClean="0">
                <a:solidFill>
                  <a:schemeClr val="bg2"/>
                </a:solidFill>
              </a:rPr>
              <a:t>获取虚拟机和服务器的</a:t>
            </a:r>
            <a:r>
              <a:rPr lang="en-US" altLang="zh-CN" sz="2800" b="1" dirty="0" err="1" smtClean="0">
                <a:solidFill>
                  <a:schemeClr val="bg2"/>
                </a:solidFill>
              </a:rPr>
              <a:t>ip</a:t>
            </a:r>
            <a:r>
              <a:rPr lang="zh-CN" altLang="en-US" sz="2800" b="1" dirty="0" smtClean="0">
                <a:solidFill>
                  <a:schemeClr val="bg2"/>
                </a:solidFill>
              </a:rPr>
              <a:t>地址并实现交互</a:t>
            </a:r>
            <a:endParaRPr lang="en-US" altLang="zh-CN" sz="2800" b="1" dirty="0" smtClean="0">
              <a:solidFill>
                <a:schemeClr val="bg2"/>
              </a:solidFill>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QQ截图20191229110409.png"/>
          <p:cNvPicPr>
            <a:picLocks noChangeAspect="1"/>
          </p:cNvPicPr>
          <p:nvPr/>
        </p:nvPicPr>
        <p:blipFill>
          <a:blip r:embed="rId2"/>
          <a:stretch>
            <a:fillRect/>
          </a:stretch>
        </p:blipFill>
        <p:spPr>
          <a:xfrm>
            <a:off x="0" y="1673"/>
            <a:ext cx="12192000" cy="6854653"/>
          </a:xfrm>
          <a:prstGeom prst="rect">
            <a:avLst/>
          </a:prstGeom>
        </p:spPr>
      </p:pic>
      <p:sp>
        <p:nvSpPr>
          <p:cNvPr id="5" name="TextBox 4"/>
          <p:cNvSpPr txBox="1"/>
          <p:nvPr/>
        </p:nvSpPr>
        <p:spPr>
          <a:xfrm>
            <a:off x="1978925" y="1364778"/>
            <a:ext cx="7820168" cy="3508653"/>
          </a:xfrm>
          <a:prstGeom prst="rect">
            <a:avLst/>
          </a:prstGeom>
          <a:noFill/>
        </p:spPr>
        <p:txBody>
          <a:bodyPr wrap="square" rtlCol="0">
            <a:spAutoFit/>
          </a:bodyPr>
          <a:lstStyle/>
          <a:p>
            <a:r>
              <a:rPr lang="zh-CN" altLang="en-US" sz="3600" b="1" dirty="0" smtClean="0">
                <a:solidFill>
                  <a:schemeClr val="bg2"/>
                </a:solidFill>
              </a:rPr>
              <a:t>网页的开发</a:t>
            </a:r>
            <a:endParaRPr lang="en-US" altLang="zh-CN" sz="3600" b="1" dirty="0" smtClean="0">
              <a:solidFill>
                <a:schemeClr val="bg2"/>
              </a:solidFill>
            </a:endParaRPr>
          </a:p>
          <a:p>
            <a:endParaRPr lang="en-US" altLang="zh-CN" sz="3600" b="1" dirty="0" smtClean="0">
              <a:solidFill>
                <a:schemeClr val="bg2"/>
              </a:solidFill>
            </a:endParaRPr>
          </a:p>
          <a:p>
            <a:pPr lvl="1">
              <a:buNone/>
            </a:pPr>
            <a:r>
              <a:rPr lang="en-US" altLang="zh-CN" sz="3600" b="1" dirty="0" smtClean="0">
                <a:solidFill>
                  <a:schemeClr val="bg2"/>
                </a:solidFill>
              </a:rPr>
              <a:t>    </a:t>
            </a:r>
            <a:r>
              <a:rPr lang="en-US" altLang="zh-CN" sz="3200" b="1" dirty="0" smtClean="0">
                <a:solidFill>
                  <a:schemeClr val="bg2"/>
                </a:solidFill>
              </a:rPr>
              <a:t>1.</a:t>
            </a:r>
            <a:r>
              <a:rPr lang="zh-CN" altLang="en-US" sz="3200" b="1" dirty="0" smtClean="0">
                <a:solidFill>
                  <a:schemeClr val="bg2"/>
                </a:solidFill>
              </a:rPr>
              <a:t>界面</a:t>
            </a:r>
            <a:r>
              <a:rPr lang="en-US" altLang="zh-CN" sz="3200" b="1" dirty="0" smtClean="0">
                <a:solidFill>
                  <a:schemeClr val="bg2"/>
                </a:solidFill>
              </a:rPr>
              <a:t>UI</a:t>
            </a:r>
            <a:r>
              <a:rPr lang="zh-CN" altLang="en-US" sz="3200" b="1" dirty="0" smtClean="0">
                <a:solidFill>
                  <a:schemeClr val="bg2"/>
                </a:solidFill>
              </a:rPr>
              <a:t>设计</a:t>
            </a:r>
            <a:endParaRPr lang="en-US" altLang="zh-CN" sz="3200" b="1" dirty="0" smtClean="0">
              <a:solidFill>
                <a:schemeClr val="bg2"/>
              </a:solidFill>
            </a:endParaRPr>
          </a:p>
          <a:p>
            <a:pPr lvl="1">
              <a:buNone/>
            </a:pPr>
            <a:r>
              <a:rPr lang="en-US" altLang="zh-CN" sz="3200" b="1" dirty="0" smtClean="0">
                <a:solidFill>
                  <a:schemeClr val="bg2"/>
                </a:solidFill>
              </a:rPr>
              <a:t>	2.</a:t>
            </a:r>
            <a:r>
              <a:rPr lang="zh-CN" altLang="en-US" sz="3200" b="1" dirty="0" smtClean="0">
                <a:solidFill>
                  <a:schemeClr val="bg2"/>
                </a:solidFill>
              </a:rPr>
              <a:t>设置系统登录界面</a:t>
            </a:r>
            <a:endParaRPr lang="en-US" altLang="zh-CN" sz="3200" b="1" dirty="0" smtClean="0">
              <a:solidFill>
                <a:schemeClr val="bg2"/>
              </a:solidFill>
            </a:endParaRPr>
          </a:p>
          <a:p>
            <a:pPr lvl="1">
              <a:buNone/>
            </a:pPr>
            <a:r>
              <a:rPr lang="en-US" altLang="zh-CN" sz="3200" b="1" dirty="0" smtClean="0">
                <a:solidFill>
                  <a:schemeClr val="bg2"/>
                </a:solidFill>
              </a:rPr>
              <a:t>    3.</a:t>
            </a:r>
            <a:r>
              <a:rPr lang="zh-CN" altLang="en-US" sz="3200" b="1" dirty="0" smtClean="0">
                <a:solidFill>
                  <a:schemeClr val="bg2"/>
                </a:solidFill>
              </a:rPr>
              <a:t>设置主界面</a:t>
            </a:r>
            <a:endParaRPr lang="en-US" altLang="zh-CN" sz="3200" b="1" dirty="0" smtClean="0">
              <a:solidFill>
                <a:schemeClr val="bg2"/>
              </a:solidFill>
            </a:endParaRPr>
          </a:p>
          <a:p>
            <a:pPr lvl="1">
              <a:buNone/>
            </a:pPr>
            <a:r>
              <a:rPr lang="en-US" altLang="zh-CN" sz="3200" b="1" dirty="0" smtClean="0">
                <a:solidFill>
                  <a:schemeClr val="bg2"/>
                </a:solidFill>
              </a:rPr>
              <a:t>    4.</a:t>
            </a:r>
            <a:r>
              <a:rPr lang="zh-CN" altLang="en-US" sz="3200" b="1" dirty="0" smtClean="0">
                <a:solidFill>
                  <a:schemeClr val="bg2"/>
                </a:solidFill>
              </a:rPr>
              <a:t>设置监测等功能界面</a:t>
            </a:r>
          </a:p>
          <a:p>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G视频"/>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7">
      <a:dk1>
        <a:srgbClr val="262626"/>
      </a:dk1>
      <a:lt1>
        <a:srgbClr val="FFFFFF"/>
      </a:lt1>
      <a:dk2>
        <a:srgbClr val="262626"/>
      </a:dk2>
      <a:lt2>
        <a:srgbClr val="FFFFFF"/>
      </a:lt2>
      <a:accent1>
        <a:srgbClr val="3FBAE5"/>
      </a:accent1>
      <a:accent2>
        <a:srgbClr val="34D4D8"/>
      </a:accent2>
      <a:accent3>
        <a:srgbClr val="CB63E7"/>
      </a:accent3>
      <a:accent4>
        <a:srgbClr val="34D4D8"/>
      </a:accent4>
      <a:accent5>
        <a:srgbClr val="3FBAE5"/>
      </a:accent5>
      <a:accent6>
        <a:srgbClr val="34D4D8"/>
      </a:accent6>
      <a:hlink>
        <a:srgbClr val="FFFFFF"/>
      </a:hlink>
      <a:folHlink>
        <a:srgbClr val="59595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290</Words>
  <Application>Microsoft Office PowerPoint</Application>
  <PresentationFormat>自定义</PresentationFormat>
  <Paragraphs>50</Paragraphs>
  <Slides>14</Slides>
  <Notes>8</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xb21cn</cp:lastModifiedBy>
  <cp:revision>61</cp:revision>
  <dcterms:created xsi:type="dcterms:W3CDTF">2018-11-09T05:58:58Z</dcterms:created>
  <dcterms:modified xsi:type="dcterms:W3CDTF">2019-12-29T03:48:53Z</dcterms:modified>
</cp:coreProperties>
</file>