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78" r:id="rId2"/>
    <p:sldId id="257" r:id="rId3"/>
    <p:sldId id="258" r:id="rId4"/>
    <p:sldId id="261" r:id="rId5"/>
    <p:sldId id="273" r:id="rId6"/>
    <p:sldId id="259" r:id="rId7"/>
    <p:sldId id="274" r:id="rId8"/>
    <p:sldId id="260" r:id="rId9"/>
    <p:sldId id="264" r:id="rId10"/>
    <p:sldId id="275" r:id="rId11"/>
    <p:sldId id="265" r:id="rId12"/>
    <p:sldId id="268" r:id="rId13"/>
    <p:sldId id="266" r:id="rId14"/>
    <p:sldId id="267" r:id="rId15"/>
    <p:sldId id="269" r:id="rId16"/>
    <p:sldId id="276" r:id="rId17"/>
    <p:sldId id="270" r:id="rId18"/>
    <p:sldId id="271" r:id="rId19"/>
    <p:sldId id="272" r:id="rId20"/>
    <p:sldId id="279" r:id="rId21"/>
    <p:sldId id="285" r:id="rId22"/>
    <p:sldId id="280" r:id="rId23"/>
    <p:sldId id="284" r:id="rId24"/>
    <p:sldId id="283" r:id="rId25"/>
    <p:sldId id="282" r:id="rId26"/>
    <p:sldId id="281" r:id="rId27"/>
    <p:sldId id="286" r:id="rId28"/>
    <p:sldId id="277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8" autoAdjust="0"/>
    <p:restoredTop sz="94673" autoAdjust="0"/>
  </p:normalViewPr>
  <p:slideViewPr>
    <p:cSldViewPr>
      <p:cViewPr>
        <p:scale>
          <a:sx n="50" d="100"/>
          <a:sy n="50" d="100"/>
        </p:scale>
        <p:origin x="-2376" y="-79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3106" y="-77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56DFE8-44BD-4313-8D4A-CF73FECA0EFF}" type="datetimeFigureOut">
              <a:rPr lang="en-US" smtClean="0"/>
              <a:t>8/20/2016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2E4BB9-C59F-4050-98BC-CA292E74E5D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E4BB9-C59F-4050-98BC-CA292E74E5DB}" type="slidenum">
              <a:rPr lang="en-US" smtClean="0"/>
              <a:t>22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lag_yellow_low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" y="0"/>
            <a:ext cx="9144000" cy="6858000"/>
          </a:xfrm>
          <a:prstGeom prst="rect">
            <a:avLst/>
          </a:prstGeom>
        </p:spPr>
      </p:pic>
      <p:pic>
        <p:nvPicPr>
          <p:cNvPr id="6" name="Picture 5" descr="twitterbird_RGB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76600" y="2438400"/>
            <a:ext cx="2742200" cy="22221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 STEP GAME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LOAD AFINN LEXICON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LOAD CORPUS OF POSITVE TWEETS AND NEGATIVE TWEETS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GET THE FREQUENCY OF SENTIMENT WORDS IN EACH TWEET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>
                <a:solidFill>
                  <a:srgbClr val="FF0000"/>
                </a:solidFill>
              </a:rPr>
              <a:t>MACHINE LEARN THE RECOGNITION OF POLARITY OF TWEETS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APPLY ON FRESHLY MINED TWEETS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pic>
        <p:nvPicPr>
          <p:cNvPr id="4" name="Picture 3" descr="46-51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4419600"/>
            <a:ext cx="558597" cy="55859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A NAÏVE BAYES CLASSIFIER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WE GENERATE A NAÏVE BAYES CLASSIFIER FOR CLASSIFYING POLARITY OF TWEETS.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r>
              <a:rPr lang="en-US" sz="2400" dirty="0" smtClean="0"/>
              <a:t>CLASSIFIER LEARNS FROM THE FREQUNCY OF </a:t>
            </a:r>
            <a:r>
              <a:rPr lang="en-US" sz="2400" dirty="0" err="1" smtClean="0"/>
              <a:t>vNEG</a:t>
            </a:r>
            <a:r>
              <a:rPr lang="en-US" sz="2400" dirty="0" smtClean="0"/>
              <a:t>, NEG, POS, </a:t>
            </a:r>
            <a:r>
              <a:rPr lang="en-US" sz="2400" dirty="0" err="1" smtClean="0"/>
              <a:t>Vpos</a:t>
            </a:r>
            <a:r>
              <a:rPr lang="en-US" sz="2400" dirty="0" smtClean="0"/>
              <a:t> </a:t>
            </a:r>
            <a:r>
              <a:rPr lang="en-US" sz="1600" b="1" dirty="0" smtClean="0"/>
              <a:t>results[,2:5]</a:t>
            </a:r>
            <a:r>
              <a:rPr lang="en-US" sz="2400" dirty="0" smtClean="0"/>
              <a:t> WORDS AND CORRESPONDING SENTIMENT </a:t>
            </a:r>
            <a:r>
              <a:rPr lang="en-US" sz="1600" b="1" dirty="0" smtClean="0"/>
              <a:t>results[,6].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0" y="2362200"/>
          <a:ext cx="6096000" cy="6400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096000"/>
              </a:tblGrid>
              <a:tr h="3048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classifier &lt;- </a:t>
                      </a:r>
                      <a:r>
                        <a:rPr lang="en-US" dirty="0" err="1" smtClean="0"/>
                        <a:t>naiveBayes</a:t>
                      </a:r>
                      <a:r>
                        <a:rPr lang="en-US" dirty="0" smtClean="0"/>
                        <a:t>(results[,2:5], results[,6])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run the classifier on the known polarity to check the accuracy of the classifier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arkGreenSquare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48000" y="3886200"/>
            <a:ext cx="3048000" cy="1447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CONFUSION MATRIX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dirty="0" smtClean="0"/>
              <a:t>A confusion matrix can help visualize the results of a classification algorithm. </a:t>
            </a:r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sz="1800" dirty="0" smtClean="0"/>
          </a:p>
          <a:p>
            <a:pPr algn="ctr">
              <a:buNone/>
            </a:pPr>
            <a:endParaRPr lang="en-US" sz="1800" dirty="0" smtClean="0"/>
          </a:p>
          <a:p>
            <a:pPr algn="ctr">
              <a:buNone/>
            </a:pPr>
            <a:r>
              <a:rPr lang="en-US" sz="1800" dirty="0" smtClean="0">
                <a:solidFill>
                  <a:schemeClr val="bg1"/>
                </a:solidFill>
              </a:rPr>
              <a:t>actual </a:t>
            </a:r>
          </a:p>
          <a:p>
            <a:pPr algn="ctr">
              <a:buNone/>
            </a:pPr>
            <a:r>
              <a:rPr lang="en-US" sz="1800" dirty="0" smtClean="0">
                <a:solidFill>
                  <a:schemeClr val="bg1"/>
                </a:solidFill>
              </a:rPr>
              <a:t>predicted   positive  negative </a:t>
            </a:r>
          </a:p>
          <a:p>
            <a:pPr>
              <a:buNone/>
            </a:pPr>
            <a:r>
              <a:rPr lang="en-US" sz="1800" dirty="0" smtClean="0">
                <a:solidFill>
                  <a:schemeClr val="bg1"/>
                </a:solidFill>
              </a:rPr>
              <a:t>                  	                 positive     3833       616 </a:t>
            </a:r>
          </a:p>
          <a:p>
            <a:pPr>
              <a:buNone/>
            </a:pPr>
            <a:r>
              <a:rPr lang="en-US" sz="1800" dirty="0" smtClean="0">
                <a:solidFill>
                  <a:schemeClr val="bg1"/>
                </a:solidFill>
              </a:rPr>
              <a:t>                 		                 negative    162         2475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371600" y="2743200"/>
          <a:ext cx="6096000" cy="9144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confTable</a:t>
                      </a:r>
                      <a:r>
                        <a:rPr lang="en-US" dirty="0" smtClean="0"/>
                        <a:t> &lt;- table(predict(classifier, results), results[,6], </a:t>
                      </a:r>
                      <a:r>
                        <a:rPr lang="en-US" dirty="0" err="1" smtClean="0"/>
                        <a:t>dnn</a:t>
                      </a:r>
                      <a:r>
                        <a:rPr lang="en-US" dirty="0" smtClean="0"/>
                        <a:t>=list('</a:t>
                      </a:r>
                      <a:r>
                        <a:rPr lang="en-US" dirty="0" err="1" smtClean="0"/>
                        <a:t>predicted','actual</a:t>
                      </a:r>
                      <a:r>
                        <a:rPr lang="en-US" dirty="0" smtClean="0"/>
                        <a:t>'))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PERCENTAGE ACCURACY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dirty="0" smtClean="0"/>
          </a:p>
          <a:p>
            <a:r>
              <a:rPr lang="en-US" dirty="0" smtClean="0"/>
              <a:t>Since this experiment conforms to a Bernoulli Distribution. </a:t>
            </a:r>
          </a:p>
          <a:p>
            <a:r>
              <a:rPr lang="en-US" dirty="0" smtClean="0"/>
              <a:t>On 95% confidence interval </a:t>
            </a:r>
          </a:p>
          <a:p>
            <a:r>
              <a:rPr lang="en-US" dirty="0" smtClean="0"/>
              <a:t>program would get correct prediction between 88.2% and 89.7%</a:t>
            </a:r>
          </a:p>
          <a:p>
            <a:r>
              <a:rPr lang="en-US" dirty="0" smtClean="0"/>
              <a:t>Making the percentage of success: 89.02% 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0" y="1524000"/>
          <a:ext cx="7162800" cy="370840"/>
        </p:xfrm>
        <a:graphic>
          <a:graphicData uri="http://schemas.openxmlformats.org/drawingml/2006/table">
            <a:tbl>
              <a:tblPr firstRow="1" bandRow="1">
                <a:tableStyleId>{327F97BB-C833-4FB7-BDE5-3F7075034690}</a:tableStyleId>
              </a:tblPr>
              <a:tblGrid>
                <a:gridCol w="7162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binom.test</a:t>
                      </a:r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confTable</a:t>
                      </a:r>
                      <a:r>
                        <a:rPr lang="en-US" dirty="0" smtClean="0"/>
                        <a:t>[1,1] + </a:t>
                      </a:r>
                      <a:r>
                        <a:rPr lang="en-US" dirty="0" err="1" smtClean="0"/>
                        <a:t>confTable</a:t>
                      </a:r>
                      <a:r>
                        <a:rPr lang="en-US" dirty="0" smtClean="0"/>
                        <a:t>[2,2], </a:t>
                      </a:r>
                      <a:r>
                        <a:rPr lang="en-US" dirty="0" err="1" smtClean="0"/>
                        <a:t>nrow</a:t>
                      </a:r>
                      <a:r>
                        <a:rPr lang="en-US" dirty="0" smtClean="0"/>
                        <a:t>(results), p=0.5)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0"/>
            <a:ext cx="8229600" cy="1143000"/>
          </a:xfrm>
        </p:spPr>
        <p:txBody>
          <a:bodyPr/>
          <a:lstStyle/>
          <a:p>
            <a:r>
              <a:rPr lang="en-US" dirty="0" smtClean="0"/>
              <a:t>ALMOST DONE!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 STEP GAME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LOAD AFINN LEXICON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LOAD CORPUS OF POSITVE TWEETS AND NEGATIVE TWEETS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GET THE FREQUENCY OF SENTIMENT WORDS IN EACH TWEET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MACHINE LEARN THE RECOGNITION OF POLARITY OF TWEETS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>
                <a:solidFill>
                  <a:srgbClr val="FF0000"/>
                </a:solidFill>
              </a:rPr>
              <a:t>APPLY ON FRESHLY MINED TWEETS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pic>
        <p:nvPicPr>
          <p:cNvPr id="4" name="Picture 3" descr="46-51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5486400"/>
            <a:ext cx="558597" cy="55859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HARVEST THE TEST TWEETS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r>
              <a:rPr lang="en-US" dirty="0" smtClean="0"/>
              <a:t>SETUP TWITTER WITH API CREDENTIALS FROM TWITTER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SEARCH THE TWITTER FOR KEYWORD</a:t>
            </a:r>
          </a:p>
          <a:p>
            <a:pPr>
              <a:buNone/>
            </a:pPr>
            <a:r>
              <a:rPr lang="en-US" dirty="0" smtClean="0"/>
              <a:t>OUR CASE: #</a:t>
            </a:r>
            <a:r>
              <a:rPr lang="en-US" dirty="0" err="1" smtClean="0"/>
              <a:t>brexit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1200" dirty="0" smtClean="0"/>
              <a:t>NOTE: </a:t>
            </a:r>
          </a:p>
          <a:p>
            <a:pPr>
              <a:buNone/>
            </a:pPr>
            <a:r>
              <a:rPr lang="en-US" sz="1200" dirty="0" smtClean="0"/>
              <a:t>THE #TAG TO BE SEARCHED IS USER INPUT AND DYNAMICALLY PROCESSED .</a:t>
            </a:r>
          </a:p>
          <a:p>
            <a:pPr>
              <a:buNone/>
            </a:pPr>
            <a:r>
              <a:rPr lang="en-US" sz="1200" dirty="0" smtClean="0"/>
              <a:t>USER CAN SCROLL THE NUMBER OF TWEETS TO BE ANALYSED.</a:t>
            </a:r>
          </a:p>
          <a:p>
            <a:pPr>
              <a:buNone/>
            </a:pPr>
            <a:r>
              <a:rPr lang="en-US" sz="1200" dirty="0" smtClean="0"/>
              <a:t>USER CAN CHOOSE THE TYPE OF TWEETS TO BE MINED (mixed, recent, popular)</a:t>
            </a:r>
          </a:p>
          <a:p>
            <a:pPr>
              <a:buNone/>
            </a:pPr>
            <a:r>
              <a:rPr lang="en-US" sz="1200" dirty="0" smtClean="0"/>
              <a:t>USER CAN CHOOSE THE “since” AND “until” FOR THE TWEETS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914400" y="2971800"/>
          <a:ext cx="7391400" cy="370840"/>
        </p:xfrm>
        <a:graphic>
          <a:graphicData uri="http://schemas.openxmlformats.org/drawingml/2006/table">
            <a:tbl>
              <a:tblPr firstRow="1" bandRow="1">
                <a:tableStyleId>{327F97BB-C833-4FB7-BDE5-3F7075034690}</a:tableStyleId>
              </a:tblPr>
              <a:tblGrid>
                <a:gridCol w="7391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setup_twitter_oauth</a:t>
                      </a:r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api_key,api_secret,access_token,access_token_secret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057400" y="5105400"/>
          <a:ext cx="4800600" cy="370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800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tweets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= </a:t>
                      </a:r>
                      <a:r>
                        <a:rPr lang="en-US" dirty="0" err="1" smtClean="0"/>
                        <a:t>searchTwitter</a:t>
                      </a:r>
                      <a:r>
                        <a:rPr lang="en-US" dirty="0" smtClean="0"/>
                        <a:t>(“#</a:t>
                      </a:r>
                      <a:r>
                        <a:rPr lang="en-US" dirty="0" err="1" smtClean="0"/>
                        <a:t>brexit</a:t>
                      </a:r>
                      <a:r>
                        <a:rPr lang="en-US" dirty="0" smtClean="0"/>
                        <a:t>")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APPLY THE CLASSIFIER ON TEST TWEETS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81000" y="1981200"/>
          <a:ext cx="8229600" cy="3657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229600"/>
              </a:tblGrid>
              <a:tr h="307480">
                <a:tc>
                  <a:txBody>
                    <a:bodyPr/>
                    <a:lstStyle/>
                    <a:p>
                      <a:r>
                        <a:rPr lang="en-US" dirty="0" smtClean="0"/>
                        <a:t>prediction = predict(classifier, Result) #predicting polarity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81000" y="2362200"/>
          <a:ext cx="8229600" cy="370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22960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Result = </a:t>
                      </a:r>
                      <a:r>
                        <a:rPr lang="en-US" dirty="0" err="1" smtClean="0"/>
                        <a:t>cbind</a:t>
                      </a:r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Result,prediction</a:t>
                      </a:r>
                      <a:r>
                        <a:rPr lang="en-US" dirty="0" smtClean="0"/>
                        <a:t>)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ANALYSED!!!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DATA FRAME “Result” CONTAINS THE COMPLETE ANALYSIS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2895600"/>
          <a:ext cx="9144000" cy="3479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800"/>
                <a:gridCol w="762000"/>
                <a:gridCol w="685800"/>
                <a:gridCol w="609600"/>
                <a:gridCol w="762000"/>
                <a:gridCol w="1447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SENTENCE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vNEG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NEG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POS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vPOS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PREDICTION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Co-op Bank warns low interest rates in the wake of </a:t>
                      </a:r>
                      <a:r>
                        <a:rPr lang="en-US" dirty="0" err="1" smtClean="0"/>
                        <a:t>Brexit</a:t>
                      </a:r>
                      <a:r>
                        <a:rPr lang="en-US" dirty="0" smtClean="0"/>
                        <a:t> will hit growth 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negative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This is not even a story,  totally non-</a:t>
                      </a:r>
                      <a:r>
                        <a:rPr lang="en-US" dirty="0" err="1" smtClean="0"/>
                        <a:t>sensical</a:t>
                      </a:r>
                      <a:r>
                        <a:rPr lang="en-US" dirty="0" smtClean="0"/>
                        <a:t>. Has nothing to do with #Olympics or #</a:t>
                      </a:r>
                      <a:r>
                        <a:rPr lang="en-US" dirty="0" err="1" smtClean="0"/>
                        <a:t>Brexit</a:t>
                      </a:r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negative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RT @Australiaunwra6: The UK pays child benefit and child tax credits to almost 50,000 children who live in another EU country, money spent…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positive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Co-op Bank warns low interest rates in the wake of </a:t>
                      </a:r>
                      <a:r>
                        <a:rPr lang="en-US" dirty="0" err="1" smtClean="0"/>
                        <a:t>Brexit</a:t>
                      </a:r>
                      <a:r>
                        <a:rPr lang="en-US" dirty="0" smtClean="0"/>
                        <a:t> will hit growth - https://t.co/mXUklJ0HR6 https://t.co/9ART6hqK8R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negative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 STEP GAME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b="1" dirty="0" smtClean="0">
                <a:solidFill>
                  <a:srgbClr val="FF0000"/>
                </a:solidFill>
              </a:rPr>
              <a:t>LOAD AFINN LEXICON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LOAD CORPUS OF POSITVE TWEETS AND NEGATIVE TWEETS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GET THE FREQUENCY OF SENTIMENT WORDS IN EACH TWEET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MACHINE LEARN THE RECOGNITION OF POLARITY OF TWEETS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APPLY ON FRESHLY MINED TWEETS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pic>
        <p:nvPicPr>
          <p:cNvPr id="5" name="Picture 4" descr="46-51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676400"/>
            <a:ext cx="558597" cy="55859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DASHBOARD SNAPS!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C:\Users\Tejas\Desktop\New folder\chrysalis-TEJAS(BVCOE)\SNAPSHOTS OF DASHBOARD\Untitled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0"/>
            <a:ext cx="9448801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8" name="Picture 4" descr="C:\Users\Tejas\Desktop\New folder\chrysalis-TEJAS(BVCOE)\SNAPSHOTS OF DASHBOARD\Untitled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5" descr="C:\Users\Tejas\Desktop\New folder\chrysalis-TEJAS(BVCOE)\SNAPSHOTS OF DASHBOARD\Untitled3.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2876" y="0"/>
            <a:ext cx="9156876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6" descr="C:\Users\Tejas\Desktop\New folder\chrysalis-TEJAS(BVCOE)\SNAPSHOTS OF DASHBOARD\Untitled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7" descr="C:\Users\Tejas\Desktop\New folder\chrysalis-TEJAS(BVCOE)\SNAPSHOTS OF DASHBOARD\Untitled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8" descr="C:\Users\Tejas\Desktop\New folder\chrysalis-TEJAS(BVCOE)\SNAPSHOTS OF DASHBOARD\Untitled5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 descr="C:\Users\Tejas\Desktop\New folder\chrysalis-TEJAS(BVCOE)\SNAPSHOTS OF DASHBOARD\Untitled6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55" y="0"/>
            <a:ext cx="9136945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sentiment-analysis-of-twitter-data-21-638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286000" y="1371600"/>
            <a:ext cx="4861560" cy="364998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 AFINN LEXICON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AFFIN IS A LEXICON OF WORDS CONVEYING SENTIMENT</a:t>
            </a:r>
          </a:p>
          <a:p>
            <a:r>
              <a:rPr lang="en-US" dirty="0" smtClean="0"/>
              <a:t>WORDS ARE SCORED FROM -5 TO 5</a:t>
            </a:r>
          </a:p>
          <a:p>
            <a:r>
              <a:rPr lang="en-US" dirty="0" smtClean="0"/>
              <a:t>-5 AS VERY NEGATIVE TO 5 AS VERY POSITVE</a:t>
            </a:r>
          </a:p>
          <a:p>
            <a:r>
              <a:rPr lang="en-US" dirty="0" smtClean="0"/>
              <a:t>FOR EG:</a:t>
            </a:r>
          </a:p>
          <a:p>
            <a:pPr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600200" y="4419600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WORDS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SCORE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damn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fabulous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failed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good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CATEGORIZING WORDS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SCORE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CATEGORY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-5 TO</a:t>
                      </a:r>
                      <a:r>
                        <a:rPr lang="en-US" baseline="0" dirty="0" smtClean="0"/>
                        <a:t> -4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VERY NEGATIVE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-3 TO 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NEGATIVE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 TO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POSITIVE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 TO 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VERY POSITIVE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 STEP GAME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LOAD AFINN LEXICON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>
                <a:solidFill>
                  <a:srgbClr val="FF0000"/>
                </a:solidFill>
              </a:rPr>
              <a:t>LOAD CORPUS OF POSITVE TWEETS AND NEGATIVE TWEETS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GET THE FREQUENCY OF SENTIMENT WORDS IN EACH TWEET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MACHINE LEARN THE RECOGNITION OF POLARITY OF TWEETS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APPLY ON FRESHLY MINED TWEETS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pic>
        <p:nvPicPr>
          <p:cNvPr id="4" name="Picture 3" descr="46-51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2286000"/>
            <a:ext cx="558597" cy="55859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LOAD CORPUS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BACKGROUND CORPUS OF KNOWN POSITIVE TWEETS AND NEGATIVE TWEETS IS LOADED</a:t>
            </a:r>
          </a:p>
          <a:p>
            <a:r>
              <a:rPr lang="en-US" dirty="0" smtClean="0"/>
              <a:t>THIS IS FOR MACHINE TO LEARN CATEGORIZING POSITIVE AND NEGATIVE TWEETS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 STEP GAME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LOAD AFINN LEXICON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LOAD CORPUS OF POSITVE TWEETS AND NEGATIVE TWEETS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>
                <a:solidFill>
                  <a:srgbClr val="FF0000"/>
                </a:solidFill>
              </a:rPr>
              <a:t>GET THE FREQUENCY OF SENTIMENT WORDS IN EACH TWEET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MACHINE LEARN THE RECOGNITION OF POLARITY OF TWEETS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APPLY ON FRESHLY MINED TWEETS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pic>
        <p:nvPicPr>
          <p:cNvPr id="4" name="Picture 3" descr="46-51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3352800"/>
            <a:ext cx="558597" cy="55859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GETTING FREQUENCY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INDIVISUALL TWEETS  ARE PROCESSED AND FREQUENCY OF </a:t>
            </a:r>
            <a:r>
              <a:rPr lang="en-US" b="1" dirty="0" err="1" smtClean="0"/>
              <a:t>vPOS</a:t>
            </a:r>
            <a:r>
              <a:rPr lang="en-US" b="1" dirty="0" smtClean="0"/>
              <a:t> ,POS, </a:t>
            </a:r>
            <a:r>
              <a:rPr lang="en-US" b="1" dirty="0" err="1" smtClean="0"/>
              <a:t>vNEG</a:t>
            </a:r>
            <a:r>
              <a:rPr lang="en-US" b="1" dirty="0" smtClean="0"/>
              <a:t>, NEG</a:t>
            </a:r>
            <a:r>
              <a:rPr lang="en-US" dirty="0" smtClean="0"/>
              <a:t> IS DETERMINED</a:t>
            </a:r>
          </a:p>
          <a:p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28600" y="3429000"/>
          <a:ext cx="8610600" cy="2804160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5791200"/>
                <a:gridCol w="762000"/>
                <a:gridCol w="762000"/>
                <a:gridCol w="609600"/>
                <a:gridCol w="685800"/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TWEET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vNEG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NEG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POS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vPOS</a:t>
                      </a:r>
                      <a:endParaRPr lang="en-US" dirty="0"/>
                    </a:p>
                  </a:txBody>
                  <a:tcPr/>
                </a:tc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Like freaking Japan was second in 4x100m but no one cares </a:t>
                      </a:r>
                      <a:r>
                        <a:rPr lang="en-US" dirty="0" err="1" smtClean="0"/>
                        <a:t>bc</a:t>
                      </a:r>
                      <a:r>
                        <a:rPr lang="en-US" dirty="0" smtClean="0"/>
                        <a:t> Bolt did what everyone knew he would do.\</a:t>
                      </a:r>
                      <a:r>
                        <a:rPr lang="en-US" dirty="0" err="1" smtClean="0"/>
                        <a:t>n#Olympics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Let love be without hypocrisy. Abhor what is evil. Cling to what is good. -Romans 12:9- #Bible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RT @</a:t>
                      </a:r>
                      <a:r>
                        <a:rPr lang="en-US" dirty="0" err="1" smtClean="0"/>
                        <a:t>KandeCHil</a:t>
                      </a:r>
                      <a:r>
                        <a:rPr lang="en-US" dirty="0" smtClean="0"/>
                        <a:t>: Happy Friday. Have a wonderful weekend! #weekend #happy #chilling #</a:t>
                      </a:r>
                      <a:r>
                        <a:rPr lang="en-US" dirty="0" err="1" smtClean="0"/>
                        <a:t>relaxingtime</a:t>
                      </a:r>
                      <a:r>
                        <a:rPr lang="en-US" dirty="0" smtClean="0"/>
                        <a:t>… https://t.co/IRgZ3rhmML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</a:t>
                      </a:r>
                    </a:p>
                    <a:p>
                      <a:pPr algn="ctr"/>
                      <a:endParaRPr lang="en-US" dirty="0" smtClean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8229600" cy="1143000"/>
          </a:xfrm>
        </p:spPr>
        <p:txBody>
          <a:bodyPr/>
          <a:lstStyle/>
          <a:p>
            <a:r>
              <a:rPr lang="en-US" dirty="0" smtClean="0"/>
              <a:t>BIND THE KNOWN SENTIMENT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SINCE WE ARE TAKING THE TWEETS FROM POSITIVE AND NEGATIVE CORPUS WE KNOW THE SENTIMENT OF THE TWEET FIRST HAND</a:t>
            </a:r>
          </a:p>
          <a:p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/>
        </p:nvGraphicFramePr>
        <p:xfrm>
          <a:off x="304800" y="3200400"/>
          <a:ext cx="8229600" cy="321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0"/>
                <a:gridCol w="304800"/>
                <a:gridCol w="381000"/>
                <a:gridCol w="381000"/>
                <a:gridCol w="304800"/>
                <a:gridCol w="1371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TWEETS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vNEG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vPOS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SENTIMENT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the people who are worth it know how much </a:t>
                      </a:r>
                      <a:r>
                        <a:rPr lang="en-US" dirty="0" err="1" smtClean="0"/>
                        <a:t>i</a:t>
                      </a:r>
                      <a:r>
                        <a:rPr lang="en-US" dirty="0" smtClean="0"/>
                        <a:t> love the </a:t>
                      </a:r>
                      <a:r>
                        <a:rPr lang="en-US" dirty="0" err="1" smtClean="0"/>
                        <a:t>da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vinci</a:t>
                      </a:r>
                      <a:r>
                        <a:rPr lang="en-US" dirty="0" smtClean="0"/>
                        <a:t> code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POSITIVE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we're </a:t>
                      </a:r>
                      <a:r>
                        <a:rPr lang="en-US" dirty="0" err="1" smtClean="0"/>
                        <a:t>gonna</a:t>
                      </a:r>
                      <a:r>
                        <a:rPr lang="en-US" dirty="0" smtClean="0"/>
                        <a:t> like watch Mission Impossible or Hoot.( 0 0 1 0 positive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POSITIVE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The </a:t>
                      </a:r>
                      <a:r>
                        <a:rPr lang="en-US" dirty="0" err="1" smtClean="0"/>
                        <a:t>Da</a:t>
                      </a:r>
                      <a:r>
                        <a:rPr lang="en-US" dirty="0" smtClean="0"/>
                        <a:t> Vinci Code sucked big time.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NEGATIVE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smtClean="0"/>
                        <a:t>I hated Da Vinci Code.. 0 1 0 0 negative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NEGATIVE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148</TotalTime>
  <Words>819</Words>
  <Application>Microsoft Office PowerPoint</Application>
  <PresentationFormat>On-screen Show (4:3)</PresentationFormat>
  <Paragraphs>190</Paragraphs>
  <Slides>28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Slide 1</vt:lpstr>
      <vt:lpstr>5 STEP GAME PLAN</vt:lpstr>
      <vt:lpstr>LOAD AFINN LEXICON</vt:lpstr>
      <vt:lpstr>CATEGORIZING WORDS</vt:lpstr>
      <vt:lpstr>5 STEP GAME PLAN</vt:lpstr>
      <vt:lpstr>2. LOAD CORPUS</vt:lpstr>
      <vt:lpstr>5 STEP GAME PLAN</vt:lpstr>
      <vt:lpstr>GETTING FREQUENCY</vt:lpstr>
      <vt:lpstr>BIND THE KNOWN SENTIMENT</vt:lpstr>
      <vt:lpstr>5 STEP GAME PLAN</vt:lpstr>
      <vt:lpstr>GET A NAÏVE BAYES CLASSIFIER</vt:lpstr>
      <vt:lpstr>Slide 12</vt:lpstr>
      <vt:lpstr>CONFUSION MATRIX</vt:lpstr>
      <vt:lpstr>PERCENTAGE ACCURACY</vt:lpstr>
      <vt:lpstr>ALMOST DONE!</vt:lpstr>
      <vt:lpstr>5 STEP GAME PLAN</vt:lpstr>
      <vt:lpstr>HARVEST THE TEST TWEETS</vt:lpstr>
      <vt:lpstr>APPLY THE CLASSIFIER ON TEST TWEETS</vt:lpstr>
      <vt:lpstr>ANALYSED!!!</vt:lpstr>
      <vt:lpstr>DASHBOARD SNAPS!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TWITTER SENTIMENT ANALYSIS</dc:title>
  <dc:creator>tejas zarekar</dc:creator>
  <cp:lastModifiedBy>Tejas</cp:lastModifiedBy>
  <cp:revision>25</cp:revision>
  <dcterms:created xsi:type="dcterms:W3CDTF">2006-08-16T00:00:00Z</dcterms:created>
  <dcterms:modified xsi:type="dcterms:W3CDTF">2016-08-20T12:59:03Z</dcterms:modified>
</cp:coreProperties>
</file>