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B0BD6-4962-5861-C9FE-1C22403691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EA9085-AE3B-81FE-8530-9FC516A912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B8788-EF48-A0C4-B564-540F976A1304}"/>
              </a:ext>
            </a:extLst>
          </p:cNvPr>
          <p:cNvSpPr>
            <a:spLocks noGrp="1"/>
          </p:cNvSpPr>
          <p:nvPr>
            <p:ph type="dt" sz="half" idx="10"/>
          </p:nvPr>
        </p:nvSpPr>
        <p:spPr/>
        <p:txBody>
          <a:bodyPr/>
          <a:lstStyle/>
          <a:p>
            <a:fld id="{8862B1C9-79B6-3446-9720-E69CEA9D6B7B}" type="datetimeFigureOut">
              <a:rPr lang="en-US" smtClean="0"/>
              <a:t>5/5/24</a:t>
            </a:fld>
            <a:endParaRPr lang="en-US"/>
          </a:p>
        </p:txBody>
      </p:sp>
      <p:sp>
        <p:nvSpPr>
          <p:cNvPr id="5" name="Footer Placeholder 4">
            <a:extLst>
              <a:ext uri="{FF2B5EF4-FFF2-40B4-BE49-F238E27FC236}">
                <a16:creationId xmlns:a16="http://schemas.microsoft.com/office/drawing/2014/main" id="{0D342EFE-C24B-4B74-6D12-76BAFC339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1B0F7-FBDD-FCFC-E934-B7B5E02C67F3}"/>
              </a:ext>
            </a:extLst>
          </p:cNvPr>
          <p:cNvSpPr>
            <a:spLocks noGrp="1"/>
          </p:cNvSpPr>
          <p:nvPr>
            <p:ph type="sldNum" sz="quarter" idx="12"/>
          </p:nvPr>
        </p:nvSpPr>
        <p:spPr/>
        <p:txBody>
          <a:bodyPr/>
          <a:lstStyle/>
          <a:p>
            <a:fld id="{56050D86-C0D6-E543-948F-4ECCE052E727}" type="slidenum">
              <a:rPr lang="en-US" smtClean="0"/>
              <a:t>‹#›</a:t>
            </a:fld>
            <a:endParaRPr lang="en-US"/>
          </a:p>
        </p:txBody>
      </p:sp>
    </p:spTree>
    <p:extLst>
      <p:ext uri="{BB962C8B-B14F-4D97-AF65-F5344CB8AC3E}">
        <p14:creationId xmlns:p14="http://schemas.microsoft.com/office/powerpoint/2010/main" val="1543265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3AD7C-9E97-8804-8BFC-D433712184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D4B8D2-A227-AAEA-0107-AE54E14DB9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14797E-56D6-D80C-A5FD-FBC4C27EBCF3}"/>
              </a:ext>
            </a:extLst>
          </p:cNvPr>
          <p:cNvSpPr>
            <a:spLocks noGrp="1"/>
          </p:cNvSpPr>
          <p:nvPr>
            <p:ph type="dt" sz="half" idx="10"/>
          </p:nvPr>
        </p:nvSpPr>
        <p:spPr/>
        <p:txBody>
          <a:bodyPr/>
          <a:lstStyle/>
          <a:p>
            <a:fld id="{8862B1C9-79B6-3446-9720-E69CEA9D6B7B}" type="datetimeFigureOut">
              <a:rPr lang="en-US" smtClean="0"/>
              <a:t>5/5/24</a:t>
            </a:fld>
            <a:endParaRPr lang="en-US"/>
          </a:p>
        </p:txBody>
      </p:sp>
      <p:sp>
        <p:nvSpPr>
          <p:cNvPr id="5" name="Footer Placeholder 4">
            <a:extLst>
              <a:ext uri="{FF2B5EF4-FFF2-40B4-BE49-F238E27FC236}">
                <a16:creationId xmlns:a16="http://schemas.microsoft.com/office/drawing/2014/main" id="{C58ADB27-0375-EF86-5AC0-6DD8A752C0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35F80-034B-899A-424E-C798AD2A5CAB}"/>
              </a:ext>
            </a:extLst>
          </p:cNvPr>
          <p:cNvSpPr>
            <a:spLocks noGrp="1"/>
          </p:cNvSpPr>
          <p:nvPr>
            <p:ph type="sldNum" sz="quarter" idx="12"/>
          </p:nvPr>
        </p:nvSpPr>
        <p:spPr/>
        <p:txBody>
          <a:bodyPr/>
          <a:lstStyle/>
          <a:p>
            <a:fld id="{56050D86-C0D6-E543-948F-4ECCE052E727}" type="slidenum">
              <a:rPr lang="en-US" smtClean="0"/>
              <a:t>‹#›</a:t>
            </a:fld>
            <a:endParaRPr lang="en-US"/>
          </a:p>
        </p:txBody>
      </p:sp>
    </p:spTree>
    <p:extLst>
      <p:ext uri="{BB962C8B-B14F-4D97-AF65-F5344CB8AC3E}">
        <p14:creationId xmlns:p14="http://schemas.microsoft.com/office/powerpoint/2010/main" val="835506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4012CE-A973-6573-60CE-D2E9EC7ADA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D9D9D0-9DC7-B348-4E70-1F55EE8C83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6F490-4AF1-4AA7-18BB-8093E0AC8CEA}"/>
              </a:ext>
            </a:extLst>
          </p:cNvPr>
          <p:cNvSpPr>
            <a:spLocks noGrp="1"/>
          </p:cNvSpPr>
          <p:nvPr>
            <p:ph type="dt" sz="half" idx="10"/>
          </p:nvPr>
        </p:nvSpPr>
        <p:spPr/>
        <p:txBody>
          <a:bodyPr/>
          <a:lstStyle/>
          <a:p>
            <a:fld id="{8862B1C9-79B6-3446-9720-E69CEA9D6B7B}" type="datetimeFigureOut">
              <a:rPr lang="en-US" smtClean="0"/>
              <a:t>5/5/24</a:t>
            </a:fld>
            <a:endParaRPr lang="en-US"/>
          </a:p>
        </p:txBody>
      </p:sp>
      <p:sp>
        <p:nvSpPr>
          <p:cNvPr id="5" name="Footer Placeholder 4">
            <a:extLst>
              <a:ext uri="{FF2B5EF4-FFF2-40B4-BE49-F238E27FC236}">
                <a16:creationId xmlns:a16="http://schemas.microsoft.com/office/drawing/2014/main" id="{1621C886-E277-4421-E0A9-E773A05CD3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7A7313-D76C-E968-B2F5-DD1554DB09C6}"/>
              </a:ext>
            </a:extLst>
          </p:cNvPr>
          <p:cNvSpPr>
            <a:spLocks noGrp="1"/>
          </p:cNvSpPr>
          <p:nvPr>
            <p:ph type="sldNum" sz="quarter" idx="12"/>
          </p:nvPr>
        </p:nvSpPr>
        <p:spPr/>
        <p:txBody>
          <a:bodyPr/>
          <a:lstStyle/>
          <a:p>
            <a:fld id="{56050D86-C0D6-E543-948F-4ECCE052E727}" type="slidenum">
              <a:rPr lang="en-US" smtClean="0"/>
              <a:t>‹#›</a:t>
            </a:fld>
            <a:endParaRPr lang="en-US"/>
          </a:p>
        </p:txBody>
      </p:sp>
    </p:spTree>
    <p:extLst>
      <p:ext uri="{BB962C8B-B14F-4D97-AF65-F5344CB8AC3E}">
        <p14:creationId xmlns:p14="http://schemas.microsoft.com/office/powerpoint/2010/main" val="1377193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FD91-EB4A-350C-6024-8DF586BF4A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E66165-7CB9-243D-837C-53D24E146F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65F80C-ABE3-4124-82E9-D605603BF078}"/>
              </a:ext>
            </a:extLst>
          </p:cNvPr>
          <p:cNvSpPr>
            <a:spLocks noGrp="1"/>
          </p:cNvSpPr>
          <p:nvPr>
            <p:ph type="dt" sz="half" idx="10"/>
          </p:nvPr>
        </p:nvSpPr>
        <p:spPr/>
        <p:txBody>
          <a:bodyPr/>
          <a:lstStyle/>
          <a:p>
            <a:fld id="{8862B1C9-79B6-3446-9720-E69CEA9D6B7B}" type="datetimeFigureOut">
              <a:rPr lang="en-US" smtClean="0"/>
              <a:t>5/5/24</a:t>
            </a:fld>
            <a:endParaRPr lang="en-US"/>
          </a:p>
        </p:txBody>
      </p:sp>
      <p:sp>
        <p:nvSpPr>
          <p:cNvPr id="5" name="Footer Placeholder 4">
            <a:extLst>
              <a:ext uri="{FF2B5EF4-FFF2-40B4-BE49-F238E27FC236}">
                <a16:creationId xmlns:a16="http://schemas.microsoft.com/office/drawing/2014/main" id="{ED028A85-D8AB-C0AE-CD27-12EA7340E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ABFF70-3E00-2E49-ED64-E78D0DD57CA4}"/>
              </a:ext>
            </a:extLst>
          </p:cNvPr>
          <p:cNvSpPr>
            <a:spLocks noGrp="1"/>
          </p:cNvSpPr>
          <p:nvPr>
            <p:ph type="sldNum" sz="quarter" idx="12"/>
          </p:nvPr>
        </p:nvSpPr>
        <p:spPr/>
        <p:txBody>
          <a:bodyPr/>
          <a:lstStyle/>
          <a:p>
            <a:fld id="{56050D86-C0D6-E543-948F-4ECCE052E727}" type="slidenum">
              <a:rPr lang="en-US" smtClean="0"/>
              <a:t>‹#›</a:t>
            </a:fld>
            <a:endParaRPr lang="en-US"/>
          </a:p>
        </p:txBody>
      </p:sp>
    </p:spTree>
    <p:extLst>
      <p:ext uri="{BB962C8B-B14F-4D97-AF65-F5344CB8AC3E}">
        <p14:creationId xmlns:p14="http://schemas.microsoft.com/office/powerpoint/2010/main" val="1076265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317C-AAAF-5EAC-92E9-1FADB67BEB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658DCE-9BD9-978C-7F50-731F67F201A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1D1654-C729-C6C0-15D4-D7AD68F5E232}"/>
              </a:ext>
            </a:extLst>
          </p:cNvPr>
          <p:cNvSpPr>
            <a:spLocks noGrp="1"/>
          </p:cNvSpPr>
          <p:nvPr>
            <p:ph type="dt" sz="half" idx="10"/>
          </p:nvPr>
        </p:nvSpPr>
        <p:spPr/>
        <p:txBody>
          <a:bodyPr/>
          <a:lstStyle/>
          <a:p>
            <a:fld id="{8862B1C9-79B6-3446-9720-E69CEA9D6B7B}" type="datetimeFigureOut">
              <a:rPr lang="en-US" smtClean="0"/>
              <a:t>5/5/24</a:t>
            </a:fld>
            <a:endParaRPr lang="en-US"/>
          </a:p>
        </p:txBody>
      </p:sp>
      <p:sp>
        <p:nvSpPr>
          <p:cNvPr id="5" name="Footer Placeholder 4">
            <a:extLst>
              <a:ext uri="{FF2B5EF4-FFF2-40B4-BE49-F238E27FC236}">
                <a16:creationId xmlns:a16="http://schemas.microsoft.com/office/drawing/2014/main" id="{905DB3E9-4512-FF9F-C6BB-8AE23E287F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8C063A-37B6-A44C-2FBF-416E4F6AD5E0}"/>
              </a:ext>
            </a:extLst>
          </p:cNvPr>
          <p:cNvSpPr>
            <a:spLocks noGrp="1"/>
          </p:cNvSpPr>
          <p:nvPr>
            <p:ph type="sldNum" sz="quarter" idx="12"/>
          </p:nvPr>
        </p:nvSpPr>
        <p:spPr/>
        <p:txBody>
          <a:bodyPr/>
          <a:lstStyle/>
          <a:p>
            <a:fld id="{56050D86-C0D6-E543-948F-4ECCE052E727}" type="slidenum">
              <a:rPr lang="en-US" smtClean="0"/>
              <a:t>‹#›</a:t>
            </a:fld>
            <a:endParaRPr lang="en-US"/>
          </a:p>
        </p:txBody>
      </p:sp>
    </p:spTree>
    <p:extLst>
      <p:ext uri="{BB962C8B-B14F-4D97-AF65-F5344CB8AC3E}">
        <p14:creationId xmlns:p14="http://schemas.microsoft.com/office/powerpoint/2010/main" val="890082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C2A26-43D9-C737-D231-80948592C0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BD654A-B389-CCBA-ACD8-322296F830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907DC3-A805-B2F5-766A-94BBBADAE0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93E0F1-316E-3252-A4B1-F25D6B993229}"/>
              </a:ext>
            </a:extLst>
          </p:cNvPr>
          <p:cNvSpPr>
            <a:spLocks noGrp="1"/>
          </p:cNvSpPr>
          <p:nvPr>
            <p:ph type="dt" sz="half" idx="10"/>
          </p:nvPr>
        </p:nvSpPr>
        <p:spPr/>
        <p:txBody>
          <a:bodyPr/>
          <a:lstStyle/>
          <a:p>
            <a:fld id="{8862B1C9-79B6-3446-9720-E69CEA9D6B7B}" type="datetimeFigureOut">
              <a:rPr lang="en-US" smtClean="0"/>
              <a:t>5/5/24</a:t>
            </a:fld>
            <a:endParaRPr lang="en-US"/>
          </a:p>
        </p:txBody>
      </p:sp>
      <p:sp>
        <p:nvSpPr>
          <p:cNvPr id="6" name="Footer Placeholder 5">
            <a:extLst>
              <a:ext uri="{FF2B5EF4-FFF2-40B4-BE49-F238E27FC236}">
                <a16:creationId xmlns:a16="http://schemas.microsoft.com/office/drawing/2014/main" id="{F62F85F5-3F6D-8539-DDAF-551E4578EA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687292-4D24-4298-5BF8-E1BB41A2E12B}"/>
              </a:ext>
            </a:extLst>
          </p:cNvPr>
          <p:cNvSpPr>
            <a:spLocks noGrp="1"/>
          </p:cNvSpPr>
          <p:nvPr>
            <p:ph type="sldNum" sz="quarter" idx="12"/>
          </p:nvPr>
        </p:nvSpPr>
        <p:spPr/>
        <p:txBody>
          <a:bodyPr/>
          <a:lstStyle/>
          <a:p>
            <a:fld id="{56050D86-C0D6-E543-948F-4ECCE052E727}" type="slidenum">
              <a:rPr lang="en-US" smtClean="0"/>
              <a:t>‹#›</a:t>
            </a:fld>
            <a:endParaRPr lang="en-US"/>
          </a:p>
        </p:txBody>
      </p:sp>
    </p:spTree>
    <p:extLst>
      <p:ext uri="{BB962C8B-B14F-4D97-AF65-F5344CB8AC3E}">
        <p14:creationId xmlns:p14="http://schemas.microsoft.com/office/powerpoint/2010/main" val="689494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80037-2A0E-EFAB-BCEA-00FB963429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215908-75BF-08F6-9FF9-D1857B756A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B94BEB-43D3-4CEE-9DF0-52AB2B86EF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82C4FF-8003-C134-5AF5-02A8A7C6E1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7EA675-FFCB-FDB1-ABA2-17BD84D926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BD497A-2F59-2B72-0A32-08B33D22789D}"/>
              </a:ext>
            </a:extLst>
          </p:cNvPr>
          <p:cNvSpPr>
            <a:spLocks noGrp="1"/>
          </p:cNvSpPr>
          <p:nvPr>
            <p:ph type="dt" sz="half" idx="10"/>
          </p:nvPr>
        </p:nvSpPr>
        <p:spPr/>
        <p:txBody>
          <a:bodyPr/>
          <a:lstStyle/>
          <a:p>
            <a:fld id="{8862B1C9-79B6-3446-9720-E69CEA9D6B7B}" type="datetimeFigureOut">
              <a:rPr lang="en-US" smtClean="0"/>
              <a:t>5/5/24</a:t>
            </a:fld>
            <a:endParaRPr lang="en-US"/>
          </a:p>
        </p:txBody>
      </p:sp>
      <p:sp>
        <p:nvSpPr>
          <p:cNvPr id="8" name="Footer Placeholder 7">
            <a:extLst>
              <a:ext uri="{FF2B5EF4-FFF2-40B4-BE49-F238E27FC236}">
                <a16:creationId xmlns:a16="http://schemas.microsoft.com/office/drawing/2014/main" id="{760836EE-F6AF-B9FE-009D-1312640A98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BA50FC-E0BF-08B9-3AC5-6C417B18DDF6}"/>
              </a:ext>
            </a:extLst>
          </p:cNvPr>
          <p:cNvSpPr>
            <a:spLocks noGrp="1"/>
          </p:cNvSpPr>
          <p:nvPr>
            <p:ph type="sldNum" sz="quarter" idx="12"/>
          </p:nvPr>
        </p:nvSpPr>
        <p:spPr/>
        <p:txBody>
          <a:bodyPr/>
          <a:lstStyle/>
          <a:p>
            <a:fld id="{56050D86-C0D6-E543-948F-4ECCE052E727}" type="slidenum">
              <a:rPr lang="en-US" smtClean="0"/>
              <a:t>‹#›</a:t>
            </a:fld>
            <a:endParaRPr lang="en-US"/>
          </a:p>
        </p:txBody>
      </p:sp>
    </p:spTree>
    <p:extLst>
      <p:ext uri="{BB962C8B-B14F-4D97-AF65-F5344CB8AC3E}">
        <p14:creationId xmlns:p14="http://schemas.microsoft.com/office/powerpoint/2010/main" val="3775271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9FE3-045A-DCA5-5048-4FE181CD63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30FB09-AAB5-75F2-5F7D-8ECCA19A71DF}"/>
              </a:ext>
            </a:extLst>
          </p:cNvPr>
          <p:cNvSpPr>
            <a:spLocks noGrp="1"/>
          </p:cNvSpPr>
          <p:nvPr>
            <p:ph type="dt" sz="half" idx="10"/>
          </p:nvPr>
        </p:nvSpPr>
        <p:spPr/>
        <p:txBody>
          <a:bodyPr/>
          <a:lstStyle/>
          <a:p>
            <a:fld id="{8862B1C9-79B6-3446-9720-E69CEA9D6B7B}" type="datetimeFigureOut">
              <a:rPr lang="en-US" smtClean="0"/>
              <a:t>5/5/24</a:t>
            </a:fld>
            <a:endParaRPr lang="en-US"/>
          </a:p>
        </p:txBody>
      </p:sp>
      <p:sp>
        <p:nvSpPr>
          <p:cNvPr id="4" name="Footer Placeholder 3">
            <a:extLst>
              <a:ext uri="{FF2B5EF4-FFF2-40B4-BE49-F238E27FC236}">
                <a16:creationId xmlns:a16="http://schemas.microsoft.com/office/drawing/2014/main" id="{63E3AD41-6934-26F2-47E8-A13A64F3C4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56BD43-30E2-1C59-D70F-AB73FA0AF9A1}"/>
              </a:ext>
            </a:extLst>
          </p:cNvPr>
          <p:cNvSpPr>
            <a:spLocks noGrp="1"/>
          </p:cNvSpPr>
          <p:nvPr>
            <p:ph type="sldNum" sz="quarter" idx="12"/>
          </p:nvPr>
        </p:nvSpPr>
        <p:spPr/>
        <p:txBody>
          <a:bodyPr/>
          <a:lstStyle/>
          <a:p>
            <a:fld id="{56050D86-C0D6-E543-948F-4ECCE052E727}" type="slidenum">
              <a:rPr lang="en-US" smtClean="0"/>
              <a:t>‹#›</a:t>
            </a:fld>
            <a:endParaRPr lang="en-US"/>
          </a:p>
        </p:txBody>
      </p:sp>
    </p:spTree>
    <p:extLst>
      <p:ext uri="{BB962C8B-B14F-4D97-AF65-F5344CB8AC3E}">
        <p14:creationId xmlns:p14="http://schemas.microsoft.com/office/powerpoint/2010/main" val="2946737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83B85F-23EE-375F-3FF3-7D91C126F84B}"/>
              </a:ext>
            </a:extLst>
          </p:cNvPr>
          <p:cNvSpPr>
            <a:spLocks noGrp="1"/>
          </p:cNvSpPr>
          <p:nvPr>
            <p:ph type="dt" sz="half" idx="10"/>
          </p:nvPr>
        </p:nvSpPr>
        <p:spPr/>
        <p:txBody>
          <a:bodyPr/>
          <a:lstStyle/>
          <a:p>
            <a:fld id="{8862B1C9-79B6-3446-9720-E69CEA9D6B7B}" type="datetimeFigureOut">
              <a:rPr lang="en-US" smtClean="0"/>
              <a:t>5/5/24</a:t>
            </a:fld>
            <a:endParaRPr lang="en-US"/>
          </a:p>
        </p:txBody>
      </p:sp>
      <p:sp>
        <p:nvSpPr>
          <p:cNvPr id="3" name="Footer Placeholder 2">
            <a:extLst>
              <a:ext uri="{FF2B5EF4-FFF2-40B4-BE49-F238E27FC236}">
                <a16:creationId xmlns:a16="http://schemas.microsoft.com/office/drawing/2014/main" id="{AE9852E6-ADC9-CCC5-F8C3-7E1FE4134D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828424-C7F0-5138-0795-FFBC794EE5AA}"/>
              </a:ext>
            </a:extLst>
          </p:cNvPr>
          <p:cNvSpPr>
            <a:spLocks noGrp="1"/>
          </p:cNvSpPr>
          <p:nvPr>
            <p:ph type="sldNum" sz="quarter" idx="12"/>
          </p:nvPr>
        </p:nvSpPr>
        <p:spPr/>
        <p:txBody>
          <a:bodyPr/>
          <a:lstStyle/>
          <a:p>
            <a:fld id="{56050D86-C0D6-E543-948F-4ECCE052E727}" type="slidenum">
              <a:rPr lang="en-US" smtClean="0"/>
              <a:t>‹#›</a:t>
            </a:fld>
            <a:endParaRPr lang="en-US"/>
          </a:p>
        </p:txBody>
      </p:sp>
    </p:spTree>
    <p:extLst>
      <p:ext uri="{BB962C8B-B14F-4D97-AF65-F5344CB8AC3E}">
        <p14:creationId xmlns:p14="http://schemas.microsoft.com/office/powerpoint/2010/main" val="3871144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27BF-B85E-1E1F-92C8-59F6027E6E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CA9A32-9CAB-2837-C7FA-67004C8D77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3F78A0-F405-11EF-09CC-0ACC2BE5D7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3C66D7-A9EE-6CBA-B1C9-A23F8988BE43}"/>
              </a:ext>
            </a:extLst>
          </p:cNvPr>
          <p:cNvSpPr>
            <a:spLocks noGrp="1"/>
          </p:cNvSpPr>
          <p:nvPr>
            <p:ph type="dt" sz="half" idx="10"/>
          </p:nvPr>
        </p:nvSpPr>
        <p:spPr/>
        <p:txBody>
          <a:bodyPr/>
          <a:lstStyle/>
          <a:p>
            <a:fld id="{8862B1C9-79B6-3446-9720-E69CEA9D6B7B}" type="datetimeFigureOut">
              <a:rPr lang="en-US" smtClean="0"/>
              <a:t>5/5/24</a:t>
            </a:fld>
            <a:endParaRPr lang="en-US"/>
          </a:p>
        </p:txBody>
      </p:sp>
      <p:sp>
        <p:nvSpPr>
          <p:cNvPr id="6" name="Footer Placeholder 5">
            <a:extLst>
              <a:ext uri="{FF2B5EF4-FFF2-40B4-BE49-F238E27FC236}">
                <a16:creationId xmlns:a16="http://schemas.microsoft.com/office/drawing/2014/main" id="{7DFCA8F5-B319-B8FB-5842-39424F4F4C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9759D-148E-77A6-10A8-F6AFED579A43}"/>
              </a:ext>
            </a:extLst>
          </p:cNvPr>
          <p:cNvSpPr>
            <a:spLocks noGrp="1"/>
          </p:cNvSpPr>
          <p:nvPr>
            <p:ph type="sldNum" sz="quarter" idx="12"/>
          </p:nvPr>
        </p:nvSpPr>
        <p:spPr/>
        <p:txBody>
          <a:bodyPr/>
          <a:lstStyle/>
          <a:p>
            <a:fld id="{56050D86-C0D6-E543-948F-4ECCE052E727}" type="slidenum">
              <a:rPr lang="en-US" smtClean="0"/>
              <a:t>‹#›</a:t>
            </a:fld>
            <a:endParaRPr lang="en-US"/>
          </a:p>
        </p:txBody>
      </p:sp>
    </p:spTree>
    <p:extLst>
      <p:ext uri="{BB962C8B-B14F-4D97-AF65-F5344CB8AC3E}">
        <p14:creationId xmlns:p14="http://schemas.microsoft.com/office/powerpoint/2010/main" val="20521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AC03A-60F1-481D-BB01-15061768ED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E686AB-6863-C3F8-4F80-61214CD2C9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246E06-CB97-1CC6-F689-6E1D3732F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1F976F-56B7-3B6E-974B-BFB4A20E05AC}"/>
              </a:ext>
            </a:extLst>
          </p:cNvPr>
          <p:cNvSpPr>
            <a:spLocks noGrp="1"/>
          </p:cNvSpPr>
          <p:nvPr>
            <p:ph type="dt" sz="half" idx="10"/>
          </p:nvPr>
        </p:nvSpPr>
        <p:spPr/>
        <p:txBody>
          <a:bodyPr/>
          <a:lstStyle/>
          <a:p>
            <a:fld id="{8862B1C9-79B6-3446-9720-E69CEA9D6B7B}" type="datetimeFigureOut">
              <a:rPr lang="en-US" smtClean="0"/>
              <a:t>5/5/24</a:t>
            </a:fld>
            <a:endParaRPr lang="en-US"/>
          </a:p>
        </p:txBody>
      </p:sp>
      <p:sp>
        <p:nvSpPr>
          <p:cNvPr id="6" name="Footer Placeholder 5">
            <a:extLst>
              <a:ext uri="{FF2B5EF4-FFF2-40B4-BE49-F238E27FC236}">
                <a16:creationId xmlns:a16="http://schemas.microsoft.com/office/drawing/2014/main" id="{30B0F6DD-185E-F525-F77A-BFEE02F931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8F2B91-D8E7-5DCE-8042-84133B31FC22}"/>
              </a:ext>
            </a:extLst>
          </p:cNvPr>
          <p:cNvSpPr>
            <a:spLocks noGrp="1"/>
          </p:cNvSpPr>
          <p:nvPr>
            <p:ph type="sldNum" sz="quarter" idx="12"/>
          </p:nvPr>
        </p:nvSpPr>
        <p:spPr/>
        <p:txBody>
          <a:bodyPr/>
          <a:lstStyle/>
          <a:p>
            <a:fld id="{56050D86-C0D6-E543-948F-4ECCE052E727}" type="slidenum">
              <a:rPr lang="en-US" smtClean="0"/>
              <a:t>‹#›</a:t>
            </a:fld>
            <a:endParaRPr lang="en-US"/>
          </a:p>
        </p:txBody>
      </p:sp>
    </p:spTree>
    <p:extLst>
      <p:ext uri="{BB962C8B-B14F-4D97-AF65-F5344CB8AC3E}">
        <p14:creationId xmlns:p14="http://schemas.microsoft.com/office/powerpoint/2010/main" val="2549331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C5438-03F4-82C4-D9E1-AF8332E73A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1A71B6-2C50-EC81-F7FF-4F37A6702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2A5035-1DBF-3481-2DD9-C51E26C2E4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62B1C9-79B6-3446-9720-E69CEA9D6B7B}" type="datetimeFigureOut">
              <a:rPr lang="en-US" smtClean="0"/>
              <a:t>5/5/24</a:t>
            </a:fld>
            <a:endParaRPr lang="en-US"/>
          </a:p>
        </p:txBody>
      </p:sp>
      <p:sp>
        <p:nvSpPr>
          <p:cNvPr id="5" name="Footer Placeholder 4">
            <a:extLst>
              <a:ext uri="{FF2B5EF4-FFF2-40B4-BE49-F238E27FC236}">
                <a16:creationId xmlns:a16="http://schemas.microsoft.com/office/drawing/2014/main" id="{B5A327C4-67E9-6C93-CC05-A39E62A0BA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30BC24E-A7D0-BA00-3092-384E0414B0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6050D86-C0D6-E543-948F-4ECCE052E727}" type="slidenum">
              <a:rPr lang="en-US" smtClean="0"/>
              <a:t>‹#›</a:t>
            </a:fld>
            <a:endParaRPr lang="en-US"/>
          </a:p>
        </p:txBody>
      </p:sp>
    </p:spTree>
    <p:extLst>
      <p:ext uri="{BB962C8B-B14F-4D97-AF65-F5344CB8AC3E}">
        <p14:creationId xmlns:p14="http://schemas.microsoft.com/office/powerpoint/2010/main" val="2344135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81CE8-E8CA-E695-0CE0-62D61FBD4189}"/>
              </a:ext>
            </a:extLst>
          </p:cNvPr>
          <p:cNvSpPr>
            <a:spLocks noGrp="1"/>
          </p:cNvSpPr>
          <p:nvPr>
            <p:ph type="ctrTitle"/>
          </p:nvPr>
        </p:nvSpPr>
        <p:spPr/>
        <p:txBody>
          <a:bodyPr/>
          <a:lstStyle/>
          <a:p>
            <a:r>
              <a:rPr lang="en-US" dirty="0"/>
              <a:t>Linear Regression</a:t>
            </a:r>
          </a:p>
        </p:txBody>
      </p:sp>
      <p:sp>
        <p:nvSpPr>
          <p:cNvPr id="3" name="Subtitle 2">
            <a:extLst>
              <a:ext uri="{FF2B5EF4-FFF2-40B4-BE49-F238E27FC236}">
                <a16:creationId xmlns:a16="http://schemas.microsoft.com/office/drawing/2014/main" id="{C74919E1-BA4F-B781-DBAF-B0B8DD641FC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21900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5FC7D-891A-305C-731D-F989F67D7FD7}"/>
              </a:ext>
            </a:extLst>
          </p:cNvPr>
          <p:cNvSpPr>
            <a:spLocks noGrp="1"/>
          </p:cNvSpPr>
          <p:nvPr>
            <p:ph type="title"/>
          </p:nvPr>
        </p:nvSpPr>
        <p:spPr>
          <a:xfrm>
            <a:off x="640080" y="325369"/>
            <a:ext cx="4368602" cy="1956841"/>
          </a:xfrm>
        </p:spPr>
        <p:txBody>
          <a:bodyPr anchor="b">
            <a:normAutofit/>
          </a:bodyPr>
          <a:lstStyle/>
          <a:p>
            <a:r>
              <a:rPr lang="en-US" sz="5400"/>
              <a:t>Question 3:</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70810F-E0D8-2296-0ECD-19FC91DE19B0}"/>
              </a:ext>
            </a:extLst>
          </p:cNvPr>
          <p:cNvSpPr>
            <a:spLocks noGrp="1"/>
          </p:cNvSpPr>
          <p:nvPr>
            <p:ph idx="1"/>
          </p:nvPr>
        </p:nvSpPr>
        <p:spPr>
          <a:xfrm>
            <a:off x="640080" y="2872899"/>
            <a:ext cx="4243589" cy="3320668"/>
          </a:xfrm>
        </p:spPr>
        <p:txBody>
          <a:bodyPr>
            <a:normAutofit/>
          </a:bodyPr>
          <a:lstStyle/>
          <a:p>
            <a:pPr marL="0" indent="0">
              <a:buNone/>
            </a:pPr>
            <a:r>
              <a:rPr lang="en-US" sz="2200">
                <a:effectLst/>
                <a:latin typeface="Helvetica" pitchFamily="2" charset="0"/>
              </a:rPr>
              <a:t>Suppose your friend Alice goes out to dinner and tells you her total</a:t>
            </a:r>
            <a:r>
              <a:rPr lang="en-US" sz="2200">
                <a:latin typeface="Helvetica" pitchFamily="2" charset="0"/>
              </a:rPr>
              <a:t> </a:t>
            </a:r>
            <a:r>
              <a:rPr lang="en-US" sz="2200">
                <a:effectLst/>
                <a:latin typeface="Helvetica" pitchFamily="2" charset="0"/>
              </a:rPr>
              <a:t>bill was $35. Based on the regression line, what would we predict Alice’s tip to be?</a:t>
            </a:r>
          </a:p>
          <a:p>
            <a:pPr marL="0" indent="0">
              <a:buNone/>
            </a:pPr>
            <a:endParaRPr lang="en-US" sz="2200"/>
          </a:p>
        </p:txBody>
      </p:sp>
      <p:pic>
        <p:nvPicPr>
          <p:cNvPr id="7" name="Picture 6" descr="A graph with a red line and blue dots&#10;&#10;Description automatically generated">
            <a:extLst>
              <a:ext uri="{FF2B5EF4-FFF2-40B4-BE49-F238E27FC236}">
                <a16:creationId xmlns:a16="http://schemas.microsoft.com/office/drawing/2014/main" id="{3E651404-D352-5C6B-0EEE-FA1633AA784A}"/>
              </a:ext>
            </a:extLst>
          </p:cNvPr>
          <p:cNvPicPr>
            <a:picLocks noChangeAspect="1"/>
          </p:cNvPicPr>
          <p:nvPr/>
        </p:nvPicPr>
        <p:blipFill rotWithShape="1">
          <a:blip r:embed="rId2"/>
          <a:srcRect r="345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553891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1623F-8A94-7C5C-5372-B33D7035F5EC}"/>
              </a:ext>
            </a:extLst>
          </p:cNvPr>
          <p:cNvSpPr>
            <a:spLocks noGrp="1"/>
          </p:cNvSpPr>
          <p:nvPr>
            <p:ph type="title"/>
          </p:nvPr>
        </p:nvSpPr>
        <p:spPr/>
        <p:txBody>
          <a:bodyPr/>
          <a:lstStyle/>
          <a:p>
            <a:pPr algn="ctr"/>
            <a:r>
              <a:rPr lang="en-US" dirty="0"/>
              <a:t>Slope and Intercept of the Regression Line in original units</a:t>
            </a:r>
          </a:p>
        </p:txBody>
      </p:sp>
      <p:pic>
        <p:nvPicPr>
          <p:cNvPr id="5" name="Content Placeholder 4" descr="A black text on a white background&#10;&#10;Description automatically generated">
            <a:extLst>
              <a:ext uri="{FF2B5EF4-FFF2-40B4-BE49-F238E27FC236}">
                <a16:creationId xmlns:a16="http://schemas.microsoft.com/office/drawing/2014/main" id="{0147F073-2BB7-FA8B-868D-F44C3655E69A}"/>
              </a:ext>
            </a:extLst>
          </p:cNvPr>
          <p:cNvPicPr>
            <a:picLocks noGrp="1" noChangeAspect="1"/>
          </p:cNvPicPr>
          <p:nvPr>
            <p:ph idx="1"/>
          </p:nvPr>
        </p:nvPicPr>
        <p:blipFill>
          <a:blip r:embed="rId2"/>
          <a:stretch>
            <a:fillRect/>
          </a:stretch>
        </p:blipFill>
        <p:spPr>
          <a:xfrm>
            <a:off x="838200" y="2711411"/>
            <a:ext cx="10515600" cy="1665366"/>
          </a:xfrm>
        </p:spPr>
      </p:pic>
      <p:sp>
        <p:nvSpPr>
          <p:cNvPr id="6" name="TextBox 5">
            <a:extLst>
              <a:ext uri="{FF2B5EF4-FFF2-40B4-BE49-F238E27FC236}">
                <a16:creationId xmlns:a16="http://schemas.microsoft.com/office/drawing/2014/main" id="{74E2A877-C242-C002-72B5-7BD8F85DEBF2}"/>
              </a:ext>
            </a:extLst>
          </p:cNvPr>
          <p:cNvSpPr txBox="1"/>
          <p:nvPr/>
        </p:nvSpPr>
        <p:spPr>
          <a:xfrm>
            <a:off x="1042988" y="4706858"/>
            <a:ext cx="7186612" cy="1200329"/>
          </a:xfrm>
          <a:prstGeom prst="rect">
            <a:avLst/>
          </a:prstGeom>
          <a:noFill/>
        </p:spPr>
        <p:txBody>
          <a:bodyPr wrap="square" rtlCol="0">
            <a:spAutoFit/>
          </a:bodyPr>
          <a:lstStyle/>
          <a:p>
            <a:r>
              <a:rPr lang="en-US" sz="2400" i="1" dirty="0"/>
              <a:t>This comes from the general equation of a line:</a:t>
            </a:r>
          </a:p>
          <a:p>
            <a:r>
              <a:rPr lang="en-US" sz="2400" i="1" dirty="0"/>
              <a:t>y = mx + b</a:t>
            </a:r>
          </a:p>
          <a:p>
            <a:r>
              <a:rPr lang="en-US" sz="2400" i="1" dirty="0"/>
              <a:t>b = y - mx</a:t>
            </a:r>
          </a:p>
        </p:txBody>
      </p:sp>
    </p:spTree>
    <p:extLst>
      <p:ext uri="{BB962C8B-B14F-4D97-AF65-F5344CB8AC3E}">
        <p14:creationId xmlns:p14="http://schemas.microsoft.com/office/powerpoint/2010/main" val="1659222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8740-5ABF-FB44-B4FA-F49BD5A580A6}"/>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884871EB-BC4C-3C48-2A35-5AD6E61CCD53}"/>
              </a:ext>
            </a:extLst>
          </p:cNvPr>
          <p:cNvSpPr>
            <a:spLocks noGrp="1"/>
          </p:cNvSpPr>
          <p:nvPr>
            <p:ph idx="1"/>
          </p:nvPr>
        </p:nvSpPr>
        <p:spPr/>
        <p:txBody>
          <a:bodyPr>
            <a:normAutofit/>
          </a:bodyPr>
          <a:lstStyle/>
          <a:p>
            <a:r>
              <a:rPr lang="en-US" dirty="0"/>
              <a:t>We want to investigate the correlation between the daily ounces of coffee consumed by an individual and the number of hours the individual stayed awake. It is our intention to use the </a:t>
            </a:r>
            <a:r>
              <a:rPr lang="en-US" u="sng" dirty="0"/>
              <a:t>ounces of coffee consumed </a:t>
            </a:r>
            <a:r>
              <a:rPr lang="en-US" u="sng" dirty="0">
                <a:solidFill>
                  <a:schemeClr val="tx2">
                    <a:lumMod val="50000"/>
                    <a:lumOff val="50000"/>
                  </a:schemeClr>
                </a:solidFill>
              </a:rPr>
              <a:t>(x)</a:t>
            </a:r>
            <a:r>
              <a:rPr lang="en-US" u="sng" dirty="0"/>
              <a:t> to predict the number of hours </a:t>
            </a:r>
            <a:r>
              <a:rPr lang="en-US" u="sng" dirty="0">
                <a:solidFill>
                  <a:schemeClr val="tx2">
                    <a:lumMod val="50000"/>
                    <a:lumOff val="50000"/>
                  </a:schemeClr>
                </a:solidFill>
              </a:rPr>
              <a:t>(y)</a:t>
            </a:r>
            <a:r>
              <a:rPr lang="en-US" dirty="0"/>
              <a:t> the individual stayed awake. The data from our sample of 500 people has the following characteristics: </a:t>
            </a:r>
          </a:p>
          <a:p>
            <a:pPr lvl="1"/>
            <a:r>
              <a:rPr lang="en-US" sz="2000" dirty="0"/>
              <a:t>The number of ounces of coffee consumed has a mean of 12 ounces and SD of 4 </a:t>
            </a:r>
          </a:p>
          <a:p>
            <a:pPr lvl="1"/>
            <a:r>
              <a:rPr lang="en-US" sz="2000" dirty="0"/>
              <a:t>The number of hours stayed awake has a mean of 16 and an SD of 2 </a:t>
            </a:r>
          </a:p>
          <a:p>
            <a:pPr lvl="1"/>
            <a:r>
              <a:rPr lang="en-US" sz="2000" dirty="0"/>
              <a:t>The correlation between the number of ounces of coffee consumed and number of hours spent awake is 0.5. </a:t>
            </a:r>
          </a:p>
          <a:p>
            <a:pPr lvl="1"/>
            <a:r>
              <a:rPr lang="en-US" sz="2000" dirty="0"/>
              <a:t>Suppose the scatter plot is roughly linear</a:t>
            </a:r>
          </a:p>
        </p:txBody>
      </p:sp>
    </p:spTree>
    <p:extLst>
      <p:ext uri="{BB962C8B-B14F-4D97-AF65-F5344CB8AC3E}">
        <p14:creationId xmlns:p14="http://schemas.microsoft.com/office/powerpoint/2010/main" val="2083961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5A87-1D8A-707C-4838-21C3FF07F5D9}"/>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5F193388-B463-12C4-EF23-7EEE778A06A1}"/>
              </a:ext>
            </a:extLst>
          </p:cNvPr>
          <p:cNvSpPr>
            <a:spLocks noGrp="1"/>
          </p:cNvSpPr>
          <p:nvPr>
            <p:ph idx="1"/>
          </p:nvPr>
        </p:nvSpPr>
        <p:spPr>
          <a:xfrm>
            <a:off x="838200" y="1590805"/>
            <a:ext cx="10515600" cy="4586158"/>
          </a:xfrm>
        </p:spPr>
        <p:txBody>
          <a:bodyPr>
            <a:normAutofit lnSpcReduction="10000"/>
          </a:bodyPr>
          <a:lstStyle/>
          <a:p>
            <a:pPr marL="514350" indent="-514350">
              <a:buFont typeface="+mj-lt"/>
              <a:buAutoNum type="alphaLcParenR"/>
            </a:pPr>
            <a:r>
              <a:rPr lang="en-US" sz="2000" dirty="0">
                <a:effectLst/>
                <a:latin typeface="Helvetica" pitchFamily="2" charset="0"/>
              </a:rPr>
              <a:t>What is the slope of the regression line?</a:t>
            </a:r>
          </a:p>
          <a:p>
            <a:pPr marL="914400" lvl="2" indent="0">
              <a:buNone/>
            </a:pPr>
            <a:r>
              <a:rPr lang="en-US" sz="1400" i="1" dirty="0">
                <a:solidFill>
                  <a:srgbClr val="0000FF"/>
                </a:solidFill>
                <a:effectLst/>
                <a:latin typeface="Helvetica" pitchFamily="2" charset="0"/>
              </a:rPr>
              <a:t>Slope = r * (SD of y / SD of x)</a:t>
            </a:r>
          </a:p>
          <a:p>
            <a:pPr marL="914400" lvl="2" indent="0">
              <a:buNone/>
            </a:pPr>
            <a:r>
              <a:rPr lang="en-US" sz="1400" i="1" dirty="0">
                <a:solidFill>
                  <a:srgbClr val="0000FF"/>
                </a:solidFill>
                <a:effectLst/>
                <a:latin typeface="Helvetica" pitchFamily="2" charset="0"/>
              </a:rPr>
              <a:t>Slope = r*(2/4) = 0.5*0.5 = 0.25</a:t>
            </a:r>
            <a:endParaRPr lang="en-US" sz="1600" dirty="0">
              <a:effectLst/>
              <a:latin typeface="Helvetica" pitchFamily="2" charset="0"/>
            </a:endParaRPr>
          </a:p>
          <a:p>
            <a:pPr marL="514350" indent="-514350">
              <a:buFont typeface="+mj-lt"/>
              <a:buAutoNum type="alphaLcParenR"/>
            </a:pPr>
            <a:r>
              <a:rPr lang="en-US" sz="2000" dirty="0">
                <a:effectLst/>
                <a:latin typeface="Helvetica" pitchFamily="2" charset="0"/>
              </a:rPr>
              <a:t>What is the intercept of the regression line?</a:t>
            </a:r>
          </a:p>
          <a:p>
            <a:pPr marL="914400" lvl="2" indent="0">
              <a:buNone/>
            </a:pPr>
            <a:r>
              <a:rPr lang="en-US" sz="1400" i="1" dirty="0">
                <a:solidFill>
                  <a:srgbClr val="0000FF"/>
                </a:solidFill>
                <a:effectLst/>
                <a:latin typeface="Helvetica" pitchFamily="2" charset="0"/>
              </a:rPr>
              <a:t>Intercept = 16 - 0.25*(12) = 13</a:t>
            </a:r>
            <a:endParaRPr lang="en-US" sz="1400" dirty="0">
              <a:effectLst/>
              <a:latin typeface="Helvetica" pitchFamily="2" charset="0"/>
            </a:endParaRPr>
          </a:p>
          <a:p>
            <a:pPr marL="514350" indent="-514350">
              <a:buFont typeface="+mj-lt"/>
              <a:buAutoNum type="alphaLcParenR"/>
            </a:pPr>
            <a:r>
              <a:rPr lang="en-US" sz="2000" dirty="0">
                <a:effectLst/>
                <a:latin typeface="Helvetica" pitchFamily="2" charset="0"/>
              </a:rPr>
              <a:t>Suppose your friend Matthew is in this population (and not in the sample). He told you that</a:t>
            </a:r>
            <a:r>
              <a:rPr lang="en-US" sz="2000" dirty="0">
                <a:latin typeface="Helvetica" pitchFamily="2" charset="0"/>
              </a:rPr>
              <a:t> </a:t>
            </a:r>
            <a:r>
              <a:rPr lang="en-US" sz="2000" dirty="0">
                <a:effectLst/>
                <a:latin typeface="Helvetica" pitchFamily="2" charset="0"/>
              </a:rPr>
              <a:t>he consumed 16 ounces of coffee that morning. Use your line of best fit to predict how many</a:t>
            </a:r>
            <a:r>
              <a:rPr lang="en-US" sz="2000" dirty="0">
                <a:latin typeface="Helvetica" pitchFamily="2" charset="0"/>
              </a:rPr>
              <a:t> </a:t>
            </a:r>
            <a:r>
              <a:rPr lang="en-US" sz="2000" dirty="0">
                <a:effectLst/>
                <a:latin typeface="Helvetica" pitchFamily="2" charset="0"/>
              </a:rPr>
              <a:t>hours Matthew will stay awake today.</a:t>
            </a:r>
          </a:p>
          <a:p>
            <a:pPr marL="914400" lvl="2" indent="0">
              <a:buNone/>
            </a:pPr>
            <a:r>
              <a:rPr lang="en-US" sz="1400" i="1" dirty="0">
                <a:solidFill>
                  <a:srgbClr val="0000FF"/>
                </a:solidFill>
                <a:latin typeface="Helvetica" pitchFamily="2" charset="0"/>
              </a:rPr>
              <a:t>y = mx + b</a:t>
            </a:r>
            <a:endParaRPr lang="en-US" sz="1400" i="1" dirty="0">
              <a:solidFill>
                <a:srgbClr val="0000FF"/>
              </a:solidFill>
              <a:effectLst/>
              <a:latin typeface="Helvetica" pitchFamily="2" charset="0"/>
            </a:endParaRPr>
          </a:p>
          <a:p>
            <a:pPr marL="914400" lvl="2" indent="0">
              <a:buNone/>
            </a:pPr>
            <a:r>
              <a:rPr lang="en-US" sz="1400" i="1" dirty="0">
                <a:solidFill>
                  <a:srgbClr val="0000FF"/>
                </a:solidFill>
                <a:effectLst/>
                <a:latin typeface="Helvetica" pitchFamily="2" charset="0"/>
              </a:rPr>
              <a:t>0.25(16) + 13 = 17</a:t>
            </a:r>
            <a:endParaRPr lang="en-US" sz="1400" dirty="0">
              <a:effectLst/>
              <a:latin typeface="Helvetica" pitchFamily="2" charset="0"/>
            </a:endParaRPr>
          </a:p>
          <a:p>
            <a:pPr marL="514350" indent="-514350">
              <a:buFont typeface="+mj-lt"/>
              <a:buAutoNum type="alphaLcParenR"/>
            </a:pPr>
            <a:r>
              <a:rPr lang="en-US" sz="2000" dirty="0">
                <a:effectLst/>
                <a:latin typeface="Helvetica" pitchFamily="2" charset="0"/>
              </a:rPr>
              <a:t>Your other friend, Meghan, is also in the population and not in the sample. She confesses that she drank 80 ounces of coffee that day (wow!). Based on the information above, would</a:t>
            </a:r>
            <a:r>
              <a:rPr lang="en-US" sz="2000" dirty="0">
                <a:latin typeface="Helvetica" pitchFamily="2" charset="0"/>
              </a:rPr>
              <a:t> </a:t>
            </a:r>
            <a:r>
              <a:rPr lang="en-US" sz="2000" dirty="0">
                <a:effectLst/>
                <a:latin typeface="Helvetica" pitchFamily="2" charset="0"/>
              </a:rPr>
              <a:t>the regression line we computed in parts (a) and (b) be appropriate to predict the number of hours Meghan stayed awake? Explain.</a:t>
            </a:r>
          </a:p>
          <a:p>
            <a:pPr marL="914400" lvl="2" indent="0">
              <a:buNone/>
            </a:pPr>
            <a:r>
              <a:rPr lang="en-US" sz="1400" i="1" dirty="0">
                <a:solidFill>
                  <a:srgbClr val="0000FF"/>
                </a:solidFill>
                <a:effectLst/>
                <a:latin typeface="Helvetica" pitchFamily="2" charset="0"/>
              </a:rPr>
              <a:t>0.25(80) + 13 = 33 hours</a:t>
            </a:r>
            <a:endParaRPr lang="en-US" sz="1400" dirty="0">
              <a:solidFill>
                <a:srgbClr val="0000FF"/>
              </a:solidFill>
              <a:effectLst/>
              <a:latin typeface="Helvetica" pitchFamily="2" charset="0"/>
            </a:endParaRPr>
          </a:p>
          <a:p>
            <a:pPr marL="914400" lvl="2" indent="0">
              <a:buNone/>
            </a:pPr>
            <a:r>
              <a:rPr lang="en-US" sz="1400" i="1" dirty="0">
                <a:solidFill>
                  <a:srgbClr val="0000FF"/>
                </a:solidFill>
                <a:effectLst/>
                <a:latin typeface="Helvetica" pitchFamily="2" charset="0"/>
              </a:rPr>
              <a:t>Meghan’s datapoint is 17 SDs above the mean, making it an outlier</a:t>
            </a:r>
            <a:r>
              <a:rPr lang="en-US" sz="1400" i="1" dirty="0">
                <a:solidFill>
                  <a:srgbClr val="0000FF"/>
                </a:solidFill>
                <a:latin typeface="Helvetica" pitchFamily="2" charset="0"/>
              </a:rPr>
              <a:t>. This method is not appropriate.</a:t>
            </a:r>
            <a:endParaRPr lang="en-US" sz="1400" dirty="0">
              <a:solidFill>
                <a:srgbClr val="0000FF"/>
              </a:solidFill>
              <a:effectLst/>
              <a:latin typeface="Helvetica" pitchFamily="2" charset="0"/>
            </a:endParaRPr>
          </a:p>
        </p:txBody>
      </p:sp>
    </p:spTree>
    <p:extLst>
      <p:ext uri="{BB962C8B-B14F-4D97-AF65-F5344CB8AC3E}">
        <p14:creationId xmlns:p14="http://schemas.microsoft.com/office/powerpoint/2010/main" val="1231715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7725B-EB23-EDEF-2C42-7F594E1200D7}"/>
              </a:ext>
            </a:extLst>
          </p:cNvPr>
          <p:cNvSpPr>
            <a:spLocks noGrp="1"/>
          </p:cNvSpPr>
          <p:nvPr>
            <p:ph type="title"/>
          </p:nvPr>
        </p:nvSpPr>
        <p:spPr/>
        <p:txBody>
          <a:bodyPr/>
          <a:lstStyle/>
          <a:p>
            <a:r>
              <a:rPr lang="en-US" dirty="0"/>
              <a:t>Linear Regression Review</a:t>
            </a:r>
          </a:p>
        </p:txBody>
      </p:sp>
      <p:sp>
        <p:nvSpPr>
          <p:cNvPr id="3" name="Content Placeholder 2">
            <a:extLst>
              <a:ext uri="{FF2B5EF4-FFF2-40B4-BE49-F238E27FC236}">
                <a16:creationId xmlns:a16="http://schemas.microsoft.com/office/drawing/2014/main" id="{89E4A2E7-8BA8-A04E-A394-E516845918E4}"/>
              </a:ext>
            </a:extLst>
          </p:cNvPr>
          <p:cNvSpPr>
            <a:spLocks noGrp="1"/>
          </p:cNvSpPr>
          <p:nvPr>
            <p:ph idx="1"/>
          </p:nvPr>
        </p:nvSpPr>
        <p:spPr>
          <a:xfrm>
            <a:off x="838200" y="1690688"/>
            <a:ext cx="10515600" cy="4486275"/>
          </a:xfrm>
        </p:spPr>
        <p:txBody>
          <a:bodyPr>
            <a:noAutofit/>
          </a:bodyPr>
          <a:lstStyle/>
          <a:p>
            <a:pPr algn="l">
              <a:lnSpc>
                <a:spcPct val="145000"/>
              </a:lnSpc>
            </a:pPr>
            <a:r>
              <a:rPr lang="en-US" sz="1200" b="1" i="0" dirty="0">
                <a:solidFill>
                  <a:srgbClr val="2D3B45"/>
                </a:solidFill>
                <a:effectLst/>
                <a:highlight>
                  <a:srgbClr val="FFFFFF"/>
                </a:highlight>
                <a:latin typeface="Lato Extended"/>
              </a:rPr>
              <a:t>y = m * x + b</a:t>
            </a:r>
            <a:r>
              <a:rPr lang="en-US" sz="1200" b="0" i="0" dirty="0">
                <a:solidFill>
                  <a:srgbClr val="2D3B45"/>
                </a:solidFill>
                <a:effectLst/>
                <a:highlight>
                  <a:srgbClr val="FFFFFF"/>
                </a:highlight>
                <a:latin typeface="Lato Extended"/>
              </a:rPr>
              <a:t> is the general equation for a line, where ( </a:t>
            </a:r>
            <a:r>
              <a:rPr lang="en-US" sz="1200" b="1" i="0" dirty="0">
                <a:solidFill>
                  <a:srgbClr val="2D3B45"/>
                </a:solidFill>
                <a:effectLst/>
                <a:highlight>
                  <a:srgbClr val="FFFFFF"/>
                </a:highlight>
                <a:latin typeface="Lato Extended"/>
              </a:rPr>
              <a:t>m </a:t>
            </a:r>
            <a:r>
              <a:rPr lang="en-US" sz="1200" b="0" i="0" dirty="0">
                <a:solidFill>
                  <a:srgbClr val="2D3B45"/>
                </a:solidFill>
                <a:effectLst/>
                <a:highlight>
                  <a:srgbClr val="FFFFFF"/>
                </a:highlight>
                <a:latin typeface="Lato Extended"/>
              </a:rPr>
              <a:t>) is the slope and ( </a:t>
            </a:r>
            <a:r>
              <a:rPr lang="en-US" sz="1200" b="1" i="0" dirty="0">
                <a:solidFill>
                  <a:srgbClr val="2D3B45"/>
                </a:solidFill>
                <a:effectLst/>
                <a:highlight>
                  <a:srgbClr val="FFFFFF"/>
                </a:highlight>
                <a:latin typeface="Lato Extended"/>
              </a:rPr>
              <a:t>b</a:t>
            </a:r>
            <a:r>
              <a:rPr lang="en-US" sz="1200" b="0" i="0" dirty="0">
                <a:solidFill>
                  <a:srgbClr val="2D3B45"/>
                </a:solidFill>
                <a:effectLst/>
                <a:highlight>
                  <a:srgbClr val="FFFFFF"/>
                </a:highlight>
                <a:latin typeface="Lato Extended"/>
              </a:rPr>
              <a:t> ) is the y-intercept</a:t>
            </a:r>
          </a:p>
          <a:p>
            <a:pPr algn="l">
              <a:lnSpc>
                <a:spcPct val="145000"/>
              </a:lnSpc>
            </a:pPr>
            <a:r>
              <a:rPr lang="en-US" sz="1200" b="0" i="0" dirty="0">
                <a:solidFill>
                  <a:srgbClr val="2D3B45"/>
                </a:solidFill>
                <a:effectLst/>
                <a:highlight>
                  <a:srgbClr val="FFFFFF"/>
                </a:highlight>
                <a:latin typeface="Lato Extended"/>
              </a:rPr>
              <a:t>In </a:t>
            </a:r>
            <a:r>
              <a:rPr lang="en-US" sz="1200" b="1" i="0" dirty="0">
                <a:solidFill>
                  <a:srgbClr val="2D3B45"/>
                </a:solidFill>
                <a:effectLst/>
                <a:highlight>
                  <a:srgbClr val="FFFFFF"/>
                </a:highlight>
                <a:latin typeface="Lato Extended"/>
              </a:rPr>
              <a:t>standard units</a:t>
            </a:r>
            <a:r>
              <a:rPr lang="en-US" sz="1200" b="0" i="0" dirty="0">
                <a:solidFill>
                  <a:srgbClr val="2D3B45"/>
                </a:solidFill>
                <a:effectLst/>
                <a:highlight>
                  <a:srgbClr val="FFFFFF"/>
                </a:highlight>
                <a:latin typeface="Lato Extended"/>
              </a:rPr>
              <a:t>, a regression line is a line that passes through the origin (0,0) and it is typically used to </a:t>
            </a:r>
            <a:r>
              <a:rPr lang="en-US" sz="1200" b="1" i="0" dirty="0">
                <a:solidFill>
                  <a:srgbClr val="2D3B45"/>
                </a:solidFill>
                <a:effectLst/>
                <a:highlight>
                  <a:srgbClr val="FFFFFF"/>
                </a:highlight>
                <a:latin typeface="Lato Extended"/>
              </a:rPr>
              <a:t>estimate </a:t>
            </a:r>
            <a:r>
              <a:rPr lang="en-US" sz="1200" b="0" i="0" dirty="0">
                <a:solidFill>
                  <a:srgbClr val="2D3B45"/>
                </a:solidFill>
                <a:effectLst/>
                <a:highlight>
                  <a:srgbClr val="FFFFFF"/>
                </a:highlight>
                <a:latin typeface="Lato Extended"/>
              </a:rPr>
              <a:t>y values for any given x value. </a:t>
            </a:r>
          </a:p>
          <a:p>
            <a:pPr algn="l">
              <a:lnSpc>
                <a:spcPct val="145000"/>
              </a:lnSpc>
            </a:pPr>
            <a:r>
              <a:rPr lang="en-US" sz="1200" dirty="0">
                <a:solidFill>
                  <a:srgbClr val="2D3B45"/>
                </a:solidFill>
                <a:highlight>
                  <a:srgbClr val="FFFFFF"/>
                </a:highlight>
                <a:latin typeface="Lato Extended"/>
              </a:rPr>
              <a:t>In </a:t>
            </a:r>
            <a:r>
              <a:rPr lang="en-US" sz="1200" b="1" dirty="0">
                <a:solidFill>
                  <a:srgbClr val="2D3B45"/>
                </a:solidFill>
                <a:highlight>
                  <a:srgbClr val="FFFFFF"/>
                </a:highlight>
                <a:latin typeface="Lato Extended"/>
              </a:rPr>
              <a:t>standard units</a:t>
            </a:r>
            <a:r>
              <a:rPr lang="en-US" sz="1200" dirty="0">
                <a:solidFill>
                  <a:srgbClr val="2D3B45"/>
                </a:solidFill>
                <a:highlight>
                  <a:srgbClr val="FFFFFF"/>
                </a:highlight>
                <a:latin typeface="Lato Extended"/>
              </a:rPr>
              <a:t>, t</a:t>
            </a:r>
            <a:r>
              <a:rPr lang="en-US" sz="1200" b="0" i="0" dirty="0">
                <a:solidFill>
                  <a:srgbClr val="2D3B45"/>
                </a:solidFill>
                <a:effectLst/>
                <a:highlight>
                  <a:srgbClr val="FFFFFF"/>
                </a:highlight>
                <a:latin typeface="Lato Extended"/>
              </a:rPr>
              <a:t>he slope of the </a:t>
            </a:r>
            <a:r>
              <a:rPr lang="en-US" sz="1200" b="0" i="0">
                <a:solidFill>
                  <a:srgbClr val="2D3B45"/>
                </a:solidFill>
                <a:effectLst/>
                <a:highlight>
                  <a:srgbClr val="FFFFFF"/>
                </a:highlight>
                <a:latin typeface="Lato Extended"/>
              </a:rPr>
              <a:t>regression line </a:t>
            </a:r>
            <a:r>
              <a:rPr lang="en-US" sz="1200" b="0" i="0" dirty="0">
                <a:solidFill>
                  <a:srgbClr val="2D3B45"/>
                </a:solidFill>
                <a:effectLst/>
                <a:highlight>
                  <a:srgbClr val="FFFFFF"/>
                </a:highlight>
                <a:latin typeface="Lato Extended"/>
              </a:rPr>
              <a:t>is also known as the </a:t>
            </a:r>
            <a:r>
              <a:rPr lang="en-US" sz="1200" b="1" i="0">
                <a:solidFill>
                  <a:srgbClr val="2D3B45"/>
                </a:solidFill>
                <a:effectLst/>
                <a:highlight>
                  <a:srgbClr val="FFFFFF"/>
                </a:highlight>
                <a:latin typeface="Lato Extended"/>
              </a:rPr>
              <a:t>correlation coefficient</a:t>
            </a:r>
            <a:r>
              <a:rPr lang="en-US" sz="1200" b="0" i="0">
                <a:solidFill>
                  <a:srgbClr val="2D3B45"/>
                </a:solidFill>
                <a:effectLst/>
                <a:highlight>
                  <a:srgbClr val="FFFFFF"/>
                </a:highlight>
                <a:latin typeface="Lato Extended"/>
              </a:rPr>
              <a:t>. </a:t>
            </a:r>
            <a:r>
              <a:rPr lang="en-US" sz="1200" b="0" i="0" dirty="0">
                <a:solidFill>
                  <a:srgbClr val="2D3B45"/>
                </a:solidFill>
                <a:effectLst/>
                <a:highlight>
                  <a:srgbClr val="FFFFFF"/>
                </a:highlight>
                <a:latin typeface="Lato Extended"/>
              </a:rPr>
              <a:t>This coefficient is always a number between -1 and 1. </a:t>
            </a:r>
          </a:p>
          <a:p>
            <a:pPr lvl="1">
              <a:lnSpc>
                <a:spcPct val="145000"/>
              </a:lnSpc>
            </a:pPr>
            <a:r>
              <a:rPr lang="en-US" sz="1200" b="0" i="0" dirty="0">
                <a:solidFill>
                  <a:srgbClr val="2D3B45"/>
                </a:solidFill>
                <a:effectLst/>
                <a:highlight>
                  <a:srgbClr val="FFFFFF"/>
                </a:highlight>
                <a:latin typeface="Lato Extended"/>
              </a:rPr>
              <a:t>1 means all points are on a straight line with a positive slope</a:t>
            </a:r>
          </a:p>
          <a:p>
            <a:pPr lvl="1">
              <a:lnSpc>
                <a:spcPct val="145000"/>
              </a:lnSpc>
            </a:pPr>
            <a:r>
              <a:rPr lang="en-US" sz="1200" b="0" i="0" dirty="0">
                <a:solidFill>
                  <a:srgbClr val="2D3B45"/>
                </a:solidFill>
                <a:effectLst/>
                <a:highlight>
                  <a:srgbClr val="FFFFFF"/>
                </a:highlight>
                <a:latin typeface="Lato Extended"/>
              </a:rPr>
              <a:t>-1 means that all points are on a straight line with a negative slope</a:t>
            </a:r>
          </a:p>
          <a:p>
            <a:pPr lvl="1">
              <a:lnSpc>
                <a:spcPct val="145000"/>
              </a:lnSpc>
            </a:pPr>
            <a:r>
              <a:rPr lang="en-US" sz="1200" b="0" i="0" dirty="0">
                <a:solidFill>
                  <a:srgbClr val="2D3B45"/>
                </a:solidFill>
                <a:effectLst/>
                <a:highlight>
                  <a:srgbClr val="FFFFFF"/>
                </a:highlight>
                <a:latin typeface="Lato Extended"/>
              </a:rPr>
              <a:t>0 means that there is no linear relationship</a:t>
            </a:r>
          </a:p>
          <a:p>
            <a:pPr algn="l">
              <a:lnSpc>
                <a:spcPct val="145000"/>
              </a:lnSpc>
            </a:pPr>
            <a:r>
              <a:rPr lang="en-US" sz="1200" b="0" i="0" dirty="0">
                <a:solidFill>
                  <a:srgbClr val="2D3B45"/>
                </a:solidFill>
                <a:effectLst/>
                <a:highlight>
                  <a:srgbClr val="FFFFFF"/>
                </a:highlight>
                <a:latin typeface="Lato Extended"/>
              </a:rPr>
              <a:t>Regression lines that are in </a:t>
            </a:r>
            <a:r>
              <a:rPr lang="en-US" sz="1200" b="1" i="0" dirty="0">
                <a:solidFill>
                  <a:srgbClr val="2D3B45"/>
                </a:solidFill>
                <a:effectLst/>
                <a:highlight>
                  <a:srgbClr val="FFFFFF"/>
                </a:highlight>
                <a:latin typeface="Lato Extended"/>
              </a:rPr>
              <a:t>original units</a:t>
            </a:r>
            <a:r>
              <a:rPr lang="en-US" sz="1200" b="0" i="0" dirty="0">
                <a:solidFill>
                  <a:srgbClr val="2D3B45"/>
                </a:solidFill>
                <a:effectLst/>
                <a:highlight>
                  <a:srgbClr val="FFFFFF"/>
                </a:highlight>
                <a:latin typeface="Lato Extended"/>
              </a:rPr>
              <a:t> have not been centered at the origin (0,0) and they have not been scaled to match with standard units. </a:t>
            </a:r>
          </a:p>
          <a:p>
            <a:pPr algn="l">
              <a:lnSpc>
                <a:spcPct val="145000"/>
              </a:lnSpc>
            </a:pPr>
            <a:r>
              <a:rPr lang="en-US" sz="1200" dirty="0">
                <a:solidFill>
                  <a:srgbClr val="2D3B45"/>
                </a:solidFill>
                <a:highlight>
                  <a:srgbClr val="FFFFFF"/>
                </a:highlight>
                <a:latin typeface="Lato Extended"/>
              </a:rPr>
              <a:t>T</a:t>
            </a:r>
            <a:r>
              <a:rPr lang="en-US" sz="1200" b="0" i="0" dirty="0">
                <a:solidFill>
                  <a:srgbClr val="2D3B45"/>
                </a:solidFill>
                <a:effectLst/>
                <a:highlight>
                  <a:srgbClr val="FFFFFF"/>
                </a:highlight>
                <a:latin typeface="Lato Extended"/>
              </a:rPr>
              <a:t>he </a:t>
            </a:r>
            <a:r>
              <a:rPr lang="en-US" sz="1200" b="1" i="0" dirty="0">
                <a:solidFill>
                  <a:srgbClr val="2D3B45"/>
                </a:solidFill>
                <a:effectLst/>
                <a:highlight>
                  <a:srgbClr val="FFFFFF"/>
                </a:highlight>
                <a:latin typeface="Lato Extended"/>
              </a:rPr>
              <a:t>slope </a:t>
            </a:r>
            <a:r>
              <a:rPr lang="en-US" sz="1200" i="0" dirty="0">
                <a:solidFill>
                  <a:srgbClr val="2D3B45"/>
                </a:solidFill>
                <a:effectLst/>
                <a:highlight>
                  <a:srgbClr val="FFFFFF"/>
                </a:highlight>
                <a:latin typeface="Lato Extended"/>
              </a:rPr>
              <a:t>of the regression li</a:t>
            </a:r>
            <a:r>
              <a:rPr lang="en-US" sz="1200" b="0" i="0" dirty="0">
                <a:solidFill>
                  <a:srgbClr val="2D3B45"/>
                </a:solidFill>
                <a:effectLst/>
                <a:highlight>
                  <a:srgbClr val="FFFFFF"/>
                </a:highlight>
                <a:latin typeface="Lato Extended"/>
              </a:rPr>
              <a:t>ne in </a:t>
            </a:r>
            <a:r>
              <a:rPr lang="en-US" sz="1200" b="1" i="0" dirty="0">
                <a:solidFill>
                  <a:srgbClr val="2D3B45"/>
                </a:solidFill>
                <a:effectLst/>
                <a:highlight>
                  <a:srgbClr val="FFFFFF"/>
                </a:highlight>
                <a:latin typeface="Lato Extended"/>
              </a:rPr>
              <a:t>original units </a:t>
            </a:r>
            <a:r>
              <a:rPr lang="en-US" sz="1200" b="0" i="0" dirty="0">
                <a:solidFill>
                  <a:srgbClr val="2D3B45"/>
                </a:solidFill>
                <a:effectLst/>
                <a:highlight>
                  <a:srgbClr val="FFFFFF"/>
                </a:highlight>
                <a:latin typeface="Lato Extended"/>
              </a:rPr>
              <a:t>= r * (SD of y) / (SD of x) </a:t>
            </a:r>
          </a:p>
          <a:p>
            <a:pPr algn="l">
              <a:lnSpc>
                <a:spcPct val="145000"/>
              </a:lnSpc>
            </a:pPr>
            <a:r>
              <a:rPr lang="en-US" sz="1200" b="0" i="0" dirty="0">
                <a:solidFill>
                  <a:srgbClr val="2D3B45"/>
                </a:solidFill>
                <a:effectLst/>
                <a:highlight>
                  <a:srgbClr val="FFFFFF"/>
                </a:highlight>
                <a:latin typeface="Lato Extended"/>
              </a:rPr>
              <a:t>SD = </a:t>
            </a:r>
            <a:r>
              <a:rPr lang="en-US" sz="1200" b="1" i="0" dirty="0">
                <a:solidFill>
                  <a:srgbClr val="2D3B45"/>
                </a:solidFill>
                <a:effectLst/>
                <a:highlight>
                  <a:srgbClr val="FFFFFF"/>
                </a:highlight>
                <a:latin typeface="Lato Extended"/>
              </a:rPr>
              <a:t>standard deviation</a:t>
            </a:r>
            <a:r>
              <a:rPr lang="en-US" sz="1200" b="0" i="0" dirty="0">
                <a:solidFill>
                  <a:srgbClr val="2D3B45"/>
                </a:solidFill>
                <a:effectLst/>
                <a:highlight>
                  <a:srgbClr val="FFFFFF"/>
                </a:highlight>
                <a:latin typeface="Lato Extended"/>
              </a:rPr>
              <a:t> is a measure of data spread</a:t>
            </a:r>
          </a:p>
          <a:p>
            <a:pPr lvl="1">
              <a:lnSpc>
                <a:spcPct val="145000"/>
              </a:lnSpc>
            </a:pPr>
            <a:r>
              <a:rPr lang="en-US" sz="1200" b="0" i="0" dirty="0">
                <a:solidFill>
                  <a:srgbClr val="2D3B45"/>
                </a:solidFill>
                <a:effectLst/>
                <a:highlight>
                  <a:srgbClr val="FFFFFF"/>
                </a:highlight>
                <a:latin typeface="Lato Extended"/>
              </a:rPr>
              <a:t>This rearranged equation tells us that regression slopes will only be large (showing high correlation) for:</a:t>
            </a:r>
          </a:p>
          <a:p>
            <a:pPr lvl="2">
              <a:lnSpc>
                <a:spcPct val="145000"/>
              </a:lnSpc>
            </a:pPr>
            <a:r>
              <a:rPr lang="en-US" sz="1200" b="0" i="0" dirty="0">
                <a:solidFill>
                  <a:srgbClr val="2D3B45"/>
                </a:solidFill>
                <a:effectLst/>
                <a:highlight>
                  <a:srgbClr val="FFFFFF"/>
                </a:highlight>
                <a:latin typeface="Lato Extended"/>
              </a:rPr>
              <a:t>Large SD of y: The y values have enough spread, so you can make different y predictions for different values of x</a:t>
            </a:r>
          </a:p>
          <a:p>
            <a:pPr lvl="2">
              <a:lnSpc>
                <a:spcPct val="145000"/>
              </a:lnSpc>
            </a:pPr>
            <a:r>
              <a:rPr lang="en-US" sz="1200" b="0" i="0" dirty="0">
                <a:solidFill>
                  <a:srgbClr val="2D3B45"/>
                </a:solidFill>
                <a:effectLst/>
                <a:highlight>
                  <a:srgbClr val="FFFFFF"/>
                </a:highlight>
                <a:latin typeface="Lato Extended"/>
              </a:rPr>
              <a:t>Small SD of x: The x values are not too spread out, a small change in x has a significant effect on y </a:t>
            </a:r>
          </a:p>
          <a:p>
            <a:endParaRPr lang="en-US" sz="1200" dirty="0"/>
          </a:p>
        </p:txBody>
      </p:sp>
    </p:spTree>
    <p:extLst>
      <p:ext uri="{BB962C8B-B14F-4D97-AF65-F5344CB8AC3E}">
        <p14:creationId xmlns:p14="http://schemas.microsoft.com/office/powerpoint/2010/main" val="1872287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D9523D-E2A9-3901-C363-353E5142A7F5}"/>
              </a:ext>
            </a:extLst>
          </p:cNvPr>
          <p:cNvSpPr>
            <a:spLocks noGrp="1"/>
          </p:cNvSpPr>
          <p:nvPr>
            <p:ph type="title"/>
          </p:nvPr>
        </p:nvSpPr>
        <p:spPr>
          <a:xfrm>
            <a:off x="640080" y="329184"/>
            <a:ext cx="6894576" cy="1783080"/>
          </a:xfrm>
        </p:spPr>
        <p:txBody>
          <a:bodyPr anchor="b">
            <a:normAutofit/>
          </a:bodyPr>
          <a:lstStyle/>
          <a:p>
            <a:r>
              <a:rPr lang="en-US" sz="5400"/>
              <a:t>Root Mean Square Error</a:t>
            </a: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7141BE-AEF4-28A8-C411-10E1471B5A77}"/>
              </a:ext>
            </a:extLst>
          </p:cNvPr>
          <p:cNvSpPr>
            <a:spLocks noGrp="1"/>
          </p:cNvSpPr>
          <p:nvPr>
            <p:ph idx="1"/>
          </p:nvPr>
        </p:nvSpPr>
        <p:spPr>
          <a:xfrm>
            <a:off x="640080" y="2706624"/>
            <a:ext cx="6894576" cy="3483864"/>
          </a:xfrm>
        </p:spPr>
        <p:txBody>
          <a:bodyPr>
            <a:normAutofit/>
          </a:bodyPr>
          <a:lstStyle/>
          <a:p>
            <a:r>
              <a:rPr lang="en-US" sz="2000" b="0" i="0" dirty="0">
                <a:effectLst/>
                <a:highlight>
                  <a:srgbClr val="FFFFFF"/>
                </a:highlight>
                <a:latin typeface="Söhne"/>
              </a:rPr>
              <a:t>The mean squared error or MSE is a measure of the average squared difference between the observed values and the values predicted by a model. It's commonly used to evaluate the performance of regression models.</a:t>
            </a:r>
          </a:p>
          <a:p>
            <a:r>
              <a:rPr lang="en-US" sz="2000" b="0" i="0" dirty="0">
                <a:effectLst/>
                <a:highlight>
                  <a:srgbClr val="FFFFFF"/>
                </a:highlight>
                <a:latin typeface="Söhne"/>
              </a:rPr>
              <a:t>The root mean square error (RMSE) is another commonly used metric to evaluate the performance of regression models. It's similar to the mean squared error (MSE), but it's the square root of the average of the squared differences between the observed values and the predicted values. </a:t>
            </a:r>
          </a:p>
          <a:p>
            <a:r>
              <a:rPr lang="en-US" sz="2000" dirty="0"/>
              <a:t>The regression line is the line that minimizes the RMSE</a:t>
            </a:r>
          </a:p>
        </p:txBody>
      </p:sp>
      <p:pic>
        <p:nvPicPr>
          <p:cNvPr id="5" name="Picture 4">
            <a:extLst>
              <a:ext uri="{FF2B5EF4-FFF2-40B4-BE49-F238E27FC236}">
                <a16:creationId xmlns:a16="http://schemas.microsoft.com/office/drawing/2014/main" id="{976D453C-003F-E8FD-BED4-67998D79DC24}"/>
              </a:ext>
            </a:extLst>
          </p:cNvPr>
          <p:cNvPicPr>
            <a:picLocks noChangeAspect="1"/>
          </p:cNvPicPr>
          <p:nvPr/>
        </p:nvPicPr>
        <p:blipFill>
          <a:blip r:embed="rId2"/>
          <a:stretch>
            <a:fillRect/>
          </a:stretch>
        </p:blipFill>
        <p:spPr>
          <a:xfrm>
            <a:off x="7678102" y="2414016"/>
            <a:ext cx="4014216" cy="1485028"/>
          </a:xfrm>
          <a:prstGeom prst="rect">
            <a:avLst/>
          </a:prstGeom>
        </p:spPr>
      </p:pic>
      <p:pic>
        <p:nvPicPr>
          <p:cNvPr id="9" name="Picture 8" descr="A black symbols with a square and square symbol&#10;&#10;Description automatically generated with medium confidence">
            <a:extLst>
              <a:ext uri="{FF2B5EF4-FFF2-40B4-BE49-F238E27FC236}">
                <a16:creationId xmlns:a16="http://schemas.microsoft.com/office/drawing/2014/main" id="{FC90EC8C-D7A1-1995-1046-E96FC78EC6C3}"/>
              </a:ext>
            </a:extLst>
          </p:cNvPr>
          <p:cNvPicPr>
            <a:picLocks noChangeAspect="1"/>
          </p:cNvPicPr>
          <p:nvPr/>
        </p:nvPicPr>
        <p:blipFill>
          <a:blip r:embed="rId3"/>
          <a:stretch>
            <a:fillRect/>
          </a:stretch>
        </p:blipFill>
        <p:spPr>
          <a:xfrm>
            <a:off x="7696390" y="4448556"/>
            <a:ext cx="3995928" cy="1005264"/>
          </a:xfrm>
          <a:prstGeom prst="rect">
            <a:avLst/>
          </a:prstGeom>
        </p:spPr>
      </p:pic>
    </p:spTree>
    <p:extLst>
      <p:ext uri="{BB962C8B-B14F-4D97-AF65-F5344CB8AC3E}">
        <p14:creationId xmlns:p14="http://schemas.microsoft.com/office/powerpoint/2010/main" val="958243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0BB249-E6CF-E5CA-406F-DFB3C1622010}"/>
              </a:ext>
            </a:extLst>
          </p:cNvPr>
          <p:cNvSpPr>
            <a:spLocks noGrp="1"/>
          </p:cNvSpPr>
          <p:nvPr>
            <p:ph type="title"/>
          </p:nvPr>
        </p:nvSpPr>
        <p:spPr>
          <a:xfrm>
            <a:off x="841248" y="256032"/>
            <a:ext cx="10506456" cy="1014984"/>
          </a:xfrm>
        </p:spPr>
        <p:txBody>
          <a:bodyPr anchor="b">
            <a:normAutofit/>
          </a:bodyPr>
          <a:lstStyle/>
          <a:p>
            <a:r>
              <a:rPr lang="en-US" dirty="0"/>
              <a:t>Data</a:t>
            </a:r>
          </a:p>
        </p:txBody>
      </p:sp>
      <p:sp>
        <p:nvSpPr>
          <p:cNvPr id="22" name="Rectangle 2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4B3847E5-F994-C003-4B0A-A34436C528D6}"/>
              </a:ext>
            </a:extLst>
          </p:cNvPr>
          <p:cNvGraphicFramePr>
            <a:graphicFrameLocks noGrp="1"/>
          </p:cNvGraphicFramePr>
          <p:nvPr>
            <p:ph idx="1"/>
            <p:extLst>
              <p:ext uri="{D42A27DB-BD31-4B8C-83A1-F6EECF244321}">
                <p14:modId xmlns:p14="http://schemas.microsoft.com/office/powerpoint/2010/main" val="4228619251"/>
              </p:ext>
            </p:extLst>
          </p:nvPr>
        </p:nvGraphicFramePr>
        <p:xfrm>
          <a:off x="841248" y="1744316"/>
          <a:ext cx="9525909" cy="3780684"/>
        </p:xfrm>
        <a:graphic>
          <a:graphicData uri="http://schemas.openxmlformats.org/drawingml/2006/table">
            <a:tbl>
              <a:tblPr firstRow="1" bandRow="1"/>
              <a:tblGrid>
                <a:gridCol w="2661875">
                  <a:extLst>
                    <a:ext uri="{9D8B030D-6E8A-4147-A177-3AD203B41FA5}">
                      <a16:colId xmlns:a16="http://schemas.microsoft.com/office/drawing/2014/main" val="2033201147"/>
                    </a:ext>
                  </a:extLst>
                </a:gridCol>
                <a:gridCol w="3432017">
                  <a:extLst>
                    <a:ext uri="{9D8B030D-6E8A-4147-A177-3AD203B41FA5}">
                      <a16:colId xmlns:a16="http://schemas.microsoft.com/office/drawing/2014/main" val="3049966423"/>
                    </a:ext>
                  </a:extLst>
                </a:gridCol>
                <a:gridCol w="3432017">
                  <a:extLst>
                    <a:ext uri="{9D8B030D-6E8A-4147-A177-3AD203B41FA5}">
                      <a16:colId xmlns:a16="http://schemas.microsoft.com/office/drawing/2014/main" val="4021937691"/>
                    </a:ext>
                  </a:extLst>
                </a:gridCol>
              </a:tblGrid>
              <a:tr h="520893">
                <a:tc>
                  <a:txBody>
                    <a:bodyPr/>
                    <a:lstStyle/>
                    <a:p>
                      <a:pPr algn="l" fontAlgn="b">
                        <a:spcBef>
                          <a:spcPts val="0"/>
                        </a:spcBef>
                        <a:spcAft>
                          <a:spcPts val="0"/>
                        </a:spcAft>
                      </a:pPr>
                      <a:r>
                        <a:rPr lang="en-US" sz="3100" b="1" i="0" u="none" strike="noStrike" dirty="0">
                          <a:effectLst/>
                          <a:latin typeface="Arial" panose="020B0604020202020204" pitchFamily="34" charset="0"/>
                        </a:rPr>
                        <a:t>Person</a:t>
                      </a:r>
                      <a:endParaRPr lang="en-US" sz="3100" b="0" i="0" u="none" strike="noStrike" dirty="0">
                        <a:effectLst/>
                        <a:latin typeface="Arial" panose="020B0604020202020204" pitchFamily="34" charset="0"/>
                      </a:endParaRPr>
                    </a:p>
                  </a:txBody>
                  <a:tcPr marL="157675" marR="157675" marT="78837" marB="78837"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algn="l" fontAlgn="b">
                        <a:spcBef>
                          <a:spcPts val="0"/>
                        </a:spcBef>
                        <a:spcAft>
                          <a:spcPts val="0"/>
                        </a:spcAft>
                      </a:pPr>
                      <a:r>
                        <a:rPr lang="en-US" sz="3100" b="1" i="0" u="none" strike="noStrike" dirty="0">
                          <a:effectLst/>
                          <a:latin typeface="Arial" panose="020B0604020202020204" pitchFamily="34" charset="0"/>
                        </a:rPr>
                        <a:t>Height (inches)</a:t>
                      </a:r>
                      <a:endParaRPr lang="en-US" sz="3100" b="0" i="0" u="none" strike="noStrike" dirty="0">
                        <a:effectLst/>
                        <a:latin typeface="Arial" panose="020B0604020202020204" pitchFamily="34" charset="0"/>
                      </a:endParaRPr>
                    </a:p>
                  </a:txBody>
                  <a:tcPr marL="157675" marR="157675" marT="78837" marB="78837"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algn="l" fontAlgn="b">
                        <a:spcBef>
                          <a:spcPts val="0"/>
                        </a:spcBef>
                        <a:spcAft>
                          <a:spcPts val="0"/>
                        </a:spcAft>
                      </a:pPr>
                      <a:r>
                        <a:rPr lang="en-US" sz="3100" b="1" i="0" u="none" strike="noStrike" dirty="0">
                          <a:effectLst/>
                          <a:latin typeface="Arial" panose="020B0604020202020204" pitchFamily="34" charset="0"/>
                        </a:rPr>
                        <a:t>Weight (pounds)</a:t>
                      </a:r>
                      <a:endParaRPr lang="en-US" sz="3100" b="0" i="0" u="none" strike="noStrike" dirty="0">
                        <a:effectLst/>
                        <a:latin typeface="Arial" panose="020B0604020202020204" pitchFamily="34" charset="0"/>
                      </a:endParaRPr>
                    </a:p>
                  </a:txBody>
                  <a:tcPr marL="157675" marR="157675" marT="78837" marB="78837"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4070364736"/>
                  </a:ext>
                </a:extLst>
              </a:tr>
              <a:tr h="520893">
                <a:tc>
                  <a:txBody>
                    <a:bodyPr/>
                    <a:lstStyle/>
                    <a:p>
                      <a:pPr algn="l" fontAlgn="base">
                        <a:spcBef>
                          <a:spcPts val="0"/>
                        </a:spcBef>
                        <a:spcAft>
                          <a:spcPts val="0"/>
                        </a:spcAft>
                      </a:pPr>
                      <a:r>
                        <a:rPr lang="en-US" sz="3100" b="0" i="0" u="none" strike="noStrike" dirty="0">
                          <a:effectLst/>
                          <a:latin typeface="Arial" panose="020B0604020202020204" pitchFamily="34" charset="0"/>
                        </a:rPr>
                        <a:t>1</a:t>
                      </a:r>
                    </a:p>
                  </a:txBody>
                  <a:tcPr marL="157675" marR="157675" marT="78837" marB="78837"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algn="l" fontAlgn="base">
                        <a:spcBef>
                          <a:spcPts val="0"/>
                        </a:spcBef>
                        <a:spcAft>
                          <a:spcPts val="0"/>
                        </a:spcAft>
                      </a:pPr>
                      <a:r>
                        <a:rPr lang="en-US" sz="3100" b="0" i="0" u="none" strike="noStrike" dirty="0">
                          <a:effectLst/>
                          <a:latin typeface="Arial" panose="020B0604020202020204" pitchFamily="34" charset="0"/>
                        </a:rPr>
                        <a:t>65</a:t>
                      </a:r>
                    </a:p>
                  </a:txBody>
                  <a:tcPr marL="157675" marR="157675" marT="78837" marB="78837"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algn="l" fontAlgn="base">
                        <a:spcBef>
                          <a:spcPts val="0"/>
                        </a:spcBef>
                        <a:spcAft>
                          <a:spcPts val="0"/>
                        </a:spcAft>
                      </a:pPr>
                      <a:r>
                        <a:rPr lang="en-US" sz="3100" b="0" i="0" u="none" strike="noStrike" dirty="0">
                          <a:effectLst/>
                          <a:latin typeface="Arial" panose="020B0604020202020204" pitchFamily="34" charset="0"/>
                        </a:rPr>
                        <a:t>150</a:t>
                      </a:r>
                    </a:p>
                  </a:txBody>
                  <a:tcPr marL="157675" marR="157675" marT="78837" marB="78837"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1216850447"/>
                  </a:ext>
                </a:extLst>
              </a:tr>
              <a:tr h="520893">
                <a:tc>
                  <a:txBody>
                    <a:bodyPr/>
                    <a:lstStyle/>
                    <a:p>
                      <a:pPr algn="l" fontAlgn="base">
                        <a:spcBef>
                          <a:spcPts val="0"/>
                        </a:spcBef>
                        <a:spcAft>
                          <a:spcPts val="0"/>
                        </a:spcAft>
                      </a:pPr>
                      <a:r>
                        <a:rPr lang="en-US" sz="3100" b="0" i="0" u="none" strike="noStrike" dirty="0">
                          <a:effectLst/>
                          <a:latin typeface="Arial" panose="020B0604020202020204" pitchFamily="34" charset="0"/>
                        </a:rPr>
                        <a:t>2</a:t>
                      </a:r>
                    </a:p>
                  </a:txBody>
                  <a:tcPr marL="157675" marR="157675" marT="78837" marB="78837"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algn="l" fontAlgn="base">
                        <a:spcBef>
                          <a:spcPts val="0"/>
                        </a:spcBef>
                        <a:spcAft>
                          <a:spcPts val="0"/>
                        </a:spcAft>
                      </a:pPr>
                      <a:r>
                        <a:rPr lang="en-US" sz="3100" b="0" i="0" u="none" strike="noStrike" dirty="0">
                          <a:effectLst/>
                          <a:latin typeface="Arial" panose="020B0604020202020204" pitchFamily="34" charset="0"/>
                        </a:rPr>
                        <a:t>68</a:t>
                      </a:r>
                    </a:p>
                  </a:txBody>
                  <a:tcPr marL="157675" marR="157675" marT="78837" marB="78837"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algn="l" fontAlgn="base">
                        <a:spcBef>
                          <a:spcPts val="0"/>
                        </a:spcBef>
                        <a:spcAft>
                          <a:spcPts val="0"/>
                        </a:spcAft>
                      </a:pPr>
                      <a:r>
                        <a:rPr lang="en-US" sz="3100" b="0" i="0" u="none" strike="noStrike" dirty="0">
                          <a:effectLst/>
                          <a:latin typeface="Arial" panose="020B0604020202020204" pitchFamily="34" charset="0"/>
                        </a:rPr>
                        <a:t>160</a:t>
                      </a:r>
                    </a:p>
                  </a:txBody>
                  <a:tcPr marL="157675" marR="157675" marT="78837" marB="78837"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2321684393"/>
                  </a:ext>
                </a:extLst>
              </a:tr>
              <a:tr h="520893">
                <a:tc>
                  <a:txBody>
                    <a:bodyPr/>
                    <a:lstStyle/>
                    <a:p>
                      <a:pPr algn="l" fontAlgn="base">
                        <a:spcBef>
                          <a:spcPts val="0"/>
                        </a:spcBef>
                        <a:spcAft>
                          <a:spcPts val="0"/>
                        </a:spcAft>
                      </a:pPr>
                      <a:r>
                        <a:rPr lang="en-US" sz="3100" b="0" i="0" u="none" strike="noStrike" dirty="0">
                          <a:effectLst/>
                          <a:latin typeface="Arial" panose="020B0604020202020204" pitchFamily="34" charset="0"/>
                        </a:rPr>
                        <a:t>3</a:t>
                      </a:r>
                    </a:p>
                  </a:txBody>
                  <a:tcPr marL="157675" marR="157675" marT="78837" marB="78837"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algn="l" fontAlgn="base">
                        <a:spcBef>
                          <a:spcPts val="0"/>
                        </a:spcBef>
                        <a:spcAft>
                          <a:spcPts val="0"/>
                        </a:spcAft>
                      </a:pPr>
                      <a:r>
                        <a:rPr lang="en-US" sz="3100" b="0" i="0" u="none" strike="noStrike" dirty="0">
                          <a:effectLst/>
                          <a:latin typeface="Arial" panose="020B0604020202020204" pitchFamily="34" charset="0"/>
                        </a:rPr>
                        <a:t>63</a:t>
                      </a:r>
                    </a:p>
                  </a:txBody>
                  <a:tcPr marL="157675" marR="157675" marT="78837" marB="78837"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algn="l" fontAlgn="base">
                        <a:spcBef>
                          <a:spcPts val="0"/>
                        </a:spcBef>
                        <a:spcAft>
                          <a:spcPts val="0"/>
                        </a:spcAft>
                      </a:pPr>
                      <a:r>
                        <a:rPr lang="en-US" sz="3100" b="0" i="0" u="none" strike="noStrike" dirty="0">
                          <a:effectLst/>
                          <a:latin typeface="Arial" panose="020B0604020202020204" pitchFamily="34" charset="0"/>
                        </a:rPr>
                        <a:t>145</a:t>
                      </a:r>
                    </a:p>
                  </a:txBody>
                  <a:tcPr marL="157675" marR="157675" marT="78837" marB="78837"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2895454953"/>
                  </a:ext>
                </a:extLst>
              </a:tr>
              <a:tr h="520893">
                <a:tc>
                  <a:txBody>
                    <a:bodyPr/>
                    <a:lstStyle/>
                    <a:p>
                      <a:pPr algn="l" fontAlgn="base">
                        <a:spcBef>
                          <a:spcPts val="0"/>
                        </a:spcBef>
                        <a:spcAft>
                          <a:spcPts val="0"/>
                        </a:spcAft>
                      </a:pPr>
                      <a:r>
                        <a:rPr lang="en-US" sz="3100" b="0" i="0" u="none" strike="noStrike" dirty="0">
                          <a:effectLst/>
                          <a:latin typeface="Arial" panose="020B0604020202020204" pitchFamily="34" charset="0"/>
                        </a:rPr>
                        <a:t>4</a:t>
                      </a:r>
                    </a:p>
                  </a:txBody>
                  <a:tcPr marL="157675" marR="157675" marT="78837" marB="78837"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algn="l" fontAlgn="base">
                        <a:spcBef>
                          <a:spcPts val="0"/>
                        </a:spcBef>
                        <a:spcAft>
                          <a:spcPts val="0"/>
                        </a:spcAft>
                      </a:pPr>
                      <a:r>
                        <a:rPr lang="en-US" sz="3100" b="0" i="0" u="none" strike="noStrike" dirty="0">
                          <a:effectLst/>
                          <a:latin typeface="Arial" panose="020B0604020202020204" pitchFamily="34" charset="0"/>
                        </a:rPr>
                        <a:t>70</a:t>
                      </a:r>
                    </a:p>
                  </a:txBody>
                  <a:tcPr marL="157675" marR="157675" marT="78837" marB="78837"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algn="l" fontAlgn="base">
                        <a:spcBef>
                          <a:spcPts val="0"/>
                        </a:spcBef>
                        <a:spcAft>
                          <a:spcPts val="0"/>
                        </a:spcAft>
                      </a:pPr>
                      <a:r>
                        <a:rPr lang="en-US" sz="3100" b="0" i="0" u="none" strike="noStrike" dirty="0">
                          <a:effectLst/>
                          <a:latin typeface="Arial" panose="020B0604020202020204" pitchFamily="34" charset="0"/>
                        </a:rPr>
                        <a:t>170</a:t>
                      </a:r>
                    </a:p>
                  </a:txBody>
                  <a:tcPr marL="157675" marR="157675" marT="78837" marB="78837"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3585657481"/>
                  </a:ext>
                </a:extLst>
              </a:tr>
              <a:tr h="520893">
                <a:tc>
                  <a:txBody>
                    <a:bodyPr/>
                    <a:lstStyle/>
                    <a:p>
                      <a:pPr algn="l" fontAlgn="base">
                        <a:spcBef>
                          <a:spcPts val="0"/>
                        </a:spcBef>
                        <a:spcAft>
                          <a:spcPts val="0"/>
                        </a:spcAft>
                      </a:pPr>
                      <a:r>
                        <a:rPr lang="en-US" sz="3100" b="0" i="0" u="none" strike="noStrike" dirty="0">
                          <a:effectLst/>
                          <a:latin typeface="Arial" panose="020B0604020202020204" pitchFamily="34" charset="0"/>
                        </a:rPr>
                        <a:t>5</a:t>
                      </a:r>
                    </a:p>
                  </a:txBody>
                  <a:tcPr marL="157675" marR="157675" marT="78837" marB="78837"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algn="l" fontAlgn="base">
                        <a:spcBef>
                          <a:spcPts val="0"/>
                        </a:spcBef>
                        <a:spcAft>
                          <a:spcPts val="0"/>
                        </a:spcAft>
                      </a:pPr>
                      <a:r>
                        <a:rPr lang="en-US" sz="3100" b="0" i="0" u="none" strike="noStrike" dirty="0">
                          <a:effectLst/>
                          <a:latin typeface="Arial" panose="020B0604020202020204" pitchFamily="34" charset="0"/>
                        </a:rPr>
                        <a:t>72</a:t>
                      </a:r>
                    </a:p>
                  </a:txBody>
                  <a:tcPr marL="157675" marR="157675" marT="78837" marB="78837"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algn="l" fontAlgn="base">
                        <a:spcBef>
                          <a:spcPts val="0"/>
                        </a:spcBef>
                        <a:spcAft>
                          <a:spcPts val="0"/>
                        </a:spcAft>
                      </a:pPr>
                      <a:r>
                        <a:rPr lang="en-US" sz="3100" b="0" i="0" u="none" strike="noStrike" dirty="0">
                          <a:effectLst/>
                          <a:latin typeface="Arial" panose="020B0604020202020204" pitchFamily="34" charset="0"/>
                        </a:rPr>
                        <a:t>175</a:t>
                      </a:r>
                    </a:p>
                  </a:txBody>
                  <a:tcPr marL="157675" marR="157675" marT="78837" marB="78837"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val="909056107"/>
                  </a:ext>
                </a:extLst>
              </a:tr>
            </a:tbl>
          </a:graphicData>
        </a:graphic>
      </p:graphicFrame>
      <p:sp>
        <p:nvSpPr>
          <p:cNvPr id="6" name="TextBox 5">
            <a:extLst>
              <a:ext uri="{FF2B5EF4-FFF2-40B4-BE49-F238E27FC236}">
                <a16:creationId xmlns:a16="http://schemas.microsoft.com/office/drawing/2014/main" id="{5EFFEA47-2C43-89BE-9CE6-8A026928E71E}"/>
              </a:ext>
            </a:extLst>
          </p:cNvPr>
          <p:cNvSpPr txBox="1"/>
          <p:nvPr/>
        </p:nvSpPr>
        <p:spPr>
          <a:xfrm>
            <a:off x="724395" y="5779495"/>
            <a:ext cx="6058710" cy="646331"/>
          </a:xfrm>
          <a:prstGeom prst="rect">
            <a:avLst/>
          </a:prstGeom>
          <a:noFill/>
        </p:spPr>
        <p:txBody>
          <a:bodyPr wrap="none" rtlCol="0">
            <a:spAutoFit/>
          </a:bodyPr>
          <a:lstStyle/>
          <a:p>
            <a:r>
              <a:rPr lang="en-US" b="0" i="0" dirty="0">
                <a:solidFill>
                  <a:srgbClr val="0D0D0D"/>
                </a:solidFill>
                <a:effectLst/>
                <a:highlight>
                  <a:srgbClr val="FFFFFF"/>
                </a:highlight>
                <a:latin typeface="Söhne"/>
              </a:rPr>
              <a:t>Mean height = (65 + 68 + 63 + 70 + 72) / 5 = 67.6 inches</a:t>
            </a:r>
            <a:r>
              <a:rPr lang="en-US" dirty="0"/>
              <a:t> </a:t>
            </a:r>
          </a:p>
          <a:p>
            <a:r>
              <a:rPr lang="en-US" b="0" i="0" dirty="0">
                <a:solidFill>
                  <a:srgbClr val="0D0D0D"/>
                </a:solidFill>
                <a:effectLst/>
                <a:highlight>
                  <a:srgbClr val="FFFFFF"/>
                </a:highlight>
                <a:latin typeface="Söhne"/>
              </a:rPr>
              <a:t>Mean weight = (150 + 160 + 145 + 170 + 175) / 5 = 160 pounds</a:t>
            </a:r>
            <a:endParaRPr lang="en-US" dirty="0"/>
          </a:p>
        </p:txBody>
      </p:sp>
    </p:spTree>
    <p:extLst>
      <p:ext uri="{BB962C8B-B14F-4D97-AF65-F5344CB8AC3E}">
        <p14:creationId xmlns:p14="http://schemas.microsoft.com/office/powerpoint/2010/main" val="412619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0D27-FFAE-AB12-319C-CAC853EEA34C}"/>
              </a:ext>
            </a:extLst>
          </p:cNvPr>
          <p:cNvSpPr>
            <a:spLocks noGrp="1"/>
          </p:cNvSpPr>
          <p:nvPr>
            <p:ph type="title"/>
          </p:nvPr>
        </p:nvSpPr>
        <p:spPr/>
        <p:txBody>
          <a:bodyPr/>
          <a:lstStyle/>
          <a:p>
            <a:r>
              <a:rPr lang="en-US" dirty="0"/>
              <a:t>Variance and SD</a:t>
            </a:r>
          </a:p>
        </p:txBody>
      </p:sp>
      <p:sp>
        <p:nvSpPr>
          <p:cNvPr id="3" name="Content Placeholder 2">
            <a:extLst>
              <a:ext uri="{FF2B5EF4-FFF2-40B4-BE49-F238E27FC236}">
                <a16:creationId xmlns:a16="http://schemas.microsoft.com/office/drawing/2014/main" id="{7AE7D76A-371B-1527-69F0-B0367FE60B02}"/>
              </a:ext>
            </a:extLst>
          </p:cNvPr>
          <p:cNvSpPr>
            <a:spLocks noGrp="1"/>
          </p:cNvSpPr>
          <p:nvPr>
            <p:ph idx="1"/>
          </p:nvPr>
        </p:nvSpPr>
        <p:spPr>
          <a:xfrm>
            <a:off x="838200" y="1341912"/>
            <a:ext cx="10515600" cy="4672994"/>
          </a:xfrm>
        </p:spPr>
        <p:txBody>
          <a:bodyPr>
            <a:normAutofit/>
          </a:bodyPr>
          <a:lstStyle/>
          <a:p>
            <a:r>
              <a:rPr lang="en-US" sz="1600" b="1" i="0" dirty="0">
                <a:solidFill>
                  <a:srgbClr val="0D0D0D"/>
                </a:solidFill>
                <a:effectLst/>
                <a:highlight>
                  <a:srgbClr val="FFFFFF"/>
                </a:highlight>
                <a:latin typeface="Söhne"/>
              </a:rPr>
              <a:t>Variance</a:t>
            </a:r>
            <a:r>
              <a:rPr lang="en-US" sz="1600" b="0" i="0" dirty="0">
                <a:solidFill>
                  <a:srgbClr val="0D0D0D"/>
                </a:solidFill>
                <a:effectLst/>
                <a:highlight>
                  <a:srgbClr val="FFFFFF"/>
                </a:highlight>
                <a:latin typeface="Söhne"/>
              </a:rPr>
              <a:t> measures the dispersion or spread of a set of data points. It's calculated as the </a:t>
            </a:r>
            <a:r>
              <a:rPr lang="en-US" sz="1600" b="1" i="0" dirty="0">
                <a:solidFill>
                  <a:srgbClr val="0D0D0D"/>
                </a:solidFill>
                <a:effectLst/>
                <a:highlight>
                  <a:srgbClr val="FFFFFF"/>
                </a:highlight>
                <a:latin typeface="Söhne"/>
              </a:rPr>
              <a:t>average of the squared differences from the mean</a:t>
            </a:r>
            <a:r>
              <a:rPr lang="en-US" sz="1600" b="0" i="0" dirty="0">
                <a:solidFill>
                  <a:srgbClr val="0D0D0D"/>
                </a:solidFill>
                <a:effectLst/>
                <a:highlight>
                  <a:srgbClr val="FFFFFF"/>
                </a:highlight>
                <a:latin typeface="Söhne"/>
              </a:rPr>
              <a:t>. Here's how to calculate the variance for both height and weight</a:t>
            </a:r>
          </a:p>
          <a:p>
            <a:r>
              <a:rPr lang="en-US" sz="1600" b="0" i="0" dirty="0">
                <a:solidFill>
                  <a:srgbClr val="0D0D0D"/>
                </a:solidFill>
                <a:effectLst/>
                <a:highlight>
                  <a:srgbClr val="FFFFFF"/>
                </a:highlight>
                <a:latin typeface="Söhne"/>
              </a:rPr>
              <a:t>The </a:t>
            </a:r>
            <a:r>
              <a:rPr lang="en-US" sz="1600" b="1" i="0" dirty="0">
                <a:solidFill>
                  <a:srgbClr val="0D0D0D"/>
                </a:solidFill>
                <a:effectLst/>
                <a:highlight>
                  <a:srgbClr val="FFFFFF"/>
                </a:highlight>
                <a:latin typeface="Söhne"/>
              </a:rPr>
              <a:t>standard deviation </a:t>
            </a:r>
            <a:r>
              <a:rPr lang="en-US" sz="1600" b="0" i="0" dirty="0">
                <a:solidFill>
                  <a:srgbClr val="0D0D0D"/>
                </a:solidFill>
                <a:effectLst/>
                <a:highlight>
                  <a:srgbClr val="FFFFFF"/>
                </a:highlight>
                <a:latin typeface="Söhne"/>
              </a:rPr>
              <a:t>is the </a:t>
            </a:r>
            <a:r>
              <a:rPr lang="en-US" sz="1600" b="1" i="0" dirty="0">
                <a:solidFill>
                  <a:srgbClr val="0D0D0D"/>
                </a:solidFill>
                <a:effectLst/>
                <a:highlight>
                  <a:srgbClr val="FFFFFF"/>
                </a:highlight>
                <a:latin typeface="Söhne"/>
              </a:rPr>
              <a:t>square root of the variance </a:t>
            </a:r>
            <a:r>
              <a:rPr lang="en-US" sz="1600" b="0" i="0" dirty="0">
                <a:solidFill>
                  <a:srgbClr val="0D0D0D"/>
                </a:solidFill>
                <a:effectLst/>
                <a:highlight>
                  <a:srgbClr val="FFFFFF"/>
                </a:highlight>
                <a:latin typeface="Söhne"/>
              </a:rPr>
              <a:t>and provides a measure of the dispersion of data points from the mean. It's often used because it's in the same unit as the original data, making it easier to interpret.</a:t>
            </a:r>
          </a:p>
          <a:p>
            <a:endParaRPr lang="en-US" sz="1600" dirty="0">
              <a:solidFill>
                <a:srgbClr val="0D0D0D"/>
              </a:solidFill>
              <a:highlight>
                <a:srgbClr val="FFFFFF"/>
              </a:highlight>
              <a:latin typeface="Söhne"/>
            </a:endParaRPr>
          </a:p>
          <a:p>
            <a:endParaRPr lang="en-US" sz="1600" dirty="0"/>
          </a:p>
        </p:txBody>
      </p:sp>
      <p:graphicFrame>
        <p:nvGraphicFramePr>
          <p:cNvPr id="5" name="Table 4">
            <a:extLst>
              <a:ext uri="{FF2B5EF4-FFF2-40B4-BE49-F238E27FC236}">
                <a16:creationId xmlns:a16="http://schemas.microsoft.com/office/drawing/2014/main" id="{C1B28EF4-3B62-BE3E-8AF5-CB7F9F6DE2BA}"/>
              </a:ext>
            </a:extLst>
          </p:cNvPr>
          <p:cNvGraphicFramePr>
            <a:graphicFrameLocks noGrp="1"/>
          </p:cNvGraphicFramePr>
          <p:nvPr>
            <p:extLst>
              <p:ext uri="{D42A27DB-BD31-4B8C-83A1-F6EECF244321}">
                <p14:modId xmlns:p14="http://schemas.microsoft.com/office/powerpoint/2010/main" val="849259023"/>
              </p:ext>
            </p:extLst>
          </p:nvPr>
        </p:nvGraphicFramePr>
        <p:xfrm>
          <a:off x="1414482" y="2503058"/>
          <a:ext cx="8128000" cy="253081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34023764"/>
                    </a:ext>
                  </a:extLst>
                </a:gridCol>
                <a:gridCol w="2032000">
                  <a:extLst>
                    <a:ext uri="{9D8B030D-6E8A-4147-A177-3AD203B41FA5}">
                      <a16:colId xmlns:a16="http://schemas.microsoft.com/office/drawing/2014/main" val="349644796"/>
                    </a:ext>
                  </a:extLst>
                </a:gridCol>
                <a:gridCol w="2032000">
                  <a:extLst>
                    <a:ext uri="{9D8B030D-6E8A-4147-A177-3AD203B41FA5}">
                      <a16:colId xmlns:a16="http://schemas.microsoft.com/office/drawing/2014/main" val="1574998522"/>
                    </a:ext>
                  </a:extLst>
                </a:gridCol>
                <a:gridCol w="2032000">
                  <a:extLst>
                    <a:ext uri="{9D8B030D-6E8A-4147-A177-3AD203B41FA5}">
                      <a16:colId xmlns:a16="http://schemas.microsoft.com/office/drawing/2014/main" val="1930142627"/>
                    </a:ext>
                  </a:extLst>
                </a:gridCol>
              </a:tblGrid>
              <a:tr h="370840">
                <a:tc>
                  <a:txBody>
                    <a:bodyPr/>
                    <a:lstStyle/>
                    <a:p>
                      <a:pPr algn="ctr"/>
                      <a:r>
                        <a:rPr lang="en-US" dirty="0"/>
                        <a:t>Height</a:t>
                      </a:r>
                    </a:p>
                  </a:txBody>
                  <a:tcPr/>
                </a:tc>
                <a:tc>
                  <a:txBody>
                    <a:bodyPr/>
                    <a:lstStyle/>
                    <a:p>
                      <a:pPr algn="ctr"/>
                      <a:r>
                        <a:rPr lang="en-US" sz="1600" dirty="0"/>
                        <a:t>Deviation from mean</a:t>
                      </a:r>
                    </a:p>
                  </a:txBody>
                  <a:tcPr/>
                </a:tc>
                <a:tc>
                  <a:txBody>
                    <a:bodyPr/>
                    <a:lstStyle/>
                    <a:p>
                      <a:pPr algn="ctr"/>
                      <a:r>
                        <a:rPr lang="en-US" dirty="0"/>
                        <a:t>Weight</a:t>
                      </a:r>
                    </a:p>
                  </a:txBody>
                  <a:tcPr/>
                </a:tc>
                <a:tc>
                  <a:txBody>
                    <a:bodyPr/>
                    <a:lstStyle/>
                    <a:p>
                      <a:pPr algn="ctr"/>
                      <a:r>
                        <a:rPr lang="en-US" sz="1600" dirty="0"/>
                        <a:t>Deviation from mean</a:t>
                      </a:r>
                    </a:p>
                  </a:txBody>
                  <a:tcPr/>
                </a:tc>
                <a:extLst>
                  <a:ext uri="{0D108BD9-81ED-4DB2-BD59-A6C34878D82A}">
                    <a16:rowId xmlns:a16="http://schemas.microsoft.com/office/drawing/2014/main" val="2980593755"/>
                  </a:ext>
                </a:extLst>
              </a:tr>
              <a:tr h="370840">
                <a:tc>
                  <a:txBody>
                    <a:bodyPr/>
                    <a:lstStyle/>
                    <a:p>
                      <a:pPr algn="ctr" fontAlgn="base">
                        <a:spcBef>
                          <a:spcPts val="0"/>
                        </a:spcBef>
                        <a:spcAft>
                          <a:spcPts val="0"/>
                        </a:spcAft>
                      </a:pPr>
                      <a:r>
                        <a:rPr lang="en-US" sz="1800" b="0" i="0" u="none" strike="noStrike" dirty="0">
                          <a:effectLst/>
                          <a:latin typeface="Arial" panose="020B0604020202020204" pitchFamily="34" charset="0"/>
                        </a:rPr>
                        <a:t>65</a:t>
                      </a:r>
                    </a:p>
                  </a:txBody>
                  <a:tcPr marL="157675" marR="157675" marT="78837" marB="78837" anchor="ctr"/>
                </a:tc>
                <a:tc>
                  <a:txBody>
                    <a:bodyPr/>
                    <a:lstStyle/>
                    <a:p>
                      <a:r>
                        <a:rPr lang="en-US" dirty="0"/>
                        <a:t>65 - </a:t>
                      </a:r>
                      <a:r>
                        <a:rPr lang="en-US" b="0" i="0" dirty="0">
                          <a:solidFill>
                            <a:srgbClr val="0D0D0D"/>
                          </a:solidFill>
                          <a:effectLst/>
                          <a:highlight>
                            <a:srgbClr val="FFFFFF"/>
                          </a:highlight>
                          <a:latin typeface="Söhne"/>
                        </a:rPr>
                        <a:t>67.6 = </a:t>
                      </a:r>
                      <a:r>
                        <a:rPr lang="en-US" b="0" i="0" dirty="0">
                          <a:solidFill>
                            <a:srgbClr val="C00000"/>
                          </a:solidFill>
                          <a:effectLst/>
                          <a:highlight>
                            <a:srgbClr val="FFFFFF"/>
                          </a:highlight>
                          <a:latin typeface="Söhne"/>
                        </a:rPr>
                        <a:t>-2.6</a:t>
                      </a:r>
                      <a:endParaRPr lang="en-US" dirty="0">
                        <a:solidFill>
                          <a:srgbClr val="C00000"/>
                        </a:solidFill>
                      </a:endParaRPr>
                    </a:p>
                  </a:txBody>
                  <a:tcPr/>
                </a:tc>
                <a:tc>
                  <a:txBody>
                    <a:bodyPr/>
                    <a:lstStyle/>
                    <a:p>
                      <a:pPr algn="ctr" fontAlgn="base">
                        <a:spcBef>
                          <a:spcPts val="0"/>
                        </a:spcBef>
                        <a:spcAft>
                          <a:spcPts val="0"/>
                        </a:spcAft>
                      </a:pPr>
                      <a:r>
                        <a:rPr lang="en-US" sz="1800" b="0" i="0" u="none" strike="noStrike" dirty="0">
                          <a:effectLst/>
                          <a:latin typeface="Arial" panose="020B0604020202020204" pitchFamily="34" charset="0"/>
                        </a:rPr>
                        <a:t>150</a:t>
                      </a:r>
                    </a:p>
                  </a:txBody>
                  <a:tcPr marL="157675" marR="157675" marT="78837" marB="78837" anchor="ctr"/>
                </a:tc>
                <a:tc>
                  <a:txBody>
                    <a:bodyPr/>
                    <a:lstStyle/>
                    <a:p>
                      <a:r>
                        <a:rPr lang="en-US" dirty="0"/>
                        <a:t>150 – 160 = </a:t>
                      </a:r>
                      <a:r>
                        <a:rPr lang="en-US" dirty="0">
                          <a:solidFill>
                            <a:srgbClr val="C00000"/>
                          </a:solidFill>
                        </a:rPr>
                        <a:t>-10</a:t>
                      </a:r>
                    </a:p>
                  </a:txBody>
                  <a:tcPr/>
                </a:tc>
                <a:extLst>
                  <a:ext uri="{0D108BD9-81ED-4DB2-BD59-A6C34878D82A}">
                    <a16:rowId xmlns:a16="http://schemas.microsoft.com/office/drawing/2014/main" val="4225102867"/>
                  </a:ext>
                </a:extLst>
              </a:tr>
              <a:tr h="370840">
                <a:tc>
                  <a:txBody>
                    <a:bodyPr/>
                    <a:lstStyle/>
                    <a:p>
                      <a:pPr algn="ctr" fontAlgn="base">
                        <a:spcBef>
                          <a:spcPts val="0"/>
                        </a:spcBef>
                        <a:spcAft>
                          <a:spcPts val="0"/>
                        </a:spcAft>
                      </a:pPr>
                      <a:r>
                        <a:rPr lang="en-US" sz="1800" b="0" i="0" u="none" strike="noStrike" dirty="0">
                          <a:effectLst/>
                          <a:latin typeface="Arial" panose="020B0604020202020204" pitchFamily="34" charset="0"/>
                        </a:rPr>
                        <a:t>68</a:t>
                      </a:r>
                    </a:p>
                  </a:txBody>
                  <a:tcPr marL="157675" marR="157675" marT="78837" marB="78837" anchor="ctr"/>
                </a:tc>
                <a:tc>
                  <a:txBody>
                    <a:bodyPr/>
                    <a:lstStyle/>
                    <a:p>
                      <a:r>
                        <a:rPr lang="en-US" dirty="0"/>
                        <a:t>68 - </a:t>
                      </a:r>
                      <a:r>
                        <a:rPr lang="en-US" b="0" i="0" dirty="0">
                          <a:solidFill>
                            <a:srgbClr val="0D0D0D"/>
                          </a:solidFill>
                          <a:effectLst/>
                          <a:highlight>
                            <a:srgbClr val="FFFFFF"/>
                          </a:highlight>
                          <a:latin typeface="Söhne"/>
                        </a:rPr>
                        <a:t>67.6 = 0.4</a:t>
                      </a:r>
                      <a:endParaRPr lang="en-US" dirty="0"/>
                    </a:p>
                  </a:txBody>
                  <a:tcPr/>
                </a:tc>
                <a:tc>
                  <a:txBody>
                    <a:bodyPr/>
                    <a:lstStyle/>
                    <a:p>
                      <a:pPr algn="ctr" fontAlgn="base">
                        <a:spcBef>
                          <a:spcPts val="0"/>
                        </a:spcBef>
                        <a:spcAft>
                          <a:spcPts val="0"/>
                        </a:spcAft>
                      </a:pPr>
                      <a:r>
                        <a:rPr lang="en-US" sz="1800" b="0" i="0" u="none" strike="noStrike" dirty="0">
                          <a:effectLst/>
                          <a:latin typeface="Arial" panose="020B0604020202020204" pitchFamily="34" charset="0"/>
                        </a:rPr>
                        <a:t>160</a:t>
                      </a:r>
                    </a:p>
                  </a:txBody>
                  <a:tcPr marL="157675" marR="157675" marT="78837" marB="78837" anchor="ctr"/>
                </a:tc>
                <a:tc>
                  <a:txBody>
                    <a:bodyPr/>
                    <a:lstStyle/>
                    <a:p>
                      <a:r>
                        <a:rPr lang="en-US" dirty="0"/>
                        <a:t>160 – 160 = 0</a:t>
                      </a:r>
                    </a:p>
                  </a:txBody>
                  <a:tcPr/>
                </a:tc>
                <a:extLst>
                  <a:ext uri="{0D108BD9-81ED-4DB2-BD59-A6C34878D82A}">
                    <a16:rowId xmlns:a16="http://schemas.microsoft.com/office/drawing/2014/main" val="3774776158"/>
                  </a:ext>
                </a:extLst>
              </a:tr>
              <a:tr h="370840">
                <a:tc>
                  <a:txBody>
                    <a:bodyPr/>
                    <a:lstStyle/>
                    <a:p>
                      <a:pPr algn="ctr" fontAlgn="base">
                        <a:spcBef>
                          <a:spcPts val="0"/>
                        </a:spcBef>
                        <a:spcAft>
                          <a:spcPts val="0"/>
                        </a:spcAft>
                      </a:pPr>
                      <a:r>
                        <a:rPr lang="en-US" sz="1800" b="0" i="0" u="none" strike="noStrike" dirty="0">
                          <a:effectLst/>
                          <a:latin typeface="Arial" panose="020B0604020202020204" pitchFamily="34" charset="0"/>
                        </a:rPr>
                        <a:t>63</a:t>
                      </a:r>
                    </a:p>
                  </a:txBody>
                  <a:tcPr marL="157675" marR="157675" marT="78837" marB="78837" anchor="ctr"/>
                </a:tc>
                <a:tc>
                  <a:txBody>
                    <a:bodyPr/>
                    <a:lstStyle/>
                    <a:p>
                      <a:r>
                        <a:rPr lang="en-US" dirty="0"/>
                        <a:t>63 - </a:t>
                      </a:r>
                      <a:r>
                        <a:rPr lang="en-US" b="0" i="0" dirty="0">
                          <a:solidFill>
                            <a:srgbClr val="0D0D0D"/>
                          </a:solidFill>
                          <a:effectLst/>
                          <a:highlight>
                            <a:srgbClr val="FFFFFF"/>
                          </a:highlight>
                          <a:latin typeface="Söhne"/>
                        </a:rPr>
                        <a:t>67.6 = </a:t>
                      </a:r>
                      <a:r>
                        <a:rPr lang="en-US" b="0" i="0" dirty="0">
                          <a:solidFill>
                            <a:srgbClr val="C00000"/>
                          </a:solidFill>
                          <a:effectLst/>
                          <a:highlight>
                            <a:srgbClr val="FFFFFF"/>
                          </a:highlight>
                          <a:latin typeface="Söhne"/>
                        </a:rPr>
                        <a:t>-4.6</a:t>
                      </a:r>
                      <a:endParaRPr lang="en-US" dirty="0">
                        <a:solidFill>
                          <a:srgbClr val="C00000"/>
                        </a:solidFill>
                      </a:endParaRPr>
                    </a:p>
                  </a:txBody>
                  <a:tcPr/>
                </a:tc>
                <a:tc>
                  <a:txBody>
                    <a:bodyPr/>
                    <a:lstStyle/>
                    <a:p>
                      <a:pPr algn="ctr" fontAlgn="base">
                        <a:spcBef>
                          <a:spcPts val="0"/>
                        </a:spcBef>
                        <a:spcAft>
                          <a:spcPts val="0"/>
                        </a:spcAft>
                      </a:pPr>
                      <a:r>
                        <a:rPr lang="en-US" sz="1800" b="0" i="0" u="none" strike="noStrike" dirty="0">
                          <a:effectLst/>
                          <a:latin typeface="Arial" panose="020B0604020202020204" pitchFamily="34" charset="0"/>
                        </a:rPr>
                        <a:t>145</a:t>
                      </a:r>
                    </a:p>
                  </a:txBody>
                  <a:tcPr marL="157675" marR="157675" marT="78837" marB="78837" anchor="ctr"/>
                </a:tc>
                <a:tc>
                  <a:txBody>
                    <a:bodyPr/>
                    <a:lstStyle/>
                    <a:p>
                      <a:r>
                        <a:rPr lang="en-US" dirty="0"/>
                        <a:t>145 – 160 = </a:t>
                      </a:r>
                      <a:r>
                        <a:rPr lang="en-US" dirty="0">
                          <a:solidFill>
                            <a:srgbClr val="C00000"/>
                          </a:solidFill>
                        </a:rPr>
                        <a:t>-15</a:t>
                      </a:r>
                    </a:p>
                  </a:txBody>
                  <a:tcPr/>
                </a:tc>
                <a:extLst>
                  <a:ext uri="{0D108BD9-81ED-4DB2-BD59-A6C34878D82A}">
                    <a16:rowId xmlns:a16="http://schemas.microsoft.com/office/drawing/2014/main" val="1501508566"/>
                  </a:ext>
                </a:extLst>
              </a:tr>
              <a:tr h="370840">
                <a:tc>
                  <a:txBody>
                    <a:bodyPr/>
                    <a:lstStyle/>
                    <a:p>
                      <a:pPr algn="ctr" fontAlgn="base">
                        <a:spcBef>
                          <a:spcPts val="0"/>
                        </a:spcBef>
                        <a:spcAft>
                          <a:spcPts val="0"/>
                        </a:spcAft>
                      </a:pPr>
                      <a:r>
                        <a:rPr lang="en-US" sz="1800" b="0" i="0" u="none" strike="noStrike" dirty="0">
                          <a:effectLst/>
                          <a:latin typeface="Arial" panose="020B0604020202020204" pitchFamily="34" charset="0"/>
                        </a:rPr>
                        <a:t>70</a:t>
                      </a:r>
                    </a:p>
                  </a:txBody>
                  <a:tcPr marL="157675" marR="157675" marT="78837" marB="78837" anchor="ctr"/>
                </a:tc>
                <a:tc>
                  <a:txBody>
                    <a:bodyPr/>
                    <a:lstStyle/>
                    <a:p>
                      <a:r>
                        <a:rPr lang="en-US" dirty="0"/>
                        <a:t>70 - </a:t>
                      </a:r>
                      <a:r>
                        <a:rPr lang="en-US" b="0" i="0" dirty="0">
                          <a:solidFill>
                            <a:srgbClr val="0D0D0D"/>
                          </a:solidFill>
                          <a:effectLst/>
                          <a:highlight>
                            <a:srgbClr val="FFFFFF"/>
                          </a:highlight>
                          <a:latin typeface="Söhne"/>
                        </a:rPr>
                        <a:t>67.6 = 2.4</a:t>
                      </a:r>
                      <a:endParaRPr lang="en-US" dirty="0"/>
                    </a:p>
                  </a:txBody>
                  <a:tcPr/>
                </a:tc>
                <a:tc>
                  <a:txBody>
                    <a:bodyPr/>
                    <a:lstStyle/>
                    <a:p>
                      <a:pPr algn="ctr" fontAlgn="base">
                        <a:spcBef>
                          <a:spcPts val="0"/>
                        </a:spcBef>
                        <a:spcAft>
                          <a:spcPts val="0"/>
                        </a:spcAft>
                      </a:pPr>
                      <a:r>
                        <a:rPr lang="en-US" sz="1800" b="0" i="0" u="none" strike="noStrike" dirty="0">
                          <a:effectLst/>
                          <a:latin typeface="Arial" panose="020B0604020202020204" pitchFamily="34" charset="0"/>
                        </a:rPr>
                        <a:t>170</a:t>
                      </a:r>
                    </a:p>
                  </a:txBody>
                  <a:tcPr marL="157675" marR="157675" marT="78837" marB="78837" anchor="ctr"/>
                </a:tc>
                <a:tc>
                  <a:txBody>
                    <a:bodyPr/>
                    <a:lstStyle/>
                    <a:p>
                      <a:r>
                        <a:rPr lang="en-US" dirty="0"/>
                        <a:t>170 – 160 = 10</a:t>
                      </a:r>
                    </a:p>
                  </a:txBody>
                  <a:tcPr/>
                </a:tc>
                <a:extLst>
                  <a:ext uri="{0D108BD9-81ED-4DB2-BD59-A6C34878D82A}">
                    <a16:rowId xmlns:a16="http://schemas.microsoft.com/office/drawing/2014/main" val="366449674"/>
                  </a:ext>
                </a:extLst>
              </a:tr>
              <a:tr h="370840">
                <a:tc>
                  <a:txBody>
                    <a:bodyPr/>
                    <a:lstStyle/>
                    <a:p>
                      <a:pPr algn="ctr" fontAlgn="base">
                        <a:spcBef>
                          <a:spcPts val="0"/>
                        </a:spcBef>
                        <a:spcAft>
                          <a:spcPts val="0"/>
                        </a:spcAft>
                      </a:pPr>
                      <a:r>
                        <a:rPr lang="en-US" sz="1800" b="0" i="0" u="none" strike="noStrike" dirty="0">
                          <a:effectLst/>
                          <a:latin typeface="Arial" panose="020B0604020202020204" pitchFamily="34" charset="0"/>
                        </a:rPr>
                        <a:t>72</a:t>
                      </a:r>
                    </a:p>
                  </a:txBody>
                  <a:tcPr marL="157675" marR="157675" marT="78837" marB="78837" anchor="ctr"/>
                </a:tc>
                <a:tc>
                  <a:txBody>
                    <a:bodyPr/>
                    <a:lstStyle/>
                    <a:p>
                      <a:r>
                        <a:rPr lang="en-US" dirty="0"/>
                        <a:t>72 - </a:t>
                      </a:r>
                      <a:r>
                        <a:rPr lang="en-US" b="0" i="0" dirty="0">
                          <a:solidFill>
                            <a:srgbClr val="0D0D0D"/>
                          </a:solidFill>
                          <a:effectLst/>
                          <a:highlight>
                            <a:srgbClr val="FFFFFF"/>
                          </a:highlight>
                          <a:latin typeface="Söhne"/>
                        </a:rPr>
                        <a:t>67.6 = 4.4</a:t>
                      </a:r>
                      <a:endParaRPr lang="en-US" dirty="0"/>
                    </a:p>
                  </a:txBody>
                  <a:tcPr/>
                </a:tc>
                <a:tc>
                  <a:txBody>
                    <a:bodyPr/>
                    <a:lstStyle/>
                    <a:p>
                      <a:pPr algn="ctr" fontAlgn="base">
                        <a:spcBef>
                          <a:spcPts val="0"/>
                        </a:spcBef>
                        <a:spcAft>
                          <a:spcPts val="0"/>
                        </a:spcAft>
                      </a:pPr>
                      <a:r>
                        <a:rPr lang="en-US" sz="1800" b="0" i="0" u="none" strike="noStrike" dirty="0">
                          <a:effectLst/>
                          <a:latin typeface="Arial" panose="020B0604020202020204" pitchFamily="34" charset="0"/>
                        </a:rPr>
                        <a:t>175</a:t>
                      </a:r>
                    </a:p>
                  </a:txBody>
                  <a:tcPr marL="157675" marR="157675" marT="78837" marB="78837" anchor="ctr"/>
                </a:tc>
                <a:tc>
                  <a:txBody>
                    <a:bodyPr/>
                    <a:lstStyle/>
                    <a:p>
                      <a:r>
                        <a:rPr lang="en-US" dirty="0"/>
                        <a:t>175 – 160 = 15</a:t>
                      </a:r>
                    </a:p>
                  </a:txBody>
                  <a:tcPr/>
                </a:tc>
                <a:extLst>
                  <a:ext uri="{0D108BD9-81ED-4DB2-BD59-A6C34878D82A}">
                    <a16:rowId xmlns:a16="http://schemas.microsoft.com/office/drawing/2014/main" val="4148776199"/>
                  </a:ext>
                </a:extLst>
              </a:tr>
            </a:tbl>
          </a:graphicData>
        </a:graphic>
      </p:graphicFrame>
      <p:sp>
        <p:nvSpPr>
          <p:cNvPr id="6" name="TextBox 5">
            <a:extLst>
              <a:ext uri="{FF2B5EF4-FFF2-40B4-BE49-F238E27FC236}">
                <a16:creationId xmlns:a16="http://schemas.microsoft.com/office/drawing/2014/main" id="{31465F44-3EA7-BF74-A2F2-77B08FC7EE4A}"/>
              </a:ext>
            </a:extLst>
          </p:cNvPr>
          <p:cNvSpPr txBox="1"/>
          <p:nvPr/>
        </p:nvSpPr>
        <p:spPr>
          <a:xfrm>
            <a:off x="838200" y="5193115"/>
            <a:ext cx="10515600" cy="1477328"/>
          </a:xfrm>
          <a:prstGeom prst="rect">
            <a:avLst/>
          </a:prstGeom>
          <a:noFill/>
        </p:spPr>
        <p:txBody>
          <a:bodyPr wrap="square" rtlCol="0">
            <a:spAutoFit/>
          </a:bodyPr>
          <a:lstStyle/>
          <a:p>
            <a:r>
              <a:rPr lang="en-US" b="0" i="0" dirty="0">
                <a:solidFill>
                  <a:srgbClr val="0D0D0D"/>
                </a:solidFill>
                <a:effectLst/>
                <a:highlight>
                  <a:srgbClr val="FFFFFF"/>
                </a:highlight>
                <a:latin typeface="Söhne"/>
              </a:rPr>
              <a:t>Variance (H) = [(65 - 67.6)</a:t>
            </a:r>
            <a:r>
              <a:rPr lang="en-US" b="0" i="0" baseline="30000" dirty="0">
                <a:solidFill>
                  <a:srgbClr val="0D0D0D"/>
                </a:solidFill>
                <a:effectLst/>
                <a:highlight>
                  <a:srgbClr val="FFFFFF"/>
                </a:highlight>
                <a:latin typeface="Söhne"/>
              </a:rPr>
              <a:t>2</a:t>
            </a:r>
            <a:r>
              <a:rPr lang="en-US" b="0" i="0" dirty="0">
                <a:solidFill>
                  <a:srgbClr val="0D0D0D"/>
                </a:solidFill>
                <a:effectLst/>
                <a:highlight>
                  <a:srgbClr val="FFFFFF"/>
                </a:highlight>
                <a:latin typeface="Söhne"/>
              </a:rPr>
              <a:t> + (68 - 67.6)</a:t>
            </a:r>
            <a:r>
              <a:rPr lang="en-US" b="0" i="0" baseline="30000" dirty="0">
                <a:solidFill>
                  <a:srgbClr val="0D0D0D"/>
                </a:solidFill>
                <a:effectLst/>
                <a:highlight>
                  <a:srgbClr val="FFFFFF"/>
                </a:highlight>
                <a:latin typeface="Söhne"/>
              </a:rPr>
              <a:t>2</a:t>
            </a:r>
            <a:r>
              <a:rPr lang="en-US" b="0" i="0" dirty="0">
                <a:solidFill>
                  <a:srgbClr val="0D0D0D"/>
                </a:solidFill>
                <a:effectLst/>
                <a:highlight>
                  <a:srgbClr val="FFFFFF"/>
                </a:highlight>
                <a:latin typeface="Söhne"/>
              </a:rPr>
              <a:t> + (63 - 67.6)</a:t>
            </a:r>
            <a:r>
              <a:rPr lang="en-US" b="0" i="0" baseline="30000" dirty="0">
                <a:solidFill>
                  <a:srgbClr val="0D0D0D"/>
                </a:solidFill>
                <a:effectLst/>
                <a:highlight>
                  <a:srgbClr val="FFFFFF"/>
                </a:highlight>
                <a:latin typeface="Söhne"/>
              </a:rPr>
              <a:t>2</a:t>
            </a:r>
            <a:r>
              <a:rPr lang="en-US" b="0" i="0" dirty="0">
                <a:solidFill>
                  <a:srgbClr val="0D0D0D"/>
                </a:solidFill>
                <a:effectLst/>
                <a:highlight>
                  <a:srgbClr val="FFFFFF"/>
                </a:highlight>
                <a:latin typeface="Söhne"/>
              </a:rPr>
              <a:t> + (70 - 67.6)</a:t>
            </a:r>
            <a:r>
              <a:rPr lang="en-US" b="0" i="0" baseline="30000" dirty="0">
                <a:solidFill>
                  <a:srgbClr val="0D0D0D"/>
                </a:solidFill>
                <a:effectLst/>
                <a:highlight>
                  <a:srgbClr val="FFFFFF"/>
                </a:highlight>
                <a:latin typeface="Söhne"/>
              </a:rPr>
              <a:t>2</a:t>
            </a:r>
            <a:r>
              <a:rPr lang="en-US" b="0" i="0" dirty="0">
                <a:solidFill>
                  <a:srgbClr val="0D0D0D"/>
                </a:solidFill>
                <a:effectLst/>
                <a:highlight>
                  <a:srgbClr val="FFFFFF"/>
                </a:highlight>
                <a:latin typeface="Söhne"/>
              </a:rPr>
              <a:t> + (72 - 67.6)</a:t>
            </a:r>
            <a:r>
              <a:rPr lang="en-US" b="0" i="0" baseline="30000" dirty="0">
                <a:solidFill>
                  <a:srgbClr val="0D0D0D"/>
                </a:solidFill>
                <a:effectLst/>
                <a:highlight>
                  <a:srgbClr val="FFFFFF"/>
                </a:highlight>
                <a:latin typeface="Söhne"/>
              </a:rPr>
              <a:t>2</a:t>
            </a:r>
            <a:r>
              <a:rPr lang="en-US" b="0" i="0" dirty="0">
                <a:solidFill>
                  <a:srgbClr val="0D0D0D"/>
                </a:solidFill>
                <a:effectLst/>
                <a:highlight>
                  <a:srgbClr val="FFFFFF"/>
                </a:highlight>
                <a:latin typeface="Söhne"/>
              </a:rPr>
              <a:t>] / 5 ≈ 11.88 square inches²</a:t>
            </a:r>
          </a:p>
          <a:p>
            <a:r>
              <a:rPr lang="en-US" dirty="0">
                <a:solidFill>
                  <a:srgbClr val="0D0D0D"/>
                </a:solidFill>
                <a:highlight>
                  <a:srgbClr val="FFFFFF"/>
                </a:highlight>
                <a:latin typeface="Söhne"/>
              </a:rPr>
              <a:t>SD = </a:t>
            </a:r>
            <a:r>
              <a:rPr lang="en-US" b="0" i="0" dirty="0">
                <a:solidFill>
                  <a:srgbClr val="0D0D0D"/>
                </a:solidFill>
                <a:effectLst/>
                <a:highlight>
                  <a:srgbClr val="FFFFFF"/>
                </a:highlight>
                <a:latin typeface="Söhne"/>
              </a:rPr>
              <a:t>√(11.88) ≈ 3.45 inches</a:t>
            </a:r>
          </a:p>
          <a:p>
            <a:endParaRPr lang="en-US" dirty="0">
              <a:solidFill>
                <a:srgbClr val="0D0D0D"/>
              </a:solidFill>
              <a:highlight>
                <a:srgbClr val="FFFFFF"/>
              </a:highlight>
              <a:latin typeface="Söhne"/>
            </a:endParaRPr>
          </a:p>
          <a:p>
            <a:r>
              <a:rPr lang="en-US" b="0" i="0" dirty="0">
                <a:solidFill>
                  <a:srgbClr val="0D0D0D"/>
                </a:solidFill>
                <a:effectLst/>
                <a:highlight>
                  <a:srgbClr val="FFFFFF"/>
                </a:highlight>
                <a:latin typeface="Söhne"/>
              </a:rPr>
              <a:t>Variance (W) = [(150 - 160)</a:t>
            </a:r>
            <a:r>
              <a:rPr lang="en-US" b="0" i="0" baseline="30000" dirty="0">
                <a:solidFill>
                  <a:srgbClr val="0D0D0D"/>
                </a:solidFill>
                <a:effectLst/>
                <a:highlight>
                  <a:srgbClr val="FFFFFF"/>
                </a:highlight>
                <a:latin typeface="Söhne"/>
              </a:rPr>
              <a:t>2</a:t>
            </a:r>
            <a:r>
              <a:rPr lang="en-US" b="0" i="0" dirty="0">
                <a:solidFill>
                  <a:srgbClr val="0D0D0D"/>
                </a:solidFill>
                <a:effectLst/>
                <a:highlight>
                  <a:srgbClr val="FFFFFF"/>
                </a:highlight>
                <a:latin typeface="Söhne"/>
              </a:rPr>
              <a:t> + (160 - 160)</a:t>
            </a:r>
            <a:r>
              <a:rPr lang="en-US" b="0" i="0" baseline="30000" dirty="0">
                <a:solidFill>
                  <a:srgbClr val="0D0D0D"/>
                </a:solidFill>
                <a:effectLst/>
                <a:highlight>
                  <a:srgbClr val="FFFFFF"/>
                </a:highlight>
                <a:latin typeface="Söhne"/>
              </a:rPr>
              <a:t>2</a:t>
            </a:r>
            <a:r>
              <a:rPr lang="en-US" b="0" i="0" dirty="0">
                <a:solidFill>
                  <a:srgbClr val="0D0D0D"/>
                </a:solidFill>
                <a:effectLst/>
                <a:highlight>
                  <a:srgbClr val="FFFFFF"/>
                </a:highlight>
                <a:latin typeface="Söhne"/>
              </a:rPr>
              <a:t> + (145 - 160)</a:t>
            </a:r>
            <a:r>
              <a:rPr lang="en-US" b="0" i="0" baseline="30000" dirty="0">
                <a:solidFill>
                  <a:srgbClr val="0D0D0D"/>
                </a:solidFill>
                <a:effectLst/>
                <a:highlight>
                  <a:srgbClr val="FFFFFF"/>
                </a:highlight>
                <a:latin typeface="Söhne"/>
              </a:rPr>
              <a:t>2</a:t>
            </a:r>
            <a:r>
              <a:rPr lang="en-US" b="0" i="0" dirty="0">
                <a:solidFill>
                  <a:srgbClr val="0D0D0D"/>
                </a:solidFill>
                <a:effectLst/>
                <a:highlight>
                  <a:srgbClr val="FFFFFF"/>
                </a:highlight>
                <a:latin typeface="Söhne"/>
              </a:rPr>
              <a:t> + (170 - 160)</a:t>
            </a:r>
            <a:r>
              <a:rPr lang="en-US" b="0" i="0" baseline="30000" dirty="0">
                <a:solidFill>
                  <a:srgbClr val="0D0D0D"/>
                </a:solidFill>
                <a:effectLst/>
                <a:highlight>
                  <a:srgbClr val="FFFFFF"/>
                </a:highlight>
                <a:latin typeface="Söhne"/>
              </a:rPr>
              <a:t>2</a:t>
            </a:r>
            <a:r>
              <a:rPr lang="en-US" b="0" i="0" dirty="0">
                <a:solidFill>
                  <a:srgbClr val="0D0D0D"/>
                </a:solidFill>
                <a:effectLst/>
                <a:highlight>
                  <a:srgbClr val="FFFFFF"/>
                </a:highlight>
                <a:latin typeface="Söhne"/>
              </a:rPr>
              <a:t> + (175 - 160)</a:t>
            </a:r>
            <a:r>
              <a:rPr lang="en-US" b="0" i="0" baseline="30000" dirty="0">
                <a:solidFill>
                  <a:srgbClr val="0D0D0D"/>
                </a:solidFill>
                <a:effectLst/>
                <a:highlight>
                  <a:srgbClr val="FFFFFF"/>
                </a:highlight>
                <a:latin typeface="Söhne"/>
              </a:rPr>
              <a:t>2</a:t>
            </a:r>
            <a:r>
              <a:rPr lang="en-US" b="0" i="0" dirty="0">
                <a:solidFill>
                  <a:srgbClr val="0D0D0D"/>
                </a:solidFill>
                <a:effectLst/>
                <a:highlight>
                  <a:srgbClr val="FFFFFF"/>
                </a:highlight>
                <a:latin typeface="Söhne"/>
              </a:rPr>
              <a:t>] / 5 ≈ 130 pounds²</a:t>
            </a:r>
          </a:p>
          <a:p>
            <a:r>
              <a:rPr lang="en-US" dirty="0">
                <a:solidFill>
                  <a:srgbClr val="0D0D0D"/>
                </a:solidFill>
                <a:highlight>
                  <a:srgbClr val="FFFFFF"/>
                </a:highlight>
                <a:latin typeface="Söhne"/>
              </a:rPr>
              <a:t>SD = </a:t>
            </a:r>
            <a:r>
              <a:rPr lang="en-US" b="0" i="0" dirty="0">
                <a:solidFill>
                  <a:srgbClr val="0D0D0D"/>
                </a:solidFill>
                <a:effectLst/>
                <a:highlight>
                  <a:srgbClr val="FFFFFF"/>
                </a:highlight>
                <a:latin typeface="Söhne"/>
              </a:rPr>
              <a:t>√(130) ≈ 11.40 pounds</a:t>
            </a:r>
            <a:endParaRPr lang="en-US" dirty="0"/>
          </a:p>
        </p:txBody>
      </p:sp>
    </p:spTree>
    <p:extLst>
      <p:ext uri="{BB962C8B-B14F-4D97-AF65-F5344CB8AC3E}">
        <p14:creationId xmlns:p14="http://schemas.microsoft.com/office/powerpoint/2010/main" val="4083418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5221F-80F6-24A3-0895-E10E57A83DCA}"/>
              </a:ext>
            </a:extLst>
          </p:cNvPr>
          <p:cNvSpPr>
            <a:spLocks noGrp="1"/>
          </p:cNvSpPr>
          <p:nvPr>
            <p:ph type="title"/>
          </p:nvPr>
        </p:nvSpPr>
        <p:spPr/>
        <p:txBody>
          <a:bodyPr/>
          <a:lstStyle/>
          <a:p>
            <a:r>
              <a:rPr lang="en-US" dirty="0"/>
              <a:t>Covariance</a:t>
            </a:r>
          </a:p>
        </p:txBody>
      </p:sp>
      <p:sp>
        <p:nvSpPr>
          <p:cNvPr id="3" name="Content Placeholder 2">
            <a:extLst>
              <a:ext uri="{FF2B5EF4-FFF2-40B4-BE49-F238E27FC236}">
                <a16:creationId xmlns:a16="http://schemas.microsoft.com/office/drawing/2014/main" id="{EF9CFFB0-798F-6744-1455-2D15D1540153}"/>
              </a:ext>
            </a:extLst>
          </p:cNvPr>
          <p:cNvSpPr>
            <a:spLocks noGrp="1"/>
          </p:cNvSpPr>
          <p:nvPr>
            <p:ph idx="1"/>
          </p:nvPr>
        </p:nvSpPr>
        <p:spPr>
          <a:xfrm>
            <a:off x="838200" y="1690688"/>
            <a:ext cx="10515600" cy="4486275"/>
          </a:xfrm>
        </p:spPr>
        <p:txBody>
          <a:bodyPr>
            <a:normAutofit/>
          </a:bodyPr>
          <a:lstStyle/>
          <a:p>
            <a:r>
              <a:rPr lang="en-US" sz="2000" b="0" i="0" dirty="0">
                <a:solidFill>
                  <a:srgbClr val="0D0D0D"/>
                </a:solidFill>
                <a:effectLst/>
                <a:highlight>
                  <a:srgbClr val="FFFFFF"/>
                </a:highlight>
                <a:latin typeface="Söhne"/>
              </a:rPr>
              <a:t>Covariance measures the degree to which two variables change together. </a:t>
            </a:r>
          </a:p>
          <a:p>
            <a:r>
              <a:rPr lang="en-US" sz="2000" b="0" i="0" dirty="0">
                <a:solidFill>
                  <a:srgbClr val="0D0D0D"/>
                </a:solidFill>
                <a:effectLst/>
                <a:highlight>
                  <a:srgbClr val="FFFFFF"/>
                </a:highlight>
                <a:latin typeface="Söhne"/>
              </a:rPr>
              <a:t>If the covariance is positive, it indicates that the variables tend to increase or decrease together. </a:t>
            </a:r>
          </a:p>
          <a:p>
            <a:r>
              <a:rPr lang="en-US" sz="2000" b="0" i="0" dirty="0">
                <a:solidFill>
                  <a:srgbClr val="0D0D0D"/>
                </a:solidFill>
                <a:effectLst/>
                <a:highlight>
                  <a:srgbClr val="FFFFFF"/>
                </a:highlight>
                <a:latin typeface="Söhne"/>
              </a:rPr>
              <a:t>If it's negative, it indicates that one variable tends to increase as the other decreases. </a:t>
            </a:r>
          </a:p>
          <a:p>
            <a:r>
              <a:rPr lang="en-US" sz="2000" dirty="0">
                <a:solidFill>
                  <a:srgbClr val="0D0D0D"/>
                </a:solidFill>
                <a:highlight>
                  <a:srgbClr val="FFFFFF"/>
                </a:highlight>
                <a:latin typeface="Söhne"/>
              </a:rPr>
              <a:t>C</a:t>
            </a:r>
            <a:r>
              <a:rPr lang="en-US" sz="2000" b="0" i="0" dirty="0">
                <a:solidFill>
                  <a:srgbClr val="0D0D0D"/>
                </a:solidFill>
                <a:effectLst/>
                <a:highlight>
                  <a:srgbClr val="FFFFFF"/>
                </a:highlight>
                <a:latin typeface="Söhne"/>
              </a:rPr>
              <a:t>ovariance between height and weight:</a:t>
            </a:r>
          </a:p>
          <a:p>
            <a:endParaRPr lang="en-US" sz="2000" dirty="0">
              <a:solidFill>
                <a:srgbClr val="0D0D0D"/>
              </a:solidFill>
              <a:highlight>
                <a:srgbClr val="FFFFFF"/>
              </a:highlight>
              <a:latin typeface="Söhne"/>
            </a:endParaRPr>
          </a:p>
          <a:p>
            <a:pPr marL="457200" lvl="1" indent="0">
              <a:lnSpc>
                <a:spcPct val="150000"/>
              </a:lnSpc>
              <a:buNone/>
            </a:pPr>
            <a:r>
              <a:rPr lang="en-US" sz="1600" b="0" i="0" dirty="0">
                <a:solidFill>
                  <a:srgbClr val="0D0D0D"/>
                </a:solidFill>
                <a:effectLst/>
                <a:highlight>
                  <a:srgbClr val="FFFFFF"/>
                </a:highlight>
                <a:latin typeface="Söhne"/>
              </a:rPr>
              <a:t>Covariance = </a:t>
            </a:r>
            <a:r>
              <a:rPr lang="el-GR" sz="1600" b="0" i="0" dirty="0">
                <a:solidFill>
                  <a:srgbClr val="0D0D0D"/>
                </a:solidFill>
                <a:effectLst/>
                <a:highlight>
                  <a:srgbClr val="FFFFFF"/>
                </a:highlight>
                <a:latin typeface="Söhne"/>
              </a:rPr>
              <a:t>Σ [(</a:t>
            </a:r>
            <a:r>
              <a:rPr lang="en-US" sz="1600" b="0" i="0" dirty="0">
                <a:solidFill>
                  <a:srgbClr val="0D0D0D"/>
                </a:solidFill>
                <a:effectLst/>
                <a:highlight>
                  <a:srgbClr val="FFFFFF"/>
                </a:highlight>
                <a:latin typeface="Söhne"/>
              </a:rPr>
              <a:t>Height - Mean Height) * (Weight - Mean Weight)] / (n - 1) = </a:t>
            </a:r>
          </a:p>
          <a:p>
            <a:pPr marL="457200" lvl="1" indent="0">
              <a:lnSpc>
                <a:spcPct val="150000"/>
              </a:lnSpc>
              <a:buNone/>
            </a:pPr>
            <a:r>
              <a:rPr lang="en-US" sz="1600" b="0" i="0" dirty="0">
                <a:solidFill>
                  <a:srgbClr val="0D0D0D"/>
                </a:solidFill>
                <a:effectLst/>
                <a:highlight>
                  <a:srgbClr val="FFFFFF"/>
                </a:highlight>
                <a:latin typeface="Söhne"/>
              </a:rPr>
              <a:t>[(65 - 67.6)</a:t>
            </a:r>
            <a:r>
              <a:rPr lang="en-US" sz="1600" b="0" i="1" dirty="0">
                <a:solidFill>
                  <a:srgbClr val="0D0D0D"/>
                </a:solidFill>
                <a:effectLst/>
                <a:highlight>
                  <a:srgbClr val="FFFFFF"/>
                </a:highlight>
                <a:latin typeface="Söhne"/>
              </a:rPr>
              <a:t>(150 - 160) + (68 - 67.6)</a:t>
            </a:r>
            <a:r>
              <a:rPr lang="en-US" sz="1600" b="0" i="0" dirty="0">
                <a:solidFill>
                  <a:srgbClr val="0D0D0D"/>
                </a:solidFill>
                <a:effectLst/>
                <a:highlight>
                  <a:srgbClr val="FFFFFF"/>
                </a:highlight>
                <a:latin typeface="Söhne"/>
              </a:rPr>
              <a:t>(160 - 160) + ... + (72 - 67.6)*(175 - 160)] / 4 ≈ </a:t>
            </a:r>
          </a:p>
          <a:p>
            <a:pPr marL="457200" lvl="1" indent="0">
              <a:lnSpc>
                <a:spcPct val="150000"/>
              </a:lnSpc>
              <a:buNone/>
            </a:pPr>
            <a:r>
              <a:rPr lang="en-US" sz="1600" b="0" i="0" dirty="0">
                <a:solidFill>
                  <a:srgbClr val="0D0D0D"/>
                </a:solidFill>
                <a:effectLst/>
                <a:highlight>
                  <a:srgbClr val="FFFFFF"/>
                </a:highlight>
                <a:latin typeface="Söhne"/>
              </a:rPr>
              <a:t>[(-2.6 * -10) + (0.4 * 0) + (-4.6 * -15) + (2.4 * 10) + (4.4 * 15)] / 4 ≈ </a:t>
            </a:r>
          </a:p>
          <a:p>
            <a:pPr marL="457200" lvl="1" indent="0">
              <a:lnSpc>
                <a:spcPct val="150000"/>
              </a:lnSpc>
              <a:buNone/>
            </a:pPr>
            <a:r>
              <a:rPr lang="en-US" sz="1600" b="0" i="0" dirty="0">
                <a:solidFill>
                  <a:srgbClr val="0D0D0D"/>
                </a:solidFill>
                <a:effectLst/>
                <a:highlight>
                  <a:srgbClr val="FFFFFF"/>
                </a:highlight>
                <a:latin typeface="Söhne"/>
              </a:rPr>
              <a:t>(26 + 0 - 69 + 24 + 66) / 4 ≈ 11.75</a:t>
            </a:r>
          </a:p>
          <a:p>
            <a:pPr>
              <a:lnSpc>
                <a:spcPct val="150000"/>
              </a:lnSpc>
            </a:pPr>
            <a:r>
              <a:rPr lang="en-US" sz="2000" dirty="0">
                <a:solidFill>
                  <a:srgbClr val="0D0D0D"/>
                </a:solidFill>
                <a:highlight>
                  <a:srgbClr val="FFFFFF"/>
                </a:highlight>
                <a:latin typeface="Söhne"/>
              </a:rPr>
              <a:t>The positive covariance means that taller individuals tend to have heavier. </a:t>
            </a:r>
          </a:p>
        </p:txBody>
      </p:sp>
    </p:spTree>
    <p:extLst>
      <p:ext uri="{BB962C8B-B14F-4D97-AF65-F5344CB8AC3E}">
        <p14:creationId xmlns:p14="http://schemas.microsoft.com/office/powerpoint/2010/main" val="3014382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34701-5C52-737A-1C57-0B9B2DA3765F}"/>
              </a:ext>
            </a:extLst>
          </p:cNvPr>
          <p:cNvSpPr>
            <a:spLocks noGrp="1"/>
          </p:cNvSpPr>
          <p:nvPr>
            <p:ph type="title"/>
          </p:nvPr>
        </p:nvSpPr>
        <p:spPr/>
        <p:txBody>
          <a:bodyPr/>
          <a:lstStyle/>
          <a:p>
            <a:r>
              <a:rPr lang="en-US" dirty="0"/>
              <a:t>Standard Units</a:t>
            </a:r>
          </a:p>
        </p:txBody>
      </p:sp>
      <p:sp>
        <p:nvSpPr>
          <p:cNvPr id="3" name="Content Placeholder 2">
            <a:extLst>
              <a:ext uri="{FF2B5EF4-FFF2-40B4-BE49-F238E27FC236}">
                <a16:creationId xmlns:a16="http://schemas.microsoft.com/office/drawing/2014/main" id="{B338DCDB-7D06-E810-C97A-288CD107EAE6}"/>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2D3B45"/>
                </a:solidFill>
                <a:effectLst/>
                <a:highlight>
                  <a:srgbClr val="FFFFFF"/>
                </a:highlight>
                <a:latin typeface="Lato Extended"/>
              </a:rPr>
              <a:t>A way of measuring variables in any numerical unit</a:t>
            </a:r>
          </a:p>
          <a:p>
            <a:pPr algn="l">
              <a:buFont typeface="Arial" panose="020B0604020202020204" pitchFamily="34" charset="0"/>
              <a:buChar char="•"/>
            </a:pPr>
            <a:r>
              <a:rPr lang="en-US" b="0" i="0" dirty="0">
                <a:solidFill>
                  <a:srgbClr val="2D3B45"/>
                </a:solidFill>
                <a:effectLst/>
                <a:highlight>
                  <a:srgbClr val="FFFFFF"/>
                </a:highlight>
                <a:latin typeface="Lato Extended"/>
              </a:rPr>
              <a:t>Measures how many SDs above or below average a value is</a:t>
            </a:r>
          </a:p>
          <a:p>
            <a:pPr algn="l">
              <a:buFont typeface="Arial" panose="020B0604020202020204" pitchFamily="34" charset="0"/>
              <a:buChar char="•"/>
            </a:pPr>
            <a:r>
              <a:rPr lang="en-US" b="0" i="0" dirty="0">
                <a:solidFill>
                  <a:srgbClr val="2D3B45"/>
                </a:solidFill>
                <a:effectLst/>
                <a:highlight>
                  <a:srgbClr val="FFFFFF"/>
                </a:highlight>
                <a:latin typeface="Lato Extended"/>
              </a:rPr>
              <a:t>z = (value - average) / SD</a:t>
            </a:r>
          </a:p>
          <a:p>
            <a:pPr marL="742950" lvl="1" indent="-285750" algn="l">
              <a:buFont typeface="Arial" panose="020B0604020202020204" pitchFamily="34" charset="0"/>
              <a:buChar char="•"/>
            </a:pPr>
            <a:r>
              <a:rPr lang="en-US" b="0" i="0" dirty="0">
                <a:solidFill>
                  <a:srgbClr val="2D3B45"/>
                </a:solidFill>
                <a:effectLst/>
                <a:highlight>
                  <a:srgbClr val="FFFFFF"/>
                </a:highlight>
                <a:latin typeface="Lato Extended"/>
              </a:rPr>
              <a:t>negative z: value below average</a:t>
            </a:r>
          </a:p>
          <a:p>
            <a:pPr marL="742950" lvl="1" indent="-285750" algn="l">
              <a:buFont typeface="Arial" panose="020B0604020202020204" pitchFamily="34" charset="0"/>
              <a:buChar char="•"/>
            </a:pPr>
            <a:r>
              <a:rPr lang="en-US" b="0" i="0" dirty="0">
                <a:solidFill>
                  <a:srgbClr val="2D3B45"/>
                </a:solidFill>
                <a:effectLst/>
                <a:highlight>
                  <a:srgbClr val="FFFFFF"/>
                </a:highlight>
                <a:latin typeface="Lato Extended"/>
              </a:rPr>
              <a:t>positive z: value above average</a:t>
            </a:r>
          </a:p>
          <a:p>
            <a:pPr marL="742950" lvl="1" indent="-285750" algn="l">
              <a:buFont typeface="Arial" panose="020B0604020202020204" pitchFamily="34" charset="0"/>
              <a:buChar char="•"/>
            </a:pPr>
            <a:r>
              <a:rPr lang="en-US" b="0" i="0" dirty="0">
                <a:solidFill>
                  <a:srgbClr val="2D3B45"/>
                </a:solidFill>
                <a:effectLst/>
                <a:highlight>
                  <a:srgbClr val="FFFFFF"/>
                </a:highlight>
                <a:latin typeface="Lato Extended"/>
              </a:rPr>
              <a:t>z = 0: value equals average</a:t>
            </a:r>
          </a:p>
          <a:p>
            <a:pPr algn="l">
              <a:buFont typeface="Arial" panose="020B0604020202020204" pitchFamily="34" charset="0"/>
              <a:buChar char="•"/>
            </a:pPr>
            <a:r>
              <a:rPr lang="en-US" b="0" i="0" dirty="0">
                <a:solidFill>
                  <a:srgbClr val="2D3B45"/>
                </a:solidFill>
                <a:effectLst/>
                <a:highlight>
                  <a:srgbClr val="FFFFFF"/>
                </a:highlight>
                <a:latin typeface="Lato Extended"/>
              </a:rPr>
              <a:t>When values are in standard units, average = 0, SD = 1</a:t>
            </a:r>
          </a:p>
          <a:p>
            <a:pPr algn="l">
              <a:buFont typeface="Arial" panose="020B0604020202020204" pitchFamily="34" charset="0"/>
              <a:buChar char="•"/>
            </a:pPr>
            <a:r>
              <a:rPr lang="en-US" b="0" i="0" dirty="0">
                <a:solidFill>
                  <a:srgbClr val="2D3B45"/>
                </a:solidFill>
                <a:effectLst/>
                <a:highlight>
                  <a:srgbClr val="FFFFFF"/>
                </a:highlight>
                <a:latin typeface="Lato Extended"/>
              </a:rPr>
              <a:t>You can expect most of the data (about 96%) to be in the range -5 to 5 when converted to standard units</a:t>
            </a:r>
          </a:p>
          <a:p>
            <a:endParaRPr lang="en-US" dirty="0"/>
          </a:p>
        </p:txBody>
      </p:sp>
    </p:spTree>
    <p:extLst>
      <p:ext uri="{BB962C8B-B14F-4D97-AF65-F5344CB8AC3E}">
        <p14:creationId xmlns:p14="http://schemas.microsoft.com/office/powerpoint/2010/main" val="1962614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E8B4-DDC7-BBEA-7BF0-97747EDDC2C8}"/>
              </a:ext>
            </a:extLst>
          </p:cNvPr>
          <p:cNvSpPr>
            <a:spLocks noGrp="1"/>
          </p:cNvSpPr>
          <p:nvPr>
            <p:ph type="title"/>
          </p:nvPr>
        </p:nvSpPr>
        <p:spPr/>
        <p:txBody>
          <a:bodyPr/>
          <a:lstStyle/>
          <a:p>
            <a:r>
              <a:rPr lang="en-US" dirty="0"/>
              <a:t>Standard Units</a:t>
            </a:r>
          </a:p>
        </p:txBody>
      </p:sp>
      <p:graphicFrame>
        <p:nvGraphicFramePr>
          <p:cNvPr id="4" name="Content Placeholder 3">
            <a:extLst>
              <a:ext uri="{FF2B5EF4-FFF2-40B4-BE49-F238E27FC236}">
                <a16:creationId xmlns:a16="http://schemas.microsoft.com/office/drawing/2014/main" id="{3A08E039-D93A-CB96-4587-743CDD51F107}"/>
              </a:ext>
            </a:extLst>
          </p:cNvPr>
          <p:cNvGraphicFramePr>
            <a:graphicFrameLocks noGrp="1"/>
          </p:cNvGraphicFramePr>
          <p:nvPr>
            <p:ph idx="1"/>
            <p:extLst>
              <p:ext uri="{D42A27DB-BD31-4B8C-83A1-F6EECF244321}">
                <p14:modId xmlns:p14="http://schemas.microsoft.com/office/powerpoint/2010/main" val="572265372"/>
              </p:ext>
            </p:extLst>
          </p:nvPr>
        </p:nvGraphicFramePr>
        <p:xfrm>
          <a:off x="838200" y="1825625"/>
          <a:ext cx="10515600" cy="2591964"/>
        </p:xfrm>
        <a:graphic>
          <a:graphicData uri="http://schemas.openxmlformats.org/drawingml/2006/table">
            <a:tbl>
              <a:tblPr firstRow="1" bandRow="1">
                <a:tableStyleId>{9D7B26C5-4107-4FEC-AEDC-1716B250A1EF}</a:tableStyleId>
              </a:tblPr>
              <a:tblGrid>
                <a:gridCol w="2047504">
                  <a:extLst>
                    <a:ext uri="{9D8B030D-6E8A-4147-A177-3AD203B41FA5}">
                      <a16:colId xmlns:a16="http://schemas.microsoft.com/office/drawing/2014/main" val="4074908996"/>
                    </a:ext>
                  </a:extLst>
                </a:gridCol>
                <a:gridCol w="3210296">
                  <a:extLst>
                    <a:ext uri="{9D8B030D-6E8A-4147-A177-3AD203B41FA5}">
                      <a16:colId xmlns:a16="http://schemas.microsoft.com/office/drawing/2014/main" val="99784577"/>
                    </a:ext>
                  </a:extLst>
                </a:gridCol>
                <a:gridCol w="2062348">
                  <a:extLst>
                    <a:ext uri="{9D8B030D-6E8A-4147-A177-3AD203B41FA5}">
                      <a16:colId xmlns:a16="http://schemas.microsoft.com/office/drawing/2014/main" val="714012022"/>
                    </a:ext>
                  </a:extLst>
                </a:gridCol>
                <a:gridCol w="3195452">
                  <a:extLst>
                    <a:ext uri="{9D8B030D-6E8A-4147-A177-3AD203B41FA5}">
                      <a16:colId xmlns:a16="http://schemas.microsoft.com/office/drawing/2014/main" val="672823212"/>
                    </a:ext>
                  </a:extLst>
                </a:gridCol>
              </a:tblGrid>
              <a:tr h="370840">
                <a:tc>
                  <a:txBody>
                    <a:bodyPr/>
                    <a:lstStyle/>
                    <a:p>
                      <a:pPr algn="l" fontAlgn="b">
                        <a:spcBef>
                          <a:spcPts val="0"/>
                        </a:spcBef>
                        <a:spcAft>
                          <a:spcPts val="0"/>
                        </a:spcAft>
                      </a:pPr>
                      <a:r>
                        <a:rPr lang="en-US" sz="1800" b="1" i="0" u="none" strike="noStrike" dirty="0">
                          <a:effectLst/>
                          <a:latin typeface="Arial" panose="020B0604020202020204" pitchFamily="34" charset="0"/>
                        </a:rPr>
                        <a:t>Height (inches)</a:t>
                      </a:r>
                      <a:endParaRPr lang="en-US" sz="1800" b="0" i="0" u="none" strike="noStrike" dirty="0">
                        <a:effectLst/>
                        <a:latin typeface="Arial" panose="020B0604020202020204" pitchFamily="34" charset="0"/>
                      </a:endParaRPr>
                    </a:p>
                  </a:txBody>
                  <a:tcPr marL="157675" marR="157675" marT="78837" marB="78837" anchor="b"/>
                </a:tc>
                <a:tc>
                  <a:txBody>
                    <a:bodyPr/>
                    <a:lstStyle/>
                    <a:p>
                      <a:pPr algn="l" fontAlgn="b">
                        <a:spcBef>
                          <a:spcPts val="0"/>
                        </a:spcBef>
                        <a:spcAft>
                          <a:spcPts val="0"/>
                        </a:spcAft>
                      </a:pPr>
                      <a:r>
                        <a:rPr lang="en-US" sz="1800" b="1" i="0" u="none" strike="noStrike" dirty="0">
                          <a:effectLst/>
                          <a:latin typeface="Arial" panose="020B0604020202020204" pitchFamily="34" charset="0"/>
                        </a:rPr>
                        <a:t>Height (z-score)</a:t>
                      </a:r>
                      <a:endParaRPr lang="en-US" sz="1800" b="0" i="0" u="none" strike="noStrike" dirty="0">
                        <a:effectLst/>
                        <a:latin typeface="Arial" panose="020B0604020202020204" pitchFamily="34" charset="0"/>
                      </a:endParaRPr>
                    </a:p>
                  </a:txBody>
                  <a:tcPr marL="157675" marR="157675" marT="78837" marB="78837" anchor="b"/>
                </a:tc>
                <a:tc>
                  <a:txBody>
                    <a:bodyPr/>
                    <a:lstStyle/>
                    <a:p>
                      <a:pPr algn="ctr"/>
                      <a:r>
                        <a:rPr lang="en-US" dirty="0"/>
                        <a:t>Weight</a:t>
                      </a:r>
                    </a:p>
                  </a:txBody>
                  <a:tcPr/>
                </a:tc>
                <a:tc>
                  <a:txBody>
                    <a:bodyPr/>
                    <a:lstStyle/>
                    <a:p>
                      <a:r>
                        <a:rPr lang="en-US" dirty="0"/>
                        <a:t>Weight (z-score)</a:t>
                      </a:r>
                    </a:p>
                  </a:txBody>
                  <a:tcPr/>
                </a:tc>
                <a:extLst>
                  <a:ext uri="{0D108BD9-81ED-4DB2-BD59-A6C34878D82A}">
                    <a16:rowId xmlns:a16="http://schemas.microsoft.com/office/drawing/2014/main" val="1147777330"/>
                  </a:ext>
                </a:extLst>
              </a:tr>
              <a:tr h="370840">
                <a:tc>
                  <a:txBody>
                    <a:bodyPr/>
                    <a:lstStyle/>
                    <a:p>
                      <a:pPr algn="l" fontAlgn="base">
                        <a:spcBef>
                          <a:spcPts val="0"/>
                        </a:spcBef>
                        <a:spcAft>
                          <a:spcPts val="0"/>
                        </a:spcAft>
                      </a:pPr>
                      <a:r>
                        <a:rPr lang="en-US" sz="1800" b="0" i="0" u="none" strike="noStrike" dirty="0">
                          <a:effectLst/>
                          <a:latin typeface="Arial" panose="020B0604020202020204" pitchFamily="34" charset="0"/>
                        </a:rPr>
                        <a:t>65</a:t>
                      </a:r>
                    </a:p>
                  </a:txBody>
                  <a:tcPr marL="157675" marR="157675" marT="78837" marB="78837" anchor="ctr"/>
                </a:tc>
                <a:tc>
                  <a:txBody>
                    <a:bodyPr/>
                    <a:lstStyle/>
                    <a:p>
                      <a:pPr algn="l" fontAlgn="base">
                        <a:spcBef>
                          <a:spcPts val="0"/>
                        </a:spcBef>
                        <a:spcAft>
                          <a:spcPts val="0"/>
                        </a:spcAft>
                      </a:pPr>
                      <a:r>
                        <a:rPr lang="en-US" sz="1800" b="0" i="0" kern="1200" dirty="0">
                          <a:solidFill>
                            <a:schemeClr val="tx1"/>
                          </a:solidFill>
                          <a:effectLst/>
                          <a:latin typeface="+mn-lt"/>
                          <a:ea typeface="+mn-ea"/>
                          <a:cs typeface="+mn-cs"/>
                        </a:rPr>
                        <a:t>(65−67.6)</a:t>
                      </a:r>
                      <a:r>
                        <a:rPr lang="en-US" sz="1800" b="0" i="0" kern="1200" baseline="30000" dirty="0">
                          <a:solidFill>
                            <a:schemeClr val="tx1"/>
                          </a:solidFill>
                          <a:effectLst/>
                          <a:latin typeface="+mn-lt"/>
                          <a:ea typeface="+mn-ea"/>
                          <a:cs typeface="+mn-cs"/>
                        </a:rPr>
                        <a:t> </a:t>
                      </a:r>
                      <a:r>
                        <a:rPr lang="en-US" sz="1800" b="0" i="0" kern="1200" dirty="0">
                          <a:solidFill>
                            <a:schemeClr val="tx1"/>
                          </a:solidFill>
                          <a:effectLst/>
                          <a:latin typeface="+mn-lt"/>
                          <a:ea typeface="+mn-ea"/>
                          <a:cs typeface="+mn-cs"/>
                        </a:rPr>
                        <a:t> / 3.45 = −0.7536</a:t>
                      </a:r>
                      <a:endParaRPr lang="en-US" sz="1800" b="0" i="0" u="none" strike="noStrike" dirty="0">
                        <a:effectLst/>
                        <a:latin typeface="Arial" panose="020B0604020202020204" pitchFamily="34" charset="0"/>
                      </a:endParaRPr>
                    </a:p>
                  </a:txBody>
                  <a:tcPr marL="157675" marR="157675" marT="78837" marB="78837" anchor="ctr"/>
                </a:tc>
                <a:tc>
                  <a:txBody>
                    <a:bodyPr/>
                    <a:lstStyle/>
                    <a:p>
                      <a:pPr algn="ctr" fontAlgn="base">
                        <a:spcBef>
                          <a:spcPts val="0"/>
                        </a:spcBef>
                        <a:spcAft>
                          <a:spcPts val="0"/>
                        </a:spcAft>
                      </a:pPr>
                      <a:r>
                        <a:rPr lang="en-US" sz="1800" b="0" i="0" u="none" strike="noStrike" dirty="0">
                          <a:effectLst/>
                          <a:latin typeface="Arial" panose="020B0604020202020204" pitchFamily="34" charset="0"/>
                        </a:rPr>
                        <a:t>150</a:t>
                      </a:r>
                    </a:p>
                  </a:txBody>
                  <a:tcPr marL="157675" marR="157675" marT="78837" marB="78837" anchor="ctr"/>
                </a:tc>
                <a:tc>
                  <a:txBody>
                    <a:bodyPr/>
                    <a:lstStyle/>
                    <a:p>
                      <a:r>
                        <a:rPr lang="en-US" dirty="0"/>
                        <a:t>(150 – 160) / 11.40 = </a:t>
                      </a:r>
                      <a:r>
                        <a:rPr lang="en-US" sz="1800" b="0" i="0" kern="1200" dirty="0">
                          <a:solidFill>
                            <a:schemeClr val="tx1"/>
                          </a:solidFill>
                          <a:effectLst/>
                          <a:latin typeface="+mn-lt"/>
                          <a:ea typeface="+mn-ea"/>
                          <a:cs typeface="+mn-cs"/>
                        </a:rPr>
                        <a:t>−0.8771</a:t>
                      </a:r>
                      <a:endParaRPr lang="en-US" dirty="0"/>
                    </a:p>
                  </a:txBody>
                  <a:tcPr/>
                </a:tc>
                <a:extLst>
                  <a:ext uri="{0D108BD9-81ED-4DB2-BD59-A6C34878D82A}">
                    <a16:rowId xmlns:a16="http://schemas.microsoft.com/office/drawing/2014/main" val="1374308229"/>
                  </a:ext>
                </a:extLst>
              </a:tr>
              <a:tr h="370840">
                <a:tc>
                  <a:txBody>
                    <a:bodyPr/>
                    <a:lstStyle/>
                    <a:p>
                      <a:pPr algn="l" fontAlgn="base">
                        <a:spcBef>
                          <a:spcPts val="0"/>
                        </a:spcBef>
                        <a:spcAft>
                          <a:spcPts val="0"/>
                        </a:spcAft>
                      </a:pPr>
                      <a:r>
                        <a:rPr lang="en-US" sz="1800" b="0" i="0" u="none" strike="noStrike" dirty="0">
                          <a:effectLst/>
                          <a:latin typeface="Arial" panose="020B0604020202020204" pitchFamily="34" charset="0"/>
                        </a:rPr>
                        <a:t>68</a:t>
                      </a:r>
                    </a:p>
                  </a:txBody>
                  <a:tcPr marL="157675" marR="157675" marT="78837" marB="78837" anchor="ctr"/>
                </a:tc>
                <a:tc>
                  <a:txBody>
                    <a:bodyPr/>
                    <a:lstStyle/>
                    <a:p>
                      <a:pPr algn="l" fontAlgn="base">
                        <a:spcBef>
                          <a:spcPts val="0"/>
                        </a:spcBef>
                        <a:spcAft>
                          <a:spcPts val="0"/>
                        </a:spcAft>
                      </a:pPr>
                      <a:r>
                        <a:rPr lang="en-US" sz="1800" b="0" i="0" kern="1200" dirty="0">
                          <a:solidFill>
                            <a:schemeClr val="tx1"/>
                          </a:solidFill>
                          <a:effectLst/>
                          <a:latin typeface="+mn-lt"/>
                          <a:ea typeface="+mn-ea"/>
                          <a:cs typeface="+mn-cs"/>
                        </a:rPr>
                        <a:t>(68−67.6)  / 3.45 = 0.4637</a:t>
                      </a:r>
                      <a:endParaRPr lang="en-US" sz="1800" b="0" i="0" u="none" strike="noStrike" dirty="0">
                        <a:effectLst/>
                        <a:latin typeface="Arial" panose="020B0604020202020204" pitchFamily="34" charset="0"/>
                      </a:endParaRPr>
                    </a:p>
                  </a:txBody>
                  <a:tcPr marL="157675" marR="157675" marT="78837" marB="78837" anchor="ctr"/>
                </a:tc>
                <a:tc>
                  <a:txBody>
                    <a:bodyPr/>
                    <a:lstStyle/>
                    <a:p>
                      <a:pPr algn="ctr" fontAlgn="base">
                        <a:spcBef>
                          <a:spcPts val="0"/>
                        </a:spcBef>
                        <a:spcAft>
                          <a:spcPts val="0"/>
                        </a:spcAft>
                      </a:pPr>
                      <a:r>
                        <a:rPr lang="en-US" sz="1800" b="0" i="0" u="none" strike="noStrike" dirty="0">
                          <a:effectLst/>
                          <a:latin typeface="Arial" panose="020B0604020202020204" pitchFamily="34" charset="0"/>
                        </a:rPr>
                        <a:t>160</a:t>
                      </a:r>
                    </a:p>
                  </a:txBody>
                  <a:tcPr marL="157675" marR="157675" marT="78837" marB="78837"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(160 – 160) / 11.40 = 0</a:t>
                      </a:r>
                    </a:p>
                  </a:txBody>
                  <a:tcPr/>
                </a:tc>
                <a:extLst>
                  <a:ext uri="{0D108BD9-81ED-4DB2-BD59-A6C34878D82A}">
                    <a16:rowId xmlns:a16="http://schemas.microsoft.com/office/drawing/2014/main" val="1213411317"/>
                  </a:ext>
                </a:extLst>
              </a:tr>
              <a:tr h="370840">
                <a:tc>
                  <a:txBody>
                    <a:bodyPr/>
                    <a:lstStyle/>
                    <a:p>
                      <a:pPr algn="l" fontAlgn="base">
                        <a:spcBef>
                          <a:spcPts val="0"/>
                        </a:spcBef>
                        <a:spcAft>
                          <a:spcPts val="0"/>
                        </a:spcAft>
                      </a:pPr>
                      <a:r>
                        <a:rPr lang="en-US" sz="1800" b="0" i="0" u="none" strike="noStrike" dirty="0">
                          <a:effectLst/>
                          <a:latin typeface="Arial" panose="020B0604020202020204" pitchFamily="34" charset="0"/>
                        </a:rPr>
                        <a:t>63</a:t>
                      </a:r>
                    </a:p>
                  </a:txBody>
                  <a:tcPr marL="157675" marR="157675" marT="78837" marB="78837" anchor="ctr"/>
                </a:tc>
                <a:tc>
                  <a:txBody>
                    <a:bodyPr/>
                    <a:lstStyle/>
                    <a:p>
                      <a:pPr algn="l" fontAlgn="base">
                        <a:spcBef>
                          <a:spcPts val="0"/>
                        </a:spcBef>
                        <a:spcAft>
                          <a:spcPts val="0"/>
                        </a:spcAft>
                      </a:pPr>
                      <a:r>
                        <a:rPr lang="en-US" sz="1800" b="0" i="0" kern="1200" dirty="0">
                          <a:solidFill>
                            <a:schemeClr val="tx1"/>
                          </a:solidFill>
                          <a:effectLst/>
                          <a:latin typeface="+mn-lt"/>
                          <a:ea typeface="+mn-ea"/>
                          <a:cs typeface="+mn-cs"/>
                        </a:rPr>
                        <a:t>(63−67.6)  / 3.45 = −1.333</a:t>
                      </a:r>
                      <a:endParaRPr lang="en-US" sz="1800" b="0" i="0" u="none" strike="noStrike" dirty="0">
                        <a:effectLst/>
                        <a:latin typeface="Arial" panose="020B0604020202020204" pitchFamily="34" charset="0"/>
                      </a:endParaRPr>
                    </a:p>
                  </a:txBody>
                  <a:tcPr marL="157675" marR="157675" marT="78837" marB="78837" anchor="ctr"/>
                </a:tc>
                <a:tc>
                  <a:txBody>
                    <a:bodyPr/>
                    <a:lstStyle/>
                    <a:p>
                      <a:pPr algn="ctr" fontAlgn="base">
                        <a:spcBef>
                          <a:spcPts val="0"/>
                        </a:spcBef>
                        <a:spcAft>
                          <a:spcPts val="0"/>
                        </a:spcAft>
                      </a:pPr>
                      <a:r>
                        <a:rPr lang="en-US" sz="1800" b="0" i="0" u="none" strike="noStrike" dirty="0">
                          <a:effectLst/>
                          <a:latin typeface="Arial" panose="020B0604020202020204" pitchFamily="34" charset="0"/>
                        </a:rPr>
                        <a:t>145</a:t>
                      </a:r>
                    </a:p>
                  </a:txBody>
                  <a:tcPr marL="157675" marR="157675" marT="78837" marB="78837"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(145 – 160) / 11.40 = </a:t>
                      </a:r>
                      <a:r>
                        <a:rPr lang="en-US" sz="1800" b="0" i="0" kern="1200" dirty="0">
                          <a:solidFill>
                            <a:schemeClr val="tx1"/>
                          </a:solidFill>
                          <a:effectLst/>
                          <a:latin typeface="+mn-lt"/>
                          <a:ea typeface="+mn-ea"/>
                          <a:cs typeface="+mn-cs"/>
                        </a:rPr>
                        <a:t>−</a:t>
                      </a:r>
                      <a:r>
                        <a:rPr lang="en-US" dirty="0"/>
                        <a:t>1.3157</a:t>
                      </a:r>
                    </a:p>
                  </a:txBody>
                  <a:tcPr/>
                </a:tc>
                <a:extLst>
                  <a:ext uri="{0D108BD9-81ED-4DB2-BD59-A6C34878D82A}">
                    <a16:rowId xmlns:a16="http://schemas.microsoft.com/office/drawing/2014/main" val="2350889135"/>
                  </a:ext>
                </a:extLst>
              </a:tr>
              <a:tr h="370840">
                <a:tc>
                  <a:txBody>
                    <a:bodyPr/>
                    <a:lstStyle/>
                    <a:p>
                      <a:pPr algn="l" fontAlgn="base">
                        <a:spcBef>
                          <a:spcPts val="0"/>
                        </a:spcBef>
                        <a:spcAft>
                          <a:spcPts val="0"/>
                        </a:spcAft>
                      </a:pPr>
                      <a:r>
                        <a:rPr lang="en-US" sz="1800" b="0" i="0" u="none" strike="noStrike" dirty="0">
                          <a:effectLst/>
                          <a:latin typeface="Arial" panose="020B0604020202020204" pitchFamily="34" charset="0"/>
                        </a:rPr>
                        <a:t>70</a:t>
                      </a:r>
                    </a:p>
                  </a:txBody>
                  <a:tcPr marL="157675" marR="157675" marT="78837" marB="78837" anchor="ctr"/>
                </a:tc>
                <a:tc>
                  <a:txBody>
                    <a:bodyPr/>
                    <a:lstStyle/>
                    <a:p>
                      <a:pPr algn="l" fontAlgn="base">
                        <a:spcBef>
                          <a:spcPts val="0"/>
                        </a:spcBef>
                        <a:spcAft>
                          <a:spcPts val="0"/>
                        </a:spcAft>
                      </a:pPr>
                      <a:r>
                        <a:rPr lang="en-US" sz="1800" b="0" i="0" kern="1200" dirty="0">
                          <a:solidFill>
                            <a:schemeClr val="tx1"/>
                          </a:solidFill>
                          <a:effectLst/>
                          <a:latin typeface="+mn-lt"/>
                          <a:ea typeface="+mn-ea"/>
                          <a:cs typeface="+mn-cs"/>
                        </a:rPr>
                        <a:t>(70−67.6)  / 3.45 = 0.6956</a:t>
                      </a:r>
                      <a:endParaRPr lang="en-US" sz="1800" b="0" i="0" u="none" strike="noStrike" dirty="0">
                        <a:effectLst/>
                        <a:latin typeface="Arial" panose="020B0604020202020204" pitchFamily="34" charset="0"/>
                      </a:endParaRPr>
                    </a:p>
                  </a:txBody>
                  <a:tcPr marL="157675" marR="157675" marT="78837" marB="78837" anchor="ctr"/>
                </a:tc>
                <a:tc>
                  <a:txBody>
                    <a:bodyPr/>
                    <a:lstStyle/>
                    <a:p>
                      <a:pPr algn="ctr" fontAlgn="base">
                        <a:spcBef>
                          <a:spcPts val="0"/>
                        </a:spcBef>
                        <a:spcAft>
                          <a:spcPts val="0"/>
                        </a:spcAft>
                      </a:pPr>
                      <a:r>
                        <a:rPr lang="en-US" sz="1800" b="0" i="0" u="none" strike="noStrike" dirty="0">
                          <a:effectLst/>
                          <a:latin typeface="Arial" panose="020B0604020202020204" pitchFamily="34" charset="0"/>
                        </a:rPr>
                        <a:t>170</a:t>
                      </a:r>
                    </a:p>
                  </a:txBody>
                  <a:tcPr marL="157675" marR="157675" marT="78837" marB="78837"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(170 – 160) / 11.40 = 0.8771</a:t>
                      </a:r>
                    </a:p>
                  </a:txBody>
                  <a:tcPr/>
                </a:tc>
                <a:extLst>
                  <a:ext uri="{0D108BD9-81ED-4DB2-BD59-A6C34878D82A}">
                    <a16:rowId xmlns:a16="http://schemas.microsoft.com/office/drawing/2014/main" val="616870580"/>
                  </a:ext>
                </a:extLst>
              </a:tr>
              <a:tr h="370840">
                <a:tc>
                  <a:txBody>
                    <a:bodyPr/>
                    <a:lstStyle/>
                    <a:p>
                      <a:pPr algn="l" fontAlgn="base">
                        <a:spcBef>
                          <a:spcPts val="0"/>
                        </a:spcBef>
                        <a:spcAft>
                          <a:spcPts val="0"/>
                        </a:spcAft>
                      </a:pPr>
                      <a:r>
                        <a:rPr lang="en-US" sz="1800" b="0" i="0" u="none" strike="noStrike" dirty="0">
                          <a:effectLst/>
                          <a:latin typeface="Arial" panose="020B0604020202020204" pitchFamily="34" charset="0"/>
                        </a:rPr>
                        <a:t>72</a:t>
                      </a:r>
                    </a:p>
                  </a:txBody>
                  <a:tcPr marL="157675" marR="157675" marT="78837" marB="78837" anchor="ctr"/>
                </a:tc>
                <a:tc>
                  <a:txBody>
                    <a:bodyPr/>
                    <a:lstStyle/>
                    <a:p>
                      <a:pPr algn="l" fontAlgn="base">
                        <a:spcBef>
                          <a:spcPts val="0"/>
                        </a:spcBef>
                        <a:spcAft>
                          <a:spcPts val="0"/>
                        </a:spcAft>
                      </a:pPr>
                      <a:r>
                        <a:rPr lang="en-US" sz="1800" b="0" i="0" kern="1200" dirty="0">
                          <a:solidFill>
                            <a:schemeClr val="tx1"/>
                          </a:solidFill>
                          <a:effectLst/>
                          <a:latin typeface="+mn-lt"/>
                          <a:ea typeface="+mn-ea"/>
                          <a:cs typeface="+mn-cs"/>
                        </a:rPr>
                        <a:t>(72−67.6)  / 3.45 = 1.2753</a:t>
                      </a:r>
                      <a:endParaRPr lang="en-US" sz="1800" b="0" i="0" u="none" strike="noStrike" dirty="0">
                        <a:effectLst/>
                        <a:latin typeface="Arial" panose="020B0604020202020204" pitchFamily="34" charset="0"/>
                      </a:endParaRPr>
                    </a:p>
                  </a:txBody>
                  <a:tcPr marL="157675" marR="157675" marT="78837" marB="78837" anchor="ctr"/>
                </a:tc>
                <a:tc>
                  <a:txBody>
                    <a:bodyPr/>
                    <a:lstStyle/>
                    <a:p>
                      <a:pPr algn="ctr" fontAlgn="base">
                        <a:spcBef>
                          <a:spcPts val="0"/>
                        </a:spcBef>
                        <a:spcAft>
                          <a:spcPts val="0"/>
                        </a:spcAft>
                      </a:pPr>
                      <a:r>
                        <a:rPr lang="en-US" sz="1800" b="0" i="0" u="none" strike="noStrike" dirty="0">
                          <a:effectLst/>
                          <a:latin typeface="Arial" panose="020B0604020202020204" pitchFamily="34" charset="0"/>
                        </a:rPr>
                        <a:t>175</a:t>
                      </a:r>
                    </a:p>
                  </a:txBody>
                  <a:tcPr marL="157675" marR="157675" marT="78837" marB="78837"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(175 – 160) / 11.40 = 1.3157</a:t>
                      </a:r>
                    </a:p>
                  </a:txBody>
                  <a:tcPr/>
                </a:tc>
                <a:extLst>
                  <a:ext uri="{0D108BD9-81ED-4DB2-BD59-A6C34878D82A}">
                    <a16:rowId xmlns:a16="http://schemas.microsoft.com/office/drawing/2014/main" val="1297454742"/>
                  </a:ext>
                </a:extLst>
              </a:tr>
            </a:tbl>
          </a:graphicData>
        </a:graphic>
      </p:graphicFrame>
    </p:spTree>
    <p:extLst>
      <p:ext uri="{BB962C8B-B14F-4D97-AF65-F5344CB8AC3E}">
        <p14:creationId xmlns:p14="http://schemas.microsoft.com/office/powerpoint/2010/main" val="1630970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C338-B419-D898-B418-3E62753D1BBA}"/>
              </a:ext>
            </a:extLst>
          </p:cNvPr>
          <p:cNvSpPr>
            <a:spLocks noGrp="1"/>
          </p:cNvSpPr>
          <p:nvPr>
            <p:ph type="title"/>
          </p:nvPr>
        </p:nvSpPr>
        <p:spPr/>
        <p:txBody>
          <a:bodyPr/>
          <a:lstStyle/>
          <a:p>
            <a:r>
              <a:rPr lang="en-US" dirty="0"/>
              <a:t>Regression</a:t>
            </a:r>
          </a:p>
        </p:txBody>
      </p:sp>
      <p:sp>
        <p:nvSpPr>
          <p:cNvPr id="3" name="Content Placeholder 2">
            <a:extLst>
              <a:ext uri="{FF2B5EF4-FFF2-40B4-BE49-F238E27FC236}">
                <a16:creationId xmlns:a16="http://schemas.microsoft.com/office/drawing/2014/main" id="{A8B1B028-163B-B428-1635-8987E40674B5}"/>
              </a:ext>
            </a:extLst>
          </p:cNvPr>
          <p:cNvSpPr>
            <a:spLocks noGrp="1"/>
          </p:cNvSpPr>
          <p:nvPr>
            <p:ph idx="1"/>
          </p:nvPr>
        </p:nvSpPr>
        <p:spPr/>
        <p:txBody>
          <a:bodyPr/>
          <a:lstStyle/>
          <a:p>
            <a:r>
              <a:rPr lang="en-US" dirty="0"/>
              <a:t>Using the </a:t>
            </a:r>
            <a:r>
              <a:rPr lang="en-US" b="0" i="0" dirty="0">
                <a:solidFill>
                  <a:srgbClr val="0D0D0D"/>
                </a:solidFill>
                <a:effectLst/>
                <a:highlight>
                  <a:srgbClr val="FFFFFF"/>
                </a:highlight>
                <a:latin typeface="Söhne"/>
              </a:rPr>
              <a:t>method of least squares to fit a linear model to the data.</a:t>
            </a:r>
          </a:p>
          <a:p>
            <a:r>
              <a:rPr lang="en-US" dirty="0">
                <a:solidFill>
                  <a:srgbClr val="0D0D0D"/>
                </a:solidFill>
                <a:highlight>
                  <a:srgbClr val="FFFFFF"/>
                </a:highlight>
                <a:latin typeface="Söhne"/>
              </a:rPr>
              <a:t>Data preparation:</a:t>
            </a:r>
          </a:p>
          <a:p>
            <a:pPr lvl="1"/>
            <a:r>
              <a:rPr lang="en-US" b="0" i="0" dirty="0">
                <a:solidFill>
                  <a:srgbClr val="0D0D0D"/>
                </a:solidFill>
                <a:effectLst/>
                <a:highlight>
                  <a:srgbClr val="FFFFFF"/>
                </a:highlight>
                <a:latin typeface="Söhne"/>
              </a:rPr>
              <a:t>Organize the dataset into two arrays: one for the independent variable (height) and one for the dependent variable (weight)</a:t>
            </a:r>
          </a:p>
          <a:p>
            <a:pPr lvl="1"/>
            <a:r>
              <a:rPr lang="en-US" dirty="0">
                <a:solidFill>
                  <a:srgbClr val="0D0D0D"/>
                </a:solidFill>
                <a:highlight>
                  <a:srgbClr val="FFFFFF"/>
                </a:highlight>
                <a:latin typeface="Söhne"/>
              </a:rPr>
              <a:t>Convert values to standard units</a:t>
            </a:r>
          </a:p>
          <a:p>
            <a:pPr lvl="1"/>
            <a:r>
              <a:rPr lang="en-US" dirty="0">
                <a:solidFill>
                  <a:srgbClr val="0D0D0D"/>
                </a:solidFill>
                <a:highlight>
                  <a:srgbClr val="FFFFFF"/>
                </a:highlight>
                <a:latin typeface="Söhne"/>
              </a:rPr>
              <a:t>Calculate the correlation coefficient</a:t>
            </a:r>
          </a:p>
          <a:p>
            <a:pPr lvl="2"/>
            <a:r>
              <a:rPr lang="en-US" dirty="0">
                <a:solidFill>
                  <a:srgbClr val="0D0D0D"/>
                </a:solidFill>
                <a:highlight>
                  <a:srgbClr val="FFFFFF"/>
                </a:highlight>
                <a:latin typeface="Söhne"/>
              </a:rPr>
              <a:t>r = </a:t>
            </a:r>
            <a:r>
              <a:rPr lang="en-US" dirty="0" err="1">
                <a:solidFill>
                  <a:srgbClr val="0D0D0D"/>
                </a:solidFill>
                <a:highlight>
                  <a:srgbClr val="FFFFFF"/>
                </a:highlight>
                <a:latin typeface="Söhne"/>
              </a:rPr>
              <a:t>np.mean</a:t>
            </a:r>
            <a:r>
              <a:rPr lang="en-US" dirty="0">
                <a:solidFill>
                  <a:srgbClr val="0D0D0D"/>
                </a:solidFill>
                <a:highlight>
                  <a:srgbClr val="FFFFFF"/>
                </a:highlight>
                <a:latin typeface="Söhne"/>
              </a:rPr>
              <a:t> (</a:t>
            </a:r>
            <a:r>
              <a:rPr lang="en-US" dirty="0" err="1">
                <a:solidFill>
                  <a:srgbClr val="0D0D0D"/>
                </a:solidFill>
                <a:highlight>
                  <a:srgbClr val="FFFFFF"/>
                </a:highlight>
                <a:latin typeface="Söhne"/>
              </a:rPr>
              <a:t>x_su</a:t>
            </a:r>
            <a:r>
              <a:rPr lang="en-US" dirty="0">
                <a:solidFill>
                  <a:srgbClr val="0D0D0D"/>
                </a:solidFill>
                <a:highlight>
                  <a:srgbClr val="FFFFFF"/>
                </a:highlight>
                <a:latin typeface="Söhne"/>
              </a:rPr>
              <a:t> * </a:t>
            </a:r>
            <a:r>
              <a:rPr lang="en-US" dirty="0" err="1">
                <a:solidFill>
                  <a:srgbClr val="0D0D0D"/>
                </a:solidFill>
                <a:highlight>
                  <a:srgbClr val="FFFFFF"/>
                </a:highlight>
                <a:latin typeface="Söhne"/>
              </a:rPr>
              <a:t>y_su</a:t>
            </a:r>
            <a:r>
              <a:rPr lang="en-US" dirty="0">
                <a:solidFill>
                  <a:srgbClr val="0D0D0D"/>
                </a:solidFill>
                <a:highlight>
                  <a:srgbClr val="FFFFFF"/>
                </a:highlight>
                <a:latin typeface="Söhne"/>
              </a:rPr>
              <a:t>) </a:t>
            </a:r>
          </a:p>
          <a:p>
            <a:pPr lvl="2"/>
            <a:r>
              <a:rPr lang="en-US" sz="2000" b="0" i="0" kern="1200" dirty="0">
                <a:solidFill>
                  <a:schemeClr val="tx1"/>
                </a:solidFill>
                <a:effectLst/>
                <a:latin typeface="+mn-lt"/>
                <a:ea typeface="+mn-ea"/>
                <a:cs typeface="+mn-cs"/>
              </a:rPr>
              <a:t>For our data, r = </a:t>
            </a:r>
            <a:r>
              <a:rPr lang="en-US" sz="1400" b="0" i="0" kern="1200" dirty="0">
                <a:solidFill>
                  <a:schemeClr val="tx1"/>
                </a:solidFill>
                <a:effectLst/>
                <a:latin typeface="+mn-lt"/>
                <a:ea typeface="+mn-ea"/>
                <a:cs typeface="+mn-cs"/>
              </a:rPr>
              <a:t>((−0.7536 * −0.8771) + 0 + (−1.333 * )(−</a:t>
            </a:r>
            <a:r>
              <a:rPr lang="en-US" sz="1400" dirty="0"/>
              <a:t>1.3157</a:t>
            </a:r>
            <a:r>
              <a:rPr lang="en-US" sz="1400" b="0" i="0" kern="1200" dirty="0">
                <a:solidFill>
                  <a:schemeClr val="tx1"/>
                </a:solidFill>
                <a:effectLst/>
                <a:latin typeface="+mn-lt"/>
                <a:ea typeface="+mn-ea"/>
                <a:cs typeface="+mn-cs"/>
              </a:rPr>
              <a:t>) + (0.6956) * (</a:t>
            </a:r>
            <a:r>
              <a:rPr lang="en-US" sz="1400" dirty="0"/>
              <a:t>0.8771</a:t>
            </a:r>
            <a:r>
              <a:rPr lang="en-US" sz="1400" b="0" i="0" kern="1200" dirty="0">
                <a:solidFill>
                  <a:schemeClr val="tx1"/>
                </a:solidFill>
                <a:effectLst/>
                <a:latin typeface="+mn-lt"/>
                <a:ea typeface="+mn-ea"/>
                <a:cs typeface="+mn-cs"/>
              </a:rPr>
              <a:t>) + (1.2753 * </a:t>
            </a:r>
            <a:r>
              <a:rPr lang="en-US" sz="1200" dirty="0"/>
              <a:t>1.3157)) / 5</a:t>
            </a:r>
          </a:p>
          <a:p>
            <a:pPr lvl="2"/>
            <a:endParaRPr lang="en-US" sz="1200" dirty="0"/>
          </a:p>
          <a:p>
            <a:pPr lvl="1"/>
            <a:r>
              <a:rPr lang="en-US" dirty="0"/>
              <a:t>Slope of the regression line in original units: r * (SD of y) / (SD of x)</a:t>
            </a:r>
          </a:p>
          <a:p>
            <a:pPr lvl="1"/>
            <a:r>
              <a:rPr lang="en-US" dirty="0"/>
              <a:t>Intercept of the regression line: average of y – slope * average of x</a:t>
            </a:r>
          </a:p>
        </p:txBody>
      </p:sp>
    </p:spTree>
    <p:extLst>
      <p:ext uri="{BB962C8B-B14F-4D97-AF65-F5344CB8AC3E}">
        <p14:creationId xmlns:p14="http://schemas.microsoft.com/office/powerpoint/2010/main" val="2158471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8AE5-CE79-6374-41FB-284D80E571ED}"/>
              </a:ext>
            </a:extLst>
          </p:cNvPr>
          <p:cNvSpPr>
            <a:spLocks noGrp="1"/>
          </p:cNvSpPr>
          <p:nvPr>
            <p:ph type="title"/>
          </p:nvPr>
        </p:nvSpPr>
        <p:spPr/>
        <p:txBody>
          <a:bodyPr/>
          <a:lstStyle/>
          <a:p>
            <a:r>
              <a:rPr lang="en-US" dirty="0"/>
              <a:t>Question 1: Correlation</a:t>
            </a:r>
          </a:p>
        </p:txBody>
      </p:sp>
      <p:sp>
        <p:nvSpPr>
          <p:cNvPr id="3" name="Content Placeholder 2">
            <a:extLst>
              <a:ext uri="{FF2B5EF4-FFF2-40B4-BE49-F238E27FC236}">
                <a16:creationId xmlns:a16="http://schemas.microsoft.com/office/drawing/2014/main" id="{82A46E38-2EFC-535D-5B8F-EB72AB9913C8}"/>
              </a:ext>
            </a:extLst>
          </p:cNvPr>
          <p:cNvSpPr>
            <a:spLocks noGrp="1"/>
          </p:cNvSpPr>
          <p:nvPr>
            <p:ph idx="1"/>
          </p:nvPr>
        </p:nvSpPr>
        <p:spPr/>
        <p:txBody>
          <a:bodyPr/>
          <a:lstStyle/>
          <a:p>
            <a:pPr marL="0" indent="0">
              <a:buNone/>
            </a:pPr>
            <a:r>
              <a:rPr lang="en-US" dirty="0"/>
              <a:t>Let’s start by writing a function called </a:t>
            </a:r>
            <a:r>
              <a:rPr lang="en-US" dirty="0" err="1"/>
              <a:t>correlation_coefficient</a:t>
            </a:r>
            <a:r>
              <a:rPr lang="en-US" dirty="0"/>
              <a:t> that takes in two arrays x and y of the same length and returns the correlation coefficient between the two.</a:t>
            </a:r>
          </a:p>
          <a:p>
            <a:pPr marL="457200" lvl="1" indent="0">
              <a:buNone/>
            </a:pPr>
            <a:r>
              <a:rPr lang="en-US" dirty="0"/>
              <a:t> Hint: Assume you have a function called </a:t>
            </a:r>
            <a:r>
              <a:rPr lang="en-US" b="1" dirty="0" err="1"/>
              <a:t>convert_su</a:t>
            </a:r>
            <a:r>
              <a:rPr lang="en-US" b="1" dirty="0"/>
              <a:t> </a:t>
            </a:r>
            <a:r>
              <a:rPr lang="en-US" dirty="0"/>
              <a:t>defined, that converts an array to standard units (we did this last week). </a:t>
            </a:r>
          </a:p>
          <a:p>
            <a:pPr marL="457200" lvl="1" indent="0">
              <a:buNone/>
            </a:pPr>
            <a:endParaRPr lang="en-US" dirty="0"/>
          </a:p>
          <a:p>
            <a:pPr marL="457200" lvl="1" indent="0">
              <a:buNone/>
            </a:pPr>
            <a:r>
              <a:rPr lang="en-US" dirty="0"/>
              <a:t>def </a:t>
            </a:r>
            <a:r>
              <a:rPr lang="en-US" dirty="0" err="1"/>
              <a:t>correlation_coefficient</a:t>
            </a:r>
            <a:r>
              <a:rPr lang="en-US" dirty="0"/>
              <a:t>(x, y): </a:t>
            </a:r>
          </a:p>
          <a:p>
            <a:pPr marL="914400" lvl="2" indent="0">
              <a:buNone/>
            </a:pPr>
            <a:r>
              <a:rPr lang="en-US" dirty="0"/>
              <a:t> </a:t>
            </a:r>
            <a:r>
              <a:rPr lang="en-US" i="1" dirty="0" err="1">
                <a:solidFill>
                  <a:srgbClr val="000000"/>
                </a:solidFill>
                <a:effectLst/>
                <a:latin typeface="Helvetica" pitchFamily="2" charset="0"/>
              </a:rPr>
              <a:t>x_su</a:t>
            </a:r>
            <a:r>
              <a:rPr lang="en-US" i="1" dirty="0">
                <a:solidFill>
                  <a:srgbClr val="000000"/>
                </a:solidFill>
                <a:effectLst/>
                <a:latin typeface="Helvetica" pitchFamily="2" charset="0"/>
              </a:rPr>
              <a:t> = </a:t>
            </a:r>
            <a:r>
              <a:rPr lang="en-US" i="1" dirty="0" err="1">
                <a:solidFill>
                  <a:srgbClr val="0000FF"/>
                </a:solidFill>
                <a:effectLst/>
                <a:latin typeface="Helvetica" pitchFamily="2" charset="0"/>
              </a:rPr>
              <a:t>convert_su</a:t>
            </a:r>
            <a:r>
              <a:rPr lang="en-US" i="1" dirty="0">
                <a:solidFill>
                  <a:srgbClr val="0000FF"/>
                </a:solidFill>
                <a:effectLst/>
                <a:latin typeface="Helvetica" pitchFamily="2" charset="0"/>
              </a:rPr>
              <a:t>(x)</a:t>
            </a:r>
            <a:endParaRPr lang="en-US" dirty="0">
              <a:solidFill>
                <a:srgbClr val="0000FF"/>
              </a:solidFill>
              <a:effectLst/>
              <a:latin typeface="Helvetica" pitchFamily="2" charset="0"/>
            </a:endParaRPr>
          </a:p>
          <a:p>
            <a:pPr marL="914400" lvl="2" indent="0">
              <a:buNone/>
            </a:pPr>
            <a:r>
              <a:rPr lang="en-US" i="1" dirty="0" err="1">
                <a:solidFill>
                  <a:srgbClr val="000000"/>
                </a:solidFill>
                <a:effectLst/>
                <a:latin typeface="Helvetica" pitchFamily="2" charset="0"/>
              </a:rPr>
              <a:t>y_su</a:t>
            </a:r>
            <a:r>
              <a:rPr lang="en-US" i="1" dirty="0">
                <a:solidFill>
                  <a:srgbClr val="000000"/>
                </a:solidFill>
                <a:effectLst/>
                <a:latin typeface="Helvetica" pitchFamily="2" charset="0"/>
              </a:rPr>
              <a:t> = </a:t>
            </a:r>
            <a:r>
              <a:rPr lang="en-US" i="1" dirty="0" err="1">
                <a:solidFill>
                  <a:srgbClr val="0000FF"/>
                </a:solidFill>
                <a:effectLst/>
                <a:latin typeface="Helvetica" pitchFamily="2" charset="0"/>
              </a:rPr>
              <a:t>convert_su</a:t>
            </a:r>
            <a:r>
              <a:rPr lang="en-US" i="1" dirty="0">
                <a:solidFill>
                  <a:srgbClr val="0000FF"/>
                </a:solidFill>
                <a:effectLst/>
                <a:latin typeface="Helvetica" pitchFamily="2" charset="0"/>
              </a:rPr>
              <a:t>(y)</a:t>
            </a:r>
            <a:endParaRPr lang="en-US" dirty="0">
              <a:solidFill>
                <a:srgbClr val="0000FF"/>
              </a:solidFill>
              <a:effectLst/>
              <a:latin typeface="Helvetica" pitchFamily="2" charset="0"/>
            </a:endParaRPr>
          </a:p>
          <a:p>
            <a:pPr marL="914400" lvl="2" indent="0">
              <a:buNone/>
            </a:pPr>
            <a:r>
              <a:rPr lang="en-US" i="1" dirty="0">
                <a:solidFill>
                  <a:srgbClr val="000000"/>
                </a:solidFill>
                <a:effectLst/>
                <a:latin typeface="Helvetica" pitchFamily="2" charset="0"/>
              </a:rPr>
              <a:t>return </a:t>
            </a:r>
            <a:r>
              <a:rPr lang="en-US" i="1" dirty="0" err="1">
                <a:solidFill>
                  <a:srgbClr val="0000FF"/>
                </a:solidFill>
                <a:effectLst/>
                <a:latin typeface="Helvetica" pitchFamily="2" charset="0"/>
              </a:rPr>
              <a:t>np.mean</a:t>
            </a:r>
            <a:r>
              <a:rPr lang="en-US" i="1" dirty="0">
                <a:solidFill>
                  <a:srgbClr val="0000FF"/>
                </a:solidFill>
                <a:effectLst/>
                <a:latin typeface="Helvetica" pitchFamily="2" charset="0"/>
              </a:rPr>
              <a:t>(</a:t>
            </a:r>
            <a:r>
              <a:rPr lang="en-US" i="1" dirty="0" err="1">
                <a:solidFill>
                  <a:srgbClr val="0000FF"/>
                </a:solidFill>
                <a:effectLst/>
                <a:latin typeface="Helvetica" pitchFamily="2" charset="0"/>
              </a:rPr>
              <a:t>x_su</a:t>
            </a:r>
            <a:r>
              <a:rPr lang="en-US" i="1" dirty="0">
                <a:solidFill>
                  <a:srgbClr val="0000FF"/>
                </a:solidFill>
                <a:effectLst/>
                <a:latin typeface="Helvetica" pitchFamily="2" charset="0"/>
              </a:rPr>
              <a:t> * </a:t>
            </a:r>
            <a:r>
              <a:rPr lang="en-US" i="1" dirty="0" err="1">
                <a:solidFill>
                  <a:srgbClr val="0000FF"/>
                </a:solidFill>
                <a:effectLst/>
                <a:latin typeface="Helvetica" pitchFamily="2" charset="0"/>
              </a:rPr>
              <a:t>y_su</a:t>
            </a:r>
            <a:r>
              <a:rPr lang="en-US" i="1" dirty="0">
                <a:solidFill>
                  <a:srgbClr val="0000FF"/>
                </a:solidFill>
                <a:effectLst/>
                <a:latin typeface="Helvetica" pitchFamily="2" charset="0"/>
              </a:rPr>
              <a:t>)</a:t>
            </a:r>
            <a:endParaRPr lang="en-US" dirty="0">
              <a:solidFill>
                <a:srgbClr val="0000FF"/>
              </a:solidFill>
              <a:effectLst/>
              <a:latin typeface="Helvetica" pitchFamily="2" charset="0"/>
            </a:endParaRPr>
          </a:p>
        </p:txBody>
      </p:sp>
    </p:spTree>
    <p:extLst>
      <p:ext uri="{BB962C8B-B14F-4D97-AF65-F5344CB8AC3E}">
        <p14:creationId xmlns:p14="http://schemas.microsoft.com/office/powerpoint/2010/main" val="4174974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A5EBF-6CF6-09C1-0AD8-FA46BAF0A672}"/>
              </a:ext>
            </a:extLst>
          </p:cNvPr>
          <p:cNvSpPr>
            <a:spLocks noGrp="1"/>
          </p:cNvSpPr>
          <p:nvPr>
            <p:ph type="title"/>
          </p:nvPr>
        </p:nvSpPr>
        <p:spPr/>
        <p:txBody>
          <a:bodyPr/>
          <a:lstStyle/>
          <a:p>
            <a:r>
              <a:rPr lang="en-US" sz="4400" dirty="0"/>
              <a:t>Question 2: </a:t>
            </a:r>
            <a:r>
              <a:rPr lang="en-US" dirty="0">
                <a:effectLst/>
                <a:latin typeface="Helvetica" pitchFamily="2" charset="0"/>
              </a:rPr>
              <a:t>Comparing Correlation</a:t>
            </a:r>
            <a:br>
              <a:rPr lang="en-US" dirty="0">
                <a:effectLst/>
                <a:latin typeface="Helvetica" pitchFamily="2" charset="0"/>
              </a:rPr>
            </a:br>
            <a:endParaRPr lang="en-US" dirty="0"/>
          </a:p>
        </p:txBody>
      </p:sp>
      <p:pic>
        <p:nvPicPr>
          <p:cNvPr id="5" name="Content Placeholder 4" descr="A graph of a graph with blue dots&#10;&#10;Description automatically generated with medium confidence">
            <a:extLst>
              <a:ext uri="{FF2B5EF4-FFF2-40B4-BE49-F238E27FC236}">
                <a16:creationId xmlns:a16="http://schemas.microsoft.com/office/drawing/2014/main" id="{541B0E92-730E-F933-AA87-EEE15FED8D50}"/>
              </a:ext>
            </a:extLst>
          </p:cNvPr>
          <p:cNvPicPr>
            <a:picLocks noGrp="1" noChangeAspect="1"/>
          </p:cNvPicPr>
          <p:nvPr>
            <p:ph idx="1"/>
          </p:nvPr>
        </p:nvPicPr>
        <p:blipFill>
          <a:blip r:embed="rId2"/>
          <a:stretch>
            <a:fillRect/>
          </a:stretch>
        </p:blipFill>
        <p:spPr>
          <a:xfrm>
            <a:off x="838200" y="2527636"/>
            <a:ext cx="10515600" cy="2947315"/>
          </a:xfrm>
        </p:spPr>
      </p:pic>
      <p:sp>
        <p:nvSpPr>
          <p:cNvPr id="6" name="TextBox 5">
            <a:extLst>
              <a:ext uri="{FF2B5EF4-FFF2-40B4-BE49-F238E27FC236}">
                <a16:creationId xmlns:a16="http://schemas.microsoft.com/office/drawing/2014/main" id="{536C0546-F913-710C-3DAF-DCB56E8C01CC}"/>
              </a:ext>
            </a:extLst>
          </p:cNvPr>
          <p:cNvSpPr txBox="1"/>
          <p:nvPr/>
        </p:nvSpPr>
        <p:spPr>
          <a:xfrm>
            <a:off x="838200" y="1878329"/>
            <a:ext cx="8348824" cy="461665"/>
          </a:xfrm>
          <a:prstGeom prst="rect">
            <a:avLst/>
          </a:prstGeom>
          <a:noFill/>
        </p:spPr>
        <p:txBody>
          <a:bodyPr wrap="none" rtlCol="0">
            <a:spAutoFit/>
          </a:bodyPr>
          <a:lstStyle/>
          <a:p>
            <a:r>
              <a:rPr lang="en-US" sz="2400" dirty="0"/>
              <a:t>Rank them from weakest correlation to strongest correlation.</a:t>
            </a:r>
          </a:p>
        </p:txBody>
      </p:sp>
    </p:spTree>
    <p:extLst>
      <p:ext uri="{BB962C8B-B14F-4D97-AF65-F5344CB8AC3E}">
        <p14:creationId xmlns:p14="http://schemas.microsoft.com/office/powerpoint/2010/main" val="4224019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8459</TotalTime>
  <Words>1714</Words>
  <Application>Microsoft Macintosh PowerPoint</Application>
  <PresentationFormat>Widescreen</PresentationFormat>
  <Paragraphs>161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Aptos Display</vt:lpstr>
      <vt:lpstr>Arial</vt:lpstr>
      <vt:lpstr>Calibri</vt:lpstr>
      <vt:lpstr>Helvetica</vt:lpstr>
      <vt:lpstr>Lato Extended</vt:lpstr>
      <vt:lpstr>Söhne</vt:lpstr>
      <vt:lpstr>Office Theme</vt:lpstr>
      <vt:lpstr>Linear Regression</vt:lpstr>
      <vt:lpstr>Data</vt:lpstr>
      <vt:lpstr>Variance and SD</vt:lpstr>
      <vt:lpstr>Covariance</vt:lpstr>
      <vt:lpstr>Standard Units</vt:lpstr>
      <vt:lpstr>Standard Units</vt:lpstr>
      <vt:lpstr>Regression</vt:lpstr>
      <vt:lpstr>Question 1: Correlation</vt:lpstr>
      <vt:lpstr>Question 2: Comparing Correlation </vt:lpstr>
      <vt:lpstr>Question 3:</vt:lpstr>
      <vt:lpstr>Slope and Intercept of the Regression Line in original units</vt:lpstr>
      <vt:lpstr>Question 4:</vt:lpstr>
      <vt:lpstr>Question 4</vt:lpstr>
      <vt:lpstr>Linear Regression Review</vt:lpstr>
      <vt:lpstr>Root Mean Square Error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Pacheco, Hellen</dc:creator>
  <cp:lastModifiedBy>Pacheco, Hellen</cp:lastModifiedBy>
  <cp:revision>6</cp:revision>
  <dcterms:created xsi:type="dcterms:W3CDTF">2024-04-20T23:48:41Z</dcterms:created>
  <dcterms:modified xsi:type="dcterms:W3CDTF">2024-05-06T05:10:16Z</dcterms:modified>
</cp:coreProperties>
</file>