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4" r:id="rId13"/>
    <p:sldId id="268" r:id="rId14"/>
    <p:sldId id="269" r:id="rId15"/>
    <p:sldId id="270" r:id="rId16"/>
    <p:sldId id="273" r:id="rId17"/>
    <p:sldId id="271" r:id="rId18"/>
    <p:sldId id="272" r:id="rId19"/>
    <p:sldId id="277" r:id="rId20"/>
    <p:sldId id="278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9354" autoAdjust="0"/>
  </p:normalViewPr>
  <p:slideViewPr>
    <p:cSldViewPr snapToGrid="0">
      <p:cViewPr varScale="1">
        <p:scale>
          <a:sx n="59" d="100"/>
          <a:sy n="59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C47DD-6A6D-465B-A09C-FD43ED6B0FB8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9A31A-7520-47FC-8BE6-F59185D08E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227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042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FEHLERFREIES</a:t>
            </a:r>
            <a:r>
              <a:rPr lang="de-DE" baseline="0" dirty="0" smtClean="0"/>
              <a:t> Weiterrechnen</a:t>
            </a:r>
          </a:p>
          <a:p>
            <a:r>
              <a:rPr lang="de-DE" baseline="0" dirty="0" smtClean="0"/>
              <a:t>1.: Mit Hinzufügen meine ich dazu addieren, und zwar nur unter Benutzung der IEEE Operationen (rundungsbehaftet) wg. Geschwindigkeit</a:t>
            </a:r>
          </a:p>
          <a:p>
            <a:r>
              <a:rPr lang="de-DE" baseline="0" dirty="0" smtClean="0"/>
              <a:t>TODO: </a:t>
            </a:r>
            <a:r>
              <a:rPr lang="de-DE" baseline="0" dirty="0" err="1" smtClean="0"/>
              <a:t>fold</a:t>
            </a:r>
            <a:r>
              <a:rPr lang="de-DE" baseline="0" dirty="0" smtClean="0"/>
              <a:t> einfügen „bspw. so</a:t>
            </a:r>
            <a:r>
              <a:rPr lang="de-DE" baseline="0" dirty="0" smtClean="0"/>
              <a:t>:“</a:t>
            </a:r>
            <a:endParaRPr lang="de-DE" baseline="0" dirty="0" smtClean="0"/>
          </a:p>
          <a:p>
            <a:r>
              <a:rPr lang="de-DE" baseline="0" dirty="0" smtClean="0"/>
              <a:t>2.: Laufzeitkomplexität von </a:t>
            </a:r>
            <a:r>
              <a:rPr lang="de-DE" baseline="0" dirty="0" err="1" smtClean="0"/>
              <a:t>grow-mpf</a:t>
            </a:r>
            <a:r>
              <a:rPr lang="de-DE" baseline="0" dirty="0" smtClean="0"/>
              <a:t> wird linear zur Listenlänge </a:t>
            </a:r>
            <a:r>
              <a:rPr lang="de-DE" baseline="0" dirty="0" smtClean="0">
                <a:sym typeface="Wingdings" panose="05000000000000000000" pitchFamily="2" charset="2"/>
              </a:rPr>
              <a:t> Addition so quadratisch. Besseres ist möglich (</a:t>
            </a:r>
            <a:r>
              <a:rPr lang="de-DE" baseline="0" dirty="0" err="1" smtClean="0">
                <a:sym typeface="Wingdings" panose="05000000000000000000" pitchFamily="2" charset="2"/>
              </a:rPr>
              <a:t>Shewchuk</a:t>
            </a:r>
            <a:r>
              <a:rPr lang="de-DE" baseline="0" dirty="0" smtClean="0">
                <a:sym typeface="Wingdings" panose="05000000000000000000" pitchFamily="2" charset="2"/>
              </a:rPr>
              <a:t>)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189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Erste Idee: Neuen </a:t>
            </a:r>
            <a:r>
              <a:rPr lang="de-DE" i="1" dirty="0" err="1" smtClean="0"/>
              <a:t>float</a:t>
            </a:r>
            <a:r>
              <a:rPr lang="de-DE" dirty="0" smtClean="0"/>
              <a:t>-Wert einfach an Liste anhängen</a:t>
            </a:r>
          </a:p>
          <a:p>
            <a:r>
              <a:rPr lang="de-DE" dirty="0" smtClean="0"/>
              <a:t>Problem: Liste nach jeder </a:t>
            </a:r>
            <a:r>
              <a:rPr lang="de-DE" i="1" dirty="0" err="1" smtClean="0"/>
              <a:t>mpf</a:t>
            </a:r>
            <a:r>
              <a:rPr lang="de-DE" dirty="0" smtClean="0"/>
              <a:t>-Operation länger</a:t>
            </a:r>
          </a:p>
          <a:p>
            <a:pPr marL="0" indent="0">
              <a:buNone/>
            </a:pPr>
            <a:r>
              <a:rPr lang="de-DE" dirty="0" smtClean="0"/>
              <a:t>	 ⟶ Aussage über </a:t>
            </a:r>
            <a:r>
              <a:rPr lang="de-DE" i="1" dirty="0" err="1" smtClean="0"/>
              <a:t>mpf</a:t>
            </a:r>
            <a:r>
              <a:rPr lang="de-DE" dirty="0" smtClean="0"/>
              <a:t>-Wert schlecht möglich</a:t>
            </a:r>
          </a:p>
          <a:p>
            <a:r>
              <a:rPr lang="de-DE" dirty="0" smtClean="0"/>
              <a:t>Also: Zusammenführen/Auslöschen von Fehlern mittels </a:t>
            </a:r>
            <a:r>
              <a:rPr lang="de-DE" i="1" dirty="0" err="1" smtClean="0"/>
              <a:t>TwoSum</a:t>
            </a:r>
            <a:r>
              <a:rPr lang="de-DE" i="1" dirty="0" smtClean="0"/>
              <a:t> ─ </a:t>
            </a:r>
            <a:r>
              <a:rPr lang="de-DE" dirty="0" smtClean="0"/>
              <a:t>rundungsfrei</a:t>
            </a:r>
            <a:endParaRPr lang="de-DE" i="1" dirty="0" smtClean="0"/>
          </a:p>
          <a:p>
            <a:pPr marL="0" indent="0">
              <a:buNone/>
            </a:pPr>
            <a:r>
              <a:rPr lang="de-DE" i="1" dirty="0" smtClean="0"/>
              <a:t>	</a:t>
            </a:r>
            <a:r>
              <a:rPr lang="de-DE" dirty="0" smtClean="0"/>
              <a:t>(Berechnung </a:t>
            </a:r>
            <a:r>
              <a:rPr lang="de-DE" i="1" dirty="0" err="1" smtClean="0"/>
              <a:t>TwoSum</a:t>
            </a:r>
            <a:r>
              <a:rPr lang="de-DE" i="1" dirty="0" smtClean="0"/>
              <a:t>: </a:t>
            </a:r>
            <a:r>
              <a:rPr lang="de-DE" i="1" dirty="0" err="1" smtClean="0"/>
              <a:t>float</a:t>
            </a:r>
            <a:r>
              <a:rPr lang="de-DE" dirty="0" smtClean="0"/>
              <a:t> y, sodass a + b = x + y und x = a ⊕ b)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F</a:t>
            </a:r>
            <a:r>
              <a:rPr lang="de-DE" baseline="0" dirty="0" smtClean="0"/>
              <a:t> </a:t>
            </a:r>
            <a:r>
              <a:rPr lang="de-DE" baseline="0" dirty="0" smtClean="0"/>
              <a:t>wird zum </a:t>
            </a:r>
            <a:r>
              <a:rPr lang="de-DE" baseline="0" dirty="0" err="1" smtClean="0"/>
              <a:t>mpf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, e) hinzugefügt</a:t>
            </a:r>
          </a:p>
          <a:p>
            <a:r>
              <a:rPr lang="de-DE" baseline="0" dirty="0" smtClean="0"/>
              <a:t>es nach betragsmäßig</a:t>
            </a:r>
            <a:endParaRPr lang="de-DE" dirty="0" smtClean="0"/>
          </a:p>
          <a:p>
            <a:r>
              <a:rPr lang="de-DE" dirty="0" smtClean="0"/>
              <a:t>TODO:</a:t>
            </a:r>
            <a:r>
              <a:rPr lang="de-DE" baseline="0" dirty="0" smtClean="0"/>
              <a:t> Kommentar (s. Zettel)</a:t>
            </a:r>
          </a:p>
          <a:p>
            <a:r>
              <a:rPr lang="de-DE" baseline="0" dirty="0" smtClean="0"/>
              <a:t>TODO: a‘ statt a, es‘ statt es, „Funktionsaufruf“</a:t>
            </a:r>
          </a:p>
          <a:p>
            <a:r>
              <a:rPr lang="de-DE" baseline="0" dirty="0" err="1" smtClean="0"/>
              <a:t>Tupelklammern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999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TODO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053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i="1" dirty="0" err="1" smtClean="0"/>
              <a:t>Todo</a:t>
            </a:r>
            <a:r>
              <a:rPr lang="de-DE" i="1" dirty="0" smtClean="0"/>
              <a:t>:</a:t>
            </a:r>
            <a:r>
              <a:rPr lang="de-DE" i="1" baseline="0" dirty="0" smtClean="0"/>
              <a:t> ersten Punkt umformulieren</a:t>
            </a:r>
            <a:endParaRPr lang="de-DE" i="1" dirty="0" smtClean="0"/>
          </a:p>
          <a:p>
            <a:r>
              <a:rPr lang="de-DE" i="1" dirty="0" err="1" smtClean="0"/>
              <a:t>TwoSum</a:t>
            </a:r>
            <a:r>
              <a:rPr lang="de-DE" dirty="0" smtClean="0"/>
              <a:t>-Vorbedingungen dann auch für diese Aussage über </a:t>
            </a:r>
            <a:r>
              <a:rPr lang="de-DE" i="1" dirty="0" err="1" smtClean="0"/>
              <a:t>grow-mpf</a:t>
            </a:r>
            <a:r>
              <a:rPr lang="de-DE" i="1" dirty="0" smtClean="0"/>
              <a:t> </a:t>
            </a:r>
            <a:r>
              <a:rPr lang="de-DE" dirty="0" smtClean="0"/>
              <a:t>nötig</a:t>
            </a:r>
            <a:endParaRPr lang="de-DE" i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688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1: Erklärung:</a:t>
            </a:r>
            <a:r>
              <a:rPr lang="de-DE" baseline="0" dirty="0" smtClean="0"/>
              <a:t> Was ist überlaufen? </a:t>
            </a:r>
            <a:r>
              <a:rPr lang="de-DE" baseline="0" dirty="0" err="1" smtClean="0"/>
              <a:t>TwoSum</a:t>
            </a:r>
            <a:r>
              <a:rPr lang="de-DE" baseline="0" dirty="0" smtClean="0"/>
              <a:t> stimmt dann nicht</a:t>
            </a:r>
          </a:p>
          <a:p>
            <a:r>
              <a:rPr lang="de-DE" baseline="0" dirty="0" smtClean="0"/>
              <a:t>2.: Wann ist </a:t>
            </a:r>
            <a:r>
              <a:rPr lang="de-DE" baseline="0" dirty="0" err="1" smtClean="0"/>
              <a:t>mpf</a:t>
            </a:r>
            <a:r>
              <a:rPr lang="de-DE" baseline="0" dirty="0" smtClean="0"/>
              <a:t> endlich?</a:t>
            </a:r>
          </a:p>
          <a:p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4.: </a:t>
            </a:r>
            <a:r>
              <a:rPr lang="de-DE" baseline="0" dirty="0" smtClean="0"/>
              <a:t>wissen nicht, wie schwierig </a:t>
            </a:r>
            <a:r>
              <a:rPr lang="de-DE" dirty="0" smtClean="0"/>
              <a:t>und </a:t>
            </a:r>
            <a:r>
              <a:rPr lang="de-DE" dirty="0" smtClean="0"/>
              <a:t>wollen auch nicht noch mehr mit „sorry“ annehmen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536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Typinformationen</a:t>
            </a:r>
            <a:r>
              <a:rPr lang="de-DE" baseline="0" dirty="0" smtClean="0"/>
              <a:t> </a:t>
            </a:r>
            <a:r>
              <a:rPr lang="de-DE" baseline="0" dirty="0" smtClean="0"/>
              <a:t>hinzufügen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definition</a:t>
            </a:r>
            <a:r>
              <a:rPr lang="de-DE" baseline="0" dirty="0" smtClean="0"/>
              <a:t> </a:t>
            </a:r>
            <a:r>
              <a:rPr lang="de-DE" baseline="0" dirty="0" smtClean="0"/>
              <a:t>vereinfachen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Die</a:t>
            </a:r>
            <a:r>
              <a:rPr lang="de-DE" baseline="0" dirty="0" smtClean="0"/>
              <a:t> Lemmas für </a:t>
            </a:r>
            <a:r>
              <a:rPr lang="de-DE" baseline="0" dirty="0" err="1" smtClean="0"/>
              <a:t>safe_TwoSum</a:t>
            </a:r>
            <a:r>
              <a:rPr lang="de-DE" baseline="0" dirty="0" smtClean="0"/>
              <a:t> sind also dieselben nur mit Zusatzbedingung (zeigen)</a:t>
            </a:r>
          </a:p>
          <a:p>
            <a:endParaRPr lang="de-DE" baseline="0" dirty="0" smtClean="0"/>
          </a:p>
          <a:p>
            <a:r>
              <a:rPr lang="de-DE" baseline="0" dirty="0" smtClean="0"/>
              <a:t>Diese Eigenschaft lässt sich jetzt in der „großen“ Funktion </a:t>
            </a:r>
            <a:r>
              <a:rPr lang="de-DE" baseline="0" dirty="0" err="1" smtClean="0"/>
              <a:t>grow-mpf</a:t>
            </a:r>
            <a:r>
              <a:rPr lang="de-DE" baseline="0" dirty="0" smtClean="0"/>
              <a:t> erhalten</a:t>
            </a:r>
            <a:r>
              <a:rPr lang="de-DE" baseline="0" dirty="0" smtClean="0"/>
              <a:t>. </a:t>
            </a:r>
            <a:r>
              <a:rPr lang="de-DE" baseline="0" dirty="0" smtClean="0">
                <a:sym typeface="Wingdings" panose="05000000000000000000" pitchFamily="2" charset="2"/>
              </a:rPr>
              <a:t>Induktionsbeweis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684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1.: ⟶ Ausgabe nicht möglich</a:t>
            </a:r>
          </a:p>
          <a:p>
            <a:r>
              <a:rPr lang="de-DE" dirty="0" smtClean="0"/>
              <a:t>TODO:</a:t>
            </a:r>
            <a:r>
              <a:rPr lang="de-DE" baseline="0" dirty="0" smtClean="0"/>
              <a:t> Versionsnummer</a:t>
            </a:r>
            <a:endParaRPr lang="de-DE" dirty="0" smtClean="0"/>
          </a:p>
          <a:p>
            <a:r>
              <a:rPr lang="de-DE" dirty="0" smtClean="0"/>
              <a:t>2.:</a:t>
            </a:r>
            <a:r>
              <a:rPr lang="de-DE" baseline="0" dirty="0" smtClean="0"/>
              <a:t> Das war auch die Version, die in Isabelle2015 eingebaut </a:t>
            </a:r>
            <a:r>
              <a:rPr lang="de-DE" baseline="0" dirty="0" smtClean="0"/>
              <a:t>war</a:t>
            </a:r>
            <a:endParaRPr lang="de-DE" baseline="0" dirty="0" smtClean="0"/>
          </a:p>
          <a:p>
            <a:r>
              <a:rPr lang="de-DE" baseline="0" dirty="0" smtClean="0"/>
              <a:t>3.: Oder wie in Java: Überhaupt keine </a:t>
            </a:r>
            <a:r>
              <a:rPr lang="de-DE" baseline="0" dirty="0" smtClean="0"/>
              <a:t>IEEE-Konformität</a:t>
            </a:r>
          </a:p>
          <a:p>
            <a:r>
              <a:rPr lang="de-DE" baseline="0" dirty="0" err="1" smtClean="0"/>
              <a:t>Sw_floats</a:t>
            </a:r>
            <a:r>
              <a:rPr lang="de-DE" baseline="0" dirty="0" smtClean="0"/>
              <a:t> sind praktisch, weil…</a:t>
            </a:r>
            <a:endParaRPr lang="de-DE" baseline="0" dirty="0" smtClean="0"/>
          </a:p>
          <a:p>
            <a:r>
              <a:rPr lang="de-DE" baseline="0" dirty="0" smtClean="0"/>
              <a:t>4.: </a:t>
            </a:r>
            <a:r>
              <a:rPr lang="de-DE" baseline="0" dirty="0" smtClean="0"/>
              <a:t>Berechnung einmal als </a:t>
            </a:r>
            <a:r>
              <a:rPr lang="de-DE" baseline="0" dirty="0" err="1" smtClean="0"/>
              <a:t>float</a:t>
            </a:r>
            <a:r>
              <a:rPr lang="de-DE" baseline="0" dirty="0" smtClean="0"/>
              <a:t> und einmal als </a:t>
            </a:r>
            <a:r>
              <a:rPr lang="de-DE" baseline="0" dirty="0" err="1" smtClean="0"/>
              <a:t>Float.float</a:t>
            </a:r>
            <a:r>
              <a:rPr lang="de-DE" baseline="0" dirty="0" smtClean="0"/>
              <a:t>,</a:t>
            </a:r>
          </a:p>
          <a:p>
            <a:r>
              <a:rPr lang="de-DE" baseline="0" dirty="0" smtClean="0"/>
              <a:t>dann </a:t>
            </a:r>
            <a:r>
              <a:rPr lang="de-DE" baseline="0" dirty="0" smtClean="0"/>
              <a:t>aber „</a:t>
            </a:r>
            <a:r>
              <a:rPr lang="de-DE" baseline="0" dirty="0" err="1" smtClean="0"/>
              <a:t>unüberprüfter</a:t>
            </a:r>
            <a:r>
              <a:rPr lang="de-DE" baseline="0" dirty="0" smtClean="0"/>
              <a:t>“ </a:t>
            </a:r>
            <a:r>
              <a:rPr lang="de-DE" baseline="0" dirty="0" smtClean="0"/>
              <a:t>Code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224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4. </a:t>
            </a:r>
            <a:r>
              <a:rPr lang="de-DE" dirty="0" smtClean="0"/>
              <a:t>(Multiplikation</a:t>
            </a:r>
            <a:r>
              <a:rPr lang="de-DE" baseline="0" dirty="0" smtClean="0"/>
              <a:t> wäre auch </a:t>
            </a:r>
            <a:r>
              <a:rPr lang="de-DE" baseline="0" dirty="0" smtClean="0"/>
              <a:t>möglich, falls Ergebnis im darstellbaren Zahlenbereich), DIVISION NICHT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342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1.1:</a:t>
            </a:r>
            <a:r>
              <a:rPr lang="de-DE" baseline="0" dirty="0" smtClean="0"/>
              <a:t> Was ist das?</a:t>
            </a:r>
            <a:endParaRPr lang="de-DE" dirty="0" smtClean="0"/>
          </a:p>
          <a:p>
            <a:r>
              <a:rPr lang="de-DE" dirty="0" smtClean="0"/>
              <a:t>2</a:t>
            </a:r>
            <a:r>
              <a:rPr lang="de-DE" dirty="0" smtClean="0"/>
              <a:t>.: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Shewchuk</a:t>
            </a:r>
            <a:r>
              <a:rPr lang="de-DE" baseline="0" dirty="0" smtClean="0"/>
              <a:t> </a:t>
            </a:r>
            <a:r>
              <a:rPr lang="de-DE" baseline="0" dirty="0" smtClean="0"/>
              <a:t>schlägt </a:t>
            </a:r>
            <a:r>
              <a:rPr lang="de-DE" baseline="0" dirty="0" smtClean="0"/>
              <a:t>Eigenschaften vor, die von den Algorithmen erhalten </a:t>
            </a:r>
            <a:r>
              <a:rPr lang="de-DE" baseline="0" dirty="0" smtClean="0"/>
              <a:t>werden</a:t>
            </a:r>
          </a:p>
          <a:p>
            <a:r>
              <a:rPr lang="de-DE" baseline="0" dirty="0" smtClean="0"/>
              <a:t>2.2. Entsteht schon aus der Forderung „streng abnehmender Betrag“</a:t>
            </a:r>
            <a:endParaRPr lang="de-DE" baseline="0" dirty="0" smtClean="0"/>
          </a:p>
          <a:p>
            <a:r>
              <a:rPr lang="de-DE" baseline="0" dirty="0" smtClean="0"/>
              <a:t>TODO: Kommentare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7392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Fabian</a:t>
            </a:r>
          </a:p>
          <a:p>
            <a:r>
              <a:rPr lang="de-DE" dirty="0" smtClean="0"/>
              <a:t>Es hat Spaß</a:t>
            </a:r>
            <a:r>
              <a:rPr lang="de-DE" baseline="0" dirty="0" smtClean="0"/>
              <a:t> gemacht, so viel von euch zu lernen</a:t>
            </a:r>
          </a:p>
          <a:p>
            <a:r>
              <a:rPr lang="de-DE" dirty="0" smtClean="0"/>
              <a:t>Prof </a:t>
            </a:r>
            <a:r>
              <a:rPr lang="de-DE" dirty="0" err="1" smtClean="0"/>
              <a:t>Nipkow</a:t>
            </a:r>
            <a:endParaRPr lang="de-DE" dirty="0" smtClean="0"/>
          </a:p>
          <a:p>
            <a:r>
              <a:rPr lang="de-DE" baseline="0" dirty="0" smtClean="0"/>
              <a:t>Und das Privileg, an diesem wichtigen Forschungsprojekt mitzuarbeiten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126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TODO: </a:t>
            </a:r>
            <a:r>
              <a:rPr lang="de-DE" dirty="0" smtClean="0"/>
              <a:t>LOGO</a:t>
            </a:r>
            <a:endParaRPr lang="de-DE" dirty="0" smtClean="0"/>
          </a:p>
          <a:p>
            <a:r>
              <a:rPr lang="de-DE" dirty="0" err="1" smtClean="0"/>
              <a:t>Ausfühbarkeit</a:t>
            </a:r>
            <a:r>
              <a:rPr lang="de-DE" dirty="0" smtClean="0"/>
              <a:t> auf Grafikprozessoren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8244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047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Ziel</a:t>
            </a:r>
            <a:r>
              <a:rPr lang="de-DE" baseline="0" dirty="0" smtClean="0"/>
              <a:t> e</a:t>
            </a:r>
            <a:r>
              <a:rPr lang="de-DE" dirty="0" smtClean="0"/>
              <a:t>rwähnen:</a:t>
            </a:r>
            <a:r>
              <a:rPr lang="de-DE" baseline="0" dirty="0" smtClean="0"/>
              <a:t> Arithmetik über berechenbaren Zahlen</a:t>
            </a:r>
            <a:endParaRPr lang="de-DE" dirty="0" smtClean="0"/>
          </a:p>
          <a:p>
            <a:r>
              <a:rPr lang="de-DE" dirty="0" smtClean="0"/>
              <a:t>TODO:</a:t>
            </a:r>
            <a:r>
              <a:rPr lang="de-DE" baseline="0" dirty="0" smtClean="0"/>
              <a:t> </a:t>
            </a:r>
            <a:r>
              <a:rPr lang="de-DE" baseline="0" dirty="0" smtClean="0"/>
              <a:t>Grafik</a:t>
            </a:r>
            <a:endParaRPr lang="de-DE" baseline="0" dirty="0" smtClean="0"/>
          </a:p>
          <a:p>
            <a:r>
              <a:rPr lang="de-DE" dirty="0" smtClean="0"/>
              <a:t>Ansatz 3 wird</a:t>
            </a:r>
            <a:r>
              <a:rPr lang="de-DE" baseline="0" dirty="0" smtClean="0"/>
              <a:t> später </a:t>
            </a:r>
            <a:r>
              <a:rPr lang="de-DE" baseline="0" dirty="0" smtClean="0"/>
              <a:t>erklärt, grob läuft das so</a:t>
            </a:r>
          </a:p>
          <a:p>
            <a:pPr marL="0" indent="0">
              <a:buNone/>
            </a:pPr>
            <a:r>
              <a:rPr lang="de-DE" baseline="0" dirty="0" smtClean="0"/>
              <a:t>(Tafel) </a:t>
            </a:r>
            <a:endParaRPr lang="de-DE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00B050"/>
                </a:solidFill>
              </a:rPr>
              <a:t>	5,234 = 5,2 + 3,4 * 10^-2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225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3.:  Das</a:t>
            </a:r>
            <a:r>
              <a:rPr lang="de-DE" baseline="0" dirty="0" smtClean="0"/>
              <a:t> ist eine schon vorhandene</a:t>
            </a:r>
            <a:r>
              <a:rPr lang="de-DE" dirty="0" smtClean="0"/>
              <a:t> Formalisierung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115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Als</a:t>
            </a:r>
            <a:r>
              <a:rPr lang="de-DE" baseline="0" dirty="0" smtClean="0"/>
              <a:t> Unterscheidung von rundungsbehafteten Operationen gegenüber dem Datentyp „Real“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095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Unter </a:t>
            </a:r>
            <a:r>
              <a:rPr lang="de-DE" dirty="0" smtClean="0"/>
              <a:t>Verwendung</a:t>
            </a:r>
            <a:r>
              <a:rPr lang="de-DE" baseline="0" dirty="0" smtClean="0"/>
              <a:t> der IEEE Operationen. Unter neues Datenformat soll ja eine Erweiterung werden („</a:t>
            </a:r>
            <a:r>
              <a:rPr lang="de-DE" baseline="0" dirty="0" err="1" smtClean="0"/>
              <a:t>expansion</a:t>
            </a:r>
            <a:r>
              <a:rPr lang="de-DE" baseline="0" dirty="0" smtClean="0"/>
              <a:t>“), es wird eine Art Übermenge. Es liegt also nahe, das erstmal für die Floats selbst zu machen. (1</a:t>
            </a:r>
            <a:r>
              <a:rPr lang="de-DE" baseline="0" dirty="0" smtClean="0"/>
              <a:t>) </a:t>
            </a:r>
            <a:r>
              <a:rPr lang="de-DE" baseline="0" dirty="0" smtClean="0">
                <a:sym typeface="Wingdings" panose="05000000000000000000" pitchFamily="2" charset="2"/>
              </a:rPr>
              <a:t> einzige </a:t>
            </a:r>
            <a:r>
              <a:rPr lang="de-DE" baseline="0" dirty="0" smtClean="0">
                <a:sym typeface="Wingdings" panose="05000000000000000000" pitchFamily="2" charset="2"/>
              </a:rPr>
              <a:t>Möglichkeit (es ist möglich): </a:t>
            </a:r>
            <a:r>
              <a:rPr lang="de-DE" baseline="0" dirty="0" smtClean="0">
                <a:sym typeface="Wingdings" panose="05000000000000000000" pitchFamily="2" charset="2"/>
              </a:rPr>
              <a:t>Speicherung (2)</a:t>
            </a: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Der neue Datentyp ist dann also eine </a:t>
            </a:r>
            <a:r>
              <a:rPr lang="de-DE" baseline="0" dirty="0" err="1" smtClean="0">
                <a:sym typeface="Wingdings" panose="05000000000000000000" pitchFamily="2" charset="2"/>
              </a:rPr>
              <a:t>unausgewertete</a:t>
            </a:r>
            <a:r>
              <a:rPr lang="de-DE" baseline="0" dirty="0" smtClean="0">
                <a:sym typeface="Wingdings" panose="05000000000000000000" pitchFamily="2" charset="2"/>
              </a:rPr>
              <a:t> Summe von IEEE-</a:t>
            </a:r>
            <a:r>
              <a:rPr lang="de-DE" baseline="0" dirty="0" err="1" smtClean="0">
                <a:sym typeface="Wingdings" panose="05000000000000000000" pitchFamily="2" charset="2"/>
              </a:rPr>
              <a:t>floats</a:t>
            </a:r>
            <a:r>
              <a:rPr lang="de-DE" baseline="0" dirty="0" smtClean="0">
                <a:sym typeface="Wingdings" panose="05000000000000000000" pitchFamily="2" charset="2"/>
              </a:rPr>
              <a:t>. Mit diesem Ansatz kann dann sehr viel weniger Zahlen darstellen als „Real“, </a:t>
            </a:r>
            <a:r>
              <a:rPr lang="de-DE" baseline="0" dirty="0" err="1" smtClean="0">
                <a:sym typeface="Wingdings" panose="05000000000000000000" pitchFamily="2" charset="2"/>
              </a:rPr>
              <a:t>nichtmal</a:t>
            </a:r>
            <a:r>
              <a:rPr lang="de-DE" baseline="0" dirty="0" smtClean="0">
                <a:sym typeface="Wingdings" panose="05000000000000000000" pitchFamily="2" charset="2"/>
              </a:rPr>
              <a:t> alle rationalen Zahlen, wie z.B. ein Drittel, auch nicht die Zahlen, die einen kleineren Betrag haben als der minimale </a:t>
            </a:r>
            <a:r>
              <a:rPr lang="de-DE" baseline="0" dirty="0" err="1" smtClean="0">
                <a:sym typeface="Wingdings" panose="05000000000000000000" pitchFamily="2" charset="2"/>
              </a:rPr>
              <a:t>Float</a:t>
            </a:r>
            <a:endParaRPr lang="de-DE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962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0.: Subtraktion genauso</a:t>
            </a:r>
          </a:p>
          <a:p>
            <a:r>
              <a:rPr lang="de-DE" dirty="0" smtClean="0"/>
              <a:t>1.:</a:t>
            </a:r>
            <a:r>
              <a:rPr lang="de-DE" baseline="0" dirty="0" smtClean="0"/>
              <a:t> </a:t>
            </a:r>
            <a:r>
              <a:rPr lang="de-DE" dirty="0" smtClean="0"/>
              <a:t>und vielen</a:t>
            </a:r>
            <a:r>
              <a:rPr lang="de-DE" baseline="0" dirty="0" smtClean="0"/>
              <a:t> anderen (benutzt noch früher)</a:t>
            </a:r>
          </a:p>
          <a:p>
            <a:r>
              <a:rPr lang="de-DE" baseline="0" dirty="0" smtClean="0"/>
              <a:t>2.: Habe es gleich in Isabelle/HOL übersetzt </a:t>
            </a:r>
            <a:r>
              <a:rPr lang="de-DE" baseline="0" dirty="0" smtClean="0">
                <a:sym typeface="Wingdings" panose="05000000000000000000" pitchFamily="2" charset="2"/>
              </a:rPr>
              <a:t> Schön bunt!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Klein geschriebenes </a:t>
            </a:r>
            <a:r>
              <a:rPr lang="de-DE" baseline="0" dirty="0" err="1" smtClean="0">
                <a:sym typeface="Wingdings" panose="05000000000000000000" pitchFamily="2" charset="2"/>
              </a:rPr>
              <a:t>float</a:t>
            </a:r>
            <a:r>
              <a:rPr lang="de-DE" baseline="0" dirty="0" smtClean="0">
                <a:sym typeface="Wingdings" panose="05000000000000000000" pitchFamily="2" charset="2"/>
              </a:rPr>
              <a:t> ist bei uns also immer ein IEEE </a:t>
            </a:r>
            <a:r>
              <a:rPr lang="de-DE" baseline="0" dirty="0" err="1" smtClean="0">
                <a:sym typeface="Wingdings" panose="05000000000000000000" pitchFamily="2" charset="2"/>
              </a:rPr>
              <a:t>float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Beweis </a:t>
            </a:r>
            <a:r>
              <a:rPr lang="de-DE" baseline="0" dirty="0" smtClean="0">
                <a:sym typeface="Wingdings" panose="05000000000000000000" pitchFamily="2" charset="2"/>
              </a:rPr>
              <a:t>der Korrektheit läuft über viele Fallunterscheidungen, Analyse der </a:t>
            </a:r>
            <a:r>
              <a:rPr lang="de-DE" baseline="0" dirty="0" err="1" smtClean="0">
                <a:sym typeface="Wingdings" panose="05000000000000000000" pitchFamily="2" charset="2"/>
              </a:rPr>
              <a:t>Exponentengrößen</a:t>
            </a:r>
            <a:r>
              <a:rPr lang="de-DE" baseline="0" dirty="0" smtClean="0">
                <a:sym typeface="Wingdings" panose="05000000000000000000" pitchFamily="2" charset="2"/>
              </a:rPr>
              <a:t>, sodass manche Zw.-Operationen sicher exakt sind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3.: das erste + ist exakt, das im Kreis nicht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Wie gesagt: Dieser Teil war schon bekannt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TODO: Farben</a:t>
            </a:r>
            <a:r>
              <a:rPr lang="de-DE" baseline="0" dirty="0" smtClean="0">
                <a:sym typeface="Wingdings" panose="05000000000000000000" pitchFamily="2" charset="2"/>
              </a:rPr>
              <a:t>?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Beispiel erweitern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845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Wann </a:t>
            </a:r>
            <a:r>
              <a:rPr lang="de-DE" baseline="0" dirty="0" smtClean="0"/>
              <a:t>ist </a:t>
            </a:r>
            <a:r>
              <a:rPr lang="de-DE" baseline="0" dirty="0" err="1" smtClean="0"/>
              <a:t>float</a:t>
            </a:r>
            <a:r>
              <a:rPr lang="de-DE" baseline="0" dirty="0" smtClean="0"/>
              <a:t> endlich?</a:t>
            </a:r>
          </a:p>
          <a:p>
            <a:endParaRPr lang="de-DE" baseline="0" dirty="0" smtClean="0"/>
          </a:p>
          <a:p>
            <a:r>
              <a:rPr lang="de-DE" baseline="0" dirty="0" smtClean="0"/>
              <a:t>Für die Aussage ist eine Konvertierung nötig, da auf </a:t>
            </a:r>
            <a:r>
              <a:rPr lang="de-DE" baseline="0" dirty="0" err="1" smtClean="0"/>
              <a:t>IEEEfloats</a:t>
            </a:r>
            <a:r>
              <a:rPr lang="de-DE" baseline="0" dirty="0" smtClean="0"/>
              <a:t> keine exakte Addition definiert ist.</a:t>
            </a:r>
          </a:p>
          <a:p>
            <a:r>
              <a:rPr lang="de-DE" dirty="0" smtClean="0"/>
              <a:t>In</a:t>
            </a:r>
            <a:r>
              <a:rPr lang="de-DE" baseline="0" dirty="0" smtClean="0"/>
              <a:t> welches Format man konvertiert ist dabei egal, es muss nur eine rundungsfreies + </a:t>
            </a:r>
            <a:r>
              <a:rPr lang="de-DE" baseline="0" dirty="0" smtClean="0"/>
              <a:t>bereitstellen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TODO: Val + typ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952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1+2.: nicht</a:t>
            </a:r>
            <a:r>
              <a:rPr lang="de-DE" baseline="0" dirty="0" smtClean="0"/>
              <a:t> </a:t>
            </a:r>
            <a:r>
              <a:rPr lang="de-DE" dirty="0" smtClean="0"/>
              <a:t>ausgewertet,</a:t>
            </a:r>
            <a:r>
              <a:rPr lang="de-DE" baseline="0" dirty="0" smtClean="0"/>
              <a:t> da sonst die Präzision nicht ausreicht, Der Wert dieser Liste ist dann die exakte Summe der </a:t>
            </a:r>
            <a:r>
              <a:rPr lang="de-DE" baseline="0" dirty="0" smtClean="0"/>
              <a:t>Komponenten</a:t>
            </a:r>
          </a:p>
          <a:p>
            <a:r>
              <a:rPr lang="de-DE" baseline="0" dirty="0" smtClean="0"/>
              <a:t>3.2.: Sonst: leere Liste zulässig (keine Approximation ohne Test mehr)</a:t>
            </a:r>
            <a:endParaRPr lang="de-DE" baseline="0" dirty="0" smtClean="0"/>
          </a:p>
          <a:p>
            <a:r>
              <a:rPr lang="de-DE" baseline="0" dirty="0" smtClean="0"/>
              <a:t>3:  </a:t>
            </a:r>
            <a:r>
              <a:rPr lang="de-DE" dirty="0" smtClean="0"/>
              <a:t>Streichung von Null-Summanden, </a:t>
            </a:r>
            <a:r>
              <a:rPr lang="de-DE" baseline="0" dirty="0" smtClean="0"/>
              <a:t>Zusammenfassung von Komponenten, die exakt addierbar sind: </a:t>
            </a:r>
            <a:r>
              <a:rPr lang="de-DE" baseline="0" dirty="0" err="1" smtClean="0"/>
              <a:t>Shewchuck</a:t>
            </a:r>
            <a:r>
              <a:rPr lang="de-DE" baseline="0" dirty="0" smtClean="0"/>
              <a:t>: am besten mit Sortierung groß/klein möglich, dann auch gute Approximation in der ersten Komponente</a:t>
            </a:r>
            <a:endParaRPr lang="de-DE" dirty="0" smtClean="0"/>
          </a:p>
          <a:p>
            <a:r>
              <a:rPr lang="de-DE" dirty="0" smtClean="0"/>
              <a:t>3.2.:</a:t>
            </a:r>
            <a:r>
              <a:rPr lang="de-DE" baseline="0" dirty="0" smtClean="0"/>
              <a:t> </a:t>
            </a:r>
            <a:r>
              <a:rPr lang="de-DE" baseline="0" dirty="0" smtClean="0"/>
              <a:t>dadurch Approximation nur mit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-Abfrage möglich</a:t>
            </a:r>
          </a:p>
          <a:p>
            <a:r>
              <a:rPr lang="de-DE" baseline="0" dirty="0" smtClean="0"/>
              <a:t>6.: links: </a:t>
            </a:r>
            <a:r>
              <a:rPr lang="de-DE" baseline="0" dirty="0" err="1" smtClean="0"/>
              <a:t>approximation</a:t>
            </a:r>
            <a:r>
              <a:rPr lang="de-DE" baseline="0" dirty="0" smtClean="0"/>
              <a:t>, rechts: </a:t>
            </a:r>
            <a:r>
              <a:rPr lang="de-DE" baseline="0" dirty="0" smtClean="0"/>
              <a:t>Fehlerwerte</a:t>
            </a:r>
          </a:p>
          <a:p>
            <a:endParaRPr lang="de-DE" baseline="0" dirty="0" smtClean="0"/>
          </a:p>
          <a:p>
            <a:r>
              <a:rPr lang="de-DE" baseline="0" dirty="0" smtClean="0"/>
              <a:t>TODO: Beispiel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61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26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56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675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64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17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98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74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14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5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19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6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37209-CA55-44C6-8745-FBE4FCAAA377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07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t="6723" b="49868"/>
          <a:stretch/>
        </p:blipFill>
        <p:spPr>
          <a:xfrm>
            <a:off x="0" y="0"/>
            <a:ext cx="12192000" cy="297548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/>
          <a:srcRect b="51409"/>
          <a:stretch/>
        </p:blipFill>
        <p:spPr>
          <a:xfrm>
            <a:off x="0" y="3076504"/>
            <a:ext cx="12192000" cy="333073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5"/>
          <a:srcRect l="28290" t="62984" r="29544" b="24692"/>
          <a:stretch/>
        </p:blipFill>
        <p:spPr>
          <a:xfrm>
            <a:off x="0" y="5956478"/>
            <a:ext cx="5486401" cy="90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</a:t>
            </a:r>
            <a:r>
              <a:rPr lang="de-DE" dirty="0" smtClean="0"/>
              <a:t>3: </a:t>
            </a:r>
            <a:r>
              <a:rPr lang="de-DE" dirty="0" smtClean="0"/>
              <a:t>Algorithmen zum Weiterrechnen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Notwendigkeit: Rundungsfreies Hinzufügen eines IEEE-</a:t>
            </a:r>
            <a:r>
              <a:rPr lang="de-DE" i="1" dirty="0" err="1" smtClean="0"/>
              <a:t>float</a:t>
            </a:r>
            <a:r>
              <a:rPr lang="de-DE" dirty="0" err="1" smtClean="0"/>
              <a:t>s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	⟶ </a:t>
            </a:r>
            <a:r>
              <a:rPr lang="de-DE" dirty="0" err="1" smtClean="0"/>
              <a:t>grow</a:t>
            </a:r>
            <a:r>
              <a:rPr lang="de-DE" dirty="0" smtClean="0"/>
              <a:t>-</a:t>
            </a:r>
            <a:r>
              <a:rPr lang="de-DE" dirty="0" err="1" smtClean="0"/>
              <a:t>mpf</a:t>
            </a:r>
            <a:r>
              <a:rPr lang="de-DE" dirty="0" smtClean="0"/>
              <a:t>-Algorithmus</a:t>
            </a:r>
          </a:p>
          <a:p>
            <a:r>
              <a:rPr lang="de-DE" dirty="0" smtClean="0"/>
              <a:t>Mehrfache Ausführung dieser Hinzufüge-Operation für alle Komponenten eines zweiten </a:t>
            </a:r>
            <a:r>
              <a:rPr lang="de-DE" i="1" dirty="0" err="1" smtClean="0"/>
              <a:t>mpf</a:t>
            </a:r>
            <a:r>
              <a:rPr lang="de-DE" dirty="0" err="1" smtClean="0"/>
              <a:t>s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	 ⟶ Addition innerhalb der </a:t>
            </a:r>
            <a:r>
              <a:rPr lang="de-DE" i="1" dirty="0" err="1" smtClean="0"/>
              <a:t>mpf</a:t>
            </a:r>
            <a:r>
              <a:rPr lang="de-DE" dirty="0" err="1" smtClean="0"/>
              <a:t>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5337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</a:t>
            </a:r>
            <a:r>
              <a:rPr lang="de-DE" dirty="0" smtClean="0"/>
              <a:t>3: </a:t>
            </a:r>
            <a:r>
              <a:rPr lang="de-DE" dirty="0" err="1" smtClean="0"/>
              <a:t>grow-mpf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2"/>
          <a:stretch/>
        </p:blipFill>
        <p:spPr>
          <a:xfrm>
            <a:off x="2139568" y="1389552"/>
            <a:ext cx="7041833" cy="4658322"/>
          </a:xfrm>
        </p:spPr>
      </p:pic>
      <p:sp>
        <p:nvSpPr>
          <p:cNvPr id="5" name="Textfeld 4"/>
          <p:cNvSpPr txBox="1"/>
          <p:nvPr/>
        </p:nvSpPr>
        <p:spPr>
          <a:xfrm>
            <a:off x="3015916" y="6047874"/>
            <a:ext cx="9176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err="1" smtClean="0"/>
              <a:t>float</a:t>
            </a:r>
            <a:r>
              <a:rPr lang="de-DE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800" dirty="0">
                <a:solidFill>
                  <a:schemeClr val="accent1">
                    <a:lumMod val="50000"/>
                  </a:schemeClr>
                </a:solidFill>
              </a:rPr>
              <a:t>f</a:t>
            </a:r>
            <a:r>
              <a:rPr lang="de-DE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800" dirty="0" smtClean="0"/>
              <a:t>wird zum </a:t>
            </a:r>
            <a:r>
              <a:rPr lang="de-DE" sz="2800" i="1" dirty="0" err="1" smtClean="0"/>
              <a:t>mpf</a:t>
            </a:r>
            <a:r>
              <a:rPr lang="de-DE" sz="2800" dirty="0" smtClean="0"/>
              <a:t> (</a:t>
            </a:r>
            <a:r>
              <a:rPr lang="de-DE" sz="2800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de-DE" sz="2800" dirty="0" smtClean="0"/>
              <a:t>, </a:t>
            </a:r>
            <a:r>
              <a:rPr lang="de-DE" sz="2800" dirty="0" smtClean="0">
                <a:solidFill>
                  <a:schemeClr val="accent1">
                    <a:lumMod val="50000"/>
                  </a:schemeClr>
                </a:solidFill>
              </a:rPr>
              <a:t>es</a:t>
            </a:r>
            <a:r>
              <a:rPr lang="de-DE" sz="2800" dirty="0" smtClean="0"/>
              <a:t>) addiert.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25297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grow-mpf</a:t>
            </a:r>
            <a:r>
              <a:rPr lang="de-DE" dirty="0" smtClean="0"/>
              <a:t> in Isabelle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691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300" dirty="0" smtClean="0"/>
              <a:t>Korrektheitsbeweise: Aussagen über </a:t>
            </a:r>
            <a:r>
              <a:rPr lang="de-DE" sz="4300" i="1" dirty="0" err="1" smtClean="0"/>
              <a:t>grow-mpf</a:t>
            </a:r>
            <a:endParaRPr lang="de-DE" sz="4300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1" dirty="0" err="1"/>
              <a:t>g</a:t>
            </a:r>
            <a:r>
              <a:rPr lang="de-DE" i="1" dirty="0" err="1" smtClean="0"/>
              <a:t>row-mpf</a:t>
            </a:r>
            <a:r>
              <a:rPr lang="de-DE" dirty="0" smtClean="0"/>
              <a:t> führt nur </a:t>
            </a:r>
            <a:r>
              <a:rPr lang="de-DE" i="1" dirty="0" err="1" smtClean="0"/>
              <a:t>TwoSum</a:t>
            </a:r>
            <a:r>
              <a:rPr lang="de-DE" dirty="0" smtClean="0"/>
              <a:t>-Operationen auf </a:t>
            </a:r>
            <a:r>
              <a:rPr lang="de-DE" i="1" dirty="0" err="1" smtClean="0"/>
              <a:t>float</a:t>
            </a:r>
            <a:r>
              <a:rPr lang="de-DE" dirty="0" err="1" smtClean="0"/>
              <a:t>s</a:t>
            </a:r>
            <a:r>
              <a:rPr lang="de-DE" dirty="0" smtClean="0"/>
              <a:t> im </a:t>
            </a:r>
            <a:r>
              <a:rPr lang="de-DE" i="1" dirty="0" err="1" smtClean="0"/>
              <a:t>mpf</a:t>
            </a:r>
            <a:r>
              <a:rPr lang="de-DE" dirty="0" smtClean="0"/>
              <a:t> aus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 ⟶ nur fehlerfreie Transformationen</a:t>
            </a:r>
          </a:p>
          <a:p>
            <a:r>
              <a:rPr lang="de-DE" dirty="0" smtClean="0"/>
              <a:t>Korrektheit:</a:t>
            </a:r>
          </a:p>
          <a:p>
            <a:endParaRPr lang="de-DE" dirty="0" smtClean="0"/>
          </a:p>
          <a:p>
            <a:endParaRPr lang="de-DE" i="1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028" y="2798096"/>
            <a:ext cx="6968217" cy="391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0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Korrektheitsbeweise: Behandlung von Spezialfällen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Auftreten von Überlauf bei IEEE </a:t>
            </a:r>
            <a:r>
              <a:rPr lang="de-DE" i="1" dirty="0" err="1" smtClean="0"/>
              <a:t>float</a:t>
            </a:r>
            <a:r>
              <a:rPr lang="de-DE" dirty="0" err="1" smtClean="0"/>
              <a:t>s</a:t>
            </a:r>
            <a:endParaRPr lang="de-DE" dirty="0" smtClean="0"/>
          </a:p>
          <a:p>
            <a:r>
              <a:rPr lang="de-DE" dirty="0" smtClean="0"/>
              <a:t>Nach Überlauf (±∞): Ergebnis von Addition/Subtraktion keine endliche Zahl mehr</a:t>
            </a:r>
          </a:p>
          <a:p>
            <a:pPr marL="0" indent="0">
              <a:buNone/>
            </a:pPr>
            <a:r>
              <a:rPr lang="de-DE" dirty="0" smtClean="0"/>
              <a:t>	⟶ Möglichkeit zur Aussage: Wenn Ergebnis-</a:t>
            </a:r>
            <a:r>
              <a:rPr lang="de-DE" dirty="0" err="1" smtClean="0"/>
              <a:t>mpf</a:t>
            </a:r>
            <a:r>
              <a:rPr lang="de-DE" dirty="0" smtClean="0"/>
              <a:t> endlich, dann…</a:t>
            </a:r>
          </a:p>
          <a:p>
            <a:r>
              <a:rPr lang="de-DE" dirty="0" smtClean="0"/>
              <a:t>Fakt aber in </a:t>
            </a:r>
            <a:r>
              <a:rPr lang="de-DE" i="1" dirty="0" err="1" smtClean="0"/>
              <a:t>IEEE_Floating_Point</a:t>
            </a:r>
            <a:r>
              <a:rPr lang="de-DE" dirty="0" smtClean="0"/>
              <a:t> nicht </a:t>
            </a:r>
            <a:r>
              <a:rPr lang="de-DE" dirty="0" smtClean="0"/>
              <a:t>gegeben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 ⟶ Stattdessen: Endlichkeit der Zwischenergebnisse aktiv 			sicherstellen</a:t>
            </a:r>
          </a:p>
        </p:txBody>
      </p:sp>
    </p:spTree>
    <p:extLst>
      <p:ext uri="{BB962C8B-B14F-4D97-AF65-F5344CB8AC3E}">
        <p14:creationId xmlns:p14="http://schemas.microsoft.com/office/powerpoint/2010/main" val="196966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Korrektheitsbeweise: Benutzung von </a:t>
            </a:r>
            <a:r>
              <a:rPr lang="de-DE" i="1" dirty="0" err="1" smtClean="0"/>
              <a:t>option</a:t>
            </a:r>
            <a:endParaRPr lang="de-DE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Also: </a:t>
            </a:r>
            <a:r>
              <a:rPr lang="de-DE" i="1" dirty="0" err="1" smtClean="0"/>
              <a:t>safe_TwoSum</a:t>
            </a:r>
            <a:endParaRPr lang="de-DE" i="1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16806" t="25531" r="47127" b="57960"/>
          <a:stretch/>
        </p:blipFill>
        <p:spPr>
          <a:xfrm>
            <a:off x="838199" y="2363043"/>
            <a:ext cx="6856563" cy="176455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4"/>
          <a:srcRect l="16806" t="22700" r="16231" b="58196"/>
          <a:stretch/>
        </p:blipFill>
        <p:spPr>
          <a:xfrm>
            <a:off x="838199" y="4396444"/>
            <a:ext cx="11100759" cy="178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9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Schwierigkeiten beim Testen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Fehlende Übersetzung: SML-</a:t>
            </a:r>
            <a:r>
              <a:rPr lang="de-DE" dirty="0" err="1" smtClean="0"/>
              <a:t>floats</a:t>
            </a:r>
            <a:r>
              <a:rPr lang="de-DE" dirty="0" smtClean="0"/>
              <a:t> in HOL-Terme und zurück</a:t>
            </a:r>
            <a:endParaRPr lang="de-DE" dirty="0"/>
          </a:p>
          <a:p>
            <a:r>
              <a:rPr lang="de-DE" dirty="0" smtClean="0"/>
              <a:t>SML-Berechnungen in </a:t>
            </a:r>
            <a:r>
              <a:rPr lang="de-DE" dirty="0" err="1" smtClean="0"/>
              <a:t>polyML</a:t>
            </a:r>
            <a:r>
              <a:rPr lang="de-DE" dirty="0" smtClean="0"/>
              <a:t> </a:t>
            </a:r>
            <a:r>
              <a:rPr lang="de-DE" dirty="0" smtClean="0"/>
              <a:t>fehlerhaft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Genauigkeit der Berechnung nicht vorhersehbar</a:t>
            </a:r>
            <a:endParaRPr lang="de-DE" dirty="0" smtClean="0"/>
          </a:p>
          <a:p>
            <a:r>
              <a:rPr lang="de-DE" dirty="0" smtClean="0"/>
              <a:t>In vielen Sprachen: Anzeige von </a:t>
            </a:r>
            <a:r>
              <a:rPr lang="de-DE" dirty="0" err="1" smtClean="0"/>
              <a:t>floats</a:t>
            </a:r>
            <a:r>
              <a:rPr lang="de-DE" dirty="0" smtClean="0"/>
              <a:t> als gerundete Dezimalzahl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 ⟶ unpräzise Darstellung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3600" dirty="0" smtClean="0"/>
              <a:t>Lösung: Nutzung von </a:t>
            </a:r>
            <a:r>
              <a:rPr lang="de-DE" sz="3600" i="1" dirty="0" err="1" smtClean="0"/>
              <a:t>sw_</a:t>
            </a:r>
            <a:r>
              <a:rPr lang="de-DE" sz="3600" i="1" dirty="0" err="1" smtClean="0"/>
              <a:t>float</a:t>
            </a:r>
            <a:r>
              <a:rPr lang="de-DE" sz="3600" i="1" dirty="0" smtClean="0"/>
              <a:t> </a:t>
            </a:r>
            <a:r>
              <a:rPr lang="de-DE" sz="3600" dirty="0" smtClean="0"/>
              <a:t>(aus Library/</a:t>
            </a:r>
            <a:r>
              <a:rPr lang="de-DE" sz="3600" dirty="0" err="1" smtClean="0"/>
              <a:t>Float.thy</a:t>
            </a:r>
            <a:r>
              <a:rPr lang="de-DE" sz="3600" dirty="0" smtClean="0"/>
              <a:t>) als Referenzimplementierung</a:t>
            </a:r>
            <a:endParaRPr lang="de-DE" sz="3600" dirty="0" smtClean="0"/>
          </a:p>
        </p:txBody>
      </p:sp>
    </p:spTree>
    <p:extLst>
      <p:ext uri="{BB962C8B-B14F-4D97-AF65-F5344CB8AC3E}">
        <p14:creationId xmlns:p14="http://schemas.microsoft.com/office/powerpoint/2010/main" val="288164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3610" y="1825625"/>
            <a:ext cx="113538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Umsetzung</a:t>
            </a:r>
            <a:r>
              <a:rPr lang="de-DE" dirty="0" smtClean="0"/>
              <a:t>: </a:t>
            </a:r>
            <a:r>
              <a:rPr lang="de-DE" dirty="0" err="1" smtClean="0"/>
              <a:t>Shewchuks</a:t>
            </a:r>
            <a:r>
              <a:rPr lang="de-DE" dirty="0" smtClean="0"/>
              <a:t> Algorithmen in Isabelle/HOL</a:t>
            </a:r>
          </a:p>
          <a:p>
            <a:r>
              <a:rPr lang="de-DE" dirty="0" smtClean="0"/>
              <a:t>Ansätze/Lösungen für formale Verifikationen</a:t>
            </a:r>
          </a:p>
          <a:p>
            <a:r>
              <a:rPr lang="de-DE" dirty="0" smtClean="0"/>
              <a:t>Spezifikation eines Datenformats</a:t>
            </a:r>
          </a:p>
          <a:p>
            <a:r>
              <a:rPr lang="de-DE" dirty="0" smtClean="0"/>
              <a:t>Neue Möglichkeit für rundungsfreie Addition/Subtraktion in Isabelle</a:t>
            </a:r>
          </a:p>
          <a:p>
            <a:r>
              <a:rPr lang="de-DE" dirty="0" smtClean="0"/>
              <a:t>Anregung einer Korrektur von </a:t>
            </a:r>
            <a:r>
              <a:rPr lang="de-DE" dirty="0" err="1" smtClean="0"/>
              <a:t>polyMLs</a:t>
            </a:r>
            <a:r>
              <a:rPr lang="de-DE" dirty="0" smtClean="0"/>
              <a:t> </a:t>
            </a:r>
            <a:r>
              <a:rPr lang="de-DE" dirty="0" smtClean="0"/>
              <a:t>IEEE-Berechnungen</a:t>
            </a:r>
            <a:endParaRPr lang="de-DE" dirty="0"/>
          </a:p>
          <a:p>
            <a:pPr marL="0" indent="0">
              <a:buNone/>
            </a:pPr>
            <a:r>
              <a:rPr lang="de-DE" i="1" dirty="0" smtClean="0"/>
              <a:t>	</a:t>
            </a:r>
            <a:r>
              <a:rPr lang="de-DE" dirty="0"/>
              <a:t> </a:t>
            </a:r>
            <a:r>
              <a:rPr lang="de-DE" dirty="0" smtClean="0"/>
              <a:t>⟶ Klare 64bit-Semantik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15255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 - Fortführung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 smtClean="0"/>
              <a:t>Korrektheitsbeweis von </a:t>
            </a:r>
            <a:r>
              <a:rPr lang="de-DE" sz="3200" i="1" dirty="0" err="1" smtClean="0"/>
              <a:t>TwoSum</a:t>
            </a:r>
            <a:r>
              <a:rPr lang="de-DE" sz="3200" dirty="0" smtClean="0"/>
              <a:t> in </a:t>
            </a:r>
            <a:r>
              <a:rPr lang="de-DE" sz="3200" dirty="0" smtClean="0"/>
              <a:t>Isabelle</a:t>
            </a:r>
          </a:p>
          <a:p>
            <a:pPr lvl="1"/>
            <a:r>
              <a:rPr lang="de-DE" dirty="0" smtClean="0"/>
              <a:t>Nutzung von </a:t>
            </a:r>
            <a:r>
              <a:rPr lang="de-DE" dirty="0" err="1" smtClean="0"/>
              <a:t>FastTwoSum</a:t>
            </a:r>
            <a:endParaRPr lang="de-DE" dirty="0" smtClean="0"/>
          </a:p>
          <a:p>
            <a:r>
              <a:rPr lang="de-DE" sz="3200" dirty="0" smtClean="0"/>
              <a:t>Weitere Aussagen über </a:t>
            </a:r>
            <a:r>
              <a:rPr lang="de-DE" sz="3200" i="1" dirty="0" err="1" smtClean="0"/>
              <a:t>mpf</a:t>
            </a:r>
            <a:r>
              <a:rPr lang="de-DE" sz="3200" dirty="0" err="1" smtClean="0"/>
              <a:t>s</a:t>
            </a:r>
            <a:endParaRPr lang="de-DE" sz="3200" dirty="0" smtClean="0"/>
          </a:p>
          <a:p>
            <a:pPr lvl="1"/>
            <a:r>
              <a:rPr lang="de-DE" sz="2800" dirty="0" smtClean="0"/>
              <a:t>„</a:t>
            </a:r>
            <a:r>
              <a:rPr lang="de-DE" sz="2800" dirty="0" err="1" smtClean="0"/>
              <a:t>nonoverlapping</a:t>
            </a:r>
            <a:r>
              <a:rPr lang="de-DE" sz="2800" dirty="0" smtClean="0"/>
              <a:t>“-Eigenschaft (</a:t>
            </a:r>
            <a:r>
              <a:rPr lang="de-DE" sz="2800" dirty="0" err="1" smtClean="0"/>
              <a:t>Shewchuk</a:t>
            </a:r>
            <a:r>
              <a:rPr lang="de-DE" sz="2800" dirty="0" smtClean="0"/>
              <a:t>)</a:t>
            </a:r>
          </a:p>
          <a:p>
            <a:pPr lvl="1"/>
            <a:r>
              <a:rPr lang="de-DE" sz="2800" dirty="0" smtClean="0"/>
              <a:t>Maximale Länge der Fehlerliste</a:t>
            </a:r>
          </a:p>
          <a:p>
            <a:r>
              <a:rPr lang="de-DE" sz="3200" dirty="0" smtClean="0"/>
              <a:t>Mehr Zielsprachen für </a:t>
            </a:r>
            <a:r>
              <a:rPr lang="de-DE" sz="3200" dirty="0" err="1" smtClean="0"/>
              <a:t>float</a:t>
            </a:r>
            <a:r>
              <a:rPr lang="de-DE" sz="3200" dirty="0" smtClean="0"/>
              <a:t>-Code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422350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</a:t>
            </a:r>
            <a:endParaRPr lang="de-DE" dirty="0"/>
          </a:p>
        </p:txBody>
      </p:sp>
      <p:pic>
        <p:nvPicPr>
          <p:cNvPr id="1026" name="Picture 2" descr="http://www.in.tum.de/fileadmin/user_upload/Oeffentlichkeitsarbeit/Fakultaetsevents/2012/Tag_der_Informatik/Tag_der_Informatik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496" y="1825625"/>
            <a:ext cx="6527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0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43513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Numerik für:</a:t>
            </a:r>
            <a:endParaRPr lang="de-DE" sz="3600" dirty="0"/>
          </a:p>
          <a:p>
            <a:r>
              <a:rPr lang="de-DE" sz="3600" dirty="0" smtClean="0"/>
              <a:t>Dynamische Systeme</a:t>
            </a:r>
          </a:p>
          <a:p>
            <a:r>
              <a:rPr lang="de-DE" sz="3600" dirty="0" smtClean="0"/>
              <a:t>Geometrie</a:t>
            </a:r>
            <a:endParaRPr lang="de-DE" sz="3600" dirty="0"/>
          </a:p>
        </p:txBody>
      </p:sp>
      <p:sp>
        <p:nvSpPr>
          <p:cNvPr id="4" name="Textfeld 3"/>
          <p:cNvSpPr txBox="1"/>
          <p:nvPr/>
        </p:nvSpPr>
        <p:spPr>
          <a:xfrm>
            <a:off x="3176336" y="4008577"/>
            <a:ext cx="5839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smtClean="0"/>
              <a:t>Verifikation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68754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07042" y="2696828"/>
            <a:ext cx="10515600" cy="1325563"/>
          </a:xfrm>
        </p:spPr>
        <p:txBody>
          <a:bodyPr/>
          <a:lstStyle/>
          <a:p>
            <a:r>
              <a:rPr lang="de-DE" dirty="0" smtClean="0"/>
              <a:t>Vielen Dank!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65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dirty="0" smtClean="0"/>
              <a:t>Umgang mit Rundungsfehlern</a:t>
            </a:r>
            <a:endParaRPr lang="de-DE" sz="3200" dirty="0"/>
          </a:p>
          <a:p>
            <a:pPr marL="514350" indent="-514350">
              <a:buAutoNum type="alphaLcParenR"/>
            </a:pPr>
            <a:r>
              <a:rPr lang="de-DE" dirty="0" smtClean="0"/>
              <a:t>Analysieren/Entscheiden</a:t>
            </a:r>
          </a:p>
          <a:p>
            <a:pPr marL="514350" indent="-514350">
              <a:buAutoNum type="alphaLcParenR"/>
            </a:pPr>
            <a:r>
              <a:rPr lang="de-DE" dirty="0" smtClean="0"/>
              <a:t>Vermeiden</a:t>
            </a:r>
          </a:p>
          <a:p>
            <a:pPr marL="514350" indent="-514350">
              <a:buAutoNum type="alphaLcParenR"/>
            </a:pPr>
            <a:r>
              <a:rPr lang="de-DE" dirty="0" smtClean="0">
                <a:solidFill>
                  <a:srgbClr val="00B050"/>
                </a:solidFill>
              </a:rPr>
              <a:t>„Floating Point </a:t>
            </a:r>
            <a:r>
              <a:rPr lang="de-DE" dirty="0" err="1" smtClean="0">
                <a:solidFill>
                  <a:srgbClr val="00B050"/>
                </a:solidFill>
              </a:rPr>
              <a:t>Expansions</a:t>
            </a:r>
            <a:r>
              <a:rPr lang="de-DE" dirty="0" smtClean="0">
                <a:solidFill>
                  <a:srgbClr val="00B050"/>
                </a:solidFill>
              </a:rPr>
              <a:t>“</a:t>
            </a:r>
            <a:endParaRPr lang="de-DE" dirty="0">
              <a:solidFill>
                <a:srgbClr val="00B050"/>
              </a:solidFill>
            </a:endParaRPr>
          </a:p>
          <a:p>
            <a:pPr marL="514350" indent="-514350">
              <a:buAutoNum type="alphaLcParenR"/>
            </a:pPr>
            <a:endParaRPr lang="de-D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Bereitstellung einer neuen Arithmetik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„Multiple Precision </a:t>
            </a:r>
            <a:r>
              <a:rPr lang="de-DE" dirty="0" err="1" smtClean="0"/>
              <a:t>Float</a:t>
            </a:r>
            <a:r>
              <a:rPr lang="de-DE" dirty="0" smtClean="0"/>
              <a:t> </a:t>
            </a:r>
            <a:r>
              <a:rPr lang="de-DE" dirty="0" err="1" smtClean="0"/>
              <a:t>Arithmetic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Benutzung des Ansatzes </a:t>
            </a:r>
            <a:r>
              <a:rPr lang="de-DE" dirty="0" smtClean="0">
                <a:solidFill>
                  <a:srgbClr val="00B050"/>
                </a:solidFill>
              </a:rPr>
              <a:t>„Floating Point Expansion</a:t>
            </a:r>
            <a:r>
              <a:rPr lang="de-DE" dirty="0" smtClean="0">
                <a:solidFill>
                  <a:srgbClr val="00B050"/>
                </a:solidFill>
              </a:rPr>
              <a:t>“</a:t>
            </a:r>
          </a:p>
          <a:p>
            <a:pPr marL="0" indent="0">
              <a:buNone/>
            </a:pPr>
            <a:r>
              <a:rPr lang="de-DE" dirty="0">
                <a:solidFill>
                  <a:srgbClr val="00B050"/>
                </a:solidFill>
              </a:rPr>
              <a:t>	</a:t>
            </a:r>
            <a:r>
              <a:rPr lang="de-DE" dirty="0" smtClean="0"/>
              <a:t>nach </a:t>
            </a:r>
            <a:r>
              <a:rPr lang="de-DE" dirty="0" err="1" smtClean="0"/>
              <a:t>Shewchuk</a:t>
            </a:r>
            <a:r>
              <a:rPr lang="de-DE" dirty="0" smtClean="0"/>
              <a:t>, Joldes</a:t>
            </a:r>
            <a:r>
              <a:rPr lang="de-DE" dirty="0"/>
              <a:t> </a:t>
            </a:r>
            <a:r>
              <a:rPr lang="de-DE" dirty="0" smtClean="0"/>
              <a:t>und Priest</a:t>
            </a:r>
            <a:endParaRPr lang="de-DE" dirty="0" smtClean="0">
              <a:solidFill>
                <a:srgbClr val="00B050"/>
              </a:solidFill>
            </a:endParaRPr>
          </a:p>
          <a:p>
            <a:r>
              <a:rPr lang="de-DE" dirty="0" smtClean="0"/>
              <a:t>Aufbau auf </a:t>
            </a:r>
            <a:r>
              <a:rPr lang="de-DE" i="1" dirty="0" err="1" smtClean="0"/>
              <a:t>IEEE_Floating_Point</a:t>
            </a:r>
            <a:r>
              <a:rPr lang="de-DE" dirty="0" smtClean="0"/>
              <a:t> aus dem AFP</a:t>
            </a:r>
          </a:p>
          <a:p>
            <a:r>
              <a:rPr lang="de-DE" dirty="0" smtClean="0"/>
              <a:t>Code-Generierung anpassen und prüfen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43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 </a:t>
            </a:r>
            <a:r>
              <a:rPr lang="de-DE" i="1" dirty="0" err="1" smtClean="0"/>
              <a:t>IEEE_Floating_Point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Verwendung von +, -,… als Symbol</a:t>
            </a:r>
          </a:p>
          <a:p>
            <a:endParaRPr lang="de-DE" dirty="0" smtClean="0"/>
          </a:p>
          <a:p>
            <a:r>
              <a:rPr lang="de-DE" dirty="0" smtClean="0"/>
              <a:t>Neue Notation: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Verwendung von ⊕, ⊖,… für IEEE-Operationen</a:t>
            </a:r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16906" t="31998" r="15092" b="60608"/>
          <a:stretch/>
        </p:blipFill>
        <p:spPr>
          <a:xfrm>
            <a:off x="838200" y="4829578"/>
            <a:ext cx="10840299" cy="66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3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</a:rPr>
              <a:t>„Floating Point Expansion“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Schritt 1: Rundungsfreie Version von ⊕ und ⊖</a:t>
            </a:r>
          </a:p>
          <a:p>
            <a:pPr marL="0" indent="0">
              <a:buNone/>
            </a:pPr>
            <a:r>
              <a:rPr lang="de-DE" dirty="0" smtClean="0"/>
              <a:t>	⟶ </a:t>
            </a:r>
            <a:r>
              <a:rPr lang="de-DE" dirty="0" smtClean="0"/>
              <a:t>Berechnung</a:t>
            </a:r>
            <a:r>
              <a:rPr lang="de-DE" dirty="0" smtClean="0"/>
              <a:t> </a:t>
            </a:r>
            <a:r>
              <a:rPr lang="de-DE" dirty="0" smtClean="0"/>
              <a:t>des Rundungsfehlers</a:t>
            </a:r>
          </a:p>
          <a:p>
            <a:r>
              <a:rPr lang="de-DE" dirty="0" smtClean="0"/>
              <a:t>Schritt 2: Verwaltung einer Liste akkumulierter Fehler</a:t>
            </a:r>
          </a:p>
          <a:p>
            <a:r>
              <a:rPr lang="de-DE" dirty="0" smtClean="0"/>
              <a:t>Schritt 3: Weiterrechnen unter Berücksichtigung dieser Fehler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 ⟶ Neue Operationen sind dann auch rundungsfrei möglich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8023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1a: Berechnung des Fehlers (Addition)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</a:t>
            </a:r>
            <a:r>
              <a:rPr lang="de-DE" dirty="0" smtClean="0"/>
              <a:t>chon bekannt (Ole </a:t>
            </a:r>
            <a:r>
              <a:rPr lang="de-DE" dirty="0" err="1" smtClean="0"/>
              <a:t>Møller</a:t>
            </a:r>
            <a:r>
              <a:rPr lang="de-DE" dirty="0" smtClean="0"/>
              <a:t> 1965)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⟶ Berechnung von y, sodass a + b = x + y und x = a ⊕ b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16852" t="21875" r="21654" b="47917"/>
          <a:stretch/>
        </p:blipFill>
        <p:spPr>
          <a:xfrm>
            <a:off x="838200" y="2270760"/>
            <a:ext cx="10373712" cy="28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1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1b: Formalisierung der Aussagen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l="16852" t="34791" r="30439" b="58084"/>
          <a:stretch/>
        </p:blipFill>
        <p:spPr>
          <a:xfrm>
            <a:off x="838200" y="1616412"/>
            <a:ext cx="10114594" cy="76873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l="16852" t="44792" r="47306" b="32330"/>
          <a:stretch/>
        </p:blipFill>
        <p:spPr>
          <a:xfrm>
            <a:off x="838200" y="2649728"/>
            <a:ext cx="6842760" cy="245567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l="16852" t="44792" r="47306" b="28125"/>
          <a:stretch/>
        </p:blipFill>
        <p:spPr>
          <a:xfrm>
            <a:off x="838200" y="2649728"/>
            <a:ext cx="6842760" cy="290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2: Speicherung der Fehler in einer Liste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Darstellung des exakten Werts </a:t>
            </a:r>
            <a:r>
              <a:rPr lang="de-DE" dirty="0" smtClean="0"/>
              <a:t>als Summe von</a:t>
            </a:r>
            <a:r>
              <a:rPr lang="de-DE" dirty="0" smtClean="0"/>
              <a:t> </a:t>
            </a:r>
            <a:r>
              <a:rPr lang="de-DE" i="1" dirty="0" err="1" smtClean="0"/>
              <a:t>float</a:t>
            </a:r>
            <a:r>
              <a:rPr lang="de-DE" dirty="0" err="1" smtClean="0"/>
              <a:t>s</a:t>
            </a:r>
            <a:endParaRPr lang="de-DE" dirty="0" smtClean="0"/>
          </a:p>
          <a:p>
            <a:r>
              <a:rPr lang="de-DE" i="1" dirty="0" err="1"/>
              <a:t>f</a:t>
            </a:r>
            <a:r>
              <a:rPr lang="de-DE" i="1" dirty="0" err="1" smtClean="0"/>
              <a:t>loat</a:t>
            </a:r>
            <a:r>
              <a:rPr lang="de-DE" i="1" dirty="0" smtClean="0"/>
              <a:t> </a:t>
            </a:r>
            <a:r>
              <a:rPr lang="de-DE" i="1" dirty="0" err="1" smtClean="0"/>
              <a:t>list</a:t>
            </a:r>
            <a:r>
              <a:rPr lang="de-DE" dirty="0"/>
              <a:t> </a:t>
            </a:r>
            <a:r>
              <a:rPr lang="de-DE" dirty="0" smtClean="0"/>
              <a:t>als Datenformat prinzipiell geeignet</a:t>
            </a:r>
          </a:p>
          <a:p>
            <a:r>
              <a:rPr lang="de-DE" dirty="0" smtClean="0"/>
              <a:t>Verschiedene </a:t>
            </a:r>
            <a:r>
              <a:rPr lang="de-DE" dirty="0" smtClean="0"/>
              <a:t>Ein</a:t>
            </a:r>
            <a:r>
              <a:rPr lang="de-DE" dirty="0" smtClean="0"/>
              <a:t>schränkungen </a:t>
            </a:r>
            <a:r>
              <a:rPr lang="de-DE" dirty="0" smtClean="0"/>
              <a:t>nötig</a:t>
            </a:r>
          </a:p>
          <a:p>
            <a:pPr lvl="1"/>
            <a:r>
              <a:rPr lang="de-DE" dirty="0" smtClean="0"/>
              <a:t>Approximation in der ersten Komponente (J.R. </a:t>
            </a:r>
            <a:r>
              <a:rPr lang="de-DE" dirty="0" err="1" smtClean="0"/>
              <a:t>Shewchuk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nicht-leere </a:t>
            </a:r>
            <a:r>
              <a:rPr lang="de-DE" dirty="0" smtClean="0"/>
              <a:t>Liste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16837" t="48448" r="33031" b="48219"/>
          <a:stretch/>
        </p:blipFill>
        <p:spPr>
          <a:xfrm>
            <a:off x="838200" y="4695092"/>
            <a:ext cx="10838395" cy="40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925</Words>
  <Application>Microsoft Office PowerPoint</Application>
  <PresentationFormat>Breitbild</PresentationFormat>
  <Paragraphs>191</Paragraphs>
  <Slides>20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PowerPoint-Präsentation</vt:lpstr>
      <vt:lpstr>Motivation</vt:lpstr>
      <vt:lpstr>Grundlagen</vt:lpstr>
      <vt:lpstr>Aufgabenstellung</vt:lpstr>
      <vt:lpstr>Notation</vt:lpstr>
      <vt:lpstr>„Floating Point Expansion“</vt:lpstr>
      <vt:lpstr>Schritt 1a: Berechnung des Fehlers (Addition)</vt:lpstr>
      <vt:lpstr>Schritt 1b: Formalisierung der Aussagen</vt:lpstr>
      <vt:lpstr>Schritt 2: Speicherung der Fehler in einer Liste</vt:lpstr>
      <vt:lpstr>Schritt 3: Algorithmen zum Weiterrechnen</vt:lpstr>
      <vt:lpstr>Schritt 3: grow-mpf</vt:lpstr>
      <vt:lpstr>grow-mpf in Isabelle</vt:lpstr>
      <vt:lpstr>Korrektheitsbeweise: Aussagen über grow-mpf</vt:lpstr>
      <vt:lpstr>Korrektheitsbeweise: Behandlung von Spezialfällen</vt:lpstr>
      <vt:lpstr>Korrektheitsbeweise: Benutzung von option</vt:lpstr>
      <vt:lpstr>Schwierigkeiten beim Testen</vt:lpstr>
      <vt:lpstr>Ergebnisse</vt:lpstr>
      <vt:lpstr>Ausblick - Fortführung</vt:lpstr>
      <vt:lpstr>Vielen Dank</vt:lpstr>
      <vt:lpstr>Vielen Dank!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user</dc:creator>
  <cp:lastModifiedBy>user</cp:lastModifiedBy>
  <cp:revision>78</cp:revision>
  <dcterms:created xsi:type="dcterms:W3CDTF">2016-03-23T11:06:29Z</dcterms:created>
  <dcterms:modified xsi:type="dcterms:W3CDTF">2016-03-29T18:44:27Z</dcterms:modified>
</cp:coreProperties>
</file>