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7" r:id="rId20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375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92B88-4D6D-4D74-B533-28C6495BD1CB}" type="datetimeFigureOut">
              <a:rPr lang="de-DE" smtClean="0"/>
              <a:t>30.03.2016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0A2CD-B2B0-4785-8244-B28F1739B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11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47DD-6A6D-465B-A09C-FD43ED6B0FB8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A31A-7520-47FC-8BE6-F59185D08E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2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4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FEHLERFREIES</a:t>
            </a:r>
            <a:r>
              <a:rPr lang="de-DE" baseline="0" dirty="0" smtClean="0"/>
              <a:t> Weiterrechnen</a:t>
            </a:r>
          </a:p>
          <a:p>
            <a:r>
              <a:rPr lang="de-DE" baseline="0" dirty="0" smtClean="0"/>
              <a:t>1.: Mit Hinzufügen meine ich dazu addieren, und zwar nur unter Benutzung der IEEE Operationen (rundungsbehaftet) wg</a:t>
            </a:r>
            <a:r>
              <a:rPr lang="de-DE" baseline="0" smtClean="0"/>
              <a:t>. </a:t>
            </a:r>
            <a:r>
              <a:rPr lang="de-DE" baseline="0" smtClean="0"/>
              <a:t>Geschwindigkeit</a:t>
            </a:r>
          </a:p>
          <a:p>
            <a:r>
              <a:rPr lang="de-DE" baseline="0" smtClean="0"/>
              <a:t>2</a:t>
            </a:r>
            <a:r>
              <a:rPr lang="de-DE" baseline="0" dirty="0" smtClean="0"/>
              <a:t>.: Laufzeitkomplexität von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wird linear zur Listenlänge </a:t>
            </a:r>
            <a:r>
              <a:rPr lang="de-DE" baseline="0" dirty="0" smtClean="0">
                <a:sym typeface="Wingdings" panose="05000000000000000000" pitchFamily="2" charset="2"/>
              </a:rPr>
              <a:t> Addition so quadratisch. Besseres ist möglich (</a:t>
            </a:r>
            <a:r>
              <a:rPr lang="de-DE" baseline="0" dirty="0" err="1" smtClean="0">
                <a:sym typeface="Wingdings" panose="05000000000000000000" pitchFamily="2" charset="2"/>
              </a:rPr>
              <a:t>Shewchuk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18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 Idee: Neuen </a:t>
            </a:r>
            <a:r>
              <a:rPr lang="de-DE" i="1" dirty="0" err="1" smtClean="0"/>
              <a:t>float</a:t>
            </a:r>
            <a:r>
              <a:rPr lang="de-DE" dirty="0" smtClean="0"/>
              <a:t>-Wert einfach an Liste anhängen</a:t>
            </a:r>
          </a:p>
          <a:p>
            <a:r>
              <a:rPr lang="de-DE" dirty="0" smtClean="0"/>
              <a:t>Problem: Liste nach jeder </a:t>
            </a:r>
            <a:r>
              <a:rPr lang="de-DE" i="1" dirty="0" err="1" smtClean="0"/>
              <a:t>mpf</a:t>
            </a:r>
            <a:r>
              <a:rPr lang="de-DE" dirty="0" smtClean="0"/>
              <a:t>-Operation länger</a:t>
            </a:r>
          </a:p>
          <a:p>
            <a:pPr marL="0" indent="0">
              <a:buNone/>
            </a:pPr>
            <a:r>
              <a:rPr lang="de-DE" dirty="0" smtClean="0"/>
              <a:t>	 ⟶ Aussage über </a:t>
            </a:r>
            <a:r>
              <a:rPr lang="de-DE" i="1" dirty="0" err="1" smtClean="0"/>
              <a:t>mpf</a:t>
            </a:r>
            <a:r>
              <a:rPr lang="de-DE" dirty="0" smtClean="0"/>
              <a:t>-Wert schlecht möglich</a:t>
            </a:r>
          </a:p>
          <a:p>
            <a:r>
              <a:rPr lang="de-DE" dirty="0" smtClean="0"/>
              <a:t>Also: Zusammenführen/Auslöschen von Fehlern mittels </a:t>
            </a:r>
            <a:r>
              <a:rPr lang="de-DE" i="1" dirty="0" err="1" smtClean="0"/>
              <a:t>TwoSum</a:t>
            </a:r>
            <a:r>
              <a:rPr lang="de-DE" i="1" dirty="0" smtClean="0"/>
              <a:t> ─ </a:t>
            </a:r>
            <a:r>
              <a:rPr lang="de-DE" dirty="0" smtClean="0"/>
              <a:t>rundungsfrei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 smtClean="0"/>
              <a:t>(Berechnung </a:t>
            </a:r>
            <a:r>
              <a:rPr lang="de-DE" i="1" dirty="0" err="1" smtClean="0"/>
              <a:t>TwoSum</a:t>
            </a:r>
            <a:r>
              <a:rPr lang="de-DE" i="1" dirty="0" smtClean="0"/>
              <a:t>: </a:t>
            </a:r>
            <a:r>
              <a:rPr lang="de-DE" i="1" dirty="0" err="1" smtClean="0"/>
              <a:t>float</a:t>
            </a:r>
            <a:r>
              <a:rPr lang="de-DE" dirty="0" smtClean="0"/>
              <a:t> y, sodass a + b = x + y und x = a ⊕ b)</a:t>
            </a:r>
          </a:p>
          <a:p>
            <a:endParaRPr lang="de-DE" dirty="0" smtClean="0"/>
          </a:p>
          <a:p>
            <a:r>
              <a:rPr lang="de-DE" dirty="0" smtClean="0"/>
              <a:t>(1, 2)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</a:t>
            </a:r>
            <a:r>
              <a:rPr lang="de-DE" baseline="0" dirty="0" smtClean="0"/>
              <a:t> wird zum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, e) hinzugefügt</a:t>
            </a:r>
          </a:p>
          <a:p>
            <a:r>
              <a:rPr lang="de-DE" baseline="0" dirty="0" smtClean="0"/>
              <a:t>Ab sofort fordern wir die betragsmäßig absteigende Sortierung, damit die neue Approximation die Information aller </a:t>
            </a:r>
            <a:r>
              <a:rPr lang="de-DE" baseline="0" dirty="0" err="1" smtClean="0"/>
              <a:t>TwoSum</a:t>
            </a:r>
            <a:r>
              <a:rPr lang="de-DE" baseline="0" dirty="0" smtClean="0"/>
              <a:t>-Boxen vereint</a:t>
            </a:r>
          </a:p>
          <a:p>
            <a:r>
              <a:rPr lang="de-DE" baseline="0" dirty="0" err="1" smtClean="0"/>
              <a:t>TwoSum</a:t>
            </a:r>
            <a:r>
              <a:rPr lang="de-DE" baseline="0" dirty="0" smtClean="0"/>
              <a:t>-Box links groß unten klein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5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Erste Idee: Neuen </a:t>
            </a:r>
            <a:r>
              <a:rPr lang="de-DE" i="1" dirty="0" err="1" smtClean="0"/>
              <a:t>float</a:t>
            </a:r>
            <a:r>
              <a:rPr lang="de-DE" dirty="0" smtClean="0"/>
              <a:t>-Wert einfach an Liste anhängen</a:t>
            </a:r>
          </a:p>
          <a:p>
            <a:r>
              <a:rPr lang="de-DE" dirty="0" smtClean="0"/>
              <a:t>Problem: Liste nach jeder </a:t>
            </a:r>
            <a:r>
              <a:rPr lang="de-DE" i="1" dirty="0" err="1" smtClean="0"/>
              <a:t>mpf</a:t>
            </a:r>
            <a:r>
              <a:rPr lang="de-DE" dirty="0" smtClean="0"/>
              <a:t>-Operation länger</a:t>
            </a:r>
          </a:p>
          <a:p>
            <a:pPr marL="0" indent="0">
              <a:buNone/>
            </a:pPr>
            <a:r>
              <a:rPr lang="de-DE" dirty="0" smtClean="0"/>
              <a:t>	 ⟶ Aussage über </a:t>
            </a:r>
            <a:r>
              <a:rPr lang="de-DE" i="1" dirty="0" err="1" smtClean="0"/>
              <a:t>mpf</a:t>
            </a:r>
            <a:r>
              <a:rPr lang="de-DE" dirty="0" smtClean="0"/>
              <a:t>-Wert schlecht möglich</a:t>
            </a:r>
          </a:p>
          <a:p>
            <a:r>
              <a:rPr lang="de-DE" dirty="0" smtClean="0"/>
              <a:t>Also: Zusammenführen/Auslöschen von Fehlern mittels </a:t>
            </a:r>
            <a:r>
              <a:rPr lang="de-DE" i="1" dirty="0" err="1" smtClean="0"/>
              <a:t>TwoSum</a:t>
            </a:r>
            <a:r>
              <a:rPr lang="de-DE" i="1" dirty="0" smtClean="0"/>
              <a:t> ─ </a:t>
            </a:r>
            <a:r>
              <a:rPr lang="de-DE" dirty="0" smtClean="0"/>
              <a:t>rundungsfrei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 smtClean="0"/>
              <a:t>(Berechnung </a:t>
            </a:r>
            <a:r>
              <a:rPr lang="de-DE" i="1" dirty="0" err="1" smtClean="0"/>
              <a:t>TwoSum</a:t>
            </a:r>
            <a:r>
              <a:rPr lang="de-DE" i="1" dirty="0" smtClean="0"/>
              <a:t>: </a:t>
            </a:r>
            <a:r>
              <a:rPr lang="de-DE" i="1" dirty="0" err="1" smtClean="0"/>
              <a:t>float</a:t>
            </a:r>
            <a:r>
              <a:rPr lang="de-DE" dirty="0" smtClean="0"/>
              <a:t> y, sodass a + b = x + y und x = a ⊕ b)</a:t>
            </a:r>
          </a:p>
          <a:p>
            <a:endParaRPr lang="de-DE" dirty="0" smtClean="0"/>
          </a:p>
          <a:p>
            <a:r>
              <a:rPr lang="de-DE" dirty="0" smtClean="0"/>
              <a:t>(1, 2)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</a:t>
            </a:r>
            <a:r>
              <a:rPr lang="de-DE" baseline="0" dirty="0" smtClean="0"/>
              <a:t> wird zum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, e) hinzugefügt</a:t>
            </a:r>
          </a:p>
          <a:p>
            <a:r>
              <a:rPr lang="de-DE" baseline="0" dirty="0" smtClean="0"/>
              <a:t>es </a:t>
            </a:r>
            <a:r>
              <a:rPr lang="de-DE" baseline="0" dirty="0" smtClean="0"/>
              <a:t>betragsmäßig absteigend sortiert</a:t>
            </a:r>
          </a:p>
          <a:p>
            <a:r>
              <a:rPr lang="de-DE" baseline="0" dirty="0" err="1" smtClean="0"/>
              <a:t>TwoSum</a:t>
            </a:r>
            <a:r>
              <a:rPr lang="de-DE" baseline="0" dirty="0" smtClean="0"/>
              <a:t>-Box links groß unten klein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i="1" dirty="0" smtClean="0"/>
          </a:p>
          <a:p>
            <a:r>
              <a:rPr lang="de-DE" i="1" dirty="0" err="1" smtClean="0"/>
              <a:t>TwoSum</a:t>
            </a:r>
            <a:r>
              <a:rPr lang="de-DE" dirty="0" smtClean="0"/>
              <a:t>-Vorbedingungen dann auch für diese Aussage über </a:t>
            </a:r>
            <a:r>
              <a:rPr lang="de-DE" i="1" dirty="0" err="1" smtClean="0"/>
              <a:t>grow-mpf</a:t>
            </a:r>
            <a:r>
              <a:rPr lang="de-DE" i="1" dirty="0" smtClean="0"/>
              <a:t> </a:t>
            </a:r>
            <a:r>
              <a:rPr lang="de-DE" dirty="0" smtClean="0"/>
              <a:t>nötig</a:t>
            </a:r>
            <a:endParaRPr lang="de-DE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68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Erklärung:</a:t>
            </a:r>
            <a:r>
              <a:rPr lang="de-DE" baseline="0" dirty="0" smtClean="0"/>
              <a:t> Was ist überlaufen? </a:t>
            </a:r>
            <a:r>
              <a:rPr lang="de-DE" baseline="0" dirty="0" err="1" smtClean="0"/>
              <a:t>TwoSum</a:t>
            </a:r>
            <a:r>
              <a:rPr lang="de-DE" baseline="0" dirty="0" smtClean="0"/>
              <a:t> stimmt dann nicht</a:t>
            </a:r>
          </a:p>
          <a:p>
            <a:r>
              <a:rPr lang="de-DE" baseline="0" dirty="0" smtClean="0"/>
              <a:t>2.: Wann ist </a:t>
            </a:r>
            <a:r>
              <a:rPr lang="de-DE" baseline="0" dirty="0" err="1" smtClean="0"/>
              <a:t>mpf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4.: wissen nicht, wie schwierig </a:t>
            </a:r>
            <a:r>
              <a:rPr lang="de-DE" dirty="0" smtClean="0"/>
              <a:t>und wollen auch nicht noch mehr mit „sorry“ annehmen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53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Typinformationen</a:t>
            </a:r>
            <a:r>
              <a:rPr lang="de-DE" baseline="0" dirty="0" smtClean="0"/>
              <a:t> hinzufügen, </a:t>
            </a:r>
            <a:r>
              <a:rPr lang="de-DE" baseline="0" dirty="0" err="1" smtClean="0"/>
              <a:t>definition</a:t>
            </a:r>
            <a:r>
              <a:rPr lang="de-DE" baseline="0" dirty="0" smtClean="0"/>
              <a:t> vereinfachen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</a:t>
            </a:r>
            <a:r>
              <a:rPr lang="de-DE" baseline="0" dirty="0" smtClean="0"/>
              <a:t> Lemmas für </a:t>
            </a:r>
            <a:r>
              <a:rPr lang="de-DE" baseline="0" dirty="0" err="1" smtClean="0"/>
              <a:t>safe_TwoSum</a:t>
            </a:r>
            <a:r>
              <a:rPr lang="de-DE" baseline="0" dirty="0" smtClean="0"/>
              <a:t> sind also dieselben nur mit Zusatzbedingung (zeigen)</a:t>
            </a:r>
          </a:p>
          <a:p>
            <a:r>
              <a:rPr lang="de-DE" baseline="0" smtClean="0"/>
              <a:t>(2 vor)</a:t>
            </a:r>
            <a:endParaRPr lang="de-DE" baseline="0" dirty="0" smtClean="0"/>
          </a:p>
          <a:p>
            <a:r>
              <a:rPr lang="de-DE" baseline="0" dirty="0" smtClean="0"/>
              <a:t>Diese Eigenschaft lässt sich jetzt in der „großen“ Funktion </a:t>
            </a:r>
            <a:r>
              <a:rPr lang="de-DE" baseline="0" dirty="0" err="1" smtClean="0"/>
              <a:t>grow-mpf</a:t>
            </a:r>
            <a:r>
              <a:rPr lang="de-DE" baseline="0" dirty="0" smtClean="0"/>
              <a:t> erhalten. </a:t>
            </a:r>
            <a:r>
              <a:rPr lang="de-DE" baseline="0" dirty="0" smtClean="0">
                <a:sym typeface="Wingdings" panose="05000000000000000000" pitchFamily="2" charset="2"/>
              </a:rPr>
              <a:t>Induktionsbeweis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684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1.: ⟶ Ausgabe nicht </a:t>
            </a:r>
            <a:r>
              <a:rPr lang="de-DE" dirty="0" smtClean="0"/>
              <a:t>möglich</a:t>
            </a:r>
          </a:p>
          <a:p>
            <a:r>
              <a:rPr lang="de-DE" dirty="0" smtClean="0"/>
              <a:t>2</a:t>
            </a:r>
            <a:r>
              <a:rPr lang="de-DE" dirty="0" smtClean="0"/>
              <a:t>.:</a:t>
            </a:r>
            <a:r>
              <a:rPr lang="de-DE" baseline="0" dirty="0" smtClean="0"/>
              <a:t> Das war auch die Version, die in Isabelle2015 eingebaut war</a:t>
            </a:r>
          </a:p>
          <a:p>
            <a:r>
              <a:rPr lang="de-DE" baseline="0" dirty="0" smtClean="0"/>
              <a:t>3.: Oder wie in Java: Überhaupt keine IEEE-Konformität</a:t>
            </a:r>
          </a:p>
          <a:p>
            <a:r>
              <a:rPr lang="de-DE" baseline="0" dirty="0" err="1" smtClean="0"/>
              <a:t>Sw_floats</a:t>
            </a:r>
            <a:r>
              <a:rPr lang="de-DE" baseline="0" dirty="0" smtClean="0"/>
              <a:t> sind praktisch, weil…</a:t>
            </a:r>
          </a:p>
          <a:p>
            <a:r>
              <a:rPr lang="de-DE" baseline="0" dirty="0" smtClean="0"/>
              <a:t>4.: Berechnung einmal als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und einmal als </a:t>
            </a:r>
            <a:r>
              <a:rPr lang="de-DE" baseline="0" dirty="0" err="1" smtClean="0"/>
              <a:t>Float.float</a:t>
            </a:r>
            <a:r>
              <a:rPr lang="de-DE" baseline="0" dirty="0" smtClean="0"/>
              <a:t>,</a:t>
            </a:r>
          </a:p>
          <a:p>
            <a:r>
              <a:rPr lang="de-DE" baseline="0" dirty="0" smtClean="0"/>
              <a:t>dann aber „</a:t>
            </a:r>
            <a:r>
              <a:rPr lang="de-DE" baseline="0" dirty="0" err="1" smtClean="0"/>
              <a:t>unüberprüfter</a:t>
            </a:r>
            <a:r>
              <a:rPr lang="de-DE" baseline="0" dirty="0" smtClean="0"/>
              <a:t>“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2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4. (Multiplikation</a:t>
            </a:r>
            <a:r>
              <a:rPr lang="de-DE" baseline="0" dirty="0" smtClean="0"/>
              <a:t> wäre auch möglich, falls Ergebnis im darstellbaren Zahlenbereich), DIVISION NICHT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4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1.1:</a:t>
            </a:r>
            <a:r>
              <a:rPr lang="de-DE" baseline="0" dirty="0" smtClean="0"/>
              <a:t> Was ist das?</a:t>
            </a:r>
            <a:endParaRPr lang="de-DE" dirty="0" smtClean="0"/>
          </a:p>
          <a:p>
            <a:r>
              <a:rPr lang="de-DE" dirty="0" smtClean="0"/>
              <a:t>2.: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Shewchuk</a:t>
            </a:r>
            <a:r>
              <a:rPr lang="de-DE" baseline="0" dirty="0" smtClean="0"/>
              <a:t> schlägt Eigenschaften vor, die von den Algorithmen erhalten werden</a:t>
            </a:r>
          </a:p>
          <a:p>
            <a:r>
              <a:rPr lang="de-DE" baseline="0" dirty="0" smtClean="0"/>
              <a:t>2.2. Entsteht schon aus der Forderung „streng abnehmender Betrag</a:t>
            </a:r>
            <a:r>
              <a:rPr lang="de-DE" baseline="0" dirty="0" smtClean="0"/>
              <a:t>“</a:t>
            </a:r>
          </a:p>
          <a:p>
            <a:r>
              <a:rPr lang="de-DE" baseline="0" dirty="0" smtClean="0"/>
              <a:t>3. z.B. Vergleich mit </a:t>
            </a:r>
            <a:r>
              <a:rPr lang="de-DE" baseline="0" smtClean="0"/>
              <a:t>den erwähnten sw_floats </a:t>
            </a:r>
            <a:r>
              <a:rPr lang="de-DE" baseline="0" dirty="0" smtClean="0"/>
              <a:t>aus </a:t>
            </a:r>
            <a:r>
              <a:rPr lang="de-DE" baseline="0" dirty="0" err="1" smtClean="0"/>
              <a:t>Float.float</a:t>
            </a:r>
            <a:r>
              <a:rPr lang="de-DE" baseline="0" dirty="0" smtClean="0"/>
              <a:t>. Dieser Datentyp kann mehr Zahlen darstellen, benutzt aber die hardwareimplementierten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-Operationen nicht</a:t>
            </a:r>
          </a:p>
          <a:p>
            <a:r>
              <a:rPr lang="de-DE" b="0" baseline="0" dirty="0" smtClean="0"/>
              <a:t>	Ergebnis vermutlich abhängig von 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9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Es hat Spaß</a:t>
            </a:r>
            <a:r>
              <a:rPr lang="de-DE" baseline="0" dirty="0" smtClean="0"/>
              <a:t> gemacht, so viel von euch zu lernen</a:t>
            </a:r>
          </a:p>
          <a:p>
            <a:r>
              <a:rPr lang="de-DE" dirty="0" smtClean="0"/>
              <a:t>Prof </a:t>
            </a:r>
            <a:r>
              <a:rPr lang="de-DE" dirty="0" err="1" smtClean="0"/>
              <a:t>Nipkow</a:t>
            </a:r>
            <a:endParaRPr lang="de-DE" dirty="0" smtClean="0"/>
          </a:p>
          <a:p>
            <a:r>
              <a:rPr lang="de-DE" baseline="0" dirty="0" smtClean="0"/>
              <a:t>Und </a:t>
            </a:r>
            <a:r>
              <a:rPr lang="de-DE" baseline="0" dirty="0" smtClean="0"/>
              <a:t>das Privileg, an diesem wichtigen Forschungsprojekt </a:t>
            </a:r>
            <a:r>
              <a:rPr lang="de-DE" baseline="0" dirty="0" smtClean="0"/>
              <a:t>mitzuarbeiten</a:t>
            </a:r>
          </a:p>
          <a:p>
            <a:r>
              <a:rPr lang="de-DE" baseline="0" dirty="0" smtClean="0"/>
              <a:t>TODO: 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12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schnelle</a:t>
            </a:r>
            <a:r>
              <a:rPr lang="de-DE" baseline="0" dirty="0" smtClean="0"/>
              <a:t> </a:t>
            </a:r>
            <a:r>
              <a:rPr lang="de-DE" dirty="0" smtClean="0"/>
              <a:t>Ausführbarkeit</a:t>
            </a:r>
            <a:r>
              <a:rPr lang="de-DE" baseline="0" dirty="0" smtClean="0"/>
              <a:t> sicherstellen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2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Ziel:</a:t>
            </a:r>
            <a:r>
              <a:rPr lang="de-DE" baseline="0" dirty="0" smtClean="0"/>
              <a:t> </a:t>
            </a:r>
            <a:r>
              <a:rPr lang="de-DE" baseline="0" dirty="0" smtClean="0"/>
              <a:t>Arithmetik über </a:t>
            </a:r>
            <a:r>
              <a:rPr lang="de-DE" baseline="0" dirty="0" smtClean="0"/>
              <a:t>einer Teilmenge der berechenbaren Zahlen</a:t>
            </a:r>
          </a:p>
          <a:p>
            <a:r>
              <a:rPr lang="de-DE" dirty="0" smtClean="0"/>
              <a:t>Viele Formate erlauben</a:t>
            </a:r>
            <a:r>
              <a:rPr lang="de-DE" baseline="0" dirty="0" smtClean="0"/>
              <a:t> nur endlich viele Werte</a:t>
            </a:r>
            <a:endParaRPr lang="de-DE" dirty="0" smtClean="0"/>
          </a:p>
          <a:p>
            <a:r>
              <a:rPr lang="de-DE" dirty="0" smtClean="0"/>
              <a:t>3 </a:t>
            </a:r>
            <a:r>
              <a:rPr lang="de-DE" dirty="0" smtClean="0"/>
              <a:t>wird</a:t>
            </a:r>
            <a:r>
              <a:rPr lang="de-DE" baseline="0" dirty="0" smtClean="0"/>
              <a:t> später erklärt, grob läuft das so</a:t>
            </a:r>
          </a:p>
          <a:p>
            <a:pPr marL="0" indent="0">
              <a:buNone/>
            </a:pPr>
            <a:r>
              <a:rPr lang="de-DE" baseline="0" dirty="0" smtClean="0"/>
              <a:t>(Tafel) </a:t>
            </a:r>
            <a:endParaRPr lang="de-DE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B050"/>
                </a:solidFill>
              </a:rPr>
              <a:t>	5,234 = 5,2 + 3,4 * 10^-2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3.:  Das</a:t>
            </a:r>
            <a:r>
              <a:rPr lang="de-DE" baseline="0" dirty="0" smtClean="0"/>
              <a:t> ist eine schon vorhandene</a:t>
            </a:r>
            <a:r>
              <a:rPr lang="de-DE" dirty="0" smtClean="0"/>
              <a:t> Formalisierung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1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</a:t>
            </a:r>
            <a:r>
              <a:rPr lang="de-DE" baseline="0" dirty="0" smtClean="0"/>
              <a:t> Unterscheidung von rundungsbehafteten Operationen gegenüber dem Datentyp „Real“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 Verwendung</a:t>
            </a:r>
            <a:r>
              <a:rPr lang="de-DE" baseline="0" dirty="0" smtClean="0"/>
              <a:t> der IEEE Operationen. Unter neues Datenformat soll ja eine Erweiterung werden („</a:t>
            </a:r>
            <a:r>
              <a:rPr lang="de-DE" baseline="0" dirty="0" err="1" smtClean="0"/>
              <a:t>expansion</a:t>
            </a:r>
            <a:r>
              <a:rPr lang="de-DE" baseline="0" dirty="0" smtClean="0"/>
              <a:t>“), es wird eine Art Übermenge. Es liegt also nahe, das erstmal für die Floats selbst zu machen. (1) </a:t>
            </a:r>
            <a:r>
              <a:rPr lang="de-DE" baseline="0" dirty="0" smtClean="0">
                <a:sym typeface="Wingdings" panose="05000000000000000000" pitchFamily="2" charset="2"/>
              </a:rPr>
              <a:t> einzige Möglichkeit (es ist möglich): Speicherung (2)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Der neue Datentyp ist dann also eine </a:t>
            </a:r>
            <a:r>
              <a:rPr lang="de-DE" baseline="0" dirty="0" err="1" smtClean="0">
                <a:sym typeface="Wingdings" panose="05000000000000000000" pitchFamily="2" charset="2"/>
              </a:rPr>
              <a:t>unausgewertete</a:t>
            </a:r>
            <a:r>
              <a:rPr lang="de-DE" baseline="0" dirty="0" smtClean="0">
                <a:sym typeface="Wingdings" panose="05000000000000000000" pitchFamily="2" charset="2"/>
              </a:rPr>
              <a:t> Summe von IEEE-</a:t>
            </a:r>
            <a:r>
              <a:rPr lang="de-DE" baseline="0" dirty="0" err="1" smtClean="0">
                <a:sym typeface="Wingdings" panose="05000000000000000000" pitchFamily="2" charset="2"/>
              </a:rPr>
              <a:t>floats</a:t>
            </a:r>
            <a:r>
              <a:rPr lang="de-DE" baseline="0" dirty="0" smtClean="0">
                <a:sym typeface="Wingdings" panose="05000000000000000000" pitchFamily="2" charset="2"/>
              </a:rPr>
              <a:t>. Mit diesem Ansatz kann dann sehr viel weniger Zahlen darstellen als „Real“, </a:t>
            </a:r>
            <a:r>
              <a:rPr lang="de-DE" baseline="0" dirty="0" err="1" smtClean="0">
                <a:sym typeface="Wingdings" panose="05000000000000000000" pitchFamily="2" charset="2"/>
              </a:rPr>
              <a:t>nichtmal</a:t>
            </a:r>
            <a:r>
              <a:rPr lang="de-DE" baseline="0" dirty="0" smtClean="0">
                <a:sym typeface="Wingdings" panose="05000000000000000000" pitchFamily="2" charset="2"/>
              </a:rPr>
              <a:t> alle rationalen Zahlen, wie z.B. ein Drittel, auch nicht die Zahlen, die einen kleineren Betrag haben als der minimale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6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0.: Subtraktion genauso</a:t>
            </a:r>
          </a:p>
          <a:p>
            <a:r>
              <a:rPr lang="de-DE" dirty="0" smtClean="0"/>
              <a:t>1.:</a:t>
            </a:r>
            <a:r>
              <a:rPr lang="de-DE" baseline="0" dirty="0" smtClean="0"/>
              <a:t> </a:t>
            </a:r>
            <a:r>
              <a:rPr lang="de-DE" dirty="0" smtClean="0"/>
              <a:t>und vielen</a:t>
            </a:r>
            <a:r>
              <a:rPr lang="de-DE" baseline="0" dirty="0" smtClean="0"/>
              <a:t> anderen (benutzt noch früher)</a:t>
            </a:r>
          </a:p>
          <a:p>
            <a:r>
              <a:rPr lang="de-DE" baseline="0" dirty="0" smtClean="0"/>
              <a:t>2.: Habe es gleich in Isabelle/HOL übersetzt </a:t>
            </a:r>
            <a:r>
              <a:rPr lang="de-DE" baseline="0" dirty="0" smtClean="0">
                <a:sym typeface="Wingdings" panose="05000000000000000000" pitchFamily="2" charset="2"/>
              </a:rPr>
              <a:t> Schön bunt!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Klein geschriebenes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 ist bei uns also immer ein IEEE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Beweis der Korrektheit läuft über viele Fallunterscheidungen, Analyse der </a:t>
            </a:r>
            <a:r>
              <a:rPr lang="de-DE" baseline="0" dirty="0" err="1" smtClean="0">
                <a:sym typeface="Wingdings" panose="05000000000000000000" pitchFamily="2" charset="2"/>
              </a:rPr>
              <a:t>Exponentengrößen</a:t>
            </a:r>
            <a:r>
              <a:rPr lang="de-DE" baseline="0" dirty="0" smtClean="0">
                <a:sym typeface="Wingdings" panose="05000000000000000000" pitchFamily="2" charset="2"/>
              </a:rPr>
              <a:t>, sodass manche Zw.-Operationen sicher exakt sind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3.: das erste + ist exakt, das im Kreis </a:t>
            </a:r>
            <a:r>
              <a:rPr lang="de-DE" baseline="0" dirty="0" smtClean="0">
                <a:sym typeface="Wingdings" panose="05000000000000000000" pitchFamily="2" charset="2"/>
              </a:rPr>
              <a:t>nicht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Informell geschrieben, Typinformationen fehlen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(Tafel) 5,2 </a:t>
            </a:r>
            <a:r>
              <a:rPr lang="de-DE" dirty="0" smtClean="0"/>
              <a:t>⊕ 6,1</a:t>
            </a:r>
            <a:r>
              <a:rPr lang="de-DE" baseline="0" dirty="0" smtClean="0"/>
              <a:t> = 11   |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5,2 + 6,1 = 11,3 = 11    |   + 0,3, nicht 10 + 1,3 wg. 11 oben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Wie gesagt: Dieser Teil war schon </a:t>
            </a:r>
            <a:r>
              <a:rPr lang="de-DE" baseline="0" dirty="0" smtClean="0">
                <a:sym typeface="Wingdings" panose="05000000000000000000" pitchFamily="2" charset="2"/>
              </a:rPr>
              <a:t>bekannt</a:t>
            </a: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Wann ist </a:t>
            </a:r>
            <a:r>
              <a:rPr lang="de-DE" baseline="0" dirty="0" err="1" smtClean="0"/>
              <a:t>float</a:t>
            </a:r>
            <a:r>
              <a:rPr lang="de-DE" baseline="0" dirty="0" smtClean="0"/>
              <a:t> endlich?</a:t>
            </a:r>
          </a:p>
          <a:p>
            <a:endParaRPr lang="de-DE" baseline="0" dirty="0" smtClean="0"/>
          </a:p>
          <a:p>
            <a:r>
              <a:rPr lang="de-DE" baseline="0" dirty="0" smtClean="0"/>
              <a:t>Für die Aussage ist eine Konvertierung nötig, da auf </a:t>
            </a:r>
            <a:r>
              <a:rPr lang="de-DE" baseline="0" dirty="0" err="1" smtClean="0"/>
              <a:t>IEEEfloats</a:t>
            </a:r>
            <a:r>
              <a:rPr lang="de-DE" baseline="0" dirty="0" smtClean="0"/>
              <a:t> keine exakte Addition definiert ist.</a:t>
            </a:r>
          </a:p>
          <a:p>
            <a:r>
              <a:rPr lang="de-DE" dirty="0" smtClean="0"/>
              <a:t>In</a:t>
            </a:r>
            <a:r>
              <a:rPr lang="de-DE" baseline="0" dirty="0" smtClean="0"/>
              <a:t> welches Format man konvertiert ist dabei egal, es muss nur eine rundungsfreies + </a:t>
            </a:r>
            <a:r>
              <a:rPr lang="de-DE" baseline="0" dirty="0" smtClean="0"/>
              <a:t>bereitstellen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5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1+2.: nicht</a:t>
            </a:r>
            <a:r>
              <a:rPr lang="de-DE" baseline="0" dirty="0" smtClean="0"/>
              <a:t> </a:t>
            </a:r>
            <a:r>
              <a:rPr lang="de-DE" dirty="0" smtClean="0"/>
              <a:t>ausgewertet,</a:t>
            </a:r>
            <a:r>
              <a:rPr lang="de-DE" baseline="0" dirty="0" smtClean="0"/>
              <a:t> da sonst die Präzision nicht ausreicht, Der Wert dieser Liste ist dann die exakte Summe der Komponenten</a:t>
            </a:r>
          </a:p>
          <a:p>
            <a:r>
              <a:rPr lang="de-DE" baseline="0" dirty="0" smtClean="0"/>
              <a:t>3.2.: Sonst: leere Liste zulässig (keine Approximation ohne Test mehr)</a:t>
            </a:r>
          </a:p>
          <a:p>
            <a:r>
              <a:rPr lang="de-DE" baseline="0" dirty="0" smtClean="0"/>
              <a:t>3:  </a:t>
            </a:r>
            <a:r>
              <a:rPr lang="de-DE" dirty="0" smtClean="0"/>
              <a:t>Streichung von Null-Summanden, </a:t>
            </a:r>
            <a:r>
              <a:rPr lang="de-DE" baseline="0" dirty="0" smtClean="0"/>
              <a:t>Zusammenfassung von Komponenten, die exakt addierbar sind: </a:t>
            </a:r>
            <a:r>
              <a:rPr lang="de-DE" baseline="0" dirty="0" err="1" smtClean="0"/>
              <a:t>Shewchuck</a:t>
            </a:r>
            <a:r>
              <a:rPr lang="de-DE" baseline="0" dirty="0" smtClean="0"/>
              <a:t>: am besten mit Sortierung groß/klein möglich, dann auch gute Approximation in der ersten Komponente</a:t>
            </a:r>
            <a:endParaRPr lang="de-DE" dirty="0" smtClean="0"/>
          </a:p>
          <a:p>
            <a:r>
              <a:rPr lang="de-DE" dirty="0" smtClean="0"/>
              <a:t>3.2.:</a:t>
            </a:r>
            <a:r>
              <a:rPr lang="de-DE" baseline="0" dirty="0" smtClean="0"/>
              <a:t> dadurch Approximation nur mit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-Abfrage möglich</a:t>
            </a:r>
          </a:p>
          <a:p>
            <a:r>
              <a:rPr lang="de-DE" baseline="0" dirty="0" smtClean="0"/>
              <a:t>6.: links: </a:t>
            </a:r>
            <a:r>
              <a:rPr lang="de-DE" baseline="0" dirty="0" err="1" smtClean="0"/>
              <a:t>approximation</a:t>
            </a:r>
            <a:r>
              <a:rPr lang="de-DE" baseline="0" dirty="0" smtClean="0"/>
              <a:t>, rechts: Fehlerwerte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(Tafel) ^ und </a:t>
            </a:r>
            <a:r>
              <a:rPr lang="de-DE" baseline="0" dirty="0" err="1" smtClean="0"/>
              <a:t>Tupelklammern</a:t>
            </a:r>
            <a:r>
              <a:rPr lang="de-DE" baseline="0" dirty="0" smtClean="0"/>
              <a:t> hinzufügen, weitere Ziffer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31A-7520-47FC-8BE6-F59185D08E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5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4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1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1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7209-CA55-44C6-8745-FBE4FCAAA377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C194-E3BC-4733-895F-AA08EFE8A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7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6723" b="49868"/>
          <a:stretch/>
        </p:blipFill>
        <p:spPr>
          <a:xfrm>
            <a:off x="0" y="0"/>
            <a:ext cx="12192000" cy="2975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51409"/>
          <a:stretch/>
        </p:blipFill>
        <p:spPr>
          <a:xfrm>
            <a:off x="0" y="3076504"/>
            <a:ext cx="12192000" cy="33307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l="28290" t="62984" r="29544" b="24692"/>
          <a:stretch/>
        </p:blipFill>
        <p:spPr>
          <a:xfrm>
            <a:off x="0" y="5956478"/>
            <a:ext cx="5486401" cy="9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Algorithmen zum Weiterrechnen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Notwendigkeit: Rundungsfreies Hinzufügen eines IEEE-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⟶ </a:t>
            </a:r>
            <a:r>
              <a:rPr lang="de-DE" dirty="0" err="1" smtClean="0"/>
              <a:t>grow</a:t>
            </a:r>
            <a:r>
              <a:rPr lang="de-DE" dirty="0" smtClean="0"/>
              <a:t>-</a:t>
            </a:r>
            <a:r>
              <a:rPr lang="de-DE" dirty="0" err="1" smtClean="0"/>
              <a:t>mpf</a:t>
            </a:r>
            <a:r>
              <a:rPr lang="de-DE" dirty="0" smtClean="0"/>
              <a:t>-Algorithmus</a:t>
            </a:r>
          </a:p>
          <a:p>
            <a:r>
              <a:rPr lang="de-DE" dirty="0" smtClean="0"/>
              <a:t>Mehrfache Ausführung dieser Hinzufüge-Operation für alle Komponenten eines zweiten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 ⟶ Addition innerhalb der </a:t>
            </a:r>
            <a:r>
              <a:rPr lang="de-DE" i="1" dirty="0" err="1" smtClean="0"/>
              <a:t>mpf</a:t>
            </a:r>
            <a:r>
              <a:rPr lang="de-DE" dirty="0" err="1" smtClean="0"/>
              <a:t>s</a:t>
            </a:r>
            <a:r>
              <a:rPr lang="de-DE" dirty="0" smtClean="0"/>
              <a:t>, z.B</a:t>
            </a:r>
            <a:r>
              <a:rPr lang="de-DE" dirty="0" smtClean="0"/>
              <a:t>.: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0542" t="34687" r="55212" b="59376"/>
          <a:stretch/>
        </p:blipFill>
        <p:spPr>
          <a:xfrm>
            <a:off x="838200" y="4259581"/>
            <a:ext cx="6273799" cy="8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</a:t>
            </a:r>
            <a:r>
              <a:rPr lang="de-DE" dirty="0" err="1" smtClean="0"/>
              <a:t>grow-mpf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7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</a:t>
            </a:r>
            <a:r>
              <a:rPr lang="de-DE" dirty="0" err="1" smtClean="0"/>
              <a:t>grow-mpf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2"/>
          <a:stretch/>
        </p:blipFill>
        <p:spPr>
          <a:xfrm>
            <a:off x="2139568" y="1389552"/>
            <a:ext cx="7041833" cy="4658322"/>
          </a:xfrm>
        </p:spPr>
      </p:pic>
      <p:sp>
        <p:nvSpPr>
          <p:cNvPr id="5" name="Textfeld 4"/>
          <p:cNvSpPr txBox="1"/>
          <p:nvPr/>
        </p:nvSpPr>
        <p:spPr>
          <a:xfrm>
            <a:off x="3015916" y="6047874"/>
            <a:ext cx="917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 smtClean="0"/>
              <a:t>float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smtClean="0"/>
              <a:t>wird zum </a:t>
            </a:r>
            <a:r>
              <a:rPr lang="de-DE" sz="2800" i="1" dirty="0" err="1" smtClean="0"/>
              <a:t>mpf</a:t>
            </a:r>
            <a:r>
              <a:rPr lang="de-DE" sz="2800" dirty="0" smtClean="0"/>
              <a:t> (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de-DE" sz="2800" dirty="0" smtClean="0"/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lang="de-DE" sz="2800" dirty="0" smtClean="0"/>
              <a:t>) addiert.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995869" y="1204886"/>
            <a:ext cx="28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Funktionsaufruf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2769928" y="1389552"/>
            <a:ext cx="6663410" cy="716880"/>
            <a:chOff x="2769928" y="1389552"/>
            <a:chExt cx="6663410" cy="716880"/>
          </a:xfrm>
        </p:grpSpPr>
        <p:sp>
          <p:nvSpPr>
            <p:cNvPr id="6" name="Textfeld 5"/>
            <p:cNvSpPr txBox="1"/>
            <p:nvPr/>
          </p:nvSpPr>
          <p:spPr>
            <a:xfrm>
              <a:off x="8049119" y="1389552"/>
              <a:ext cx="138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/>
                <a:t>)</a:t>
              </a:r>
              <a:endParaRPr lang="de-DE" sz="36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769928" y="1389552"/>
              <a:ext cx="138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(</a:t>
              </a:r>
              <a:endParaRPr lang="de-DE" sz="36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583118" y="1460101"/>
              <a:ext cx="1384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,</a:t>
              </a: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2711304" y="5436817"/>
            <a:ext cx="13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,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198899" y="5345417"/>
            <a:ext cx="13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(</a:t>
            </a:r>
            <a:endParaRPr lang="de-DE" sz="36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566829" y="5339988"/>
            <a:ext cx="13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)</a:t>
            </a:r>
            <a:endParaRPr lang="de-DE" sz="36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501807" y="5429002"/>
            <a:ext cx="1384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‘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839817" y="5429002"/>
            <a:ext cx="1384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‘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 smtClean="0"/>
              <a:t>Korrektheitsbeweise: Aussagen über </a:t>
            </a:r>
            <a:r>
              <a:rPr lang="de-DE" sz="4300" i="1" dirty="0" err="1" smtClean="0"/>
              <a:t>grow-mpf</a:t>
            </a:r>
            <a:endParaRPr lang="de-DE" sz="43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 smtClean="0"/>
              <a:t>grow-mpf</a:t>
            </a:r>
            <a:r>
              <a:rPr lang="de-DE" dirty="0" smtClean="0"/>
              <a:t>: </a:t>
            </a:r>
            <a:r>
              <a:rPr lang="de-DE" dirty="0" smtClean="0"/>
              <a:t>nur </a:t>
            </a:r>
            <a:r>
              <a:rPr lang="de-DE" i="1" dirty="0" err="1" smtClean="0"/>
              <a:t>TwoSum</a:t>
            </a:r>
            <a:r>
              <a:rPr lang="de-DE" dirty="0" smtClean="0"/>
              <a:t>-Operationen auf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r>
              <a:rPr lang="de-DE" dirty="0" smtClean="0"/>
              <a:t> im </a:t>
            </a:r>
            <a:r>
              <a:rPr lang="de-DE" i="1" dirty="0" err="1" smtClean="0"/>
              <a:t>mpf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nur fehlerfreie Transformationen</a:t>
            </a:r>
          </a:p>
          <a:p>
            <a:r>
              <a:rPr lang="de-DE" dirty="0" smtClean="0"/>
              <a:t>Korrektheit:</a:t>
            </a:r>
          </a:p>
          <a:p>
            <a:endParaRPr lang="de-DE" dirty="0" smtClean="0"/>
          </a:p>
          <a:p>
            <a:endParaRPr lang="de-DE" i="1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28" t="45279" r="45039" b="41800"/>
          <a:stretch/>
        </p:blipFill>
        <p:spPr>
          <a:xfrm>
            <a:off x="838201" y="3491842"/>
            <a:ext cx="9517380" cy="18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Behandlung von Spezialfällen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Auftreten von Überlauf bei IEEE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dirty="0" smtClean="0"/>
              <a:t>Nach Überlauf (±∞): Ergebnis von Addition/Subtraktion keine endliche Zahl mehr</a:t>
            </a:r>
          </a:p>
          <a:p>
            <a:pPr marL="0" indent="0">
              <a:buNone/>
            </a:pPr>
            <a:r>
              <a:rPr lang="de-DE" dirty="0" smtClean="0"/>
              <a:t>	⟶ Möglichkeit zur Aussage: Wenn Ergebnis-</a:t>
            </a:r>
            <a:r>
              <a:rPr lang="de-DE" dirty="0" err="1" smtClean="0"/>
              <a:t>mpf</a:t>
            </a:r>
            <a:r>
              <a:rPr lang="de-DE" dirty="0" smtClean="0"/>
              <a:t> endlich, dann…</a:t>
            </a:r>
          </a:p>
          <a:p>
            <a:r>
              <a:rPr lang="de-DE" dirty="0" smtClean="0"/>
              <a:t>Fakt aber 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 nicht gegeben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Stattdessen: Endlichkeit der Zwischenergebnisse aktiv 			sicherstellen</a:t>
            </a:r>
          </a:p>
        </p:txBody>
      </p:sp>
    </p:spTree>
    <p:extLst>
      <p:ext uri="{BB962C8B-B14F-4D97-AF65-F5344CB8AC3E}">
        <p14:creationId xmlns:p14="http://schemas.microsoft.com/office/powerpoint/2010/main" val="19696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Korrektheitsbeweise: Benutzung von </a:t>
            </a:r>
            <a:r>
              <a:rPr lang="de-DE" i="1" dirty="0" err="1" smtClean="0"/>
              <a:t>option</a:t>
            </a:r>
            <a:endParaRPr lang="de-DE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Also: </a:t>
            </a:r>
            <a:r>
              <a:rPr lang="de-DE" i="1" dirty="0" err="1" smtClean="0"/>
              <a:t>safe_TwoSum</a:t>
            </a:r>
            <a:endParaRPr lang="de-DE" i="1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06" t="25531" r="47127" b="57960"/>
          <a:stretch/>
        </p:blipFill>
        <p:spPr>
          <a:xfrm>
            <a:off x="838199" y="2363043"/>
            <a:ext cx="6856563" cy="17645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16806" t="22700" r="16231" b="58196"/>
          <a:stretch/>
        </p:blipFill>
        <p:spPr>
          <a:xfrm>
            <a:off x="838199" y="4396444"/>
            <a:ext cx="11100759" cy="1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Schwierigkeiten beim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Übersetzung: SML-</a:t>
            </a:r>
            <a:r>
              <a:rPr lang="de-DE" dirty="0" err="1" smtClean="0"/>
              <a:t>floats</a:t>
            </a:r>
            <a:r>
              <a:rPr lang="de-DE" dirty="0" smtClean="0"/>
              <a:t> in HOL-Terme und zurück</a:t>
            </a:r>
            <a:endParaRPr lang="de-DE" dirty="0"/>
          </a:p>
          <a:p>
            <a:r>
              <a:rPr lang="de-DE" dirty="0" smtClean="0"/>
              <a:t>SML-Berechnungen in </a:t>
            </a:r>
            <a:r>
              <a:rPr lang="de-DE" dirty="0" err="1" smtClean="0"/>
              <a:t>polyML</a:t>
            </a:r>
            <a:r>
              <a:rPr lang="de-DE" dirty="0" smtClean="0"/>
              <a:t> 5.5.2 </a:t>
            </a:r>
            <a:r>
              <a:rPr lang="de-DE" dirty="0" smtClean="0"/>
              <a:t>fehlerhaft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Genauigkeit der Berechnung nicht vorhersehbar</a:t>
            </a:r>
          </a:p>
          <a:p>
            <a:r>
              <a:rPr lang="de-DE" dirty="0" smtClean="0"/>
              <a:t>In vielen Sprachen: Anzeige von </a:t>
            </a:r>
            <a:r>
              <a:rPr lang="de-DE" dirty="0" err="1" smtClean="0"/>
              <a:t>floats</a:t>
            </a:r>
            <a:r>
              <a:rPr lang="de-DE" dirty="0" smtClean="0"/>
              <a:t> als gerundete Dezimalzahl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unpräzise Darstellung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 smtClean="0"/>
              <a:t>Lösung: Nutzung von </a:t>
            </a:r>
            <a:r>
              <a:rPr lang="de-DE" sz="3600" i="1" dirty="0" err="1" smtClean="0"/>
              <a:t>sw_float</a:t>
            </a:r>
            <a:r>
              <a:rPr lang="de-DE" sz="3600" i="1" dirty="0" smtClean="0"/>
              <a:t> </a:t>
            </a:r>
            <a:r>
              <a:rPr lang="de-DE" sz="3600" dirty="0" smtClean="0"/>
              <a:t>(aus Library/</a:t>
            </a:r>
            <a:r>
              <a:rPr lang="de-DE" sz="3600" dirty="0" err="1" smtClean="0"/>
              <a:t>Float.thy</a:t>
            </a:r>
            <a:r>
              <a:rPr lang="de-DE" sz="3600" dirty="0" smtClean="0"/>
              <a:t>) als Referenzimplementierung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816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3610" y="1825625"/>
            <a:ext cx="113538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Umsetzung: </a:t>
            </a:r>
            <a:r>
              <a:rPr lang="de-DE" dirty="0" err="1" smtClean="0"/>
              <a:t>Shewchuks</a:t>
            </a:r>
            <a:r>
              <a:rPr lang="de-DE" dirty="0" smtClean="0"/>
              <a:t> Algorithmen in Isabelle/HOL</a:t>
            </a:r>
          </a:p>
          <a:p>
            <a:r>
              <a:rPr lang="de-DE" dirty="0" smtClean="0"/>
              <a:t>Ansätze/Lösungen für formale Verifikationen</a:t>
            </a:r>
          </a:p>
          <a:p>
            <a:r>
              <a:rPr lang="de-DE" dirty="0" smtClean="0"/>
              <a:t>Spezifikation eines Datenformats</a:t>
            </a:r>
          </a:p>
          <a:p>
            <a:r>
              <a:rPr lang="de-DE" dirty="0" smtClean="0"/>
              <a:t>Neue Möglichkeit für rundungsfreie Addition/Subtraktion in Isabelle</a:t>
            </a:r>
          </a:p>
          <a:p>
            <a:r>
              <a:rPr lang="de-DE" dirty="0" smtClean="0"/>
              <a:t>Anregung einer Korrektur von </a:t>
            </a:r>
            <a:r>
              <a:rPr lang="de-DE" dirty="0" err="1" smtClean="0"/>
              <a:t>polyMLs</a:t>
            </a:r>
            <a:r>
              <a:rPr lang="de-DE" dirty="0" smtClean="0"/>
              <a:t> IEEE-Berechnungen</a:t>
            </a:r>
            <a:endParaRPr lang="de-DE" dirty="0"/>
          </a:p>
          <a:p>
            <a:pPr marL="0" indent="0">
              <a:buNone/>
            </a:pPr>
            <a:r>
              <a:rPr lang="de-DE" i="1" dirty="0" smtClean="0"/>
              <a:t>	</a:t>
            </a:r>
            <a:r>
              <a:rPr lang="de-DE" dirty="0"/>
              <a:t> </a:t>
            </a:r>
            <a:r>
              <a:rPr lang="de-DE" dirty="0" smtClean="0"/>
              <a:t>⟶ Klare 64bit-Semantik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1525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- Fortführung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smtClean="0"/>
              <a:t>Korrektheitsbeweis von </a:t>
            </a:r>
            <a:r>
              <a:rPr lang="de-DE" sz="3200" i="1" dirty="0" err="1" smtClean="0"/>
              <a:t>TwoSum</a:t>
            </a:r>
            <a:r>
              <a:rPr lang="de-DE" sz="3200" dirty="0" smtClean="0"/>
              <a:t> in Isabelle</a:t>
            </a:r>
          </a:p>
          <a:p>
            <a:pPr lvl="1"/>
            <a:r>
              <a:rPr lang="de-DE" dirty="0" smtClean="0"/>
              <a:t>Nutzung von </a:t>
            </a:r>
            <a:r>
              <a:rPr lang="de-DE" dirty="0" err="1" smtClean="0"/>
              <a:t>FastTwoSum</a:t>
            </a:r>
            <a:endParaRPr lang="de-DE" dirty="0" smtClean="0"/>
          </a:p>
          <a:p>
            <a:r>
              <a:rPr lang="de-DE" sz="3200" dirty="0" smtClean="0"/>
              <a:t>Weitere Aussagen über </a:t>
            </a:r>
            <a:r>
              <a:rPr lang="de-DE" sz="3200" i="1" dirty="0" err="1" smtClean="0"/>
              <a:t>mpf</a:t>
            </a:r>
            <a:r>
              <a:rPr lang="de-DE" sz="3200" dirty="0" err="1" smtClean="0"/>
              <a:t>s</a:t>
            </a:r>
            <a:endParaRPr lang="de-DE" sz="3200" dirty="0" smtClean="0"/>
          </a:p>
          <a:p>
            <a:pPr lvl="1"/>
            <a:r>
              <a:rPr lang="de-DE" sz="2800" dirty="0" smtClean="0"/>
              <a:t>„</a:t>
            </a:r>
            <a:r>
              <a:rPr lang="de-DE" sz="2800" dirty="0" err="1" smtClean="0"/>
              <a:t>nonoverlapping</a:t>
            </a:r>
            <a:r>
              <a:rPr lang="de-DE" sz="2800" dirty="0" smtClean="0"/>
              <a:t>“-Eigenschaft (</a:t>
            </a:r>
            <a:r>
              <a:rPr lang="de-DE" sz="2800" dirty="0" err="1" smtClean="0"/>
              <a:t>Shewchuk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smtClean="0"/>
              <a:t>Maximale Länge der </a:t>
            </a:r>
            <a:r>
              <a:rPr lang="de-DE" sz="2800" dirty="0" smtClean="0"/>
              <a:t>Fehlerliste</a:t>
            </a:r>
          </a:p>
          <a:p>
            <a:r>
              <a:rPr lang="de-DE" sz="3200" dirty="0" smtClean="0"/>
              <a:t>Laufzeituntersuchungen</a:t>
            </a:r>
            <a:endParaRPr lang="de-DE" sz="3200" dirty="0" smtClean="0"/>
          </a:p>
          <a:p>
            <a:r>
              <a:rPr lang="de-DE" sz="3200" dirty="0" smtClean="0"/>
              <a:t>Mehr Zielsprachen für </a:t>
            </a:r>
            <a:r>
              <a:rPr lang="de-DE" sz="3200" dirty="0" err="1" smtClean="0"/>
              <a:t>float</a:t>
            </a:r>
            <a:r>
              <a:rPr lang="de-DE" sz="3200" dirty="0" smtClean="0"/>
              <a:t>-Code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235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</a:t>
            </a:r>
            <a:r>
              <a:rPr lang="de-DE" dirty="0" smtClean="0"/>
              <a:t>Dank!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494" t="24356" r="18756" b="14936"/>
          <a:stretch/>
        </p:blipFill>
        <p:spPr>
          <a:xfrm>
            <a:off x="1501023" y="1528128"/>
            <a:ext cx="9189953" cy="49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600" dirty="0" smtClean="0"/>
              <a:t>Numerik für:</a:t>
            </a:r>
            <a:endParaRPr lang="de-DE" sz="3600" dirty="0"/>
          </a:p>
          <a:p>
            <a:r>
              <a:rPr lang="de-DE" sz="3600" dirty="0" smtClean="0"/>
              <a:t>Dynamische Systeme</a:t>
            </a:r>
          </a:p>
          <a:p>
            <a:r>
              <a:rPr lang="de-DE" sz="3600" dirty="0" smtClean="0"/>
              <a:t>Geometrie</a:t>
            </a:r>
            <a:endParaRPr lang="de-DE" sz="3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176334" y="3865036"/>
            <a:ext cx="5839327" cy="2516941"/>
            <a:chOff x="3176334" y="3865036"/>
            <a:chExt cx="5839327" cy="2516941"/>
          </a:xfrm>
        </p:grpSpPr>
        <p:sp>
          <p:nvSpPr>
            <p:cNvPr id="4" name="Textfeld 3"/>
            <p:cNvSpPr txBox="1"/>
            <p:nvPr/>
          </p:nvSpPr>
          <p:spPr>
            <a:xfrm>
              <a:off x="3176334" y="5674091"/>
              <a:ext cx="5839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 smtClean="0"/>
                <a:t>Verifikation!</a:t>
              </a:r>
              <a:endParaRPr lang="de-DE" sz="4000" dirty="0"/>
            </a:p>
          </p:txBody>
        </p:sp>
        <p:pic>
          <p:nvPicPr>
            <p:cNvPr id="1026" name="Picture 2" descr="Isabelle hom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371" y="3865036"/>
              <a:ext cx="1941251" cy="170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75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smtClean="0"/>
              <a:t>Umgang mit Rundungsfehlern</a:t>
            </a:r>
            <a:endParaRPr lang="de-DE" sz="3200" dirty="0"/>
          </a:p>
          <a:p>
            <a:pPr marL="514350" indent="-514350">
              <a:buFont typeface="+mj-lt"/>
              <a:buAutoNum type="alphaLcPeriod"/>
            </a:pPr>
            <a:r>
              <a:rPr lang="de-DE" dirty="0" smtClean="0"/>
              <a:t>Numerisch Analysieren/Entscheiden</a:t>
            </a:r>
            <a:endParaRPr lang="de-DE" dirty="0" smtClean="0"/>
          </a:p>
          <a:p>
            <a:pPr marL="514350" indent="-514350">
              <a:buAutoNum type="alphaLcPeriod"/>
            </a:pPr>
            <a:r>
              <a:rPr lang="de-DE" dirty="0" smtClean="0"/>
              <a:t>Vermeiden</a:t>
            </a:r>
            <a:endParaRPr lang="de-DE" dirty="0" smtClean="0"/>
          </a:p>
          <a:p>
            <a:pPr marL="514350" indent="-514350">
              <a:buAutoNum type="alphaLcPeriod"/>
            </a:pPr>
            <a:r>
              <a:rPr lang="de-DE" dirty="0" smtClean="0">
                <a:solidFill>
                  <a:srgbClr val="00B050"/>
                </a:solidFill>
              </a:rPr>
              <a:t>„Floating Point </a:t>
            </a:r>
            <a:r>
              <a:rPr lang="de-DE" dirty="0" err="1" smtClean="0">
                <a:solidFill>
                  <a:srgbClr val="00B050"/>
                </a:solidFill>
              </a:rPr>
              <a:t>Expansions</a:t>
            </a:r>
            <a:r>
              <a:rPr lang="de-DE" dirty="0" smtClean="0">
                <a:solidFill>
                  <a:srgbClr val="00B050"/>
                </a:solidFill>
              </a:rPr>
              <a:t> “</a:t>
            </a:r>
            <a:endParaRPr lang="de-DE" dirty="0">
              <a:solidFill>
                <a:srgbClr val="00B050"/>
              </a:solidFill>
            </a:endParaRPr>
          </a:p>
          <a:p>
            <a:pPr marL="514350" indent="-514350">
              <a:buAutoNum type="alphaLcPeriod"/>
            </a:pPr>
            <a:endParaRPr lang="de-DE" dirty="0">
              <a:solidFill>
                <a:srgbClr val="00B050"/>
              </a:solidFill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2173284" y="3823232"/>
            <a:ext cx="5860374" cy="2883173"/>
            <a:chOff x="2173284" y="3823232"/>
            <a:chExt cx="5860374" cy="2883173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2173284" y="4034745"/>
              <a:ext cx="5860374" cy="2671660"/>
              <a:chOff x="850669" y="4016829"/>
              <a:chExt cx="5435832" cy="2720645"/>
            </a:xfrm>
          </p:grpSpPr>
          <p:cxnSp>
            <p:nvCxnSpPr>
              <p:cNvPr id="9" name="Gerade Verbindung mit Pfeil 8"/>
              <p:cNvCxnSpPr/>
              <p:nvPr/>
            </p:nvCxnSpPr>
            <p:spPr>
              <a:xfrm flipV="1">
                <a:off x="1812471" y="4016829"/>
                <a:ext cx="0" cy="2530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/>
              <p:nvPr/>
            </p:nvCxnSpPr>
            <p:spPr>
              <a:xfrm>
                <a:off x="1616529" y="6368142"/>
                <a:ext cx="46699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eck 14"/>
              <p:cNvSpPr/>
              <p:nvPr/>
            </p:nvSpPr>
            <p:spPr>
              <a:xfrm>
                <a:off x="2192792" y="4191391"/>
                <a:ext cx="3561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dirty="0"/>
                  <a:t>a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5722180" y="5653743"/>
                <a:ext cx="3738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3885615" y="5015913"/>
                <a:ext cx="312542" cy="532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2800" dirty="0" smtClean="0">
                    <a:solidFill>
                      <a:srgbClr val="00B050"/>
                    </a:solidFill>
                  </a:rPr>
                  <a:t>c</a:t>
                </a:r>
                <a:endParaRPr lang="de-DE" sz="2800" dirty="0"/>
              </a:p>
            </p:txBody>
          </p:sp>
          <p:sp>
            <p:nvSpPr>
              <p:cNvPr id="18" name="Ellipse 17"/>
              <p:cNvSpPr/>
              <p:nvPr/>
            </p:nvSpPr>
            <p:spPr>
              <a:xfrm rot="2996905">
                <a:off x="3405675" y="4062361"/>
                <a:ext cx="1272422" cy="2476507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850669" y="4191391"/>
                <a:ext cx="961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Geschw</a:t>
                </a:r>
                <a:r>
                  <a:rPr lang="de-DE" dirty="0" smtClean="0"/>
                  <a:t>.</a:t>
                </a: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5212232" y="6368142"/>
                <a:ext cx="101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Präzision</a:t>
                </a:r>
                <a:endParaRPr lang="de-DE" dirty="0"/>
              </a:p>
            </p:txBody>
          </p:sp>
        </p:grpSp>
        <p:sp>
          <p:nvSpPr>
            <p:cNvPr id="23" name="Rechteck 22"/>
            <p:cNvSpPr/>
            <p:nvPr/>
          </p:nvSpPr>
          <p:spPr>
            <a:xfrm>
              <a:off x="6386167" y="3823232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800" dirty="0">
                  <a:solidFill>
                    <a:srgbClr val="00B050"/>
                  </a:solidFill>
                </a:rPr>
                <a:t>?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einer neuen Arithmetik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„Multiple Precision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Benutzung des Ansatzes </a:t>
            </a:r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	</a:t>
            </a:r>
            <a:r>
              <a:rPr lang="de-DE" dirty="0" smtClean="0"/>
              <a:t>nach </a:t>
            </a:r>
            <a:r>
              <a:rPr lang="de-DE" dirty="0" err="1" smtClean="0"/>
              <a:t>Shewchuk</a:t>
            </a:r>
            <a:r>
              <a:rPr lang="de-DE" dirty="0" smtClean="0"/>
              <a:t>, Joldes</a:t>
            </a:r>
            <a:r>
              <a:rPr lang="de-DE" dirty="0"/>
              <a:t> </a:t>
            </a:r>
            <a:r>
              <a:rPr lang="de-DE" dirty="0" smtClean="0"/>
              <a:t>und Priest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/>
              <a:t>Aufbau auf </a:t>
            </a:r>
            <a:r>
              <a:rPr lang="de-DE" i="1" dirty="0" err="1" smtClean="0"/>
              <a:t>IEEE_Floating_Point</a:t>
            </a:r>
            <a:r>
              <a:rPr lang="de-DE" dirty="0" smtClean="0"/>
              <a:t> aus dem AFP</a:t>
            </a:r>
          </a:p>
          <a:p>
            <a:r>
              <a:rPr lang="de-DE" dirty="0" smtClean="0"/>
              <a:t>Code-Generierung anpassen und prüfen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i="1" dirty="0" err="1" smtClean="0"/>
              <a:t>IEEE_Floating_Point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+, -,… als Symbol</a:t>
            </a:r>
          </a:p>
          <a:p>
            <a:endParaRPr lang="de-DE" dirty="0" smtClean="0"/>
          </a:p>
          <a:p>
            <a:r>
              <a:rPr lang="de-DE" dirty="0" smtClean="0"/>
              <a:t>Neue Notation: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Verwendung von ⊕, ⊖,… für IEEE-Operationen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906" t="31998" r="15092" b="60608"/>
          <a:stretch/>
        </p:blipFill>
        <p:spPr>
          <a:xfrm>
            <a:off x="838200" y="4829578"/>
            <a:ext cx="10840299" cy="6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</a:rPr>
              <a:t>„Floating Point Expansion“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Schritt 1: Rundungsfreie Version von ⊕ und ⊖</a:t>
            </a:r>
          </a:p>
          <a:p>
            <a:pPr marL="0" indent="0">
              <a:buNone/>
            </a:pPr>
            <a:r>
              <a:rPr lang="de-DE" dirty="0" smtClean="0"/>
              <a:t>	⟶ Berechnung des Rundungsfehlers</a:t>
            </a:r>
          </a:p>
          <a:p>
            <a:r>
              <a:rPr lang="de-DE" dirty="0" smtClean="0"/>
              <a:t>Schritt 2: Verwaltung einer Liste akkumulierter Fehler</a:t>
            </a:r>
          </a:p>
          <a:p>
            <a:r>
              <a:rPr lang="de-DE" dirty="0" smtClean="0"/>
              <a:t>Schritt 3: Weiterrechnen unter Berücksichtigung dieser Fehler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⟶ Neue Operationen sind dann auch rundungsfrei möglich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802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1a: Berechnung des Fehlers (Addition)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chon bekannt (Ole </a:t>
            </a:r>
            <a:r>
              <a:rPr lang="de-DE" dirty="0" err="1" smtClean="0"/>
              <a:t>Møller</a:t>
            </a:r>
            <a:r>
              <a:rPr lang="de-DE" dirty="0" smtClean="0"/>
              <a:t> 1965)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⟶ Berechnung von </a:t>
            </a:r>
            <a:r>
              <a:rPr lang="de-DE" b="1" dirty="0" smtClean="0">
                <a:solidFill>
                  <a:srgbClr val="0070C0"/>
                </a:solidFill>
              </a:rPr>
              <a:t>y</a:t>
            </a:r>
            <a:r>
              <a:rPr lang="de-DE" dirty="0" smtClean="0"/>
              <a:t>, sodass </a:t>
            </a:r>
            <a:r>
              <a:rPr lang="de-DE" b="1" dirty="0" smtClean="0">
                <a:solidFill>
                  <a:srgbClr val="0070C0"/>
                </a:solidFill>
              </a:rPr>
              <a:t>a</a:t>
            </a:r>
            <a:r>
              <a:rPr lang="de-DE" dirty="0" smtClean="0"/>
              <a:t> + </a:t>
            </a:r>
            <a:r>
              <a:rPr lang="de-DE" b="1" dirty="0" smtClean="0">
                <a:solidFill>
                  <a:srgbClr val="0070C0"/>
                </a:solidFill>
              </a:rPr>
              <a:t>b</a:t>
            </a:r>
            <a:r>
              <a:rPr lang="de-DE" dirty="0" smtClean="0"/>
              <a:t> = </a:t>
            </a:r>
            <a:r>
              <a:rPr lang="de-DE" b="1" dirty="0" smtClean="0">
                <a:solidFill>
                  <a:srgbClr val="0070C0"/>
                </a:solidFill>
              </a:rPr>
              <a:t>x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+ </a:t>
            </a:r>
            <a:r>
              <a:rPr lang="de-DE" b="1" dirty="0" smtClean="0">
                <a:solidFill>
                  <a:srgbClr val="0070C0"/>
                </a:solidFill>
              </a:rPr>
              <a:t>y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und </a:t>
            </a:r>
            <a:r>
              <a:rPr lang="de-DE" b="1" dirty="0" smtClean="0">
                <a:solidFill>
                  <a:srgbClr val="0070C0"/>
                </a:solidFill>
              </a:rPr>
              <a:t>x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= </a:t>
            </a:r>
            <a:r>
              <a:rPr lang="de-DE" b="1" dirty="0" smtClean="0">
                <a:solidFill>
                  <a:srgbClr val="0070C0"/>
                </a:solidFill>
              </a:rPr>
              <a:t>a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/>
              <a:t>⊕ </a:t>
            </a:r>
            <a:r>
              <a:rPr lang="de-DE" b="1" dirty="0" smtClean="0">
                <a:solidFill>
                  <a:srgbClr val="0070C0"/>
                </a:solidFill>
              </a:rPr>
              <a:t>b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52" t="21875" r="21654" b="47917"/>
          <a:stretch/>
        </p:blipFill>
        <p:spPr>
          <a:xfrm>
            <a:off x="838200" y="2270760"/>
            <a:ext cx="10373712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1b: Formalisierung der Aussagen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6852" t="34791" r="30439" b="58084"/>
          <a:stretch/>
        </p:blipFill>
        <p:spPr>
          <a:xfrm>
            <a:off x="838200" y="1616412"/>
            <a:ext cx="10114594" cy="7687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16852" t="44792" r="47306" b="32330"/>
          <a:stretch/>
        </p:blipFill>
        <p:spPr>
          <a:xfrm>
            <a:off x="838200" y="3337991"/>
            <a:ext cx="6842760" cy="24556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6852" t="44792" r="47306" b="28125"/>
          <a:stretch/>
        </p:blipFill>
        <p:spPr>
          <a:xfrm>
            <a:off x="838200" y="3337991"/>
            <a:ext cx="6842760" cy="290705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/>
          <a:srcRect l="25487" t="48438" r="56065" b="48660"/>
          <a:stretch/>
        </p:blipFill>
        <p:spPr>
          <a:xfrm>
            <a:off x="838200" y="2781157"/>
            <a:ext cx="3407229" cy="3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2: Speicherung der Fehler in einer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Darstellung des exakten Werts als Summe von </a:t>
            </a:r>
            <a:r>
              <a:rPr lang="de-DE" i="1" dirty="0" err="1" smtClean="0"/>
              <a:t>float</a:t>
            </a:r>
            <a:r>
              <a:rPr lang="de-DE" dirty="0" err="1" smtClean="0"/>
              <a:t>s</a:t>
            </a:r>
            <a:endParaRPr lang="de-DE" dirty="0" smtClean="0"/>
          </a:p>
          <a:p>
            <a:r>
              <a:rPr lang="de-DE" i="1" dirty="0" err="1"/>
              <a:t>f</a:t>
            </a:r>
            <a:r>
              <a:rPr lang="de-DE" i="1" dirty="0" err="1" smtClean="0"/>
              <a:t>loat</a:t>
            </a:r>
            <a:r>
              <a:rPr lang="de-DE" i="1" dirty="0" smtClean="0"/>
              <a:t> </a:t>
            </a:r>
            <a:r>
              <a:rPr lang="de-DE" i="1" dirty="0" err="1" smtClean="0"/>
              <a:t>list</a:t>
            </a:r>
            <a:r>
              <a:rPr lang="de-DE" dirty="0"/>
              <a:t> </a:t>
            </a:r>
            <a:r>
              <a:rPr lang="de-DE" dirty="0" smtClean="0"/>
              <a:t>als Datenformat prinzipiell geeignet</a:t>
            </a:r>
          </a:p>
          <a:p>
            <a:r>
              <a:rPr lang="de-DE" dirty="0" smtClean="0"/>
              <a:t>Verschiedene Einschränkungen nötig</a:t>
            </a:r>
          </a:p>
          <a:p>
            <a:pPr lvl="1"/>
            <a:r>
              <a:rPr lang="de-DE" dirty="0" smtClean="0"/>
              <a:t>Approximation in der ersten Komponente (J.R. </a:t>
            </a:r>
            <a:r>
              <a:rPr lang="de-DE" dirty="0" err="1" smtClean="0"/>
              <a:t>Shewchuk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nicht-leere Liste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6837" t="48448" r="33031" b="48219"/>
          <a:stretch/>
        </p:blipFill>
        <p:spPr>
          <a:xfrm>
            <a:off x="838200" y="4695092"/>
            <a:ext cx="10838395" cy="4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Breitbild</PresentationFormat>
  <Paragraphs>210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PowerPoint-Präsentation</vt:lpstr>
      <vt:lpstr>Motivation</vt:lpstr>
      <vt:lpstr>Grundlagen</vt:lpstr>
      <vt:lpstr>Aufgabenstellung</vt:lpstr>
      <vt:lpstr>Notation</vt:lpstr>
      <vt:lpstr>„Floating Point Expansion“</vt:lpstr>
      <vt:lpstr>Schritt 1a: Berechnung des Fehlers (Addition)</vt:lpstr>
      <vt:lpstr>Schritt 1b: Formalisierung der Aussagen</vt:lpstr>
      <vt:lpstr>Schritt 2: Speicherung der Fehler in einer Liste</vt:lpstr>
      <vt:lpstr>Schritt 3: Algorithmen zum Weiterrechnen</vt:lpstr>
      <vt:lpstr>Schritt 3: grow-mpf</vt:lpstr>
      <vt:lpstr>Schritt 3: grow-mpf</vt:lpstr>
      <vt:lpstr>Korrektheitsbeweise: Aussagen über grow-mpf</vt:lpstr>
      <vt:lpstr>Korrektheitsbeweise: Behandlung von Spezialfällen</vt:lpstr>
      <vt:lpstr>Korrektheitsbeweise: Benutzung von option</vt:lpstr>
      <vt:lpstr>Schwierigkeiten beim Testen</vt:lpstr>
      <vt:lpstr>Ergebnisse</vt:lpstr>
      <vt:lpstr>Ausblick - Fortführung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96</cp:revision>
  <cp:lastPrinted>2016-03-30T10:35:54Z</cp:lastPrinted>
  <dcterms:created xsi:type="dcterms:W3CDTF">2016-03-23T11:06:29Z</dcterms:created>
  <dcterms:modified xsi:type="dcterms:W3CDTF">2016-03-30T15:20:27Z</dcterms:modified>
</cp:coreProperties>
</file>