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3" r:id="rId20"/>
    <p:sldId id="271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47DD-6A6D-465B-A09C-FD43ED6B0FB8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A31A-7520-47FC-8BE6-F59185D08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2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LOGO</a:t>
            </a:r>
          </a:p>
          <a:p>
            <a:r>
              <a:rPr lang="de-DE" dirty="0" err="1" smtClean="0"/>
              <a:t>dynamical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r>
              <a:rPr lang="de-DE" dirty="0" smtClean="0"/>
              <a:t>Robust </a:t>
            </a:r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Predicates</a:t>
            </a:r>
            <a:endParaRPr lang="de-DE" dirty="0" smtClean="0"/>
          </a:p>
          <a:p>
            <a:r>
              <a:rPr lang="de-DE" dirty="0" err="1" smtClean="0"/>
              <a:t>Ausfühbarkeit</a:t>
            </a:r>
            <a:r>
              <a:rPr lang="de-DE" dirty="0" smtClean="0"/>
              <a:t> auf Grafikprozessoren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2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Untersuchen</a:t>
            </a:r>
            <a:r>
              <a:rPr lang="de-DE" baseline="0" dirty="0" smtClean="0"/>
              <a:t> wir mal, wie wir dieses Hinzufügen umsetzen können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2.: Wert? (Wiederholen)</a:t>
            </a:r>
          </a:p>
          <a:p>
            <a:r>
              <a:rPr lang="de-DE" baseline="0" dirty="0" smtClean="0"/>
              <a:t>3.: Diese schon in Schritt 1 vorgestellt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2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</a:t>
            </a:r>
            <a:r>
              <a:rPr lang="de-DE" baseline="0" dirty="0" smtClean="0"/>
              <a:t> wird zum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, e) hinzugefügt</a:t>
            </a:r>
          </a:p>
          <a:p>
            <a:r>
              <a:rPr lang="de-DE" baseline="0" dirty="0" smtClean="0"/>
              <a:t>es nach betragsmäßig</a:t>
            </a:r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Kommentar (s. Zettel)</a:t>
            </a:r>
          </a:p>
          <a:p>
            <a:r>
              <a:rPr lang="de-DE" baseline="0" dirty="0" smtClean="0"/>
              <a:t>TODO: a‘ statt a, es‘ statt es, „Funktionsaufruf“</a:t>
            </a:r>
          </a:p>
          <a:p>
            <a:r>
              <a:rPr lang="de-DE" baseline="0" dirty="0" err="1" smtClean="0"/>
              <a:t>Tupelklammern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i="1" dirty="0" err="1" smtClean="0"/>
              <a:t>Todo</a:t>
            </a:r>
            <a:r>
              <a:rPr lang="de-DE" i="1" dirty="0" smtClean="0"/>
              <a:t>:</a:t>
            </a:r>
            <a:r>
              <a:rPr lang="de-DE" i="1" baseline="0" dirty="0" smtClean="0"/>
              <a:t> ersten Punkt umformulieren</a:t>
            </a:r>
            <a:endParaRPr lang="de-DE" i="1" dirty="0" smtClean="0"/>
          </a:p>
          <a:p>
            <a:r>
              <a:rPr lang="de-DE" i="1" dirty="0" err="1" smtClean="0"/>
              <a:t>TwoSum</a:t>
            </a:r>
            <a:r>
              <a:rPr lang="de-DE" dirty="0" smtClean="0"/>
              <a:t>-Vorbedingungen dann auch für diese Aussage über </a:t>
            </a:r>
            <a:r>
              <a:rPr lang="de-DE" i="1" dirty="0" err="1" smtClean="0"/>
              <a:t>grow-mpf</a:t>
            </a:r>
            <a:r>
              <a:rPr lang="de-DE" i="1" dirty="0" smtClean="0"/>
              <a:t> </a:t>
            </a:r>
            <a:r>
              <a:rPr lang="de-DE" dirty="0" smtClean="0"/>
              <a:t>nötig</a:t>
            </a:r>
            <a:endParaRPr lang="de-DE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8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Erklärung:</a:t>
            </a:r>
            <a:r>
              <a:rPr lang="de-DE" baseline="0" dirty="0" smtClean="0"/>
              <a:t> Was ist überlaufen? </a:t>
            </a:r>
            <a:r>
              <a:rPr lang="de-DE" baseline="0" dirty="0" err="1" smtClean="0"/>
              <a:t>TwoSum</a:t>
            </a:r>
            <a:r>
              <a:rPr lang="de-DE" baseline="0" dirty="0" smtClean="0"/>
              <a:t> stimmt dann nicht</a:t>
            </a:r>
          </a:p>
          <a:p>
            <a:r>
              <a:rPr lang="de-DE" baseline="0" dirty="0" smtClean="0"/>
              <a:t>2.: Wann ist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4.:</a:t>
            </a:r>
            <a:r>
              <a:rPr lang="de-DE" baseline="0" dirty="0" smtClean="0"/>
              <a:t> </a:t>
            </a:r>
            <a:r>
              <a:rPr lang="de-DE" dirty="0" smtClean="0"/>
              <a:t>und wollen auch nicht noch mehr mit „sorry“ annehmen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536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Typinformationen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hinufügen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defintion</a:t>
            </a:r>
            <a:r>
              <a:rPr lang="de-DE" baseline="0" dirty="0" smtClean="0"/>
              <a:t> vereinfachen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</a:t>
            </a:r>
            <a:r>
              <a:rPr lang="de-DE" baseline="0" dirty="0" smtClean="0"/>
              <a:t> Lemmas für </a:t>
            </a:r>
            <a:r>
              <a:rPr lang="de-DE" baseline="0" dirty="0" err="1" smtClean="0"/>
              <a:t>safe_TwoSum</a:t>
            </a:r>
            <a:r>
              <a:rPr lang="de-DE" baseline="0" dirty="0" smtClean="0"/>
              <a:t> sind also dieselben nur mit Zusatzbedingung (zeigen)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Diese Eigenschaft lässt sich jetzt in der „großen“ Funktion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erhalten.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84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1. Macht</a:t>
            </a:r>
            <a:r>
              <a:rPr lang="de-DE" baseline="0" dirty="0" smtClean="0"/>
              <a:t> Sache schwieriger, da mehr Voraussetzungen für Korrektheit nötig</a:t>
            </a:r>
            <a:endParaRPr lang="de-DE" dirty="0" smtClean="0"/>
          </a:p>
          <a:p>
            <a:r>
              <a:rPr lang="de-DE" dirty="0" smtClean="0"/>
              <a:t>2.: ist</a:t>
            </a:r>
            <a:r>
              <a:rPr lang="de-DE" baseline="0" dirty="0" smtClean="0"/>
              <a:t> in Arbeit untersucht</a:t>
            </a:r>
          </a:p>
          <a:p>
            <a:r>
              <a:rPr lang="de-DE" baseline="0" dirty="0" smtClean="0"/>
              <a:t>3. Bei Benutzung der </a:t>
            </a:r>
            <a:r>
              <a:rPr lang="de-DE" baseline="0" dirty="0" err="1" smtClean="0"/>
              <a:t>option</a:t>
            </a:r>
            <a:r>
              <a:rPr lang="de-DE" baseline="0" dirty="0" smtClean="0"/>
              <a:t>-Monade muss man dann aber ein </a:t>
            </a:r>
            <a:r>
              <a:rPr lang="de-DE" baseline="0" dirty="0" err="1" smtClean="0"/>
              <a:t>fold</a:t>
            </a:r>
            <a:r>
              <a:rPr lang="de-DE" baseline="0" dirty="0" smtClean="0"/>
              <a:t> selber schreiben, dabei fallen dann möglicherweise Compiler-Optimierungen weg</a:t>
            </a:r>
          </a:p>
          <a:p>
            <a:r>
              <a:rPr lang="de-DE" baseline="0" dirty="0" smtClean="0"/>
              <a:t>4. Die </a:t>
            </a:r>
            <a:r>
              <a:rPr lang="de-DE" baseline="0" dirty="0" err="1" smtClean="0"/>
              <a:t>TwoSum</a:t>
            </a:r>
            <a:r>
              <a:rPr lang="de-DE" baseline="0" dirty="0" smtClean="0"/>
              <a:t> Eigenschaften reichen aus</a:t>
            </a:r>
          </a:p>
          <a:p>
            <a:r>
              <a:rPr lang="de-DE" baseline="0" dirty="0" smtClean="0"/>
              <a:t>5. Auch hier Schreibweise mit </a:t>
            </a:r>
            <a:r>
              <a:rPr lang="de-DE" baseline="0" dirty="0" err="1" smtClean="0"/>
              <a:t>fold</a:t>
            </a:r>
            <a:r>
              <a:rPr lang="de-DE" baseline="0" dirty="0" smtClean="0"/>
              <a:t>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68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1.: </a:t>
            </a:r>
            <a:r>
              <a:rPr lang="de-DE" dirty="0" smtClean="0"/>
              <a:t>⟶ Ausgabe nicht möglich</a:t>
            </a:r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Versionsnummer</a:t>
            </a:r>
            <a:endParaRPr lang="de-DE" dirty="0" smtClean="0"/>
          </a:p>
          <a:p>
            <a:r>
              <a:rPr lang="de-DE" dirty="0" smtClean="0"/>
              <a:t>2.:</a:t>
            </a:r>
            <a:r>
              <a:rPr lang="de-DE" baseline="0" dirty="0" smtClean="0"/>
              <a:t> Das war auch die Version, die in Isabelle2015 eingebaut war</a:t>
            </a:r>
          </a:p>
          <a:p>
            <a:r>
              <a:rPr lang="de-DE" baseline="0" dirty="0" smtClean="0"/>
              <a:t>3.: Oder wie in Java: Überhaupt keine IEEE-Konformität</a:t>
            </a:r>
          </a:p>
          <a:p>
            <a:r>
              <a:rPr lang="de-DE" baseline="0" dirty="0" smtClean="0"/>
              <a:t>4.: Wir benutzen dann aber „</a:t>
            </a:r>
            <a:r>
              <a:rPr lang="de-DE" baseline="0" dirty="0" err="1" smtClean="0"/>
              <a:t>unüberprüften</a:t>
            </a:r>
            <a:r>
              <a:rPr lang="de-DE" baseline="0" dirty="0" smtClean="0"/>
              <a:t>“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2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5. (Multiplikation</a:t>
            </a:r>
            <a:r>
              <a:rPr lang="de-DE" baseline="0" dirty="0" smtClean="0"/>
              <a:t> wäre </a:t>
            </a:r>
            <a:r>
              <a:rPr lang="de-DE" baseline="0" smtClean="0"/>
              <a:t>auch möglich)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Immler fragen wegen Beschreibung von 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4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2.: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Shewchuk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schägt</a:t>
            </a:r>
            <a:r>
              <a:rPr lang="de-DE" baseline="0" dirty="0" smtClean="0"/>
              <a:t> Eigenschaften vor, die von den Algorithmen erhalten werden</a:t>
            </a:r>
          </a:p>
          <a:p>
            <a:r>
              <a:rPr lang="de-DE" baseline="0" dirty="0" smtClean="0"/>
              <a:t>TODO: Kommentare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9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Es hat Spaß</a:t>
            </a:r>
            <a:r>
              <a:rPr lang="de-DE" baseline="0" dirty="0" smtClean="0"/>
              <a:t> gemacht, so viel von euch zu lernen</a:t>
            </a:r>
          </a:p>
          <a:p>
            <a:r>
              <a:rPr lang="de-DE" dirty="0" smtClean="0"/>
              <a:t>Prof </a:t>
            </a:r>
            <a:r>
              <a:rPr lang="de-DE" dirty="0" err="1" smtClean="0"/>
              <a:t>Nipkow</a:t>
            </a:r>
            <a:endParaRPr lang="de-DE" dirty="0" smtClean="0"/>
          </a:p>
          <a:p>
            <a:r>
              <a:rPr lang="de-DE" baseline="0" dirty="0" smtClean="0"/>
              <a:t>Und das Privileg, an diesem wichtigen Forschungsprojekt mitzuarbeiten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12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r>
              <a:rPr lang="de-DE" baseline="0" dirty="0" smtClean="0"/>
              <a:t> e</a:t>
            </a:r>
            <a:r>
              <a:rPr lang="de-DE" dirty="0" smtClean="0"/>
              <a:t>rwähnen:</a:t>
            </a:r>
            <a:r>
              <a:rPr lang="de-DE" baseline="0" dirty="0" smtClean="0"/>
              <a:t> Arithmetik über berechenbaren Zahlen</a:t>
            </a:r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Grafik, Reihenfolge</a:t>
            </a:r>
          </a:p>
          <a:p>
            <a:r>
              <a:rPr lang="de-DE" dirty="0" smtClean="0"/>
              <a:t>Ansatz 3 wird</a:t>
            </a:r>
            <a:r>
              <a:rPr lang="de-DE" baseline="0" dirty="0" smtClean="0"/>
              <a:t> später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5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4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3.: </a:t>
            </a:r>
            <a:r>
              <a:rPr lang="de-DE" dirty="0" smtClean="0"/>
              <a:t> Das</a:t>
            </a:r>
            <a:r>
              <a:rPr lang="de-DE" baseline="0" dirty="0" smtClean="0"/>
              <a:t> ist eine schon vorhandene</a:t>
            </a:r>
            <a:r>
              <a:rPr lang="de-DE" dirty="0" smtClean="0"/>
              <a:t> Formalisierung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1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</a:t>
            </a:r>
            <a:r>
              <a:rPr lang="de-DE" baseline="0" dirty="0" smtClean="0"/>
              <a:t> Unterscheidung von rundungsbehafteten Operationen gegenüber dem Datentyp „Real“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 Verwendung</a:t>
            </a:r>
            <a:r>
              <a:rPr lang="de-DE" baseline="0" dirty="0" smtClean="0"/>
              <a:t> der IEEE Operationen. Unter neues Datenformat soll ja eine Erweiterung werden („</a:t>
            </a:r>
            <a:r>
              <a:rPr lang="de-DE" baseline="0" dirty="0" err="1" smtClean="0"/>
              <a:t>expansion</a:t>
            </a:r>
            <a:r>
              <a:rPr lang="de-DE" baseline="0" dirty="0" smtClean="0"/>
              <a:t>“), es wird eine Art Übermenge. Es liegt also nahe, das erstmal für die Floats selbst zu machen. (1) … </a:t>
            </a:r>
            <a:r>
              <a:rPr lang="de-DE" baseline="0" dirty="0" smtClean="0">
                <a:sym typeface="Wingdings" panose="05000000000000000000" pitchFamily="2" charset="2"/>
              </a:rPr>
              <a:t> einzige Möglichkeit: Speicherung (2)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Der neue Datentyp ist dann also eine </a:t>
            </a:r>
            <a:r>
              <a:rPr lang="de-DE" baseline="0" dirty="0" err="1" smtClean="0">
                <a:sym typeface="Wingdings" panose="05000000000000000000" pitchFamily="2" charset="2"/>
              </a:rPr>
              <a:t>unausgewertete</a:t>
            </a:r>
            <a:r>
              <a:rPr lang="de-DE" baseline="0" dirty="0" smtClean="0">
                <a:sym typeface="Wingdings" panose="05000000000000000000" pitchFamily="2" charset="2"/>
              </a:rPr>
              <a:t> Summe von IEEE-</a:t>
            </a:r>
            <a:r>
              <a:rPr lang="de-DE" baseline="0" dirty="0" err="1" smtClean="0">
                <a:sym typeface="Wingdings" panose="05000000000000000000" pitchFamily="2" charset="2"/>
              </a:rPr>
              <a:t>floats</a:t>
            </a:r>
            <a:r>
              <a:rPr lang="de-DE" baseline="0" dirty="0" smtClean="0">
                <a:sym typeface="Wingdings" panose="05000000000000000000" pitchFamily="2" charset="2"/>
              </a:rPr>
              <a:t>. Mit diesem Ansatz kann dann sehr viel weniger Zahlen darstellen als „Real“, </a:t>
            </a:r>
            <a:r>
              <a:rPr lang="de-DE" baseline="0" dirty="0" err="1" smtClean="0">
                <a:sym typeface="Wingdings" panose="05000000000000000000" pitchFamily="2" charset="2"/>
              </a:rPr>
              <a:t>nichtmal</a:t>
            </a:r>
            <a:r>
              <a:rPr lang="de-DE" baseline="0" dirty="0" smtClean="0">
                <a:sym typeface="Wingdings" panose="05000000000000000000" pitchFamily="2" charset="2"/>
              </a:rPr>
              <a:t> alle rationalen Zahlen, wie z.B. ein Drittel, auch nicht die Zahlen, die einen kleineren Betrag haben als der minimale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6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0.: Subtraktion genauso</a:t>
            </a:r>
          </a:p>
          <a:p>
            <a:r>
              <a:rPr lang="de-DE" dirty="0" smtClean="0"/>
              <a:t>1.:</a:t>
            </a:r>
            <a:r>
              <a:rPr lang="de-DE" baseline="0" dirty="0" smtClean="0"/>
              <a:t> </a:t>
            </a:r>
            <a:r>
              <a:rPr lang="de-DE" dirty="0" smtClean="0"/>
              <a:t>und vielen</a:t>
            </a:r>
            <a:r>
              <a:rPr lang="de-DE" baseline="0" dirty="0" smtClean="0"/>
              <a:t> anderen (benutzt noch früher)</a:t>
            </a:r>
          </a:p>
          <a:p>
            <a:r>
              <a:rPr lang="de-DE" baseline="0" dirty="0" smtClean="0"/>
              <a:t>2.: Habe es gleich in Isabelle/HOL übersetzt </a:t>
            </a:r>
            <a:r>
              <a:rPr lang="de-DE" baseline="0" dirty="0" smtClean="0">
                <a:sym typeface="Wingdings" panose="05000000000000000000" pitchFamily="2" charset="2"/>
              </a:rPr>
              <a:t> Schön bunt!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Klein geschriebenes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 ist bei uns also immer ein IEEE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Bewweis</a:t>
            </a:r>
            <a:r>
              <a:rPr lang="de-DE" baseline="0" dirty="0" smtClean="0">
                <a:sym typeface="Wingdings" panose="05000000000000000000" pitchFamily="2" charset="2"/>
              </a:rPr>
              <a:t> der Korrektheit läuft über viele Fallunterscheidungen, Analyse der </a:t>
            </a:r>
            <a:r>
              <a:rPr lang="de-DE" baseline="0" dirty="0" err="1" smtClean="0">
                <a:sym typeface="Wingdings" panose="05000000000000000000" pitchFamily="2" charset="2"/>
              </a:rPr>
              <a:t>Exponentengrößen</a:t>
            </a:r>
            <a:r>
              <a:rPr lang="de-DE" baseline="0" dirty="0" smtClean="0">
                <a:sym typeface="Wingdings" panose="05000000000000000000" pitchFamily="2" charset="2"/>
              </a:rPr>
              <a:t>, sodass manche Zw.-Operationen sicher exakt sind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3.: das erste + ist exakt, das im Kreis nicht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Wie gesagt: Dieser Teil war schon bekannt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TODO: Farben?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FastTwoSum</a:t>
            </a:r>
            <a:r>
              <a:rPr lang="de-DE" baseline="0" dirty="0" smtClean="0"/>
              <a:t> gibt es auch, aber nicht in der Arbeit verwendet, da zusätzliche Voraussetzungen nötig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Wann ist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endlich?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Für die Aussage ist eine Konvertierung nötig, da auf </a:t>
            </a:r>
            <a:r>
              <a:rPr lang="de-DE" baseline="0" dirty="0" err="1" smtClean="0"/>
              <a:t>IEEEfloats</a:t>
            </a:r>
            <a:r>
              <a:rPr lang="de-DE" baseline="0" dirty="0" smtClean="0"/>
              <a:t> keine exakte Addition definiert ist.</a:t>
            </a:r>
          </a:p>
          <a:p>
            <a:r>
              <a:rPr lang="de-DE" dirty="0" smtClean="0"/>
              <a:t>In</a:t>
            </a:r>
            <a:r>
              <a:rPr lang="de-DE" baseline="0" dirty="0" smtClean="0"/>
              <a:t> welches Format man konvertiert ist dabei egal, es muss nur eine rundungsfreies + bereitstellen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1+2.: nicht</a:t>
            </a:r>
            <a:r>
              <a:rPr lang="de-DE" baseline="0" dirty="0" smtClean="0"/>
              <a:t> </a:t>
            </a:r>
            <a:r>
              <a:rPr lang="de-DE" dirty="0" smtClean="0"/>
              <a:t>ausgewertet,</a:t>
            </a:r>
            <a:r>
              <a:rPr lang="de-DE" baseline="0" dirty="0" smtClean="0"/>
              <a:t> da sonst die Präzision nicht ausreicht, Der Wert dieser Liste ist dann die exakte Summe der Komponenten</a:t>
            </a:r>
          </a:p>
          <a:p>
            <a:r>
              <a:rPr lang="de-DE" baseline="0" dirty="0" smtClean="0"/>
              <a:t>3+4.: </a:t>
            </a:r>
            <a:r>
              <a:rPr lang="de-DE" baseline="0" dirty="0" smtClean="0"/>
              <a:t> </a:t>
            </a:r>
            <a:r>
              <a:rPr lang="de-DE" dirty="0" smtClean="0"/>
              <a:t>Streichung von Null-Summanden, </a:t>
            </a:r>
            <a:r>
              <a:rPr lang="de-DE" baseline="0" dirty="0" smtClean="0"/>
              <a:t>Zusammenfassung von Komponenten, die exakt addierbar sind: </a:t>
            </a:r>
            <a:r>
              <a:rPr lang="de-DE" baseline="0" dirty="0" err="1" smtClean="0"/>
              <a:t>Shewchuck</a:t>
            </a:r>
            <a:r>
              <a:rPr lang="de-DE" baseline="0" dirty="0" smtClean="0"/>
              <a:t>: am besten mit Sortierung groß/klein möglich, dann auch gute Approximation in der ersten Komponente</a:t>
            </a:r>
            <a:endParaRPr lang="de-DE" dirty="0" smtClean="0"/>
          </a:p>
          <a:p>
            <a:r>
              <a:rPr lang="de-DE" dirty="0" smtClean="0"/>
              <a:t>5.:</a:t>
            </a:r>
            <a:r>
              <a:rPr lang="de-DE" baseline="0" dirty="0" smtClean="0"/>
              <a:t> dadurch Approximation nur mit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-Abfrage möglich</a:t>
            </a:r>
          </a:p>
          <a:p>
            <a:r>
              <a:rPr lang="de-DE" baseline="0" dirty="0" smtClean="0"/>
              <a:t>6.: links: </a:t>
            </a:r>
            <a:r>
              <a:rPr lang="de-DE" baseline="0" dirty="0" err="1" smtClean="0"/>
              <a:t>approximation</a:t>
            </a:r>
            <a:r>
              <a:rPr lang="de-DE" baseline="0" dirty="0" smtClean="0"/>
              <a:t>, rechts: Fehlerwerte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FEHLERFREIES</a:t>
            </a:r>
            <a:r>
              <a:rPr lang="de-DE" baseline="0" dirty="0" smtClean="0"/>
              <a:t> Weiterrechnen</a:t>
            </a:r>
          </a:p>
          <a:p>
            <a:r>
              <a:rPr lang="de-DE" baseline="0" dirty="0" smtClean="0"/>
              <a:t>1.: Mit Hinzufügen meine ich dazu addieren, und zwar nur unter Benutzung der IEEE Operationen (rundungsbehaftet) wg. Geschwindigkeit</a:t>
            </a:r>
          </a:p>
          <a:p>
            <a:r>
              <a:rPr lang="de-DE" baseline="0" dirty="0" smtClean="0"/>
              <a:t>TODO: </a:t>
            </a:r>
            <a:r>
              <a:rPr lang="de-DE" baseline="0" dirty="0" err="1" smtClean="0"/>
              <a:t>fold</a:t>
            </a:r>
            <a:r>
              <a:rPr lang="de-DE" baseline="0" dirty="0" smtClean="0"/>
              <a:t> einfügen „bspw. so:“ (NICHT MEHR RECHNEN)</a:t>
            </a:r>
          </a:p>
          <a:p>
            <a:r>
              <a:rPr lang="de-DE" baseline="0" dirty="0" smtClean="0"/>
              <a:t>2.: Laufzeitkomplexität von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wird linear zur Listenlänge </a:t>
            </a:r>
            <a:r>
              <a:rPr lang="de-DE" baseline="0" dirty="0" smtClean="0">
                <a:sym typeface="Wingdings" panose="05000000000000000000" pitchFamily="2" charset="2"/>
              </a:rPr>
              <a:t> Addition so quadratisch. Besseres ist möglich (</a:t>
            </a:r>
            <a:r>
              <a:rPr lang="de-DE" baseline="0" dirty="0" err="1" smtClean="0">
                <a:sym typeface="Wingdings" panose="05000000000000000000" pitchFamily="2" charset="2"/>
              </a:rPr>
              <a:t>Shewchuk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18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5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4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1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1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209-CA55-44C6-8745-FBE4FCAAA377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6723" b="49868"/>
          <a:stretch/>
        </p:blipFill>
        <p:spPr>
          <a:xfrm>
            <a:off x="0" y="0"/>
            <a:ext cx="12192000" cy="2975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b="51409"/>
          <a:stretch/>
        </p:blipFill>
        <p:spPr>
          <a:xfrm>
            <a:off x="0" y="3076504"/>
            <a:ext cx="12192000" cy="33307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28290" t="62984" r="29544" b="24692"/>
          <a:stretch/>
        </p:blipFill>
        <p:spPr>
          <a:xfrm>
            <a:off x="0" y="5956478"/>
            <a:ext cx="5486401" cy="9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3a: Algorithmen zum Weiterrechnen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Notwendigkeit: Rundungsfreies Hinzufügen eines IEEE-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⟶ </a:t>
            </a:r>
            <a:r>
              <a:rPr lang="de-DE" dirty="0" err="1" smtClean="0"/>
              <a:t>grow</a:t>
            </a:r>
            <a:r>
              <a:rPr lang="de-DE" dirty="0" smtClean="0"/>
              <a:t>-</a:t>
            </a:r>
            <a:r>
              <a:rPr lang="de-DE" dirty="0" err="1" smtClean="0"/>
              <a:t>mpf</a:t>
            </a:r>
            <a:r>
              <a:rPr lang="de-DE" dirty="0" smtClean="0"/>
              <a:t>-Algorithmus</a:t>
            </a:r>
            <a:endParaRPr lang="de-DE" dirty="0" smtClean="0"/>
          </a:p>
          <a:p>
            <a:r>
              <a:rPr lang="de-DE" dirty="0" smtClean="0"/>
              <a:t>Mehrfache Ausführung dieser Hinzufüge-Operation für alle Komponenten eines zweiten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/>
              <a:t> ⟶ Addition innerhalb der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533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3b: </a:t>
            </a:r>
            <a:r>
              <a:rPr lang="de-DE" dirty="0" err="1" smtClean="0"/>
              <a:t>grow-mpf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 Idee: Neuen </a:t>
            </a:r>
            <a:r>
              <a:rPr lang="de-DE" i="1" dirty="0" err="1" smtClean="0"/>
              <a:t>float</a:t>
            </a:r>
            <a:r>
              <a:rPr lang="de-DE" dirty="0" smtClean="0"/>
              <a:t>-Wert einfach an Liste anhängen</a:t>
            </a:r>
          </a:p>
          <a:p>
            <a:r>
              <a:rPr lang="de-DE" dirty="0" smtClean="0"/>
              <a:t>Problem: Liste nach jeder </a:t>
            </a:r>
            <a:r>
              <a:rPr lang="de-DE" i="1" dirty="0" err="1" smtClean="0"/>
              <a:t>mpf</a:t>
            </a:r>
            <a:r>
              <a:rPr lang="de-DE" dirty="0" smtClean="0"/>
              <a:t>-Operation länger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Aussage über </a:t>
            </a:r>
            <a:r>
              <a:rPr lang="de-DE" i="1" dirty="0" err="1" smtClean="0"/>
              <a:t>mpf</a:t>
            </a:r>
            <a:r>
              <a:rPr lang="de-DE" dirty="0" smtClean="0"/>
              <a:t>-Wert</a:t>
            </a:r>
            <a:r>
              <a:rPr lang="de-DE" dirty="0" smtClean="0"/>
              <a:t> schlecht möglich</a:t>
            </a:r>
          </a:p>
          <a:p>
            <a:r>
              <a:rPr lang="de-DE" dirty="0" smtClean="0"/>
              <a:t>Also: Zusammenführen/Auslöschen von Fehlern mittels </a:t>
            </a:r>
            <a:r>
              <a:rPr lang="de-DE" i="1" dirty="0" err="1" smtClean="0"/>
              <a:t>TwoSum</a:t>
            </a:r>
            <a:r>
              <a:rPr lang="de-DE" i="1" dirty="0"/>
              <a:t> </a:t>
            </a:r>
            <a:r>
              <a:rPr lang="de-DE" i="1" dirty="0" smtClean="0"/>
              <a:t>─ </a:t>
            </a:r>
            <a:r>
              <a:rPr lang="de-DE" dirty="0" smtClean="0"/>
              <a:t>rundungsfrei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de-DE" dirty="0" smtClean="0"/>
              <a:t>(Berechnung </a:t>
            </a:r>
            <a:r>
              <a:rPr lang="de-DE" i="1" dirty="0" err="1" smtClean="0"/>
              <a:t>TwoSum</a:t>
            </a:r>
            <a:r>
              <a:rPr lang="de-DE" i="1" dirty="0" smtClean="0"/>
              <a:t>: </a:t>
            </a:r>
            <a:r>
              <a:rPr lang="de-DE" i="1" dirty="0" err="1" smtClean="0"/>
              <a:t>float</a:t>
            </a:r>
            <a:r>
              <a:rPr lang="de-DE" dirty="0" smtClean="0"/>
              <a:t> </a:t>
            </a:r>
            <a:r>
              <a:rPr lang="de-DE" dirty="0" smtClean="0"/>
              <a:t>y, sodass a + b = x + y und x = a ⊕ b)</a:t>
            </a:r>
          </a:p>
          <a:p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29832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3b: </a:t>
            </a:r>
            <a:r>
              <a:rPr lang="de-DE" dirty="0" err="1" smtClean="0"/>
              <a:t>grow-mpf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"/>
          <a:stretch/>
        </p:blipFill>
        <p:spPr>
          <a:xfrm>
            <a:off x="2139568" y="1389552"/>
            <a:ext cx="7041833" cy="4658322"/>
          </a:xfrm>
        </p:spPr>
      </p:pic>
      <p:sp>
        <p:nvSpPr>
          <p:cNvPr id="5" name="Textfeld 4"/>
          <p:cNvSpPr txBox="1"/>
          <p:nvPr/>
        </p:nvSpPr>
        <p:spPr>
          <a:xfrm>
            <a:off x="3015916" y="6047874"/>
            <a:ext cx="917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 smtClean="0"/>
              <a:t>float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smtClean="0"/>
              <a:t>wird zum </a:t>
            </a:r>
            <a:r>
              <a:rPr lang="de-DE" sz="2800" i="1" dirty="0" err="1" smtClean="0"/>
              <a:t>mpf</a:t>
            </a:r>
            <a:r>
              <a:rPr lang="de-DE" sz="2800" dirty="0" smtClean="0"/>
              <a:t> (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lang="de-DE" sz="2800" dirty="0" smtClean="0"/>
              <a:t>) addiert.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29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 smtClean="0"/>
              <a:t>Korrektheitsbeweise: Aussagen über </a:t>
            </a:r>
            <a:r>
              <a:rPr lang="de-DE" sz="4300" i="1" dirty="0" err="1" smtClean="0"/>
              <a:t>grow-mpf</a:t>
            </a:r>
            <a:endParaRPr lang="de-DE" sz="43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g</a:t>
            </a:r>
            <a:r>
              <a:rPr lang="de-DE" i="1" dirty="0" err="1" smtClean="0"/>
              <a:t>row-mpf</a:t>
            </a:r>
            <a:r>
              <a:rPr lang="de-DE" dirty="0" smtClean="0"/>
              <a:t> führt nur </a:t>
            </a:r>
            <a:r>
              <a:rPr lang="de-DE" i="1" dirty="0" err="1" smtClean="0"/>
              <a:t>TwoSum</a:t>
            </a:r>
            <a:r>
              <a:rPr lang="de-DE" dirty="0" smtClean="0"/>
              <a:t>-Operationen auf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r>
              <a:rPr lang="de-DE" dirty="0" smtClean="0"/>
              <a:t> im </a:t>
            </a:r>
            <a:r>
              <a:rPr lang="de-DE" i="1" dirty="0" err="1" smtClean="0"/>
              <a:t>mpf</a:t>
            </a:r>
            <a:r>
              <a:rPr lang="de-DE" dirty="0" smtClean="0"/>
              <a:t> aus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nur fehlerfreie Transformationen</a:t>
            </a:r>
          </a:p>
          <a:p>
            <a:r>
              <a:rPr lang="de-DE" dirty="0" smtClean="0"/>
              <a:t>Ausweitung der Rundungsfreiheit auf gesamte </a:t>
            </a:r>
            <a:r>
              <a:rPr lang="de-DE" i="1" dirty="0" err="1" smtClean="0"/>
              <a:t>grow</a:t>
            </a:r>
            <a:r>
              <a:rPr lang="de-DE" i="1" dirty="0" smtClean="0"/>
              <a:t>-</a:t>
            </a:r>
            <a:r>
              <a:rPr lang="de-DE" i="1" dirty="0" err="1" smtClean="0"/>
              <a:t>mpf</a:t>
            </a:r>
            <a:r>
              <a:rPr lang="de-DE" dirty="0" smtClean="0"/>
              <a:t>-Prozedur auch in Isabelle möglich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7531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Behandlung von Spezialfällen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Auftreten von Überlauf bei IEEE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dirty="0" smtClean="0"/>
              <a:t>Nach Überlauf (±∞): Ergebnis von Addition/Subtraktion keine endliche Zahl mehr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/>
              <a:t>⟶ Möglichkeit zur Aussage: Wenn Ergebnis-</a:t>
            </a:r>
            <a:r>
              <a:rPr lang="de-DE" dirty="0" err="1" smtClean="0"/>
              <a:t>mpf</a:t>
            </a:r>
            <a:r>
              <a:rPr lang="de-DE" dirty="0" smtClean="0"/>
              <a:t> endlich, dann…</a:t>
            </a:r>
          </a:p>
          <a:p>
            <a:r>
              <a:rPr lang="de-DE" dirty="0" smtClean="0"/>
              <a:t>Fakt aber 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 nicht gegeben</a:t>
            </a:r>
          </a:p>
          <a:p>
            <a:r>
              <a:rPr lang="de-DE" dirty="0" smtClean="0"/>
              <a:t>Unbekannte Schwierigkeit eines Beweises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S</a:t>
            </a:r>
            <a:r>
              <a:rPr lang="de-DE" dirty="0" smtClean="0"/>
              <a:t>tattdessen: Endlichkeit der Zwischenergebnisse aktiv 			sicherstellen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696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Benutzung von </a:t>
            </a:r>
            <a:r>
              <a:rPr lang="de-DE" i="1" dirty="0" err="1" smtClean="0"/>
              <a:t>option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Also: </a:t>
            </a:r>
            <a:r>
              <a:rPr lang="de-DE" i="1" dirty="0" err="1" smtClean="0"/>
              <a:t>safe_TwoSum</a:t>
            </a:r>
            <a:endParaRPr lang="de-DE" i="1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06" t="25531" r="47127" b="57960"/>
          <a:stretch/>
        </p:blipFill>
        <p:spPr>
          <a:xfrm>
            <a:off x="838199" y="2363043"/>
            <a:ext cx="6856563" cy="17645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16806" t="22700" r="16231" b="58196"/>
          <a:stretch/>
        </p:blipFill>
        <p:spPr>
          <a:xfrm>
            <a:off x="838199" y="4396444"/>
            <a:ext cx="11100759" cy="1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grow-mpf</a:t>
            </a:r>
            <a:r>
              <a:rPr lang="de-DE" dirty="0" smtClean="0"/>
              <a:t> in Isabelle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Korrektheitsbeweis: </a:t>
            </a:r>
            <a:r>
              <a:rPr lang="de-DE" i="1" dirty="0" err="1" smtClean="0"/>
              <a:t>grow-mpf</a:t>
            </a:r>
            <a:endParaRPr lang="de-DE" i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09" t="15410" r="12535" b="18945"/>
          <a:stretch/>
        </p:blipFill>
        <p:spPr>
          <a:xfrm>
            <a:off x="964815" y="1377946"/>
            <a:ext cx="9738902" cy="50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Optimierungen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i="1" dirty="0" err="1" smtClean="0"/>
              <a:t>FastTwoSum</a:t>
            </a:r>
            <a:endParaRPr lang="de-DE" i="1" dirty="0" smtClean="0"/>
          </a:p>
          <a:p>
            <a:r>
              <a:rPr lang="de-DE" dirty="0" smtClean="0"/>
              <a:t>Endrekursion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fold</a:t>
            </a:r>
            <a:endParaRPr lang="de-DE" dirty="0" smtClean="0"/>
          </a:p>
          <a:p>
            <a:r>
              <a:rPr lang="de-DE" dirty="0" smtClean="0"/>
              <a:t>Generalität</a:t>
            </a:r>
          </a:p>
          <a:p>
            <a:r>
              <a:rPr lang="de-DE" dirty="0" smtClean="0"/>
              <a:t>Verschiedene Möglichkeiten bei der Addition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0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Schwierigkeiten beim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Übersetzung: SML-</a:t>
            </a:r>
            <a:r>
              <a:rPr lang="de-DE" dirty="0" err="1" smtClean="0"/>
              <a:t>floats</a:t>
            </a:r>
            <a:r>
              <a:rPr lang="de-DE" dirty="0" smtClean="0"/>
              <a:t> in HOL-Terme und zurück</a:t>
            </a:r>
            <a:endParaRPr lang="de-DE" dirty="0"/>
          </a:p>
          <a:p>
            <a:r>
              <a:rPr lang="de-DE" dirty="0" smtClean="0"/>
              <a:t>SML-Berechnungen in </a:t>
            </a:r>
            <a:r>
              <a:rPr lang="de-DE" dirty="0" err="1" smtClean="0"/>
              <a:t>polyML</a:t>
            </a:r>
            <a:r>
              <a:rPr lang="de-DE" dirty="0" smtClean="0"/>
              <a:t> fehlerhaft</a:t>
            </a:r>
          </a:p>
          <a:p>
            <a:r>
              <a:rPr lang="de-DE" dirty="0" smtClean="0"/>
              <a:t>In vi</a:t>
            </a:r>
            <a:r>
              <a:rPr lang="de-DE" dirty="0" smtClean="0"/>
              <a:t>elen Sprachen: Anzeige von </a:t>
            </a:r>
            <a:r>
              <a:rPr lang="de-DE" dirty="0" err="1" smtClean="0"/>
              <a:t>floats</a:t>
            </a:r>
            <a:r>
              <a:rPr lang="de-DE" dirty="0" smtClean="0"/>
              <a:t> als gerundete Dezimalzahl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unpräzise Darstellung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 smtClean="0"/>
              <a:t>Lösung: Nutzung von </a:t>
            </a:r>
            <a:r>
              <a:rPr lang="de-DE" sz="3600" i="1" dirty="0" err="1" smtClean="0"/>
              <a:t>Float.float</a:t>
            </a:r>
            <a:endParaRPr lang="de-DE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8816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Generelles 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3653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600" dirty="0" smtClean="0"/>
              <a:t>Bibliotheken vergrößern!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875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3610" y="1825625"/>
            <a:ext cx="113538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Praktisch-orientierte Analyse von </a:t>
            </a:r>
            <a:r>
              <a:rPr lang="de-DE" dirty="0" err="1" smtClean="0"/>
              <a:t>Shewchuks</a:t>
            </a:r>
            <a:r>
              <a:rPr lang="de-DE" dirty="0" smtClean="0"/>
              <a:t> Algorithmen</a:t>
            </a:r>
          </a:p>
          <a:p>
            <a:r>
              <a:rPr lang="de-DE" dirty="0" smtClean="0"/>
              <a:t>Umsetzung: </a:t>
            </a:r>
            <a:r>
              <a:rPr lang="de-DE" dirty="0" err="1" smtClean="0"/>
              <a:t>Shewchuks</a:t>
            </a:r>
            <a:r>
              <a:rPr lang="de-DE" dirty="0" smtClean="0"/>
              <a:t> Algorithmen in Isabelle/HOL</a:t>
            </a:r>
          </a:p>
          <a:p>
            <a:r>
              <a:rPr lang="de-DE" dirty="0" smtClean="0"/>
              <a:t>Ansätze/Lösungen für formale Verifikationen</a:t>
            </a:r>
          </a:p>
          <a:p>
            <a:r>
              <a:rPr lang="de-DE" dirty="0" smtClean="0"/>
              <a:t>Spezifikation eines Datenformats</a:t>
            </a:r>
          </a:p>
          <a:p>
            <a:r>
              <a:rPr lang="de-DE" dirty="0" smtClean="0"/>
              <a:t>Neue Möglichkeit für rundungsfreie Addition/Subtraktion in Isabelle</a:t>
            </a:r>
          </a:p>
          <a:p>
            <a:r>
              <a:rPr lang="de-DE" dirty="0" smtClean="0"/>
              <a:t>Anregung einer Korrektur von </a:t>
            </a:r>
            <a:r>
              <a:rPr lang="de-DE" dirty="0" err="1" smtClean="0"/>
              <a:t>polyMLs</a:t>
            </a:r>
            <a:r>
              <a:rPr lang="de-DE" dirty="0" smtClean="0"/>
              <a:t> IEEE-Berechnungen</a:t>
            </a:r>
          </a:p>
          <a:p>
            <a:r>
              <a:rPr lang="de-DE" dirty="0" smtClean="0"/>
              <a:t>Unklarheit in der Code Generierung aus </a:t>
            </a:r>
            <a:r>
              <a:rPr lang="de-DE" i="1" dirty="0" err="1" smtClean="0"/>
              <a:t>Float.float</a:t>
            </a:r>
            <a:r>
              <a:rPr lang="de-DE" i="1" dirty="0" smtClean="0"/>
              <a:t> </a:t>
            </a:r>
            <a:r>
              <a:rPr lang="de-DE" dirty="0" smtClean="0"/>
              <a:t>transparent gemacht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525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Fortführung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Korrektheitsbeweis von </a:t>
            </a:r>
            <a:r>
              <a:rPr lang="de-DE" sz="3200" i="1" dirty="0" err="1" smtClean="0"/>
              <a:t>TwoSum</a:t>
            </a:r>
            <a:r>
              <a:rPr lang="de-DE" sz="3200" dirty="0" smtClean="0"/>
              <a:t> in Isabelle</a:t>
            </a:r>
          </a:p>
          <a:p>
            <a:r>
              <a:rPr lang="de-DE" sz="3200" dirty="0" smtClean="0"/>
              <a:t>Weitere Aussagen über </a:t>
            </a:r>
            <a:r>
              <a:rPr lang="de-DE" sz="3200" i="1" dirty="0" err="1" smtClean="0"/>
              <a:t>mpf</a:t>
            </a:r>
            <a:r>
              <a:rPr lang="de-DE" sz="3200" dirty="0" err="1" smtClean="0"/>
              <a:t>s</a:t>
            </a:r>
            <a:endParaRPr lang="de-DE" sz="3200" dirty="0" smtClean="0"/>
          </a:p>
          <a:p>
            <a:pPr lvl="1"/>
            <a:r>
              <a:rPr lang="de-DE" sz="2800" dirty="0" smtClean="0"/>
              <a:t>„</a:t>
            </a:r>
            <a:r>
              <a:rPr lang="de-DE" sz="2800" dirty="0" err="1" smtClean="0"/>
              <a:t>nonoverlapping</a:t>
            </a:r>
            <a:r>
              <a:rPr lang="de-DE" sz="2800" dirty="0" smtClean="0"/>
              <a:t>“-Eigenschaft (</a:t>
            </a:r>
            <a:r>
              <a:rPr lang="de-DE" sz="2800" dirty="0" err="1" smtClean="0"/>
              <a:t>Shewchuk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smtClean="0"/>
              <a:t>Maximale Länge der Fehlerliste</a:t>
            </a:r>
          </a:p>
          <a:p>
            <a:r>
              <a:rPr lang="de-DE" sz="3200" dirty="0" smtClean="0"/>
              <a:t>Mehr Zielsprachen für </a:t>
            </a:r>
            <a:r>
              <a:rPr lang="de-DE" sz="3200" dirty="0" err="1" smtClean="0"/>
              <a:t>float</a:t>
            </a:r>
            <a:r>
              <a:rPr lang="de-DE" sz="3200" dirty="0" smtClean="0"/>
              <a:t>-Code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23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pic>
        <p:nvPicPr>
          <p:cNvPr id="1026" name="Picture 2" descr="http://www.in.tum.de/fileadmin/user_upload/Oeffentlichkeitsarbeit/Fakultaetsevents/2012/Tag_der_Informatik/Tag_der_Informati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7042" y="2696828"/>
            <a:ext cx="10515600" cy="1325563"/>
          </a:xfrm>
        </p:spPr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smtClean="0"/>
              <a:t>Umgang mit Rundungsfehlern</a:t>
            </a:r>
            <a:endParaRPr lang="de-DE" sz="3200" dirty="0"/>
          </a:p>
          <a:p>
            <a:pPr marL="514350" indent="-514350">
              <a:buAutoNum type="alphaLcParenR"/>
            </a:pPr>
            <a:r>
              <a:rPr lang="de-DE" dirty="0" smtClean="0"/>
              <a:t>Analysieren/Entscheiden</a:t>
            </a:r>
          </a:p>
          <a:p>
            <a:pPr marL="514350" indent="-514350">
              <a:buAutoNum type="alphaLcParenR"/>
            </a:pPr>
            <a:r>
              <a:rPr lang="de-DE" dirty="0" smtClean="0"/>
              <a:t>Vermeiden</a:t>
            </a:r>
          </a:p>
          <a:p>
            <a:pPr marL="514350" indent="-514350">
              <a:buAutoNum type="alphaLcParenR"/>
            </a:pPr>
            <a:r>
              <a:rPr lang="de-DE" dirty="0" smtClean="0">
                <a:solidFill>
                  <a:srgbClr val="00B050"/>
                </a:solidFill>
              </a:rPr>
              <a:t>„Floating Point </a:t>
            </a:r>
            <a:r>
              <a:rPr lang="de-DE" dirty="0" err="1" smtClean="0">
                <a:solidFill>
                  <a:srgbClr val="00B050"/>
                </a:solidFill>
              </a:rPr>
              <a:t>Expansions</a:t>
            </a:r>
            <a:r>
              <a:rPr lang="de-DE" dirty="0" smtClean="0">
                <a:solidFill>
                  <a:srgbClr val="00B050"/>
                </a:solidFill>
              </a:rPr>
              <a:t>“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einer neuen Arithmetik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„Multiple Precision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Benutzung des Ansatzes </a:t>
            </a:r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</a:p>
          <a:p>
            <a:r>
              <a:rPr lang="de-DE" dirty="0" smtClean="0"/>
              <a:t>Aufbau auf </a:t>
            </a:r>
            <a:r>
              <a:rPr lang="de-DE" i="1" dirty="0" err="1" smtClean="0"/>
              <a:t>IEEE_Floating_Point</a:t>
            </a:r>
            <a:r>
              <a:rPr lang="de-DE" dirty="0" smtClean="0"/>
              <a:t> aus dem AFP</a:t>
            </a:r>
          </a:p>
          <a:p>
            <a:r>
              <a:rPr lang="de-DE" dirty="0" smtClean="0"/>
              <a:t>Code-Generierung anpassen und 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+, -,… als Symbol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Neue Notation: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⊕, ⊖,… für IEEE-Operationen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906" t="31998" r="15092" b="60608"/>
          <a:stretch/>
        </p:blipFill>
        <p:spPr>
          <a:xfrm>
            <a:off x="838200" y="4829578"/>
            <a:ext cx="10840299" cy="6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Schritt 1: Rundungsfreie Version von </a:t>
            </a:r>
            <a:r>
              <a:rPr lang="de-DE" dirty="0" smtClean="0"/>
              <a:t>⊕</a:t>
            </a:r>
            <a:r>
              <a:rPr lang="de-DE" dirty="0" smtClean="0"/>
              <a:t> und </a:t>
            </a:r>
            <a:r>
              <a:rPr lang="de-DE" dirty="0" smtClean="0"/>
              <a:t>⊖</a:t>
            </a:r>
          </a:p>
          <a:p>
            <a:pPr marL="0" indent="0">
              <a:buNone/>
            </a:pPr>
            <a:r>
              <a:rPr lang="de-DE" dirty="0" smtClean="0"/>
              <a:t>	⟶ Speicherung des Rundungsfehlers</a:t>
            </a:r>
            <a:endParaRPr lang="de-DE" dirty="0" smtClean="0"/>
          </a:p>
          <a:p>
            <a:r>
              <a:rPr lang="de-DE" dirty="0" smtClean="0"/>
              <a:t>Schritt 2: Verwaltung einer Liste akkumulierter Fehler</a:t>
            </a:r>
          </a:p>
          <a:p>
            <a:r>
              <a:rPr lang="de-DE" dirty="0" smtClean="0"/>
              <a:t>Schritt 3: Weiterrechnen unter Berücksichtigung dieser Fehler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Neue Operationen sind dann auch rundungsfrei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802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1a: Berechnung des Fehlers (Addition)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chon bekannt (Ole </a:t>
            </a:r>
            <a:r>
              <a:rPr lang="de-DE" dirty="0" err="1" smtClean="0"/>
              <a:t>Møller</a:t>
            </a:r>
            <a:r>
              <a:rPr lang="de-DE" dirty="0" smtClean="0"/>
              <a:t> 1965)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⟶ Berechnung von y, sodass a + b = x + y und x = a ⊕ b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52" t="21875" r="21654" b="47917"/>
          <a:stretch/>
        </p:blipFill>
        <p:spPr>
          <a:xfrm>
            <a:off x="838200" y="2270760"/>
            <a:ext cx="10373712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1b: Formalisierung der Aussagen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6852" t="34791" r="30439" b="58084"/>
          <a:stretch/>
        </p:blipFill>
        <p:spPr>
          <a:xfrm>
            <a:off x="838200" y="1616412"/>
            <a:ext cx="10114594" cy="768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6852" t="44792" r="47306" b="32330"/>
          <a:stretch/>
        </p:blipFill>
        <p:spPr>
          <a:xfrm>
            <a:off x="838200" y="2649728"/>
            <a:ext cx="6842760" cy="2455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6852" t="44792" r="47306" b="28125"/>
          <a:stretch/>
        </p:blipFill>
        <p:spPr>
          <a:xfrm>
            <a:off x="838200" y="2649728"/>
            <a:ext cx="6842760" cy="29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2: Speicherung der Fehler in einer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Darstellung des exakten Werts durch m</a:t>
            </a:r>
            <a:r>
              <a:rPr lang="de-DE" dirty="0" smtClean="0"/>
              <a:t>ehrere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i="1" dirty="0" err="1"/>
              <a:t>f</a:t>
            </a:r>
            <a:r>
              <a:rPr lang="de-DE" i="1" dirty="0" err="1" smtClean="0"/>
              <a:t>loat</a:t>
            </a:r>
            <a:r>
              <a:rPr lang="de-DE" i="1" dirty="0" smtClean="0"/>
              <a:t> </a:t>
            </a:r>
            <a:r>
              <a:rPr lang="de-DE" i="1" dirty="0" err="1" smtClean="0"/>
              <a:t>list</a:t>
            </a:r>
            <a:r>
              <a:rPr lang="de-DE" dirty="0"/>
              <a:t> </a:t>
            </a:r>
            <a:r>
              <a:rPr lang="de-DE" dirty="0" smtClean="0"/>
              <a:t>als Datenformat prinzipiell geeignet</a:t>
            </a:r>
          </a:p>
          <a:p>
            <a:r>
              <a:rPr lang="de-DE" dirty="0" smtClean="0"/>
              <a:t>Verschiedene Optimierungen möglich</a:t>
            </a:r>
          </a:p>
          <a:p>
            <a:r>
              <a:rPr lang="de-DE" dirty="0" smtClean="0"/>
              <a:t>Vorgehen nach </a:t>
            </a:r>
            <a:r>
              <a:rPr lang="de-DE" dirty="0" err="1" smtClean="0"/>
              <a:t>Shewchuk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aseline="0" dirty="0" smtClean="0"/>
              <a:t> </a:t>
            </a:r>
            <a:r>
              <a:rPr lang="de-DE" dirty="0" smtClean="0"/>
              <a:t>Approximation in der ersten Komponente</a:t>
            </a:r>
          </a:p>
          <a:p>
            <a:r>
              <a:rPr lang="de-DE" dirty="0" smtClean="0"/>
              <a:t>Problem: Liste könnte leer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Festlegung als nicht-leere Liste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37" t="48448" r="33031" b="48219"/>
          <a:stretch/>
        </p:blipFill>
        <p:spPr>
          <a:xfrm>
            <a:off x="838200" y="5486400"/>
            <a:ext cx="10838395" cy="4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Breitbild</PresentationFormat>
  <Paragraphs>195</Paragraphs>
  <Slides>23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PowerPoint-Präsentation</vt:lpstr>
      <vt:lpstr>Generelles Ziel</vt:lpstr>
      <vt:lpstr>Grundlagen</vt:lpstr>
      <vt:lpstr>Aufgabenstellung</vt:lpstr>
      <vt:lpstr>Notation</vt:lpstr>
      <vt:lpstr>„Floating Point Expansion“</vt:lpstr>
      <vt:lpstr>Schritt 1a: Berechnung des Fehlers (Addition)</vt:lpstr>
      <vt:lpstr>Schritt 1b: Formalisierung der Aussagen</vt:lpstr>
      <vt:lpstr>Schritt 2: Speicherung der Fehler in einer Liste</vt:lpstr>
      <vt:lpstr>Schritt 3a: Algorithmen zum Weiterrechnen</vt:lpstr>
      <vt:lpstr>Schritt 3b: grow-mpf</vt:lpstr>
      <vt:lpstr>Schritt 3b: grow-mpf</vt:lpstr>
      <vt:lpstr>Korrektheitsbeweise: Aussagen über grow-mpf</vt:lpstr>
      <vt:lpstr>Korrektheitsbeweise: Behandlung von Spezialfällen</vt:lpstr>
      <vt:lpstr>Korrektheitsbeweise: Benutzung von option</vt:lpstr>
      <vt:lpstr>grow-mpf in Isabelle</vt:lpstr>
      <vt:lpstr>Korrektheitsbeweis: grow-mpf</vt:lpstr>
      <vt:lpstr>Mögliche Optimierungen</vt:lpstr>
      <vt:lpstr>Schwierigkeiten beim Testen</vt:lpstr>
      <vt:lpstr>Ergebnisse</vt:lpstr>
      <vt:lpstr>Ausblick - Fortführung</vt:lpstr>
      <vt:lpstr>Vielen Dank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67</cp:revision>
  <dcterms:created xsi:type="dcterms:W3CDTF">2016-03-23T11:06:29Z</dcterms:created>
  <dcterms:modified xsi:type="dcterms:W3CDTF">2016-03-29T10:46:33Z</dcterms:modified>
</cp:coreProperties>
</file>