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70" r:id="rId4"/>
    <p:sldId id="261" r:id="rId5"/>
    <p:sldId id="258" r:id="rId6"/>
    <p:sldId id="263" r:id="rId7"/>
    <p:sldId id="271" r:id="rId8"/>
    <p:sldId id="272" r:id="rId9"/>
    <p:sldId id="280" r:id="rId10"/>
    <p:sldId id="273" r:id="rId11"/>
    <p:sldId id="278" r:id="rId12"/>
    <p:sldId id="281" r:id="rId13"/>
    <p:sldId id="265" r:id="rId14"/>
    <p:sldId id="285" r:id="rId15"/>
    <p:sldId id="286" r:id="rId16"/>
    <p:sldId id="274" r:id="rId17"/>
    <p:sldId id="284" r:id="rId18"/>
    <p:sldId id="264" r:id="rId19"/>
    <p:sldId id="257" r:id="rId20"/>
    <p:sldId id="28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2" autoAdjust="0"/>
    <p:restoredTop sz="80285" autoAdjust="0"/>
  </p:normalViewPr>
  <p:slideViewPr>
    <p:cSldViewPr snapToGrid="0">
      <p:cViewPr varScale="1">
        <p:scale>
          <a:sx n="58" d="100"/>
          <a:sy n="58" d="100"/>
        </p:scale>
        <p:origin x="78" y="1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728B-C74D-450C-A579-E5E997D18F7C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32559-8951-4C46-A356-FBB9455D7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80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archive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formal </a:t>
            </a:r>
            <a:r>
              <a:rPr lang="de-DE" dirty="0" err="1"/>
              <a:t>proofs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720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work set right: relation which we hope to make a </a:t>
            </a:r>
            <a:r>
              <a:rPr lang="en-US" dirty="0" err="1"/>
              <a:t>bisimulation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968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standard work set algorithm</a:t>
            </a:r>
          </a:p>
          <a:p>
            <a:r>
              <a:rPr lang="en-US" dirty="0"/>
              <a:t>2: This property is one half of the </a:t>
            </a:r>
            <a:r>
              <a:rPr lang="en-US" dirty="0" err="1"/>
              <a:t>bisiumlation</a:t>
            </a:r>
            <a:r>
              <a:rPr lang="en-US" dirty="0"/>
              <a:t> property, the other half is intrinsic to the pairs and checked when these are moved over to the relation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902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expects a while-condition, of course, that one is still missing.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687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two cases are absolutely crucial to understand. If you want to, I can go back to the definition of </a:t>
            </a:r>
            <a:r>
              <a:rPr lang="en-US" i="1" dirty="0" err="1"/>
              <a:t>bisimulation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Maybe define the “iterated derivate language” ^D_a1…an L = {w | a1…an @ w \in L}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065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improve </a:t>
            </a:r>
            <a:r>
              <a:rPr lang="en-US" dirty="0" err="1"/>
              <a:t>readablity</a:t>
            </a:r>
            <a:r>
              <a:rPr lang="en-US" dirty="0"/>
              <a:t>, I omitted the all the conversion functions to set</a:t>
            </a:r>
          </a:p>
          <a:p>
            <a:r>
              <a:rPr lang="en-US" dirty="0"/>
              <a:t>it holds initially (</a:t>
            </a:r>
            <a:r>
              <a:rPr lang="en-US" dirty="0" err="1"/>
              <a:t>ps</a:t>
            </a:r>
            <a:r>
              <a:rPr lang="en-US" dirty="0"/>
              <a:t> is empty an </a:t>
            </a:r>
            <a:r>
              <a:rPr lang="en-US" dirty="0" err="1"/>
              <a:t>ws</a:t>
            </a:r>
            <a:r>
              <a:rPr lang="en-US" dirty="0"/>
              <a:t> a singleton)</a:t>
            </a:r>
          </a:p>
          <a:p>
            <a:r>
              <a:rPr lang="en-US" dirty="0"/>
              <a:t>if it holds, it also holds after a step</a:t>
            </a:r>
          </a:p>
          <a:p>
            <a:r>
              <a:rPr lang="en-US" dirty="0"/>
              <a:t>together with the negated while-condition, it implies a </a:t>
            </a:r>
            <a:r>
              <a:rPr lang="en-US" dirty="0" err="1"/>
              <a:t>bisimulation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missing to make this useful is the part where it terminates…</a:t>
            </a:r>
          </a:p>
          <a:p>
            <a:r>
              <a:rPr lang="en-US" dirty="0"/>
              <a:t>As we can see, +-terms may appear even if they were not present …</a:t>
            </a:r>
          </a:p>
          <a:p>
            <a:r>
              <a:rPr lang="en-US" dirty="0"/>
              <a:t>Also, some terms get larger during the derivation</a:t>
            </a:r>
          </a:p>
          <a:p>
            <a:r>
              <a:rPr lang="en-US" dirty="0"/>
              <a:t>What happens if a derivation creates larger and larger terms and accumulates them with a plus?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Need to tweak the plus.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ym typeface="Wingdings" panose="05000000000000000000" pitchFamily="2" charset="2"/>
              </a:rPr>
              <a:t>In the 60s, </a:t>
            </a:r>
            <a:r>
              <a:rPr lang="en-US" dirty="0" err="1">
                <a:sym typeface="Wingdings" panose="05000000000000000000" pitchFamily="2" charset="2"/>
              </a:rPr>
              <a:t>Janusz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Brzozowski</a:t>
            </a:r>
            <a:r>
              <a:rPr lang="en-US" dirty="0">
                <a:sym typeface="Wingdings" panose="05000000000000000000" pitchFamily="2" charset="2"/>
              </a:rPr>
              <a:t> showed that this is already enough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762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can we do simplifications like these during the derivations WITHOUT sacrificing soundness 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because this was the only fact we used in the soundness proof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will later give a sufficient condition for termination, but this is already enough for a small example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726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Lucida Bright" panose="02040602050505020304" pitchFamily="18" charset="0"/>
              </a:rPr>
              <a:t>to-do: alternatively</a:t>
            </a:r>
          </a:p>
          <a:p>
            <a:r>
              <a:rPr lang="pt-BR" dirty="0">
                <a:latin typeface="Lucida Bright" panose="02040602050505020304" pitchFamily="18" charset="0"/>
              </a:rPr>
              <a:t>	L ((ε + a ⋅ b)* ⋅ (a + b)) = L ((a ⋅ b + ε)* ⋅ (a + b))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148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soundness we are done, termination might be a problem</a:t>
            </a:r>
          </a:p>
          <a:p>
            <a:endParaRPr lang="en-US" dirty="0"/>
          </a:p>
          <a:p>
            <a:r>
              <a:rPr lang="en-US" dirty="0"/>
              <a:t>So the choice operator “+” might be a problem</a:t>
            </a:r>
          </a:p>
          <a:p>
            <a:endParaRPr lang="en-US" dirty="0"/>
          </a:p>
          <a:p>
            <a:r>
              <a:rPr lang="en-US" dirty="0"/>
              <a:t>That means that we modify the algorithm to only add RE-pairs to the work set if no ACI-equivalent pair is in it already.</a:t>
            </a:r>
          </a:p>
          <a:p>
            <a:endParaRPr lang="en-US" dirty="0"/>
          </a:p>
          <a:p>
            <a:r>
              <a:rPr lang="en-US" dirty="0"/>
              <a:t>In other words, there are only finitely many ACI-equivalence classes among equivalent </a:t>
            </a:r>
            <a:r>
              <a:rPr lang="en-US" dirty="0" err="1"/>
              <a:t>REs.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are allowed to strengthen this filter: Remember that the goal was to apply the </a:t>
            </a:r>
            <a:r>
              <a:rPr lang="en-US" dirty="0" err="1"/>
              <a:t>bisimulation</a:t>
            </a:r>
            <a:r>
              <a:rPr lang="en-US" dirty="0"/>
              <a:t> lemma at the end. It worked on languages, and the language pair is already added if the strengthened filter applies.</a:t>
            </a:r>
          </a:p>
          <a:p>
            <a:r>
              <a:rPr lang="en-US" dirty="0"/>
              <a:t>to-do: maybe swap formulation on the slides with the explanation?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57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 that two REs are ACI-equal </a:t>
            </a:r>
            <a:r>
              <a:rPr lang="en-US" dirty="0" err="1"/>
              <a:t>iff</a:t>
            </a:r>
            <a:r>
              <a:rPr lang="en-US" dirty="0"/>
              <a:t> they can be transformed using only these rules on the </a:t>
            </a:r>
            <a:r>
              <a:rPr lang="en-US" dirty="0" err="1"/>
              <a:t>subterms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need to work bottom up, for star and concatenation, this might require a lexicographic ordering.</a:t>
            </a:r>
          </a:p>
          <a:p>
            <a:endParaRPr lang="en-US" dirty="0"/>
          </a:p>
          <a:p>
            <a:r>
              <a:rPr lang="en-US" dirty="0"/>
              <a:t>3.3: this identifies SOME equivalent REs, but not all of them.</a:t>
            </a:r>
          </a:p>
          <a:p>
            <a:r>
              <a:rPr lang="en-US" dirty="0"/>
              <a:t>aa* is equivalent to a*a, but this technique cannot prove it, because there is no “+” in it to transform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019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</a:t>
            </a:r>
            <a:r>
              <a:rPr lang="de-DE" dirty="0" err="1"/>
              <a:t>extended</a:t>
            </a:r>
            <a:r>
              <a:rPr lang="de-DE" dirty="0"/>
              <a:t> REs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more</a:t>
            </a:r>
            <a:r>
              <a:rPr lang="de-DE" dirty="0"/>
              <a:t> expressive, but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succinct</a:t>
            </a:r>
            <a:endParaRPr lang="de-DE" dirty="0"/>
          </a:p>
          <a:p>
            <a:endParaRPr lang="de-DE" dirty="0"/>
          </a:p>
          <a:p>
            <a:r>
              <a:rPr lang="de-DE" dirty="0"/>
              <a:t>…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we‘re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soundness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As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termination</a:t>
            </a:r>
            <a:r>
              <a:rPr lang="de-DE" dirty="0"/>
              <a:t>, </a:t>
            </a:r>
            <a:r>
              <a:rPr lang="de-DE" dirty="0" err="1"/>
              <a:t>luckily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extensions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Brzozowski‘s</a:t>
            </a:r>
            <a:r>
              <a:rPr lang="de-DE" dirty="0"/>
              <a:t> </a:t>
            </a:r>
            <a:r>
              <a:rPr lang="de-DE"/>
              <a:t>result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7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(infinite languages also have infinite derivatives)</a:t>
            </a:r>
          </a:p>
          <a:p>
            <a:r>
              <a:rPr lang="en-US" dirty="0"/>
              <a:t>if the representations of languages are finite, we can hope to get a machine to compare them.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8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32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96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1: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an Isabelle </a:t>
            </a:r>
            <a:r>
              <a:rPr lang="de-DE" dirty="0" err="1"/>
              <a:t>proof</a:t>
            </a:r>
            <a:r>
              <a:rPr lang="de-DE" dirty="0"/>
              <a:t> </a:t>
            </a:r>
            <a:r>
              <a:rPr lang="de-DE" dirty="0" err="1"/>
              <a:t>command</a:t>
            </a:r>
            <a:endParaRPr lang="de-DE" dirty="0"/>
          </a:p>
          <a:p>
            <a:r>
              <a:rPr lang="de-DE" dirty="0" err="1"/>
              <a:t>todo</a:t>
            </a:r>
            <a:r>
              <a:rPr lang="de-DE" dirty="0"/>
              <a:t>: </a:t>
            </a:r>
            <a:r>
              <a:rPr lang="de-DE" dirty="0" err="1"/>
              <a:t>Example</a:t>
            </a:r>
            <a:r>
              <a:rPr lang="de-DE" dirty="0"/>
              <a:t>?</a:t>
            </a:r>
          </a:p>
          <a:p>
            <a:r>
              <a:rPr lang="de-DE" dirty="0"/>
              <a:t>3: The last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at a </a:t>
            </a:r>
            <a:r>
              <a:rPr lang="de-DE" dirty="0" err="1"/>
              <a:t>price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won‘t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optimal </a:t>
            </a:r>
            <a:r>
              <a:rPr lang="de-DE" dirty="0" err="1"/>
              <a:t>performance</a:t>
            </a:r>
            <a:r>
              <a:rPr lang="de-DE" dirty="0"/>
              <a:t>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Implications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 </a:t>
            </a:r>
            <a:r>
              <a:rPr lang="de-DE" dirty="0" err="1"/>
              <a:t>verfying</a:t>
            </a:r>
            <a:r>
              <a:rPr lang="de-DE" dirty="0"/>
              <a:t> partial </a:t>
            </a:r>
            <a:r>
              <a:rPr lang="de-DE" dirty="0" err="1"/>
              <a:t>correctness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termination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happy </a:t>
            </a:r>
            <a:r>
              <a:rPr lang="de-DE" dirty="0" err="1"/>
              <a:t>with</a:t>
            </a:r>
            <a:r>
              <a:rPr lang="de-DE" dirty="0"/>
              <a:t> an informal </a:t>
            </a:r>
            <a:r>
              <a:rPr lang="de-DE" dirty="0" err="1"/>
              <a:t>proof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285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Bisimulation</a:t>
            </a:r>
            <a:r>
              <a:rPr lang="en-US" dirty="0"/>
              <a:t> is a _relation_ with the following properties</a:t>
            </a:r>
          </a:p>
          <a:p>
            <a:endParaRPr lang="en-US" dirty="0"/>
          </a:p>
          <a:p>
            <a:r>
              <a:rPr lang="en-US" dirty="0"/>
              <a:t>(</a:t>
            </a:r>
          </a:p>
          <a:p>
            <a:r>
              <a:rPr lang="en-US" dirty="0"/>
              <a:t>Now assume we have a RE expression that describes the derivative language of another RE.</a:t>
            </a:r>
          </a:p>
          <a:p>
            <a:r>
              <a:rPr lang="en-US" dirty="0"/>
              <a:t>We can then make this </a:t>
            </a:r>
            <a:r>
              <a:rPr lang="en-US" dirty="0" err="1"/>
              <a:t>bisimulation</a:t>
            </a:r>
            <a:r>
              <a:rPr lang="en-US" dirty="0"/>
              <a:t> property computable by instantiating the languages here with L (…)</a:t>
            </a:r>
          </a:p>
          <a:p>
            <a:r>
              <a:rPr lang="en-US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86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rexp</a:t>
            </a:r>
            <a:r>
              <a:rPr lang="en-US" dirty="0"/>
              <a:t>” is the type constructor of regular expressions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13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“[] </a:t>
            </a:r>
            <a:r>
              <a:rPr lang="en-US" dirty="0"/>
              <a:t>\in L(r)” is computable by a simple recursion</a:t>
            </a:r>
          </a:p>
          <a:p>
            <a:endParaRPr lang="en-US" dirty="0"/>
          </a:p>
          <a:p>
            <a:r>
              <a:rPr lang="en-US" dirty="0"/>
              <a:t>This means that we can replace the languages in the </a:t>
            </a:r>
            <a:r>
              <a:rPr lang="en-US" dirty="0" err="1"/>
              <a:t>bisimulation</a:t>
            </a:r>
            <a:r>
              <a:rPr lang="en-US" dirty="0"/>
              <a:t> def by REs </a:t>
            </a:r>
            <a:r>
              <a:rPr lang="en-US" dirty="0">
                <a:sym typeface="Wingdings" panose="05000000000000000000" pitchFamily="2" charset="2"/>
              </a:rPr>
              <a:t> &lt;---- to-do: </a:t>
            </a:r>
            <a:r>
              <a:rPr lang="en-US" dirty="0" err="1">
                <a:sym typeface="Wingdings" panose="05000000000000000000" pitchFamily="2" charset="2"/>
              </a:rPr>
              <a:t>Eigene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Folie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dafür</a:t>
            </a:r>
            <a:r>
              <a:rPr lang="en-US" dirty="0">
                <a:sym typeface="Wingdings" panose="05000000000000000000" pitchFamily="2" charset="2"/>
              </a:rPr>
              <a:t>?</a:t>
            </a:r>
            <a:endParaRPr lang="en-US" dirty="0"/>
          </a:p>
          <a:p>
            <a:endParaRPr lang="en-US" dirty="0"/>
          </a:p>
          <a:p>
            <a:r>
              <a:rPr lang="en-US" dirty="0"/>
              <a:t>… and now, we can hope to construct it. The simple approach “add all missing REs” works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994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</a:t>
            </a:r>
            <a:r>
              <a:rPr lang="en-US" dirty="0"/>
              <a:t> will be relation, a list of pairs (or set of pairs if you want)</a:t>
            </a:r>
          </a:p>
          <a:p>
            <a:endParaRPr lang="en-US" dirty="0"/>
          </a:p>
          <a:p>
            <a:r>
              <a:rPr lang="en-US" dirty="0"/>
              <a:t>as is needed for an optimization: it suffices to consider the atoms that actually do occur in the </a:t>
            </a:r>
            <a:r>
              <a:rPr lang="en-US" dirty="0" err="1"/>
              <a:t>REs.</a:t>
            </a:r>
            <a:r>
              <a:rPr lang="en-US" dirty="0"/>
              <a:t> The lemma is not affected</a:t>
            </a:r>
          </a:p>
          <a:p>
            <a:endParaRPr lang="en-US" dirty="0"/>
          </a:p>
          <a:p>
            <a:r>
              <a:rPr lang="en-US" dirty="0"/>
              <a:t>This is a simple consequence of the lemma from the slide, it will make our correctness statement</a:t>
            </a:r>
          </a:p>
          <a:p>
            <a:r>
              <a:rPr lang="en-US" dirty="0"/>
              <a:t>And we will only prove this direction</a:t>
            </a:r>
          </a:p>
          <a:p>
            <a:r>
              <a:rPr lang="en-US" dirty="0"/>
              <a:t>Now the goal is to construct such a </a:t>
            </a:r>
            <a:r>
              <a:rPr lang="en-US" dirty="0" err="1"/>
              <a:t>ps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37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3CC-3790-4FFB-9EAD-69C2A325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9C887D-6D08-4484-9A28-A8E80EB6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C6471-AD55-447F-B593-4F641A22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B0DB7-CA2C-4354-9461-571EB65E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EA86E-6584-4E3F-A204-70BA49FD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532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EAB56-2950-49E0-9C24-7AD37E55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FDC1A3-4296-4E78-8F4C-3E43E082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51232-CD44-4368-B96A-314AD324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5CEF9-2C4D-46D1-8313-952EA174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8B7CA-70B2-4F78-9B14-68095452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6404AD9-AB34-47B5-971F-5EEADA0FD9C9}"/>
              </a:ext>
            </a:extLst>
          </p:cNvPr>
          <p:cNvSpPr txBox="1">
            <a:spLocks/>
          </p:cNvSpPr>
          <p:nvPr userDrawn="1"/>
        </p:nvSpPr>
        <p:spPr>
          <a:xfrm>
            <a:off x="88712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8" name="Vertikaler Textplatzhalter 2">
            <a:extLst>
              <a:ext uri="{FF2B5EF4-FFF2-40B4-BE49-F238E27FC236}">
                <a16:creationId xmlns:a16="http://schemas.microsoft.com/office/drawing/2014/main" id="{2F92B24A-68DE-4029-98BA-CE7998A469CF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887128" y="1825625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62629077-229D-416C-949A-E6C352EFD1FC}"/>
              </a:ext>
            </a:extLst>
          </p:cNvPr>
          <p:cNvSpPr txBox="1">
            <a:spLocks/>
          </p:cNvSpPr>
          <p:nvPr userDrawn="1"/>
        </p:nvSpPr>
        <p:spPr>
          <a:xfrm>
            <a:off x="8871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511AE9-C2D5-45E7-980E-A4DD1A9265AF}" type="datetimeFigureOut">
              <a:rPr lang="en-US" noProof="0" smtClean="0"/>
              <a:pPr/>
              <a:t>12/10/2017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76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7F58E9-C2FA-4F1E-AA6D-A81A7CF4E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4E3DA6-3DE2-43F5-987A-CFE99AF8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1EDC3-09B1-4C53-9025-6E4B0533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B7D53-DF7C-4464-B8D4-1757075D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6A2ED-51A8-4982-BBA4-0459766E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01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795B5-EA8A-4D34-AAE2-8D022101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21E03-F009-4537-A9E4-F5AEC970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3100A-DBC0-46F2-A259-5563F14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FECA8-68D6-4D2F-8EFC-5E06A009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2E9C8-3129-4794-9698-699951B1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69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7804F-66E2-41E7-801B-41B1ADA7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F102C5-97D4-428F-9DBF-071A221D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B582F-AFC9-4E2F-865F-D03C936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A8EA5-12DB-4EDB-A2A5-687F2BC2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D7EF1-5EEF-444A-B583-BE5C9CE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AD2C0-036B-4912-ACB0-1D3FB4A2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4F353-C7B5-40E1-B2A8-AFD7D6BD0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0AF3B9-645A-4A74-959A-C69BD60D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0363C-D4A7-4F4F-91E2-7E58A260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495A07-DF38-45C2-9413-C36A0E0D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30D4A8-97EE-4110-A52E-826873E4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88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2A456-639B-45D3-892C-6136B72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19651-EF6A-47C5-B5F9-E22970D57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10C765-8F12-4ED0-8C8D-E445C393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35CCFC-0CE0-49B3-BF7A-B5AA44D0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65CD5-5FFA-4AEF-A57C-9DFA1054B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D6BBC5-E59D-45AD-975D-5CF1A619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7FA695-9DDB-4162-A2B5-DBE9A73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AC7ACD-05BA-4D7D-BD9D-C48EBD8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94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3B89-E466-45AC-8C57-A3E6C34B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3C4B5D-6248-483D-9B39-7200876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DEF1B-A08B-401E-8755-A3702129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8F06EC-C07B-498D-A547-540A4226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02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E5B438-6CEF-4B73-909E-72B5F7C3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075" y="6356350"/>
            <a:ext cx="2743200" cy="365125"/>
          </a:xfrm>
        </p:spPr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34D90-E5D5-45CA-9B32-A48EB78F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1251-A095-495B-8FF8-7CDC85D0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3440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941F9-8ED7-48B8-8F92-8CE7E4B2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29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0B078-CC2B-4560-8CAC-DA260866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69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22CF9E-386E-4F84-9500-F92A8952A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629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99E26D-9D01-4388-9E5D-12BE59B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6F2A51-9E6C-4DDB-AF24-DFDDED6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5110" y="6356350"/>
            <a:ext cx="4114800" cy="365125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4E3B4F-954F-4E06-A216-2EB84AD3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3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67850-23AC-470D-9696-34852A2B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BDB6E5-2087-4CE6-947A-DBDEEF34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7ADF0-1469-4C69-B662-7E6C828B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ECA17-A1A4-4766-8CD6-699527E5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B9B793-D9C9-4235-9ECB-3669FD4C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AEE22-7FB8-4A1E-B67C-C8C444E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70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495BBE-137F-4BC0-9DBF-F84A48E7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B6505E-F329-455D-91A7-766F94FA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9AC16-CE70-4090-B822-1F619B2CA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BCD05-47E1-4F9B-8790-B6530DDD6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107BE-089C-4B03-877A-00DD18066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9502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4D14F-601C-43F0-A3BB-9383C00A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noProof="0" dirty="0"/>
              <a:t>Regular Expression Equivalence via Derivatives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0FA058-A761-41FC-A42C-E32FF39F6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Fabian Hellauer</a:t>
            </a:r>
          </a:p>
        </p:txBody>
      </p:sp>
    </p:spTree>
    <p:extLst>
      <p:ext uri="{BB962C8B-B14F-4D97-AF65-F5344CB8AC3E}">
        <p14:creationId xmlns:p14="http://schemas.microsoft.com/office/powerpoint/2010/main" val="426293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1A3B1-D8C0-4C7D-A9AD-A176331D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EF17B-F9BE-4178-A899-972EAE81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we have a function that iterates a step </a:t>
            </a:r>
            <a:r>
              <a:rPr lang="en-US" dirty="0">
                <a:latin typeface="Lucida Bright" panose="02040602050505020304" pitchFamily="18" charset="0"/>
              </a:rPr>
              <a:t>s</a:t>
            </a:r>
            <a:r>
              <a:rPr lang="en-US" dirty="0"/>
              <a:t> until a test </a:t>
            </a:r>
            <a:r>
              <a:rPr lang="en-US" dirty="0">
                <a:latin typeface="Lucida Bright" panose="02040602050505020304" pitchFamily="18" charset="0"/>
              </a:rPr>
              <a:t>t</a:t>
            </a:r>
            <a:r>
              <a:rPr lang="en-US" dirty="0"/>
              <a:t> fails:</a:t>
            </a:r>
            <a:endParaRPr lang="en-GB" sz="2400" dirty="0"/>
          </a:p>
          <a:p>
            <a:pPr marL="0" indent="0">
              <a:buNone/>
            </a:pPr>
            <a:br>
              <a:rPr lang="en-GB" sz="2400" dirty="0"/>
            </a:br>
            <a:r>
              <a:rPr lang="en-GB" sz="2400" dirty="0">
                <a:latin typeface="Lucida Bright" panose="02040602050505020304" pitchFamily="18" charset="0"/>
              </a:rPr>
              <a:t>fun </a:t>
            </a:r>
            <a:r>
              <a:rPr lang="en-GB" sz="2400" i="1" dirty="0">
                <a:latin typeface="Lucida Bright" panose="02040602050505020304" pitchFamily="18" charset="0"/>
              </a:rPr>
              <a:t>while</a:t>
            </a:r>
            <a:r>
              <a:rPr lang="en-GB" sz="2400" dirty="0">
                <a:latin typeface="Lucida Bright" panose="02040602050505020304" pitchFamily="18" charset="0"/>
              </a:rPr>
              <a:t> where</a:t>
            </a:r>
            <a:r>
              <a:rPr lang="en-GB" sz="2400" dirty="0"/>
              <a:t> </a:t>
            </a:r>
            <a:r>
              <a:rPr lang="en-GB" sz="2400" i="1" dirty="0">
                <a:latin typeface="Lucida Bright" panose="02040602050505020304" pitchFamily="18" charset="0"/>
              </a:rPr>
              <a:t>while t s state =</a:t>
            </a:r>
          </a:p>
          <a:p>
            <a:pPr marL="457200" lvl="1" indent="0">
              <a:buNone/>
            </a:pPr>
            <a:r>
              <a:rPr lang="en-GB" i="1" dirty="0">
                <a:latin typeface="Lucida Bright" panose="02040602050505020304" pitchFamily="18" charset="0"/>
              </a:rPr>
              <a:t>	(if t s then while t s (s state) else state)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our case, </a:t>
            </a:r>
            <a:r>
              <a:rPr lang="en-US" i="1" dirty="0">
                <a:latin typeface="Lucida Bright" panose="02040602050505020304" pitchFamily="18" charset="0"/>
              </a:rPr>
              <a:t>state</a:t>
            </a:r>
            <a:r>
              <a:rPr lang="en-US" dirty="0"/>
              <a:t> has the type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latin typeface="Lucida Bright" panose="02040602050505020304" pitchFamily="18" charset="0"/>
              </a:rPr>
              <a:t>(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 × 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) list × (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 × 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) list</a:t>
            </a:r>
          </a:p>
        </p:txBody>
      </p:sp>
    </p:spTree>
    <p:extLst>
      <p:ext uri="{BB962C8B-B14F-4D97-AF65-F5344CB8AC3E}">
        <p14:creationId xmlns:p14="http://schemas.microsoft.com/office/powerpoint/2010/main" val="183665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8764C-5A53-4A40-86AB-AFF027DC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585F86-E91B-4947-B7FD-2870701F89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pair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(r, s) </a:t>
                </a:r>
                <a:r>
                  <a:rPr lang="en-US" dirty="0"/>
                  <a:t>from the work set is processed</a:t>
                </a:r>
              </a:p>
              <a:p>
                <a:r>
                  <a:rPr lang="en-US" dirty="0"/>
                  <a:t>All pairs that are missing for the property</a:t>
                </a:r>
              </a:p>
              <a:p>
                <a:pPr marL="0" indent="0">
                  <a:buNone/>
                </a:pPr>
                <a:r>
                  <a:rPr lang="pt-BR" dirty="0"/>
                  <a:t>		</a:t>
                </a:r>
                <a:r>
                  <a:rPr lang="pt-BR" i="1" dirty="0"/>
                  <a:t>∀a∈ set as. 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s))</a:t>
                </a:r>
                <a:r>
                  <a:rPr lang="pt-BR" i="1" dirty="0"/>
                  <a:t> ∈ 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pt-BR" i="1" dirty="0"/>
              </a:p>
              <a:p>
                <a:pPr marL="0" indent="0">
                  <a:buNone/>
                </a:pPr>
                <a:r>
                  <a:rPr lang="pt-BR" dirty="0"/>
                  <a:t>	are added to the work set.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 </a:t>
                </a:r>
                <a:r>
                  <a:rPr lang="pt-BR" dirty="0"/>
                  <a:t>will be the set of atoms in the original expressions (this does not change during execution).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585F86-E91B-4947-B7FD-2870701F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8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67C1E-2545-499C-967A-F415723C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47057A-69F6-409A-ACFA-8AB16AFEB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fun step where</a:t>
                </a:r>
                <a:r>
                  <a:rPr lang="en-GB" dirty="0"/>
                  <a:t> </a:t>
                </a:r>
                <a:r>
                  <a:rPr lang="en-GB" dirty="0">
                    <a:latin typeface="Lucida Bright" panose="02040602050505020304" pitchFamily="18" charset="0"/>
                  </a:rPr>
                  <a:t>step as (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, </a:t>
                </a:r>
                <a:r>
                  <a:rPr lang="en-GB" dirty="0" err="1">
                    <a:latin typeface="Lucida Bright" panose="02040602050505020304" pitchFamily="18" charset="0"/>
                  </a:rPr>
                  <a:t>ps</a:t>
                </a:r>
                <a:r>
                  <a:rPr lang="en-GB" dirty="0">
                    <a:latin typeface="Lucida Bright" panose="02040602050505020304" pitchFamily="18" charset="0"/>
                  </a:rPr>
                  <a:t>) =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(let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= </a:t>
                </a:r>
                <a:r>
                  <a:rPr lang="en-GB" dirty="0" err="1">
                    <a:latin typeface="Lucida Bright" panose="02040602050505020304" pitchFamily="18" charset="0"/>
                  </a:rPr>
                  <a:t>hd</a:t>
                </a:r>
                <a:r>
                  <a:rPr lang="en-GB" dirty="0">
                    <a:latin typeface="Lucida Bright" panose="02040602050505020304" pitchFamily="18" charset="0"/>
                  </a:rPr>
                  <a:t>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ps’</a:t>
                </a:r>
                <a:r>
                  <a:rPr lang="en-GB" dirty="0">
                    <a:latin typeface="Lucida Bright" panose="02040602050505020304" pitchFamily="18" charset="0"/>
                  </a:rPr>
                  <a:t> =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# </a:t>
                </a:r>
                <a:r>
                  <a:rPr lang="en-GB" dirty="0" err="1">
                    <a:latin typeface="Lucida Bright" panose="02040602050505020304" pitchFamily="18" charset="0"/>
                  </a:rPr>
                  <a:t>ps</a:t>
                </a:r>
                <a:r>
                  <a:rPr lang="en-GB" dirty="0">
                    <a:latin typeface="Lucida Bright" panose="020406020505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new_ws</a:t>
                </a:r>
                <a:r>
                  <a:rPr lang="en-GB" dirty="0">
                    <a:latin typeface="Lucida Bright" panose="02040602050505020304" pitchFamily="18" charset="0"/>
                  </a:rPr>
                  <a:t> = [p ← </a:t>
                </a:r>
                <a:r>
                  <a:rPr lang="en-GB" dirty="0" err="1">
                    <a:latin typeface="Lucida Bright" panose="02040602050505020304" pitchFamily="18" charset="0"/>
                  </a:rPr>
                  <a:t>succs</a:t>
                </a:r>
                <a:r>
                  <a:rPr lang="en-GB" dirty="0">
                    <a:latin typeface="Lucida Bright" panose="02040602050505020304" pitchFamily="18" charset="0"/>
                  </a:rPr>
                  <a:t> as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. p ∉ set </a:t>
                </a:r>
                <a:r>
                  <a:rPr lang="en-GB" dirty="0" err="1">
                    <a:latin typeface="Lucida Bright" panose="02040602050505020304" pitchFamily="18" charset="0"/>
                  </a:rPr>
                  <a:t>ps'</a:t>
                </a:r>
                <a:r>
                  <a:rPr lang="en-GB" dirty="0">
                    <a:latin typeface="Lucida Bright" panose="02040602050505020304" pitchFamily="18" charset="0"/>
                  </a:rPr>
                  <a:t> ∪ set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in (</a:t>
                </a:r>
                <a:r>
                  <a:rPr lang="en-GB" dirty="0" err="1">
                    <a:latin typeface="Lucida Bright" panose="02040602050505020304" pitchFamily="18" charset="0"/>
                  </a:rPr>
                  <a:t>new_ws</a:t>
                </a:r>
                <a:r>
                  <a:rPr lang="en-GB" dirty="0">
                    <a:latin typeface="Lucida Bright" panose="02040602050505020304" pitchFamily="18" charset="0"/>
                  </a:rPr>
                  <a:t> @ </a:t>
                </a:r>
                <a:r>
                  <a:rPr lang="en-GB" dirty="0" err="1">
                    <a:latin typeface="Lucida Bright" panose="02040602050505020304" pitchFamily="18" charset="0"/>
                  </a:rPr>
                  <a:t>tl</a:t>
                </a:r>
                <a:r>
                  <a:rPr lang="en-GB" dirty="0">
                    <a:latin typeface="Lucida Bright" panose="02040602050505020304" pitchFamily="18" charset="0"/>
                  </a:rPr>
                  <a:t>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, </a:t>
                </a:r>
                <a:r>
                  <a:rPr lang="en-GB" dirty="0" err="1">
                    <a:latin typeface="Lucida Bright" panose="02040602050505020304" pitchFamily="18" charset="0"/>
                  </a:rPr>
                  <a:t>ps'</a:t>
                </a:r>
                <a:r>
                  <a:rPr lang="en-GB" dirty="0">
                    <a:latin typeface="Lucida Bright" panose="02040602050505020304" pitchFamily="18" charset="0"/>
                  </a:rPr>
                  <a:t>))</a:t>
                </a:r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…where </a:t>
                </a:r>
                <a:r>
                  <a:rPr lang="pt-BR" dirty="0">
                    <a:latin typeface="Lucida Bright" panose="02040602050505020304" pitchFamily="18" charset="0"/>
                  </a:rPr>
                  <a:t>succs as (r, s) = map (λa.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(r) </a:t>
                </a:r>
                <a:r>
                  <a:rPr lang="pt-BR" dirty="0">
                    <a:latin typeface="Lucida Bright" panose="020406020505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(s) </a:t>
                </a:r>
                <a:r>
                  <a:rPr lang="pt-BR" dirty="0">
                    <a:latin typeface="Lucida Bright" panose="02040602050505020304" pitchFamily="18" charset="0"/>
                  </a:rPr>
                  <a:t>)) as</a:t>
                </a:r>
              </a:p>
              <a:p>
                <a:pPr marL="0" indent="0">
                  <a:buNone/>
                </a:pPr>
                <a:endParaRPr lang="en-US" dirty="0">
                  <a:latin typeface="Lucida Bright" panose="020406020505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We will iterate this step using the </a:t>
                </a:r>
                <a:r>
                  <a:rPr lang="en-GB" dirty="0">
                    <a:latin typeface="Lucida Bright" panose="02040602050505020304" pitchFamily="18" charset="0"/>
                  </a:rPr>
                  <a:t>while </a:t>
                </a:r>
                <a:r>
                  <a:rPr lang="en-US" dirty="0"/>
                  <a:t>function.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47057A-69F6-409A-ACFA-8AB16AFEB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317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45568-004C-4426-9618-E5B40011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033B4-AF90-4560-A2E5-9FB163B2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test (</a:t>
            </a:r>
            <a:r>
              <a:rPr lang="en-US" dirty="0" err="1">
                <a:latin typeface="Lucida Bright" panose="02040602050505020304" pitchFamily="18" charset="0"/>
              </a:rPr>
              <a:t>ws</a:t>
            </a:r>
            <a:r>
              <a:rPr lang="en-US" dirty="0">
                <a:latin typeface="Lucida Bright" panose="02040602050505020304" pitchFamily="18" charset="0"/>
              </a:rPr>
              <a:t>,_) ⟷ (case </a:t>
            </a:r>
            <a:r>
              <a:rPr lang="en-US" dirty="0" err="1">
                <a:latin typeface="Lucida Bright" panose="02040602050505020304" pitchFamily="18" charset="0"/>
              </a:rPr>
              <a:t>ws</a:t>
            </a:r>
            <a:r>
              <a:rPr lang="en-US" dirty="0">
                <a:latin typeface="Lucida Bright" panose="02040602050505020304" pitchFamily="18" charset="0"/>
              </a:rPr>
              <a:t> of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[] ⇒ False |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(r, s)#_ ⇒ </a:t>
            </a:r>
            <a:r>
              <a:rPr lang="en-GB" i="1" dirty="0">
                <a:latin typeface="Lucida Bright" panose="02040602050505020304" pitchFamily="18" charset="0"/>
                <a:ea typeface="Cambria Math" panose="02040503050406030204" pitchFamily="18" charset="0"/>
              </a:rPr>
              <a:t>[] ∈ L(r) </a:t>
            </a:r>
            <a:r>
              <a:rPr lang="en-US" i="1" dirty="0">
                <a:latin typeface="Lucida Bright" panose="02040602050505020304" pitchFamily="18" charset="0"/>
                <a:ea typeface="Cambria Math" panose="02040503050406030204" pitchFamily="18" charset="0"/>
              </a:rPr>
              <a:t>⟷</a:t>
            </a:r>
            <a:r>
              <a:rPr lang="en-GB" i="1" dirty="0">
                <a:latin typeface="Lucida Bright" panose="02040602050505020304" pitchFamily="18" charset="0"/>
                <a:ea typeface="Cambria Math" panose="02040503050406030204" pitchFamily="18" charset="0"/>
              </a:rPr>
              <a:t> [] ∈ L(s)</a:t>
            </a:r>
            <a:endParaRPr lang="en-US" dirty="0">
              <a:latin typeface="Lucida Bright" panose="020406020505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loop terminates if either</a:t>
            </a:r>
          </a:p>
          <a:p>
            <a:pPr lvl="1"/>
            <a:r>
              <a:rPr lang="en-US" dirty="0"/>
              <a:t>the work set is empty (</a:t>
            </a:r>
            <a:r>
              <a:rPr lang="en-US" dirty="0" err="1"/>
              <a:t>bisimulation</a:t>
            </a:r>
            <a:r>
              <a:rPr lang="en-US" dirty="0"/>
              <a:t> constructed)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definitely</a:t>
            </a:r>
            <a:r>
              <a:rPr lang="en-US" dirty="0"/>
              <a:t> nonequivalent pair of REs is to be processed (counterexample found)</a:t>
            </a:r>
          </a:p>
        </p:txBody>
      </p:sp>
    </p:spTree>
    <p:extLst>
      <p:ext uri="{BB962C8B-B14F-4D97-AF65-F5344CB8AC3E}">
        <p14:creationId xmlns:p14="http://schemas.microsoft.com/office/powerpoint/2010/main" val="1786495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BCFF1-FE81-4AD3-8A76-EF7AB58D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26FF94A-6D23-447C-BA41-B4892FAB5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pre-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bisim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r s (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(r, s)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(∀(p, q)∈ ps.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([] ∈ L(p)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[] ∈ L(q))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(∀a ∈ as.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(p)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(q)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(∀(p, q)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atoms p ∪ atoms q ⊆ as)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26FF94A-6D23-447C-BA41-B4892FAB5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126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B88EA-B255-4460-BDCB-765AF3AE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termination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05A25BA-0BB6-45EA-9967-FA45BA7FD6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 now have soundness, but the execution often accumulates large REs of the form</a:t>
                </a:r>
              </a:p>
              <a:p>
                <a:pPr marL="0" indent="0">
                  <a:buNone/>
                </a:pPr>
                <a:r>
                  <a:rPr lang="en-US" dirty="0"/>
                  <a:t>       ∅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(…)  </a:t>
                </a:r>
                <a:r>
                  <a:rPr lang="en-US" dirty="0"/>
                  <a:t>+ ∅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(…)  </a:t>
                </a:r>
                <a:r>
                  <a:rPr lang="en-US" dirty="0"/>
                  <a:t>+ ∅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(…)</a:t>
                </a:r>
                <a:r>
                  <a:rPr lang="en-US" dirty="0"/>
                  <a:t> + …        or</a:t>
                </a:r>
              </a:p>
              <a:p>
                <a:pPr marL="0" indent="0">
                  <a:buNone/>
                </a:pP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 (…)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Using simplifications like</a:t>
                </a:r>
              </a:p>
              <a:p>
                <a:pPr marL="0" indent="0">
                  <a:buNone/>
                </a:pPr>
                <a:r>
                  <a:rPr lang="en-US"/>
                  <a:t>       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 </a:t>
                </a:r>
                <a:r>
                  <a:rPr lang="en-GB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(…)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≡ ∅              ∅ </a:t>
                </a: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r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 r          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r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 r</a:t>
                </a:r>
              </a:p>
              <a:p>
                <a:pPr marL="0" indent="0">
                  <a:buNone/>
                </a:pPr>
                <a:r>
                  <a:rPr lang="en-US" dirty="0"/>
                  <a:t>or their symmetric variants is no problem as long as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05A25BA-0BB6-45EA-9967-FA45BA7FD6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756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50EB3-B325-43FD-A071-2E053FCA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3184E-D790-4B2E-BAE6-6BA74D98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pt-BR" dirty="0">
                <a:latin typeface="Lucida Bright" panose="02040602050505020304" pitchFamily="18" charset="0"/>
              </a:rPr>
              <a:t>L ((a ⋅ b)* ⋅ a) = L (a ⋅ (b ⋅ a)*)</a:t>
            </a:r>
          </a:p>
          <a:p>
            <a:pPr marL="0" indent="0" algn="ctr">
              <a:buNone/>
            </a:pPr>
            <a:endParaRPr lang="pt-BR" dirty="0">
              <a:latin typeface="Lucida Bright" panose="02040602050505020304" pitchFamily="18" charset="0"/>
            </a:endParaRPr>
          </a:p>
          <a:p>
            <a:pPr marL="0" indent="0" algn="ctr">
              <a:buNone/>
            </a:pPr>
            <a:r>
              <a:rPr lang="pt-BR" dirty="0">
                <a:latin typeface="Lucida Bright" panose="02040602050505020304" pitchFamily="18" charset="0"/>
              </a:rPr>
              <a:t>L ((ε + a)* ⋅ a) = L (a ⋅ (a + ε)*)</a:t>
            </a:r>
            <a:endParaRPr lang="en-US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0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B41B1-888F-48DC-BD41-15D6CE61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Brzozowki’s</a:t>
            </a:r>
            <a:r>
              <a:rPr lang="en-US" dirty="0"/>
              <a:t> result about termination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A271E-5A51-4AB1-95AC-89ACD352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ACI-equivalence</a:t>
            </a:r>
          </a:p>
          <a:p>
            <a:pPr marL="0" indent="0" algn="ctr">
              <a:buNone/>
            </a:pPr>
            <a:r>
              <a:rPr lang="en-US" dirty="0"/>
              <a:t>equality modulo </a:t>
            </a:r>
            <a:r>
              <a:rPr lang="en-US" i="1" dirty="0"/>
              <a:t>associativity</a:t>
            </a:r>
            <a:r>
              <a:rPr lang="en-US" dirty="0"/>
              <a:t>, </a:t>
            </a:r>
            <a:r>
              <a:rPr lang="en-US" i="1" dirty="0"/>
              <a:t>commutativity</a:t>
            </a:r>
            <a:r>
              <a:rPr lang="en-US" dirty="0"/>
              <a:t> and </a:t>
            </a:r>
            <a:r>
              <a:rPr lang="en-US" i="1" dirty="0"/>
              <a:t>idempotence</a:t>
            </a:r>
            <a:r>
              <a:rPr lang="en-US" dirty="0"/>
              <a:t> of </a:t>
            </a:r>
            <a:r>
              <a:rPr lang="en-US" i="1" dirty="0"/>
              <a:t>+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each step, we add the following to the work set: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Lucida Bright" panose="02040602050505020304" pitchFamily="18" charset="0"/>
              </a:rPr>
              <a:t>{(</a:t>
            </a:r>
            <a:r>
              <a:rPr lang="en-GB" dirty="0" err="1">
                <a:latin typeface="Lucida Bright" panose="02040602050505020304" pitchFamily="18" charset="0"/>
              </a:rPr>
              <a:t>r,s</a:t>
            </a:r>
            <a:r>
              <a:rPr lang="en-GB" dirty="0">
                <a:latin typeface="Lucida Bright" panose="02040602050505020304" pitchFamily="18" charset="0"/>
              </a:rPr>
              <a:t>) ← </a:t>
            </a:r>
            <a:r>
              <a:rPr lang="en-GB" dirty="0" err="1">
                <a:latin typeface="Lucida Bright" panose="02040602050505020304" pitchFamily="18" charset="0"/>
              </a:rPr>
              <a:t>succs</a:t>
            </a:r>
            <a:r>
              <a:rPr lang="en-GB" dirty="0">
                <a:latin typeface="Lucida Bright" panose="02040602050505020304" pitchFamily="18" charset="0"/>
              </a:rPr>
              <a:t> as (</a:t>
            </a:r>
            <a:r>
              <a:rPr lang="en-GB" dirty="0" err="1">
                <a:latin typeface="Lucida Bright" panose="02040602050505020304" pitchFamily="18" charset="0"/>
              </a:rPr>
              <a:t>hd</a:t>
            </a:r>
            <a:r>
              <a:rPr lang="en-GB" dirty="0">
                <a:latin typeface="Lucida Bright" panose="02040602050505020304" pitchFamily="18" charset="0"/>
              </a:rPr>
              <a:t>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) . (</a:t>
            </a:r>
            <a:r>
              <a:rPr lang="en-GB" dirty="0" err="1">
                <a:latin typeface="Lucida Bright" panose="02040602050505020304" pitchFamily="18" charset="0"/>
              </a:rPr>
              <a:t>r,s</a:t>
            </a:r>
            <a:r>
              <a:rPr lang="en-GB" dirty="0">
                <a:latin typeface="Lucida Bright" panose="02040602050505020304" pitchFamily="18" charset="0"/>
              </a:rPr>
              <a:t>) ∉ set </a:t>
            </a:r>
            <a:r>
              <a:rPr lang="en-GB" dirty="0" err="1">
                <a:latin typeface="Lucida Bright" panose="02040602050505020304" pitchFamily="18" charset="0"/>
              </a:rPr>
              <a:t>ps'</a:t>
            </a:r>
            <a:r>
              <a:rPr lang="en-GB" dirty="0">
                <a:latin typeface="Lucida Bright" panose="02040602050505020304" pitchFamily="18" charset="0"/>
              </a:rPr>
              <a:t> ∪ set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GB" i="1" dirty="0"/>
              <a:t>If the </a:t>
            </a:r>
            <a:r>
              <a:rPr lang="en-GB" i="1" dirty="0">
                <a:latin typeface="Lucida Bright" panose="02040602050505020304" pitchFamily="18" charset="0"/>
              </a:rPr>
              <a:t>∉-</a:t>
            </a:r>
            <a:r>
              <a:rPr lang="en-GB" i="1" dirty="0"/>
              <a:t>filter also considers ACI-equivalent REs to be equal,</a:t>
            </a:r>
          </a:p>
          <a:p>
            <a:pPr marL="0" indent="0" algn="ctr">
              <a:buNone/>
            </a:pPr>
            <a:r>
              <a:rPr lang="en-GB" i="1" dirty="0"/>
              <a:t>then the computation terminates.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resulting relation will still be a </a:t>
            </a:r>
            <a:r>
              <a:rPr lang="en-GB" dirty="0" err="1"/>
              <a:t>bisimulation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1828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CD077-9E2B-43F3-83A0-334C38F8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Decidability of ACI-equivalence (</a:t>
            </a:r>
            <a:r>
              <a:rPr lang="en-US"/>
              <a:t>not verified)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B337D-AA1F-4919-A75D-7EF7AE0B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equality modulo </a:t>
            </a:r>
            <a:r>
              <a:rPr lang="en-US" i="1" dirty="0"/>
              <a:t>associativity</a:t>
            </a:r>
            <a:r>
              <a:rPr lang="en-US" dirty="0"/>
              <a:t>, </a:t>
            </a:r>
            <a:r>
              <a:rPr lang="en-US" i="1" dirty="0"/>
              <a:t>commutativity</a:t>
            </a:r>
            <a:r>
              <a:rPr lang="en-US" dirty="0"/>
              <a:t> and </a:t>
            </a:r>
            <a:r>
              <a:rPr lang="en-US" i="1" dirty="0"/>
              <a:t>idempotence</a:t>
            </a:r>
            <a:r>
              <a:rPr lang="en-US" dirty="0"/>
              <a:t> of </a:t>
            </a:r>
            <a:r>
              <a:rPr lang="en-US" i="1" dirty="0"/>
              <a:t>+</a:t>
            </a:r>
            <a:endParaRPr lang="en-US" dirty="0"/>
          </a:p>
          <a:p>
            <a:endParaRPr lang="en-US" dirty="0"/>
          </a:p>
          <a:p>
            <a:r>
              <a:rPr lang="en-US" dirty="0"/>
              <a:t>ACI-equality of two REs can be reduced to equality by recursively sorting </a:t>
            </a:r>
            <a:r>
              <a:rPr lang="en-US" dirty="0" err="1"/>
              <a:t>subterms</a:t>
            </a:r>
            <a:r>
              <a:rPr lang="en-US" dirty="0"/>
              <a:t> of nested + terms, and eliminating duplicates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Use some arbitrary order on the constructors: </a:t>
            </a:r>
            <a:r>
              <a:rPr lang="pt-BR" b="1" i="1" dirty="0">
                <a:latin typeface="Lucida Bright" panose="02040602050505020304" pitchFamily="18" charset="0"/>
              </a:rPr>
              <a:t>∅</a:t>
            </a:r>
            <a:r>
              <a:rPr lang="en-US" dirty="0">
                <a:sym typeface="Wingdings" panose="05000000000000000000" pitchFamily="2" charset="2"/>
              </a:rPr>
              <a:t>  &lt; </a:t>
            </a:r>
            <a:r>
              <a:rPr lang="el-GR" i="1" dirty="0"/>
              <a:t>ε</a:t>
            </a:r>
            <a:r>
              <a:rPr lang="de-DE" i="1" dirty="0"/>
              <a:t> &lt; a &lt;</a:t>
            </a:r>
            <a:r>
              <a:rPr lang="pt-BR" b="1" i="1" dirty="0">
                <a:latin typeface="Lucida Bright" panose="02040602050505020304" pitchFamily="18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(_)* &lt; (_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⋅ </a:t>
            </a:r>
            <a:r>
              <a:rPr lang="en-US" dirty="0">
                <a:sym typeface="Wingdings" panose="05000000000000000000" pitchFamily="2" charset="2"/>
              </a:rPr>
              <a:t>_)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The calls also make lists out of nested +’s.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Afterwards, check for equality.</a:t>
            </a:r>
          </a:p>
          <a:p>
            <a:r>
              <a:rPr lang="en-US" dirty="0"/>
              <a:t>alternative: keep the REs in this normal form, as an invariant</a:t>
            </a:r>
          </a:p>
        </p:txBody>
      </p:sp>
    </p:spTree>
    <p:extLst>
      <p:ext uri="{BB962C8B-B14F-4D97-AF65-F5344CB8AC3E}">
        <p14:creationId xmlns:p14="http://schemas.microsoft.com/office/powerpoint/2010/main" val="3250996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6476-74CB-4A4F-8A71-ABCEDDC4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26FAB2-8951-4369-9572-88B30C7D1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“⊆” goals: Use the rule  A ⊆ B</a:t>
                </a:r>
                <a:r>
                  <a:rPr lang="en-GB" i="1" dirty="0">
                    <a:latin typeface="Lucida Bright" panose="02040602050505020304" pitchFamily="18" charset="0"/>
                  </a:rPr>
                  <a:t>⟷</a:t>
                </a:r>
                <a:r>
                  <a:rPr lang="en-US" dirty="0"/>
                  <a:t> A ∪ B =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noProof="0" dirty="0"/>
                  <a:t>extended regular expressions: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		(complement</a:t>
                </a:r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noProof="0" dirty="0"/>
                  <a:t> 	(intersection)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à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à"/>
                </a:pPr>
                <a:r>
                  <a:rPr lang="en-US" noProof="0" dirty="0">
                    <a:sym typeface="Wingdings" panose="05000000000000000000" pitchFamily="2" charset="2"/>
                  </a:rPr>
                  <a:t>We need derivative rules for these</a:t>
                </a: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m:rPr>
                        <m:nor/>
                      </m:rP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ba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&amp; 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(r)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(s)</a:t>
                </a:r>
                <a:endParaRPr lang="en-US" noProof="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26FAB2-8951-4369-9572-88B30C7D1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22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B1AB8-90E5-4186-AA81-A93103CB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F4359E-6341-4A1E-9A32-75F8D0FC33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Words are lists.</a:t>
                </a:r>
              </a:p>
              <a:p>
                <a:r>
                  <a:rPr lang="en-US" dirty="0"/>
                  <a:t>Languages are sets of words.</a:t>
                </a:r>
              </a:p>
              <a:p>
                <a:r>
                  <a:rPr lang="en-US" dirty="0"/>
                  <a:t>Derivative-Language w.r.t. an atom :</a:t>
                </a:r>
              </a:p>
              <a:p>
                <a:pPr marL="0" indent="0">
                  <a:buNone/>
                </a:pPr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(A) := {xs. x#xs ∈ A}</a:t>
                </a:r>
                <a:endParaRPr lang="en-US" dirty="0"/>
              </a:p>
              <a:p>
                <a:endParaRPr lang="en-US" i="1" dirty="0"/>
              </a:p>
              <a:p>
                <a:r>
                  <a:rPr lang="en-US" i="1" dirty="0"/>
                  <a:t>Interesting</a:t>
                </a:r>
                <a:r>
                  <a:rPr lang="en-US" dirty="0"/>
                  <a:t> languages are the infinite ones.</a:t>
                </a:r>
                <a:endParaRPr lang="en-US" i="1" dirty="0">
                  <a:latin typeface="Lucida Bright" panose="020406020505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>
                    <a:sym typeface="Wingdings" panose="05000000000000000000" pitchFamily="2" charset="2"/>
                  </a:rPr>
                  <a:t> ⟶ represent them by regular expressions (REs)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F4359E-6341-4A1E-9A32-75F8D0FC33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968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C8E06-2951-44D1-96A9-A195A75D0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6C7E5D-EC0D-41D6-BED5-D39769712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8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4C615-DCC8-406C-8116-2FE0121E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1919B38-44CA-465B-BAD0-5F60F70A2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∅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{[]}</a:t>
                </a:r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L(a) = {[a]}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L(r + s) = L(r) ∪ L(s)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L(r · s) = L(r)L(s)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L(r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(L(r))*</a:t>
                </a:r>
              </a:p>
              <a:p>
                <a:pPr marL="0" indent="0">
                  <a:buNone/>
                </a:pPr>
                <a:endParaRPr lang="pt-BR" i="1" dirty="0">
                  <a:latin typeface="Lucida Bright" panose="020406020505050203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/>
                  <a:t>Equivalence problem:</a:t>
                </a:r>
              </a:p>
              <a:p>
                <a:pPr marL="0" indent="0">
                  <a:buNone/>
                </a:pPr>
                <a:r>
                  <a:rPr lang="pt-BR" i="1" dirty="0"/>
                  <a:t>		Is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pt-BR" i="1" dirty="0"/>
                  <a:t>?</a:t>
                </a:r>
                <a:endParaRPr lang="pt-BR" i="1" dirty="0">
                  <a:latin typeface="Lucida Bright" panose="02040602050505020304" pitchFamily="18" charset="0"/>
                </a:endParaRPr>
              </a:p>
              <a:p>
                <a:pPr marL="0" indent="0">
                  <a:buNone/>
                </a:pPr>
                <a:endParaRPr lang="pt-BR" i="1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1919B38-44CA-465B-BAD0-5F60F70A2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36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93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9FFEB-97F9-4AAE-81C1-11B5DC68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textbook method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452AB-3B3D-4DAE-9DC0-92C5D524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naive algorithm to decide RE equivalence: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construct NFAs from the REs</a:t>
            </a:r>
          </a:p>
          <a:p>
            <a:pPr marL="514350" indent="-514350">
              <a:buAutoNum type="arabicPeriod"/>
            </a:pPr>
            <a:r>
              <a:rPr lang="en-US" dirty="0"/>
              <a:t>convert the NFAs to DFAs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minimize the DFAs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of these steps, we would have to</a:t>
            </a:r>
          </a:p>
          <a:p>
            <a:r>
              <a:rPr lang="en-US" dirty="0"/>
              <a:t>express an algorithm</a:t>
            </a:r>
          </a:p>
          <a:p>
            <a:r>
              <a:rPr lang="en-US" dirty="0"/>
              <a:t>prove that this algorithm preserves the represented language</a:t>
            </a:r>
          </a:p>
        </p:txBody>
      </p:sp>
    </p:spTree>
    <p:extLst>
      <p:ext uri="{BB962C8B-B14F-4D97-AF65-F5344CB8AC3E}">
        <p14:creationId xmlns:p14="http://schemas.microsoft.com/office/powerpoint/2010/main" val="422078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7039E-D857-4819-A0AF-66C28932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95D1B8B-E55A-4F95-9AE9-92A2E2BEC8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470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equivalence</a:t>
                </a:r>
                <a:r>
                  <a:rPr lang="en-US" noProof="0" dirty="0"/>
                  <a:t> checker for regular expressions which is</a:t>
                </a:r>
              </a:p>
              <a:p>
                <a:r>
                  <a:rPr lang="en-US" i="1" dirty="0"/>
                  <a:t>a</a:t>
                </a:r>
                <a:r>
                  <a:rPr lang="en-US" i="1" noProof="0" dirty="0" err="1"/>
                  <a:t>utomatic</a:t>
                </a:r>
                <a:r>
                  <a:rPr lang="en-US" noProof="0" dirty="0"/>
                  <a:t>: without user interaction</a:t>
                </a:r>
              </a:p>
              <a:p>
                <a:r>
                  <a:rPr lang="en-US" i="1" noProof="0" dirty="0"/>
                  <a:t>complete</a:t>
                </a:r>
                <a:r>
                  <a:rPr lang="en-US" noProof="0" dirty="0"/>
                  <a:t>: if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dirty="0"/>
                  <a:t>, the method </a:t>
                </a:r>
                <a:r>
                  <a:rPr lang="en-US" i="1" dirty="0"/>
                  <a:t>should</a:t>
                </a:r>
                <a:r>
                  <a:rPr lang="en-US" dirty="0"/>
                  <a:t> prove it</a:t>
                </a:r>
                <a:endParaRPr lang="en-US" i="1" noProof="0" dirty="0"/>
              </a:p>
              <a:p>
                <a:r>
                  <a:rPr lang="en-US" dirty="0"/>
                  <a:t>elegant, i.e. easy to prove correct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95D1B8B-E55A-4F95-9AE9-92A2E2BEC8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4702"/>
                <a:ext cx="10515600" cy="4351338"/>
              </a:xfrm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52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F183-8E7A-454F-8838-12391BD3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 relation “</a:t>
                </a:r>
                <a:r>
                  <a:rPr lang="en-GB" i="1" dirty="0">
                    <a:latin typeface="Lucida Bright" panose="02040602050505020304" pitchFamily="18" charset="0"/>
                  </a:rPr>
                  <a:t>∼ “ </a:t>
                </a:r>
                <a:r>
                  <a:rPr lang="en-US" dirty="0"/>
                  <a:t>with the following properties is called </a:t>
                </a:r>
                <a:r>
                  <a:rPr lang="en-US" dirty="0" err="1"/>
                  <a:t>bisimulation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GB" dirty="0"/>
                  <a:t>for all </a:t>
                </a:r>
                <a:r>
                  <a:rPr lang="en-GB" i="1" dirty="0">
                    <a:latin typeface="Lucida Bright" panose="02040602050505020304" pitchFamily="18" charset="0"/>
                  </a:rPr>
                  <a:t>A</a:t>
                </a:r>
                <a:r>
                  <a:rPr lang="en-GB" dirty="0"/>
                  <a:t> and </a:t>
                </a:r>
                <a:r>
                  <a:rPr lang="en-GB" i="1" dirty="0">
                    <a:latin typeface="Lucida Bright" panose="02040602050505020304" pitchFamily="18" charset="0"/>
                  </a:rPr>
                  <a:t>B</a:t>
                </a:r>
                <a:r>
                  <a:rPr lang="en-GB" dirty="0"/>
                  <a:t>, if </a:t>
                </a:r>
                <a:r>
                  <a:rPr lang="en-GB" i="1" dirty="0">
                    <a:latin typeface="Lucida Bright" panose="02040602050505020304" pitchFamily="18" charset="0"/>
                  </a:rPr>
                  <a:t>A ∼ B</a:t>
                </a:r>
                <a:r>
                  <a:rPr lang="en-GB" dirty="0"/>
                  <a:t>, then</a:t>
                </a:r>
                <a:endParaRPr lang="en-GB" sz="2400" dirty="0"/>
              </a:p>
              <a:p>
                <a:pPr marL="0" indent="0">
                  <a:buNone/>
                </a:pPr>
                <a:r>
                  <a:rPr lang="en-GB" sz="2400" i="1" dirty="0">
                    <a:latin typeface="Lucida Bright" panose="02040602050505020304" pitchFamily="18" charset="0"/>
                  </a:rPr>
                  <a:t>	[] ∈ A ⟷ [] ∈ B</a:t>
                </a:r>
              </a:p>
              <a:p>
                <a:pPr marL="0" indent="0">
                  <a:buNone/>
                </a:pPr>
                <a:r>
                  <a:rPr lang="en-GB" dirty="0"/>
                  <a:t>   and</a:t>
                </a:r>
              </a:p>
              <a:p>
                <a:pPr marL="457200" lvl="1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(A)</a:t>
                </a:r>
                <a:r>
                  <a:rPr lang="en-GB" i="1" dirty="0">
                    <a:latin typeface="Lucida Bright" panose="02040602050505020304" pitchFamily="18" charset="0"/>
                  </a:rPr>
                  <a:t> 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(B)</a:t>
                </a:r>
                <a:r>
                  <a:rPr lang="en-GB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Lemma:</a:t>
                </a:r>
              </a:p>
              <a:p>
                <a:pPr marL="0" indent="0">
                  <a:buNone/>
                </a:pPr>
                <a:r>
                  <a:rPr lang="en-US" dirty="0"/>
                  <a:t>If “</a:t>
                </a:r>
                <a:r>
                  <a:rPr lang="en-GB" i="1" dirty="0">
                    <a:latin typeface="Lucida Bright" panose="02040602050505020304" pitchFamily="18" charset="0"/>
                  </a:rPr>
                  <a:t>∼</a:t>
                </a:r>
                <a:r>
                  <a:rPr lang="en-GB" dirty="0"/>
                  <a:t>” is a </a:t>
                </a:r>
                <a:r>
                  <a:rPr lang="en-GB" dirty="0" err="1"/>
                  <a:t>bisimulation</a:t>
                </a:r>
                <a:r>
                  <a:rPr lang="en-GB" dirty="0"/>
                  <a:t>, then </a:t>
                </a:r>
                <a:r>
                  <a:rPr lang="en-GB" i="1" dirty="0">
                    <a:latin typeface="Lucida Bright" panose="02040602050505020304" pitchFamily="18" charset="0"/>
                  </a:rPr>
                  <a:t>A ∼ B</a:t>
                </a:r>
                <a:r>
                  <a:rPr lang="en-GB" dirty="0"/>
                  <a:t> implies </a:t>
                </a:r>
                <a:r>
                  <a:rPr lang="en-GB" i="1" dirty="0">
                    <a:latin typeface="Lucida Bright" panose="02040602050505020304" pitchFamily="18" charset="0"/>
                  </a:rPr>
                  <a:t>A = B</a:t>
                </a:r>
                <a:r>
                  <a:rPr lang="en-GB" i="1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	proof by list induction.</a:t>
                </a:r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80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16FAE-4AF6-4523-9A5B-2DA28A67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  <a:r>
                  <a:rPr lang="en-US" dirty="0"/>
                  <a:t> is not computable</a:t>
                </a:r>
              </a:p>
              <a:p>
                <a:r>
                  <a:rPr lang="en-US" dirty="0"/>
                  <a:t>use operation on REs instead: </a:t>
                </a:r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dirty="0"/>
                  <a:t>	goal: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i="1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      with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 :: ‘a ⇒ ‘a rexp ⇒ ‘a rexp</a:t>
                </a:r>
                <a:r>
                  <a:rPr lang="pt-BR" dirty="0"/>
                  <a:t> computable</a:t>
                </a:r>
              </a:p>
              <a:p>
                <a:r>
                  <a:rPr lang="pt-BR" dirty="0"/>
                  <a:t>This is possible (Brzozowski 1964):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) =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(&lt;b&gt;) = (if a = b then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else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+ 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64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0891D-9E1E-47AC-9740-549F7C87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REs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⋅ s) =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(let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(r) ⋅ s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in if [ ] ∈ L(r) then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(s) else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(r*)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r*</a:t>
                </a:r>
              </a:p>
              <a:p>
                <a:pPr marL="0" indent="0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>
                    <a:ea typeface="Cambria Math" panose="02040503050406030204" pitchFamily="18" charset="0"/>
                  </a:rPr>
                  <a:t>follows by structural induction.</a:t>
                </a:r>
                <a:endParaRPr lang="pt-BR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D99C618-0A36-476F-BCA0-8DA59180F778}"/>
              </a:ext>
            </a:extLst>
          </p:cNvPr>
          <p:cNvCxnSpPr>
            <a:cxnSpLocks/>
          </p:cNvCxnSpPr>
          <p:nvPr/>
        </p:nvCxnSpPr>
        <p:spPr>
          <a:xfrm>
            <a:off x="948267" y="4921956"/>
            <a:ext cx="771031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29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ADB34-2AF9-4877-B402-3DDCAD70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Bisimulations</a:t>
            </a:r>
            <a:r>
              <a:rPr lang="en-US" dirty="0"/>
              <a:t>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6B9DF96-D467-4401-BFBB-446ABE98C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We transpose the definition and lemma to the world of REs: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is-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bisimulation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(∀(r, s)∈ ps.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([] ∈ L(r)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[] ∈ L(s))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(∀a ∈ as.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s)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atoms r ∪ atoms s ⊆ as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is_bisimulation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⟹ (r, s) ∈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⟹ L (r) = L (s)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6B9DF96-D467-4401-BFBB-446ABE98C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65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1565</Words>
  <Application>Microsoft Office PowerPoint</Application>
  <PresentationFormat>Breitbild</PresentationFormat>
  <Paragraphs>260</Paragraphs>
  <Slides>20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Lucida Bright</vt:lpstr>
      <vt:lpstr>Times New Roman</vt:lpstr>
      <vt:lpstr>Wingdings</vt:lpstr>
      <vt:lpstr>Office</vt:lpstr>
      <vt:lpstr>Regular Expression Equivalence via Derivatives</vt:lpstr>
      <vt:lpstr>Languages</vt:lpstr>
      <vt:lpstr>Regular Expressions</vt:lpstr>
      <vt:lpstr>The textbook method</vt:lpstr>
      <vt:lpstr>Goal</vt:lpstr>
      <vt:lpstr>Bisimulation</vt:lpstr>
      <vt:lpstr>Derivatives of REs</vt:lpstr>
      <vt:lpstr>Derivatives of REs (cont.)</vt:lpstr>
      <vt:lpstr>Bisimulations (cont.)</vt:lpstr>
      <vt:lpstr>Algorithm</vt:lpstr>
      <vt:lpstr>step</vt:lpstr>
      <vt:lpstr>step</vt:lpstr>
      <vt:lpstr>test</vt:lpstr>
      <vt:lpstr>Invariant</vt:lpstr>
      <vt:lpstr>Towards termination</vt:lpstr>
      <vt:lpstr>Example goal</vt:lpstr>
      <vt:lpstr>Brzozowki’s result about termination</vt:lpstr>
      <vt:lpstr>Decidability of ACI-equivalence (not verified)</vt:lpstr>
      <vt:lpstr>Extensions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Equivalence via Derivatives</dc:title>
  <dc:creator>ga57gic</dc:creator>
  <cp:lastModifiedBy>ga57gic</cp:lastModifiedBy>
  <cp:revision>303</cp:revision>
  <dcterms:created xsi:type="dcterms:W3CDTF">2017-10-28T22:53:28Z</dcterms:created>
  <dcterms:modified xsi:type="dcterms:W3CDTF">2017-12-11T00:14:39Z</dcterms:modified>
</cp:coreProperties>
</file>