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1" r:id="rId4"/>
    <p:sldId id="280" r:id="rId5"/>
    <p:sldId id="262" r:id="rId6"/>
    <p:sldId id="263" r:id="rId7"/>
    <p:sldId id="270" r:id="rId8"/>
    <p:sldId id="271" r:id="rId9"/>
    <p:sldId id="272" r:id="rId10"/>
    <p:sldId id="273" r:id="rId11"/>
    <p:sldId id="278" r:id="rId12"/>
    <p:sldId id="281" r:id="rId13"/>
    <p:sldId id="265" r:id="rId14"/>
    <p:sldId id="274" r:id="rId15"/>
    <p:sldId id="264" r:id="rId16"/>
    <p:sldId id="284" r:id="rId17"/>
    <p:sldId id="257" r:id="rId18"/>
    <p:sldId id="28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7780" autoAdjust="0"/>
  </p:normalViewPr>
  <p:slideViewPr>
    <p:cSldViewPr snapToGrid="0">
      <p:cViewPr varScale="1">
        <p:scale>
          <a:sx n="85" d="100"/>
          <a:sy n="85" d="100"/>
        </p:scale>
        <p:origin x="11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to-do: alternatively</a:t>
            </a: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allowed to strengthen this filter: 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and the language pair is already added I f </a:t>
            </a:r>
          </a:p>
          <a:p>
            <a:r>
              <a:rPr lang="en-US" dirty="0"/>
              <a:t>to-do: maybe swap formulation on the slides with the explanation?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automatatutor.com)</a:t>
            </a:r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linorder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?))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</a:t>
            </a:r>
            <a:r>
              <a:rPr lang="en-US" dirty="0" err="1"/>
              <a:t>wirklich</a:t>
            </a:r>
            <a:r>
              <a:rPr lang="en-US" dirty="0"/>
              <a:t> relevant und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besser</a:t>
            </a:r>
            <a:r>
              <a:rPr lang="en-US" dirty="0"/>
              <a:t> so </a:t>
            </a:r>
            <a:r>
              <a:rPr lang="en-US" dirty="0" err="1"/>
              <a:t>erklären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der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1.1?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</a:t>
            </a:r>
            <a:r>
              <a:rPr lang="en-US"/>
              <a:t>be relation, a </a:t>
            </a:r>
            <a:r>
              <a:rPr lang="en-US" dirty="0"/>
              <a:t>list of pairs (or set of pairs if you want)</a:t>
            </a:r>
          </a:p>
          <a:p>
            <a:endParaRPr lang="en-US" dirty="0"/>
          </a:p>
          <a:p>
            <a:r>
              <a:rPr lang="en-US" dirty="0"/>
              <a:t>And we will only prove this direction</a:t>
            </a:r>
          </a:p>
          <a:p>
            <a:endParaRPr lang="en-US" dirty="0"/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_Derivatives_</a:t>
            </a:r>
          </a:p>
          <a:p>
            <a:endParaRPr lang="en-US" dirty="0"/>
          </a:p>
          <a:p>
            <a:r>
              <a:rPr lang="en-US" dirty="0"/>
              <a:t>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We use “~”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brackets &lt;…&gt; are constructors which produce a singleton RE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erklären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“[] \in L(r)” ?) </a:t>
            </a:r>
            <a:r>
              <a:rPr lang="en-US" dirty="0" err="1"/>
              <a:t>todo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by REs </a:t>
            </a:r>
            <a:r>
              <a:rPr lang="en-US" dirty="0">
                <a:sym typeface="Wingdings" panose="05000000000000000000" pitchFamily="2" charset="2"/>
              </a:rPr>
              <a:t> &lt;---- to-do: </a:t>
            </a:r>
            <a:r>
              <a:rPr lang="en-US" dirty="0" err="1">
                <a:sym typeface="Wingdings" panose="05000000000000000000" pitchFamily="2" charset="2"/>
              </a:rPr>
              <a:t>Eigene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dafür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12/9/2017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</a:t>
                </a:r>
                <a:r>
                  <a:rPr lang="en-US" dirty="0" err="1"/>
                  <a:t>bisimulation</a:t>
                </a:r>
                <a:r>
                  <a:rPr lang="en-US" dirty="0"/>
                  <a:t> property</a:t>
                </a:r>
              </a:p>
              <a:p>
                <a:pPr marL="0" indent="0">
                  <a:buNone/>
                </a:pPr>
                <a:r>
                  <a:rPr lang="pt-BR" dirty="0"/>
                  <a:t>		∀a∈set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</a:t>
                </a:r>
                <a:r>
                  <a:rPr lang="pt-BR"/>
                  <a:t>execution).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p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new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(new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</a:t>
                </a:r>
                <a:r>
                  <a:rPr lang="pt-BR" i="1" dirty="0">
                    <a:latin typeface="Lucida Bright" panose="02040602050505020304" pitchFamily="18" charset="0"/>
                  </a:rPr>
                  <a:t>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i="1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i="1" dirty="0">
                    <a:latin typeface="Lucida Bright" panose="02040602050505020304" pitchFamily="18" charset="0"/>
                  </a:rPr>
                  <a:t>)) </a:t>
                </a:r>
                <a:r>
                  <a:rPr lang="pt-BR" dirty="0">
                    <a:latin typeface="Lucida Bright" panose="02040602050505020304" pitchFamily="18" charset="0"/>
                  </a:rPr>
                  <a:t>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(p, q)#_ ⇒ nullable p ⟷ nullable q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&lt;on the board&gt;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>
                <a:latin typeface="Lucida Bright" panose="02040602050505020304" pitchFamily="18" charset="0"/>
              </a:rPr>
              <a:t>L ((ε + a)* ⋅ a) = L (a ⋅ (a + ε)*)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[p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p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 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resulting relation will still be a </a:t>
            </a:r>
            <a:r>
              <a:rPr lang="en-GB" dirty="0" err="1"/>
              <a:t>bisimulation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“⊆” goals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a computable derivative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  <a:endParaRPr lang="en-US" noProof="0" dirty="0"/>
              </a:p>
              <a:p>
                <a:endParaRPr lang="en-US" dirty="0"/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i="1" dirty="0"/>
              <a:t>a</a:t>
            </a:r>
            <a:r>
              <a:rPr lang="en-US" i="1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i="1" noProof="0" dirty="0"/>
              <a:t>complete</a:t>
            </a:r>
            <a:r>
              <a:rPr lang="en-US" noProof="0" dirty="0"/>
              <a:t>: if r </a:t>
            </a:r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FF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 compared to 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having to formalize and prove correct the automata</a:t>
            </a:r>
          </a:p>
          <a:p>
            <a:r>
              <a:rPr lang="en-US" dirty="0"/>
              <a:t>construction (notation!)</a:t>
            </a:r>
          </a:p>
          <a:p>
            <a:r>
              <a:rPr lang="en-US" dirty="0"/>
              <a:t>determinization</a:t>
            </a:r>
          </a:p>
          <a:p>
            <a:r>
              <a:rPr lang="en-US" dirty="0"/>
              <a:t>minimization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9DF96-D467-4401-BFBB-446ABE98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is_bisimulation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as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⟹ (r, s) ∈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⟹ L (r) = L (s)</a:t>
            </a:r>
          </a:p>
        </p:txBody>
      </p:sp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represent them by regular expressions (REs)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9B38-44CA-465B-BAD0-5F60F70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pt-BR" i="1" dirty="0">
                <a:latin typeface="Lucida Bright" panose="02040602050505020304" pitchFamily="18" charset="0"/>
              </a:rPr>
              <a:t>) = ∅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el-GR" i="1" dirty="0"/>
              <a:t>ε</a:t>
            </a:r>
            <a:r>
              <a:rPr lang="de-DE" i="1" dirty="0">
                <a:latin typeface="Lucida Bright" panose="02040602050505020304" pitchFamily="18" charset="0"/>
              </a:rPr>
              <a:t>)</a:t>
            </a:r>
            <a:r>
              <a:rPr lang="el-GR" i="1" dirty="0"/>
              <a:t> = {[]}</a:t>
            </a:r>
            <a:endParaRPr lang="pt-BR" i="1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L(a) = {[a]}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+ s) = L(r) ∪ 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· s) = L(r)L(s)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</a:t>
            </a:r>
            <a:r>
              <a:rPr lang="pt-BR" b="1" i="1" dirty="0">
                <a:latin typeface="Lucida Bright" panose="02040602050505020304" pitchFamily="18" charset="0"/>
              </a:rPr>
              <a:t>*</a:t>
            </a:r>
            <a:r>
              <a:rPr lang="pt-BR" i="1" dirty="0">
                <a:latin typeface="Lucida Bright" panose="02040602050505020304" pitchFamily="18" charset="0"/>
              </a:rPr>
              <a:t>) = (L(r))*</a:t>
            </a:r>
            <a:endParaRPr lang="en-US" i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and Star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nullable r 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Breitbild</PresentationFormat>
  <Paragraphs>199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Goal</vt:lpstr>
      <vt:lpstr>Shortcuts compared to the textbook method</vt:lpstr>
      <vt:lpstr>Correctness Statement</vt:lpstr>
      <vt:lpstr>Languages</vt:lpstr>
      <vt:lpstr>Bisimulation</vt:lpstr>
      <vt:lpstr>Regular Expressions</vt:lpstr>
      <vt:lpstr>Derivatives of REs</vt:lpstr>
      <vt:lpstr>Times and Star</vt:lpstr>
      <vt:lpstr>Algorithm</vt:lpstr>
      <vt:lpstr>step</vt:lpstr>
      <vt:lpstr>step</vt:lpstr>
      <vt:lpstr>test</vt:lpstr>
      <vt:lpstr>Example</vt:lpstr>
      <vt:lpstr>ACI</vt:lpstr>
      <vt:lpstr>Brzozowki’s result about termination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225</cp:revision>
  <dcterms:created xsi:type="dcterms:W3CDTF">2017-10-28T22:53:28Z</dcterms:created>
  <dcterms:modified xsi:type="dcterms:W3CDTF">2017-12-09T23:32:57Z</dcterms:modified>
</cp:coreProperties>
</file>