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1" r:id="rId4"/>
    <p:sldId id="262" r:id="rId5"/>
    <p:sldId id="263" r:id="rId6"/>
    <p:sldId id="270" r:id="rId7"/>
    <p:sldId id="271" r:id="rId8"/>
    <p:sldId id="272" r:id="rId9"/>
    <p:sldId id="264" r:id="rId10"/>
    <p:sldId id="277" r:id="rId11"/>
    <p:sldId id="273" r:id="rId12"/>
    <p:sldId id="274" r:id="rId13"/>
    <p:sldId id="278" r:id="rId14"/>
    <p:sldId id="275" r:id="rId15"/>
    <p:sldId id="276" r:id="rId16"/>
    <p:sldId id="265" r:id="rId17"/>
    <p:sldId id="257" r:id="rId18"/>
    <p:sldId id="260" r:id="rId19"/>
    <p:sldId id="269" r:id="rId20"/>
    <p:sldId id="279" r:id="rId21"/>
    <p:sldId id="26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7" autoAdjust="0"/>
    <p:restoredTop sz="87780" autoAdjust="0"/>
  </p:normalViewPr>
  <p:slideViewPr>
    <p:cSldViewPr snapToGrid="0">
      <p:cViewPr varScale="1">
        <p:scale>
          <a:sx n="64" d="100"/>
          <a:sy n="64" d="100"/>
        </p:scale>
        <p:origin x="72" y="12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to the audience: How to obtain a decision procedure for “⊆”?</a:t>
            </a:r>
          </a:p>
          <a:p>
            <a:endParaRPr lang="en-US" dirty="0"/>
          </a:p>
          <a:p>
            <a:r>
              <a:rPr lang="en-US" dirty="0"/>
              <a:t>2: This w is some sort of counterexample, thus it probably really adds understanding to proof texts.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4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brackets &lt;…&gt; are constructors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959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definition needs explanations</a:t>
            </a:r>
          </a:p>
          <a:p>
            <a:r>
              <a:rPr lang="en-US" dirty="0"/>
              <a:t>to-do: better markup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513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of course, the source is online in the AFP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48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GB" noProof="0" dirty="0"/>
              <a:t>algorithm</a:t>
            </a:r>
            <a:r>
              <a:rPr lang="de-DE" dirty="0"/>
              <a:t> </a:t>
            </a:r>
            <a:r>
              <a:rPr lang="de-DE" dirty="0" err="1"/>
              <a:t>terminates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(</a:t>
            </a:r>
            <a:r>
              <a:rPr lang="de-DE" dirty="0" err="1"/>
              <a:t>equivalent</a:t>
            </a:r>
            <a:r>
              <a:rPr lang="de-DE" dirty="0"/>
              <a:t>/not </a:t>
            </a:r>
            <a:r>
              <a:rPr lang="de-DE" dirty="0" err="1"/>
              <a:t>equivalent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(Personal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something</a:t>
            </a:r>
            <a:r>
              <a:rPr lang="de-DE" dirty="0"/>
              <a:t> like automatatutor.com)</a:t>
            </a:r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partial </a:t>
            </a:r>
            <a:r>
              <a:rPr lang="de-DE" dirty="0" err="1"/>
              <a:t>correctness</a:t>
            </a:r>
            <a:r>
              <a:rPr lang="de-DE" dirty="0"/>
              <a:t> 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Brzozowski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(and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linorder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atoms</a:t>
            </a:r>
            <a:r>
              <a:rPr lang="de-DE" dirty="0"/>
              <a:t>?))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</a:t>
            </a:r>
            <a:r>
              <a:rPr lang="en-US" dirty="0" err="1"/>
              <a:t>wirklich</a:t>
            </a:r>
            <a:r>
              <a:rPr lang="en-US" dirty="0"/>
              <a:t> relevant und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?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besser</a:t>
            </a:r>
            <a:r>
              <a:rPr lang="en-US" dirty="0"/>
              <a:t> so </a:t>
            </a:r>
            <a:r>
              <a:rPr lang="en-US" dirty="0" err="1"/>
              <a:t>erklären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der </a:t>
            </a:r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Absatz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Abschnitt</a:t>
            </a:r>
            <a:r>
              <a:rPr lang="en-US" dirty="0"/>
              <a:t> 1.1?</a:t>
            </a:r>
          </a:p>
          <a:p>
            <a:endParaRPr lang="en-US" dirty="0"/>
          </a:p>
          <a:p>
            <a:r>
              <a:rPr lang="en-US" dirty="0"/>
              <a:t>To-do: </a:t>
            </a:r>
            <a:r>
              <a:rPr lang="en-US" dirty="0" err="1"/>
              <a:t>Kozen’s</a:t>
            </a:r>
            <a:r>
              <a:rPr lang="en-US" dirty="0"/>
              <a:t> Theorem </a:t>
            </a:r>
            <a:r>
              <a:rPr lang="en-US" dirty="0" err="1"/>
              <a:t>nochmal</a:t>
            </a:r>
            <a:r>
              <a:rPr lang="en-US" dirty="0"/>
              <a:t> </a:t>
            </a:r>
            <a:r>
              <a:rPr lang="en-US" dirty="0" err="1"/>
              <a:t>anschauen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needed?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representation is finite, we can at least hope to be able to construct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err="1"/>
              <a:t>erklären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vorher</a:t>
            </a:r>
            <a:r>
              <a:rPr lang="en-US" dirty="0"/>
              <a:t> </a:t>
            </a:r>
            <a:r>
              <a:rPr lang="en-US" dirty="0" err="1"/>
              <a:t>ersetzen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“[] \in L(r)” ?)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for a position of the </a:t>
            </a:r>
            <a:r>
              <a:rPr lang="en-US" dirty="0" err="1"/>
              <a:t>subterms</a:t>
            </a:r>
            <a:r>
              <a:rPr lang="en-US" dirty="0"/>
              <a:t> in the sequence … + … + … + … (</a:t>
            </a:r>
            <a:r>
              <a:rPr lang="en-US" dirty="0" err="1"/>
              <a:t>Wich</a:t>
            </a:r>
            <a:r>
              <a:rPr lang="en-US" dirty="0"/>
              <a:t> is a tree, but due to associativity we can transform into a list) to be uniquely determined, we can just define an arbitrary order on the topmost constructors. Then every </a:t>
            </a:r>
            <a:r>
              <a:rPr lang="en-US" dirty="0" err="1"/>
              <a:t>subterm</a:t>
            </a:r>
            <a:r>
              <a:rPr lang="en-US" dirty="0"/>
              <a:t> is already in the “correct section the a list” and then, its subparts get normed again.</a:t>
            </a:r>
          </a:p>
          <a:p>
            <a:r>
              <a:rPr lang="en-US" dirty="0"/>
              <a:t>Actually, the correct way is to work bottom up, but you get the idea.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27.11.2017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11/27/2017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11/27/2017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21.in.tum.de/~nipkow/pubs/jar12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04D80-7585-4A6B-B25E-32552CE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nderiv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7F7F0-A1DB-4420-9F51-48EBBFA1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keeps normed REs normed</a:t>
            </a:r>
          </a:p>
          <a:p>
            <a:r>
              <a:rPr lang="en-US" dirty="0"/>
              <a:t>  "</a:t>
            </a:r>
            <a:r>
              <a:rPr lang="en-US" dirty="0" err="1"/>
              <a:t>nderiv</a:t>
            </a:r>
            <a:r>
              <a:rPr lang="en-US" dirty="0"/>
              <a:t> _ Zero = Zero"</a:t>
            </a:r>
          </a:p>
          <a:p>
            <a:r>
              <a:rPr lang="en-US" dirty="0"/>
              <a:t>| "</a:t>
            </a:r>
            <a:r>
              <a:rPr lang="en-US" dirty="0" err="1"/>
              <a:t>nderiv</a:t>
            </a:r>
            <a:r>
              <a:rPr lang="en-US" dirty="0"/>
              <a:t> _ One = Zero"</a:t>
            </a:r>
          </a:p>
          <a:p>
            <a:r>
              <a:rPr lang="en-US" dirty="0"/>
              <a:t>| "</a:t>
            </a:r>
            <a:r>
              <a:rPr lang="en-US" dirty="0" err="1"/>
              <a:t>nderiv</a:t>
            </a:r>
            <a:r>
              <a:rPr lang="en-US" dirty="0"/>
              <a:t> a (Atom b) = (if a = b then One else Zero)"</a:t>
            </a:r>
          </a:p>
          <a:p>
            <a:r>
              <a:rPr lang="en-US" dirty="0"/>
              <a:t>| "</a:t>
            </a:r>
            <a:r>
              <a:rPr lang="en-US" dirty="0" err="1"/>
              <a:t>nderiv</a:t>
            </a:r>
            <a:r>
              <a:rPr lang="en-US" dirty="0"/>
              <a:t> a (Plus r s) = </a:t>
            </a:r>
            <a:r>
              <a:rPr lang="en-US" dirty="0" err="1"/>
              <a:t>nPlus</a:t>
            </a:r>
            <a:r>
              <a:rPr lang="en-US" dirty="0"/>
              <a:t> (</a:t>
            </a:r>
            <a:r>
              <a:rPr lang="en-US" dirty="0" err="1"/>
              <a:t>nderiv</a:t>
            </a:r>
            <a:r>
              <a:rPr lang="en-US" dirty="0"/>
              <a:t> a r) (</a:t>
            </a:r>
            <a:r>
              <a:rPr lang="en-US" dirty="0" err="1"/>
              <a:t>nderiv</a:t>
            </a:r>
            <a:r>
              <a:rPr lang="en-US" dirty="0"/>
              <a:t> a s)"</a:t>
            </a:r>
          </a:p>
          <a:p>
            <a:r>
              <a:rPr lang="en-US" dirty="0"/>
              <a:t>| "</a:t>
            </a:r>
            <a:r>
              <a:rPr lang="en-US" dirty="0" err="1"/>
              <a:t>nderiv</a:t>
            </a:r>
            <a:r>
              <a:rPr lang="en-US" dirty="0"/>
              <a:t> a (Times r s) =</a:t>
            </a:r>
          </a:p>
          <a:p>
            <a:pPr marL="457200" lvl="1" indent="0">
              <a:buNone/>
            </a:pPr>
            <a:r>
              <a:rPr lang="en-US" dirty="0"/>
              <a:t>(let r's = </a:t>
            </a:r>
            <a:r>
              <a:rPr lang="en-US" dirty="0" err="1"/>
              <a:t>nTimes</a:t>
            </a:r>
            <a:r>
              <a:rPr lang="en-US" dirty="0"/>
              <a:t> (</a:t>
            </a:r>
            <a:r>
              <a:rPr lang="en-US" dirty="0" err="1"/>
              <a:t>nderiv</a:t>
            </a:r>
            <a:r>
              <a:rPr lang="en-US" dirty="0"/>
              <a:t> a r) s</a:t>
            </a:r>
          </a:p>
          <a:p>
            <a:pPr marL="457200" lvl="1" indent="0">
              <a:buNone/>
            </a:pPr>
            <a:r>
              <a:rPr lang="en-US" dirty="0"/>
              <a:t>	in if nullable r then </a:t>
            </a:r>
            <a:r>
              <a:rPr lang="en-US" dirty="0" err="1"/>
              <a:t>nPlus</a:t>
            </a:r>
            <a:r>
              <a:rPr lang="en-US" dirty="0"/>
              <a:t> r's (</a:t>
            </a:r>
            <a:r>
              <a:rPr lang="en-US" dirty="0" err="1"/>
              <a:t>nderiv</a:t>
            </a:r>
            <a:r>
              <a:rPr lang="en-US" dirty="0"/>
              <a:t> a s) else r's)"</a:t>
            </a:r>
          </a:p>
          <a:p>
            <a:r>
              <a:rPr lang="en-US" dirty="0"/>
              <a:t>| "</a:t>
            </a:r>
            <a:r>
              <a:rPr lang="en-US" dirty="0" err="1"/>
              <a:t>nderiv</a:t>
            </a:r>
            <a:r>
              <a:rPr lang="en-US" dirty="0"/>
              <a:t> a (Star r) = </a:t>
            </a:r>
            <a:r>
              <a:rPr lang="en-US" dirty="0" err="1"/>
              <a:t>nTimes</a:t>
            </a:r>
            <a:r>
              <a:rPr lang="en-US" dirty="0"/>
              <a:t> (</a:t>
            </a:r>
            <a:r>
              <a:rPr lang="en-US" dirty="0" err="1"/>
              <a:t>nderiv</a:t>
            </a:r>
            <a:r>
              <a:rPr lang="en-US" dirty="0"/>
              <a:t> a r) (Star r)"</a:t>
            </a:r>
          </a:p>
        </p:txBody>
      </p:sp>
    </p:spTree>
    <p:extLst>
      <p:ext uri="{BB962C8B-B14F-4D97-AF65-F5344CB8AC3E}">
        <p14:creationId xmlns:p14="http://schemas.microsoft.com/office/powerpoint/2010/main" val="147821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of the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to-do. Explain via condition, step and invariant or relate to general closure computation?</a:t>
            </a:r>
          </a:p>
          <a:p>
            <a:endParaRPr lang="en-US" dirty="0"/>
          </a:p>
          <a:p>
            <a:r>
              <a:rPr lang="en-US" dirty="0"/>
              <a:t>&lt;remember to stress why we want </a:t>
            </a:r>
            <a:r>
              <a:rPr lang="en-US" b="1" dirty="0"/>
              <a:t>simplicity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Algorithm explanations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each step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585F86-E91B-4947-B7FD-2870701F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pair from the work set is processed</a:t>
            </a:r>
          </a:p>
          <a:p>
            <a:r>
              <a:rPr lang="en-US" dirty="0"/>
              <a:t>All pairs are missing for the property</a:t>
            </a:r>
          </a:p>
          <a:p>
            <a:pPr marL="0" indent="0">
              <a:buNone/>
            </a:pPr>
            <a:r>
              <a:rPr lang="pt-BR" dirty="0"/>
              <a:t>		∀a∈set as. (nderiv a r, nderiv a s) ∈ R)</a:t>
            </a:r>
          </a:p>
          <a:p>
            <a:pPr marL="0" indent="0">
              <a:buNone/>
            </a:pPr>
            <a:r>
              <a:rPr lang="pt-BR" dirty="0"/>
              <a:t>	are added to the work set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“as” will be the set of atoms in the expressions (this does not change during execution)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Algorithm explanations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Algorithm explanations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2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computation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Usage of functional Data Structures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6FAB2-8951-4369-9572-88B30C7D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to-do?</a:t>
            </a:r>
          </a:p>
        </p:txBody>
      </p:sp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69334-A0FE-40EA-BDDD-A2A29AE4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Beyond equalities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2D375E-2899-4374-BCEE-D51338A18CD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D12E2C-7FF9-4233-8169-CE9B2952B379}"/>
              </a:ext>
            </a:extLst>
          </p:cNvPr>
          <p:cNvSpPr txBox="1">
            <a:spLocks/>
          </p:cNvSpPr>
          <p:nvPr/>
        </p:nvSpPr>
        <p:spPr>
          <a:xfrm>
            <a:off x="838200" y="19630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“⊆” can be solved easily</a:t>
            </a:r>
          </a:p>
          <a:p>
            <a:endParaRPr lang="en-US" dirty="0"/>
          </a:p>
          <a:p>
            <a:r>
              <a:rPr lang="en-US" dirty="0"/>
              <a:t>  ¬”≡” should really be stated differently, even though decidable</a:t>
            </a:r>
          </a:p>
          <a:p>
            <a:pPr marL="0" indent="0">
              <a:buNone/>
            </a:pPr>
            <a:r>
              <a:rPr lang="en-US" dirty="0"/>
              <a:t>	e.g. w </a:t>
            </a:r>
            <a:r>
              <a:rPr lang="pt-BR" dirty="0"/>
              <a:t>∈</a:t>
            </a:r>
            <a:r>
              <a:rPr lang="en-US" dirty="0"/>
              <a:t> A \ B</a:t>
            </a:r>
          </a:p>
          <a:p>
            <a:endParaRPr lang="en-US" dirty="0"/>
          </a:p>
          <a:p>
            <a:r>
              <a:rPr lang="en-US" dirty="0"/>
              <a:t>Relation algebras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41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B362D-D17C-4E3D-9CD7-7823E8C0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due to Boyer and Moore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93F5C-A135-4664-8889-3FB54EAB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atom for every relation: &lt;0&gt;, &lt;1&gt;, …</a:t>
            </a:r>
          </a:p>
          <a:p>
            <a:endParaRPr lang="en-US" dirty="0"/>
          </a:p>
          <a:p>
            <a:r>
              <a:rPr lang="en-US" dirty="0"/>
              <a:t>goal (R* ◦ S* ◦ T)* = (R ∪ S ∪ T)*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↝ goal (&lt;0&gt;*·&lt;1&gt;*·&lt;2&gt;)* = (&lt;0&gt; + &lt;1&gt; + &lt;2&gt;)*</a:t>
            </a:r>
          </a:p>
        </p:txBody>
      </p:sp>
    </p:spTree>
    <p:extLst>
      <p:ext uri="{BB962C8B-B14F-4D97-AF65-F5344CB8AC3E}">
        <p14:creationId xmlns:p14="http://schemas.microsoft.com/office/powerpoint/2010/main" val="359547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dirty="0"/>
              <a:t>a</a:t>
            </a:r>
            <a:r>
              <a:rPr lang="en-US" noProof="0" dirty="0" err="1"/>
              <a:t>utomatic</a:t>
            </a:r>
            <a:r>
              <a:rPr lang="en-US" noProof="0" dirty="0"/>
              <a:t>: without user interaction</a:t>
            </a:r>
          </a:p>
          <a:p>
            <a:r>
              <a:rPr lang="en-US" noProof="0" dirty="0"/>
              <a:t>complete</a:t>
            </a:r>
          </a:p>
          <a:p>
            <a:r>
              <a:rPr lang="en-US" dirty="0"/>
              <a:t>elegant, i.e. easy to prove correct</a:t>
            </a:r>
          </a:p>
          <a:p>
            <a:endParaRPr lang="en-US" noProof="0" dirty="0"/>
          </a:p>
          <a:p>
            <a:endParaRPr lang="en-US" dirty="0"/>
          </a:p>
          <a:p>
            <a:pPr marL="0" indent="0">
              <a:buNone/>
            </a:pPr>
            <a:r>
              <a:rPr lang="en-US" noProof="0" dirty="0"/>
              <a:t>… for an </a:t>
            </a:r>
            <a:r>
              <a:rPr lang="en-US" noProof="0" dirty="0">
                <a:solidFill>
                  <a:srgbClr val="FF0000"/>
                </a:solidFill>
              </a:rPr>
              <a:t>Isabelle proof method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F9775-442F-4C38-8E22-7A203E88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usable proof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AD830C-45EE-4E98-AE6B-FA75DDD3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With </a:t>
            </a:r>
            <a:r>
              <a:rPr lang="en-US" i="1" dirty="0" err="1"/>
              <a:t>Eisbach</a:t>
            </a:r>
            <a:r>
              <a:rPr lang="en-US" dirty="0"/>
              <a:t>, one can use the usual method modifiers in a “proof method definition”: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method </a:t>
            </a:r>
            <a:r>
              <a:rPr lang="en-GB" dirty="0" err="1"/>
              <a:t>rexp</a:t>
            </a:r>
            <a:r>
              <a:rPr lang="en-GB" dirty="0"/>
              <a:t> = (unfold </a:t>
            </a:r>
            <a:r>
              <a:rPr lang="en-GB" dirty="0" err="1"/>
              <a:t>subset_eq_to_eq</a:t>
            </a:r>
            <a:r>
              <a:rPr lang="en-GB" dirty="0"/>
              <a:t>)?, (rule soundness, </a:t>
            </a:r>
            <a:r>
              <a:rPr lang="en-GB" dirty="0" err="1"/>
              <a:t>eval</a:t>
            </a:r>
            <a:r>
              <a:rPr lang="en-GB" dirty="0"/>
              <a:t>)+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lemma "</a:t>
            </a:r>
            <a:r>
              <a:rPr lang="en-US" dirty="0" err="1"/>
              <a:t>lang</a:t>
            </a:r>
            <a:r>
              <a:rPr lang="en-US" dirty="0"/>
              <a:t> (Times (Star (Plus One AB)) </a:t>
            </a:r>
            <a:r>
              <a:rPr lang="en-US" dirty="0" err="1"/>
              <a:t>A_or_B</a:t>
            </a:r>
            <a:r>
              <a:rPr lang="en-US" dirty="0"/>
              <a:t>) ⊆ </a:t>
            </a:r>
            <a:r>
              <a:rPr lang="en-US" dirty="0" err="1"/>
              <a:t>lang</a:t>
            </a:r>
            <a:r>
              <a:rPr lang="en-US" dirty="0"/>
              <a:t> (Times (Star (Plus AB One)) </a:t>
            </a:r>
            <a:r>
              <a:rPr lang="en-US" dirty="0" err="1"/>
              <a:t>A_or_B</a:t>
            </a:r>
            <a:r>
              <a:rPr lang="en-US" dirty="0"/>
              <a:t>)“</a:t>
            </a:r>
          </a:p>
          <a:p>
            <a:pPr marL="0" indent="0">
              <a:buNone/>
            </a:pPr>
            <a:r>
              <a:rPr lang="en-US" dirty="0"/>
              <a:t>	by </a:t>
            </a:r>
            <a:r>
              <a:rPr lang="en-US" dirty="0" err="1"/>
              <a:t>rexp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17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C4CD0-AA0A-4AAE-96D7-87C7699D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33A90-3B67-4ADF-9126-A5C3C8B4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J. A. </a:t>
            </a:r>
            <a:r>
              <a:rPr lang="en-GB" dirty="0" err="1"/>
              <a:t>Brzozowski</a:t>
            </a:r>
            <a:r>
              <a:rPr lang="en-GB" dirty="0"/>
              <a:t>. Derivatives of regular expressions. </a:t>
            </a:r>
            <a:r>
              <a:rPr lang="en-GB" i="1" dirty="0"/>
              <a:t>J. ACM</a:t>
            </a:r>
            <a:r>
              <a:rPr lang="en-GB" dirty="0"/>
              <a:t>, 11(4):481–494, Oct. 1964.</a:t>
            </a:r>
          </a:p>
          <a:p>
            <a:r>
              <a:rPr lang="en-GB" dirty="0"/>
              <a:t>A. Krauss and T. </a:t>
            </a:r>
            <a:r>
              <a:rPr lang="en-GB" dirty="0" err="1"/>
              <a:t>Nipkow</a:t>
            </a:r>
            <a:r>
              <a:rPr lang="en-GB" dirty="0"/>
              <a:t>. Proof pearl: Regular expression equivalence and relation algebra. J. Automated Reasoning, 49:95–106, 2012. published online March 2011.  </a:t>
            </a:r>
            <a:r>
              <a:rPr lang="en-GB" dirty="0">
                <a:hlinkClick r:id="rId3"/>
              </a:rPr>
              <a:t>http://www21.in.tum.de/~nipkow/pubs/jar12.html</a:t>
            </a:r>
            <a:r>
              <a:rPr lang="en-GB" dirty="0"/>
              <a:t>.</a:t>
            </a:r>
          </a:p>
          <a:p>
            <a:r>
              <a:rPr lang="en-GB" dirty="0"/>
              <a:t>Robert S. Boyer and J Strother Moore. </a:t>
            </a:r>
            <a:r>
              <a:rPr lang="en-GB" dirty="0" err="1"/>
              <a:t>Metafunctions</a:t>
            </a:r>
            <a:r>
              <a:rPr lang="en-GB" dirty="0"/>
              <a:t>: proving them correct and using them efficiently as new proof procedures. In R. Boyer and J Moore, editors, </a:t>
            </a:r>
            <a:r>
              <a:rPr lang="en-GB" i="1" dirty="0"/>
              <a:t>The Correctness Problem in Computer Science</a:t>
            </a:r>
            <a:r>
              <a:rPr lang="en-GB" dirty="0"/>
              <a:t>, pages 103–184. Academic Press, 1981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8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having to formalize and prove correct the automata</a:t>
            </a:r>
          </a:p>
          <a:p>
            <a:r>
              <a:rPr lang="en-US" dirty="0"/>
              <a:t>construction (notation!)</a:t>
            </a:r>
          </a:p>
          <a:p>
            <a:r>
              <a:rPr lang="en-US" dirty="0"/>
              <a:t>determinization</a:t>
            </a:r>
          </a:p>
          <a:p>
            <a:r>
              <a:rPr lang="en-US" dirty="0"/>
              <a:t>minimization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Extension to relations (or other Kleene Algebras) without </a:t>
            </a:r>
            <a:r>
              <a:rPr lang="en-US" dirty="0" err="1"/>
              <a:t>Kozen’s</a:t>
            </a:r>
            <a:r>
              <a:rPr lang="en-US" dirty="0"/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4359E-6341-4A1E-9A32-75F8D0FC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are lists.</a:t>
            </a:r>
          </a:p>
          <a:p>
            <a:r>
              <a:rPr lang="en-US" dirty="0"/>
              <a:t>Languages are sets of words.</a:t>
            </a:r>
          </a:p>
          <a:p>
            <a:r>
              <a:rPr lang="en-US" i="1" dirty="0"/>
              <a:t>Interesting</a:t>
            </a:r>
            <a:r>
              <a:rPr lang="en-US" dirty="0"/>
              <a:t> languages are the infinite ones.</a:t>
            </a:r>
          </a:p>
          <a:p>
            <a:r>
              <a:rPr lang="pt-BR" dirty="0"/>
              <a:t>Deriv x A := {xs. x # xs ∈ A}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A6810-3DFA-48E9-840A-C8CE0480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Definition</a:t>
            </a:r>
          </a:p>
          <a:p>
            <a:r>
              <a:rPr lang="en-GB" dirty="0"/>
              <a:t>for all A and B, A ∼ B ==&gt; [] ∈ A &lt;--&gt; [] ∈ B</a:t>
            </a:r>
          </a:p>
          <a:p>
            <a:r>
              <a:rPr lang="en-GB" dirty="0"/>
              <a:t>for all A and B and x, A ∼ B ==&gt; </a:t>
            </a:r>
            <a:r>
              <a:rPr lang="en-GB" dirty="0" err="1"/>
              <a:t>Deriv</a:t>
            </a:r>
            <a:r>
              <a:rPr lang="en-GB" dirty="0"/>
              <a:t> x A ∼ </a:t>
            </a:r>
            <a:r>
              <a:rPr lang="en-GB" dirty="0" err="1"/>
              <a:t>Deriv</a:t>
            </a:r>
            <a:r>
              <a:rPr lang="en-GB" dirty="0"/>
              <a:t> x B.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“</a:t>
            </a:r>
            <a:r>
              <a:rPr lang="en-GB" dirty="0"/>
              <a:t>∼” is a </a:t>
            </a:r>
            <a:r>
              <a:rPr lang="en-GB" dirty="0" err="1"/>
              <a:t>bisimulation</a:t>
            </a:r>
            <a:r>
              <a:rPr lang="en-GB" dirty="0"/>
              <a:t>, then A ∼ B implies A = B</a:t>
            </a:r>
          </a:p>
          <a:p>
            <a:pPr marL="0" indent="0">
              <a:buNone/>
            </a:pPr>
            <a:r>
              <a:rPr lang="en-GB" dirty="0"/>
              <a:t>	proof by list induction.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Languages may be infinite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represent them by regular expression (RE)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19B38-44CA-465B-BAD0-5F60F70A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L(0) = ∅</a:t>
            </a:r>
          </a:p>
          <a:p>
            <a:r>
              <a:rPr lang="pt-BR" dirty="0"/>
              <a:t>L(1) = {[]}</a:t>
            </a:r>
          </a:p>
          <a:p>
            <a:r>
              <a:rPr lang="pt-BR" dirty="0"/>
              <a:t>L( &lt;a&gt; ) = {[a]}</a:t>
            </a:r>
          </a:p>
          <a:p>
            <a:r>
              <a:rPr lang="pt-BR" dirty="0"/>
              <a:t>L(r + s) = L(r) ∪ L(s)</a:t>
            </a:r>
          </a:p>
          <a:p>
            <a:r>
              <a:rPr lang="pt-BR" dirty="0"/>
              <a:t>L(r · s) = L(r)L(s)</a:t>
            </a:r>
          </a:p>
          <a:p>
            <a:r>
              <a:rPr lang="pt-BR" dirty="0"/>
              <a:t>L(r*) = (L(r))*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deriv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714A8-CC31-4441-812D-726CEF45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Deriv</a:t>
            </a:r>
            <a:r>
              <a:rPr lang="en-US" dirty="0"/>
              <a:t> computes on infinitely many lists</a:t>
            </a:r>
          </a:p>
          <a:p>
            <a:r>
              <a:rPr lang="en-US" dirty="0"/>
              <a:t>use operation on REs instead</a:t>
            </a:r>
          </a:p>
          <a:p>
            <a:pPr marL="0" indent="0">
              <a:buNone/>
            </a:pPr>
            <a:r>
              <a:rPr lang="en-US" dirty="0"/>
              <a:t>	goal: </a:t>
            </a:r>
            <a:r>
              <a:rPr lang="pt-BR" dirty="0"/>
              <a:t>L(deriv a r) = Deriv a (L(r))</a:t>
            </a:r>
          </a:p>
          <a:p>
            <a:r>
              <a:rPr lang="pt-BR" dirty="0"/>
              <a:t>deriv :: ‘a =&gt; ‘a rexp =&gt; ‘a rexp computable</a:t>
            </a:r>
          </a:p>
          <a:p>
            <a:r>
              <a:rPr lang="pt-BR" dirty="0"/>
              <a:t>Brzozowki formulatet the rules:</a:t>
            </a:r>
          </a:p>
          <a:p>
            <a:pPr marL="457200" lvl="1" indent="0">
              <a:buNone/>
            </a:pPr>
            <a:r>
              <a:rPr lang="en-US" dirty="0"/>
              <a:t> "</a:t>
            </a:r>
            <a:r>
              <a:rPr lang="en-US" dirty="0" err="1"/>
              <a:t>deriv</a:t>
            </a:r>
            <a:r>
              <a:rPr lang="en-US" dirty="0"/>
              <a:t> _ Zero = Zero"</a:t>
            </a:r>
          </a:p>
          <a:p>
            <a:pPr marL="457200" lvl="1" indent="0">
              <a:buNone/>
            </a:pPr>
            <a:r>
              <a:rPr lang="en-US" dirty="0"/>
              <a:t>| "</a:t>
            </a:r>
            <a:r>
              <a:rPr lang="en-US" dirty="0" err="1"/>
              <a:t>deriv</a:t>
            </a:r>
            <a:r>
              <a:rPr lang="en-US" dirty="0"/>
              <a:t> _ One = Zero"</a:t>
            </a:r>
          </a:p>
          <a:p>
            <a:pPr marL="457200" lvl="1" indent="0">
              <a:buNone/>
            </a:pPr>
            <a:r>
              <a:rPr lang="en-US" dirty="0"/>
              <a:t>| "</a:t>
            </a:r>
            <a:r>
              <a:rPr lang="en-US" dirty="0" err="1"/>
              <a:t>deriv</a:t>
            </a:r>
            <a:r>
              <a:rPr lang="en-US" dirty="0"/>
              <a:t> a (Atom b) = (if a = b then One else Zero)"</a:t>
            </a:r>
          </a:p>
          <a:p>
            <a:pPr marL="457200" lvl="1" indent="0">
              <a:buNone/>
            </a:pPr>
            <a:r>
              <a:rPr lang="en-US" dirty="0"/>
              <a:t>| "</a:t>
            </a:r>
            <a:r>
              <a:rPr lang="en-US" dirty="0" err="1"/>
              <a:t>deriv</a:t>
            </a:r>
            <a:r>
              <a:rPr lang="en-US" dirty="0"/>
              <a:t> a (Plus r s) = Plus (</a:t>
            </a:r>
            <a:r>
              <a:rPr lang="en-US" dirty="0" err="1"/>
              <a:t>deriv</a:t>
            </a:r>
            <a:r>
              <a:rPr lang="en-US" dirty="0"/>
              <a:t> a r) (</a:t>
            </a:r>
            <a:r>
              <a:rPr lang="en-US" dirty="0" err="1"/>
              <a:t>deriv</a:t>
            </a:r>
            <a:r>
              <a:rPr lang="en-US" dirty="0"/>
              <a:t> a s)"</a:t>
            </a:r>
          </a:p>
        </p:txBody>
      </p:sp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and Star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9D588-5CC2-42AF-BED0-FA41CE724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deriv</a:t>
            </a:r>
            <a:r>
              <a:rPr lang="en-GB" dirty="0"/>
              <a:t> a (Times r s) =</a:t>
            </a:r>
          </a:p>
          <a:p>
            <a:pPr marL="0" indent="0">
              <a:buNone/>
            </a:pPr>
            <a:r>
              <a:rPr lang="en-GB" dirty="0"/>
              <a:t>	(let r's = Times (</a:t>
            </a:r>
            <a:r>
              <a:rPr lang="en-GB" dirty="0" err="1"/>
              <a:t>deriv</a:t>
            </a:r>
            <a:r>
              <a:rPr lang="en-GB" dirty="0"/>
              <a:t> a r) s</a:t>
            </a:r>
          </a:p>
          <a:p>
            <a:pPr marL="0" indent="0">
              <a:buNone/>
            </a:pPr>
            <a:r>
              <a:rPr lang="en-GB" dirty="0"/>
              <a:t>	in if nullable r then Plus r's (</a:t>
            </a:r>
            <a:r>
              <a:rPr lang="en-GB" dirty="0" err="1"/>
              <a:t>deriv</a:t>
            </a:r>
            <a:r>
              <a:rPr lang="en-GB" dirty="0"/>
              <a:t> a s) else r’s)</a:t>
            </a:r>
          </a:p>
          <a:p>
            <a:pPr marL="0" indent="0">
              <a:buNone/>
            </a:pPr>
            <a:endParaRPr lang="en-GB" dirty="0"/>
          </a:p>
          <a:p>
            <a:r>
              <a:rPr lang="pt-BR" dirty="0"/>
              <a:t>deriv a (Star r) = Times (deriv a r) (Star 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associativity, commutativity and idempotence of </a:t>
            </a:r>
            <a:r>
              <a:rPr lang="en-US" i="1" dirty="0"/>
              <a:t>+</a:t>
            </a:r>
          </a:p>
          <a:p>
            <a:r>
              <a:rPr lang="en-US" dirty="0"/>
              <a:t>the auxiliary function </a:t>
            </a:r>
            <a:r>
              <a:rPr lang="en-US" i="1" dirty="0"/>
              <a:t>norm</a:t>
            </a:r>
            <a:r>
              <a:rPr lang="en-US" dirty="0"/>
              <a:t> establishes a normal 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ACI-equal terms are identified at that step already</a:t>
            </a:r>
          </a:p>
          <a:p>
            <a:r>
              <a:rPr lang="en-US" dirty="0"/>
              <a:t>to verify this, one would have to state ACI-equivalence formally.</a:t>
            </a:r>
          </a:p>
          <a:p>
            <a:endParaRPr lang="en-US" dirty="0"/>
          </a:p>
          <a:p>
            <a:r>
              <a:rPr lang="en-US" dirty="0"/>
              <a:t>the REs in the (emergent) </a:t>
            </a:r>
            <a:r>
              <a:rPr lang="en-US" dirty="0" err="1"/>
              <a:t>bisimulation</a:t>
            </a:r>
            <a:r>
              <a:rPr lang="en-US" dirty="0"/>
              <a:t> are kept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Microsoft Office PowerPoint</Application>
  <PresentationFormat>Breitbild</PresentationFormat>
  <Paragraphs>160</Paragraphs>
  <Slides>21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</vt:lpstr>
      <vt:lpstr>Regular Expression Equivalence via Derivatives</vt:lpstr>
      <vt:lpstr>Goal</vt:lpstr>
      <vt:lpstr>Shortcuts</vt:lpstr>
      <vt:lpstr>Languages</vt:lpstr>
      <vt:lpstr>Bisimulations</vt:lpstr>
      <vt:lpstr>Regular Expressions</vt:lpstr>
      <vt:lpstr>deriv</vt:lpstr>
      <vt:lpstr>Times and Star</vt:lpstr>
      <vt:lpstr>ACI</vt:lpstr>
      <vt:lpstr>nderiv</vt:lpstr>
      <vt:lpstr>Next steps of the algorithm</vt:lpstr>
      <vt:lpstr>More Algorithm explanations</vt:lpstr>
      <vt:lpstr>In each step</vt:lpstr>
      <vt:lpstr>More Algorithm explanations</vt:lpstr>
      <vt:lpstr>More Algorithm explanations</vt:lpstr>
      <vt:lpstr>Closure computation</vt:lpstr>
      <vt:lpstr>Usage of functional Data Structures</vt:lpstr>
      <vt:lpstr>Beyond equalities</vt:lpstr>
      <vt:lpstr>Reflection due to Boyer and Moore</vt:lpstr>
      <vt:lpstr>Defining a usable proof method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111</cp:revision>
  <dcterms:created xsi:type="dcterms:W3CDTF">2017-10-28T22:53:28Z</dcterms:created>
  <dcterms:modified xsi:type="dcterms:W3CDTF">2017-11-28T01:19:40Z</dcterms:modified>
</cp:coreProperties>
</file>