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80" r:id="rId4"/>
    <p:sldId id="261" r:id="rId5"/>
    <p:sldId id="262" r:id="rId6"/>
    <p:sldId id="263" r:id="rId7"/>
    <p:sldId id="270" r:id="rId8"/>
    <p:sldId id="271" r:id="rId9"/>
    <p:sldId id="272" r:id="rId10"/>
    <p:sldId id="273" r:id="rId11"/>
    <p:sldId id="281" r:id="rId12"/>
    <p:sldId id="274" r:id="rId13"/>
    <p:sldId id="278" r:id="rId14"/>
    <p:sldId id="264" r:id="rId15"/>
    <p:sldId id="265" r:id="rId16"/>
    <p:sldId id="257" r:id="rId17"/>
    <p:sldId id="260" r:id="rId18"/>
    <p:sldId id="269" r:id="rId19"/>
    <p:sldId id="279" r:id="rId20"/>
    <p:sldId id="268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7" autoAdjust="0"/>
    <p:restoredTop sz="87780" autoAdjust="0"/>
  </p:normalViewPr>
  <p:slideViewPr>
    <p:cSldViewPr snapToGrid="0">
      <p:cViewPr varScale="1">
        <p:scale>
          <a:sx n="116" d="100"/>
          <a:sy n="116" d="100"/>
        </p:scale>
        <p:origin x="16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8728B-C74D-450C-A579-E5E997D18F7C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32559-8951-4C46-A356-FBB9455D7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80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3720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687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standard work set algorithm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902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for a position of the </a:t>
            </a:r>
            <a:r>
              <a:rPr lang="en-US" dirty="0" err="1"/>
              <a:t>subterms</a:t>
            </a:r>
            <a:r>
              <a:rPr lang="en-US" dirty="0"/>
              <a:t> in the sequence … + … + … + … (</a:t>
            </a:r>
            <a:r>
              <a:rPr lang="en-US" dirty="0" err="1"/>
              <a:t>Wich</a:t>
            </a:r>
            <a:r>
              <a:rPr lang="en-US" dirty="0"/>
              <a:t> is a tree, but due to associativity we can transform into a list) to be uniquely determined, we can just define an arbitrary order on the topmost constructors. Then every </a:t>
            </a:r>
            <a:r>
              <a:rPr lang="en-US" dirty="0" err="1"/>
              <a:t>subterm</a:t>
            </a:r>
            <a:r>
              <a:rPr lang="en-US" dirty="0"/>
              <a:t> is already in the “correct section the a list” and then, its subparts get normed again.</a:t>
            </a:r>
          </a:p>
          <a:p>
            <a:r>
              <a:rPr lang="en-US" dirty="0"/>
              <a:t>Actually, the correct way is to work bottom up, but you get the idea.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019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…</a:t>
            </a:r>
            <a:r>
              <a:rPr lang="de-DE" dirty="0" err="1"/>
              <a:t>extended</a:t>
            </a:r>
            <a:r>
              <a:rPr lang="de-DE" dirty="0"/>
              <a:t> REs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more</a:t>
            </a:r>
            <a:r>
              <a:rPr lang="de-DE" dirty="0"/>
              <a:t> expressive, but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/>
              <a:t>succinct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71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to the audience: How to obtain a decision procedure for “⊆”?</a:t>
            </a:r>
          </a:p>
          <a:p>
            <a:endParaRPr lang="en-US" dirty="0"/>
          </a:p>
          <a:p>
            <a:r>
              <a:rPr lang="en-US" dirty="0"/>
              <a:t>2: This w is some sort of counterexample, thus it probably really adds understanding to proof texts.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844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brackets &lt;…&gt; are constructors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959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definition needs explanations</a:t>
            </a:r>
          </a:p>
          <a:p>
            <a:r>
              <a:rPr lang="en-US" dirty="0"/>
              <a:t>to-do: better markup </a:t>
            </a:r>
            <a:r>
              <a:rPr lang="en-US" dirty="0" err="1"/>
              <a:t>Nipkow</a:t>
            </a:r>
            <a:r>
              <a:rPr lang="en-US" dirty="0"/>
              <a:t> says: remove.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513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and of course, the source is online in the AFP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480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regular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GB" noProof="0" dirty="0"/>
              <a:t>algorithm</a:t>
            </a:r>
            <a:r>
              <a:rPr lang="de-DE" dirty="0"/>
              <a:t> </a:t>
            </a:r>
            <a:r>
              <a:rPr lang="de-DE" dirty="0" err="1"/>
              <a:t>terminates</a:t>
            </a:r>
            <a:r>
              <a:rPr lang="de-DE" dirty="0"/>
              <a:t> and </a:t>
            </a:r>
            <a:r>
              <a:rPr lang="de-DE" dirty="0" err="1"/>
              <a:t>return</a:t>
            </a:r>
            <a:r>
              <a:rPr lang="de-DE" dirty="0"/>
              <a:t> a </a:t>
            </a:r>
            <a:r>
              <a:rPr lang="de-DE" dirty="0" err="1"/>
              <a:t>result</a:t>
            </a:r>
            <a:r>
              <a:rPr lang="de-DE" dirty="0"/>
              <a:t> (</a:t>
            </a:r>
            <a:r>
              <a:rPr lang="de-DE" dirty="0" err="1"/>
              <a:t>equivalent</a:t>
            </a:r>
            <a:r>
              <a:rPr lang="de-DE" dirty="0"/>
              <a:t>/not </a:t>
            </a:r>
            <a:r>
              <a:rPr lang="de-DE" dirty="0" err="1"/>
              <a:t>equivalent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The last </a:t>
            </a:r>
            <a:r>
              <a:rPr lang="de-DE" dirty="0" err="1"/>
              <a:t>requirement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at a </a:t>
            </a:r>
            <a:r>
              <a:rPr lang="de-DE" dirty="0" err="1"/>
              <a:t>price</a:t>
            </a:r>
            <a:r>
              <a:rPr lang="de-DE" dirty="0"/>
              <a:t>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won‘t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optimal </a:t>
            </a:r>
            <a:r>
              <a:rPr lang="de-DE" dirty="0" err="1"/>
              <a:t>performance</a:t>
            </a:r>
            <a:endParaRPr lang="de-DE" dirty="0"/>
          </a:p>
          <a:p>
            <a:endParaRPr lang="de-DE" dirty="0"/>
          </a:p>
          <a:p>
            <a:r>
              <a:rPr lang="de-DE" dirty="0"/>
              <a:t>(Personal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: </a:t>
            </a:r>
            <a:r>
              <a:rPr lang="de-DE" dirty="0" err="1"/>
              <a:t>something</a:t>
            </a:r>
            <a:r>
              <a:rPr lang="de-DE" dirty="0"/>
              <a:t> like automatatutor.com)</a:t>
            </a:r>
          </a:p>
          <a:p>
            <a:endParaRPr lang="de-DE" dirty="0"/>
          </a:p>
          <a:p>
            <a:r>
              <a:rPr lang="de-DE" dirty="0" err="1"/>
              <a:t>Implications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design: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interested</a:t>
            </a:r>
            <a:r>
              <a:rPr lang="de-DE" dirty="0"/>
              <a:t> in partial </a:t>
            </a:r>
            <a:r>
              <a:rPr lang="de-DE" dirty="0" err="1"/>
              <a:t>correctness</a:t>
            </a:r>
            <a:r>
              <a:rPr lang="de-DE" dirty="0"/>
              <a:t> (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termination</a:t>
            </a:r>
            <a:r>
              <a:rPr lang="de-DE" dirty="0"/>
              <a:t> </a:t>
            </a:r>
            <a:r>
              <a:rPr lang="de-DE" dirty="0" err="1"/>
              <a:t>proof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Brzozowski</a:t>
            </a:r>
            <a:r>
              <a:rPr lang="de-DE" dirty="0"/>
              <a:t>, but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(and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requires</a:t>
            </a:r>
            <a:r>
              <a:rPr lang="de-DE" dirty="0"/>
              <a:t> </a:t>
            </a:r>
            <a:r>
              <a:rPr lang="de-DE" dirty="0" err="1"/>
              <a:t>linorder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atoms</a:t>
            </a:r>
            <a:r>
              <a:rPr lang="de-DE" dirty="0"/>
              <a:t>?))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285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the goal is to construct such a </a:t>
            </a:r>
            <a:r>
              <a:rPr lang="en-US" dirty="0" err="1"/>
              <a:t>ps</a:t>
            </a:r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377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To-do: </a:t>
            </a:r>
            <a:r>
              <a:rPr lang="en-US" dirty="0" err="1"/>
              <a:t>wirklich</a:t>
            </a:r>
            <a:r>
              <a:rPr lang="en-US" dirty="0"/>
              <a:t> relevant und </a:t>
            </a:r>
            <a:r>
              <a:rPr lang="en-US" dirty="0" err="1"/>
              <a:t>leicht</a:t>
            </a:r>
            <a:r>
              <a:rPr lang="en-US" dirty="0"/>
              <a:t> </a:t>
            </a:r>
            <a:r>
              <a:rPr lang="en-US" dirty="0" err="1"/>
              <a:t>genug</a:t>
            </a:r>
            <a:r>
              <a:rPr lang="en-US" dirty="0"/>
              <a:t> </a:t>
            </a:r>
            <a:r>
              <a:rPr lang="en-US" dirty="0" err="1"/>
              <a:t>verständlich</a:t>
            </a:r>
            <a:r>
              <a:rPr lang="en-US" dirty="0"/>
              <a:t>? </a:t>
            </a:r>
            <a:r>
              <a:rPr lang="en-US" dirty="0" err="1"/>
              <a:t>Evtl</a:t>
            </a:r>
            <a:r>
              <a:rPr lang="en-US" dirty="0"/>
              <a:t>. </a:t>
            </a:r>
            <a:r>
              <a:rPr lang="en-US" dirty="0" err="1"/>
              <a:t>besser</a:t>
            </a:r>
            <a:r>
              <a:rPr lang="en-US" dirty="0"/>
              <a:t> so </a:t>
            </a:r>
            <a:r>
              <a:rPr lang="en-US" dirty="0" err="1"/>
              <a:t>erklären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der </a:t>
            </a:r>
            <a:r>
              <a:rPr lang="en-US" dirty="0" err="1"/>
              <a:t>letzte</a:t>
            </a:r>
            <a:r>
              <a:rPr lang="en-US" dirty="0"/>
              <a:t> </a:t>
            </a:r>
            <a:r>
              <a:rPr lang="en-US" dirty="0" err="1"/>
              <a:t>Absatz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Abschnitt</a:t>
            </a:r>
            <a:r>
              <a:rPr lang="en-US" dirty="0"/>
              <a:t> 1.1?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965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_Derivatives_</a:t>
            </a:r>
          </a:p>
          <a:p>
            <a:endParaRPr lang="en-US" dirty="0"/>
          </a:p>
          <a:p>
            <a:r>
              <a:rPr lang="en-US" dirty="0"/>
              <a:t>if a representation is finite, we can at least hope to be able to construct it.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183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Bisiumlation</a:t>
            </a:r>
            <a:r>
              <a:rPr lang="en-US" dirty="0"/>
              <a:t> is a _relation_ with the following properties</a:t>
            </a:r>
          </a:p>
          <a:p>
            <a:endParaRPr lang="en-US" dirty="0"/>
          </a:p>
          <a:p>
            <a:r>
              <a:rPr lang="en-US" dirty="0"/>
              <a:t>We use “~”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868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rexp</a:t>
            </a:r>
            <a:r>
              <a:rPr lang="en-US" dirty="0"/>
              <a:t>” is the type constructor of regular expressions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313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nullable </a:t>
            </a:r>
            <a:r>
              <a:rPr lang="en-US" dirty="0" err="1"/>
              <a:t>erklären</a:t>
            </a:r>
            <a:r>
              <a:rPr lang="en-US" dirty="0"/>
              <a:t> (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evtl</a:t>
            </a:r>
            <a:r>
              <a:rPr lang="en-US" dirty="0"/>
              <a:t>. </a:t>
            </a:r>
            <a:r>
              <a:rPr lang="en-US" dirty="0" err="1"/>
              <a:t>vorher</a:t>
            </a:r>
            <a:r>
              <a:rPr lang="en-US" dirty="0"/>
              <a:t> </a:t>
            </a:r>
            <a:r>
              <a:rPr lang="en-US" dirty="0" err="1"/>
              <a:t>ersetzen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“[] \in L(r)” ?) </a:t>
            </a:r>
            <a:r>
              <a:rPr lang="en-US" dirty="0" err="1"/>
              <a:t>todo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means that we can replace the languages in the </a:t>
            </a:r>
            <a:r>
              <a:rPr lang="en-US" dirty="0" err="1"/>
              <a:t>bisimulation</a:t>
            </a:r>
            <a:r>
              <a:rPr lang="en-US" dirty="0"/>
              <a:t> def by REs </a:t>
            </a:r>
            <a:r>
              <a:rPr lang="en-US" dirty="0">
                <a:sym typeface="Wingdings" panose="05000000000000000000" pitchFamily="2" charset="2"/>
              </a:rPr>
              <a:t> &lt;---- to-do: </a:t>
            </a:r>
            <a:r>
              <a:rPr lang="en-US" dirty="0" err="1">
                <a:sym typeface="Wingdings" panose="05000000000000000000" pitchFamily="2" charset="2"/>
              </a:rPr>
              <a:t>Eigene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Folie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dafür</a:t>
            </a:r>
            <a:r>
              <a:rPr lang="en-US" dirty="0">
                <a:sym typeface="Wingdings" panose="05000000000000000000" pitchFamily="2" charset="2"/>
              </a:rPr>
              <a:t>?</a:t>
            </a:r>
            <a:endParaRPr lang="en-US" dirty="0"/>
          </a:p>
          <a:p>
            <a:endParaRPr lang="en-US" dirty="0"/>
          </a:p>
          <a:p>
            <a:r>
              <a:rPr lang="en-US" dirty="0"/>
              <a:t>… and now, we can hope to construct it. The simple approach “add all missing REs” works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994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work set right: relation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968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FA3CC-3790-4FFB-9EAD-69C2A325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9C887D-6D08-4484-9A28-A8E80EB6C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C6471-AD55-447F-B593-4F641A22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12/4/2017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7B0DB7-CA2C-4354-9461-571EB65E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9EA86E-6584-4E3F-A204-70BA49FD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532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EAB56-2950-49E0-9C24-7AD37E55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FDC1A3-4296-4E78-8F4C-3E43E0822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251232-CD44-4368-B96A-314AD324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55CEF9-2C4D-46D1-8313-952EA174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48B7CA-70B2-4F78-9B14-68095452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6404AD9-AB34-47B5-971F-5EEADA0FD9C9}"/>
              </a:ext>
            </a:extLst>
          </p:cNvPr>
          <p:cNvSpPr txBox="1">
            <a:spLocks/>
          </p:cNvSpPr>
          <p:nvPr userDrawn="1"/>
        </p:nvSpPr>
        <p:spPr>
          <a:xfrm>
            <a:off x="88712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8" name="Vertikaler Textplatzhalter 2">
            <a:extLst>
              <a:ext uri="{FF2B5EF4-FFF2-40B4-BE49-F238E27FC236}">
                <a16:creationId xmlns:a16="http://schemas.microsoft.com/office/drawing/2014/main" id="{2F92B24A-68DE-4029-98BA-CE7998A469CF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887128" y="1825625"/>
            <a:ext cx="10515600" cy="43513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62629077-229D-416C-949A-E6C352EFD1FC}"/>
              </a:ext>
            </a:extLst>
          </p:cNvPr>
          <p:cNvSpPr txBox="1">
            <a:spLocks/>
          </p:cNvSpPr>
          <p:nvPr userDrawn="1"/>
        </p:nvSpPr>
        <p:spPr>
          <a:xfrm>
            <a:off x="8871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511AE9-C2D5-45E7-980E-A4DD1A9265AF}" type="datetimeFigureOut">
              <a:rPr lang="en-US" noProof="0" smtClean="0"/>
              <a:pPr/>
              <a:t>12/4/2017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769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7F58E9-C2FA-4F1E-AA6D-A81A7CF4E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4E3DA6-3DE2-43F5-987A-CFE99AF88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1EDC3-09B1-4C53-9025-6E4B0533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12/4/2017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8B7D53-DF7C-4464-B8D4-1757075D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46A2ED-51A8-4982-BBA4-0459766E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014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795B5-EA8A-4D34-AAE2-8D022101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21E03-F009-4537-A9E4-F5AEC970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3100A-DBC0-46F2-A259-5563F143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12/4/2017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FECA8-68D6-4D2F-8EFC-5E06A009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2E9C8-3129-4794-9698-699951B1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69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7804F-66E2-41E7-801B-41B1ADA7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F102C5-97D4-428F-9DBF-071A221DF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DB582F-AFC9-4E2F-865F-D03C936C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12/4/2017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9A8EA5-12DB-4EDB-A2A5-687F2BC2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DD7EF1-5EEF-444A-B583-BE5C9CE3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AD2C0-036B-4912-ACB0-1D3FB4A2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84F353-C7B5-40E1-B2A8-AFD7D6BD0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0AF3B9-645A-4A74-959A-C69BD60DA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50363C-D4A7-4F4F-91E2-7E58A260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12/4/2017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495A07-DF38-45C2-9413-C36A0E0D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30D4A8-97EE-4110-A52E-826873E4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885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2A456-639B-45D3-892C-6136B72A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319651-EF6A-47C5-B5F9-E22970D57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10C765-8F12-4ED0-8C8D-E445C3935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35CCFC-0CE0-49B3-BF7A-B5AA44D03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F65CD5-5FFA-4AEF-A57C-9DFA1054B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D6BBC5-E59D-45AD-975D-5CF1A619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12/4/2017</a:t>
            </a:fld>
            <a:endParaRPr lang="en-US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7FA695-9DDB-4162-A2B5-DBE9A73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AC7ACD-05BA-4D7D-BD9D-C48EBD8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94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63B89-E466-45AC-8C57-A3E6C34B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3C4B5D-6248-483D-9B39-72008764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12/4/2017</a:t>
            </a:fld>
            <a:endParaRPr lang="en-US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DDEF1B-A08B-401E-8755-A3702129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8F06EC-C07B-498D-A547-540A4226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202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E5B438-6CEF-4B73-909E-72B5F7C3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7075" y="6356350"/>
            <a:ext cx="2743200" cy="365125"/>
          </a:xfrm>
        </p:spPr>
        <p:txBody>
          <a:bodyPr/>
          <a:lstStyle/>
          <a:p>
            <a:fld id="{B8511AE9-C2D5-45E7-980E-A4DD1A9265AF}" type="datetimeFigureOut">
              <a:rPr lang="en-US" noProof="0" smtClean="0"/>
              <a:t>12/4/2017</a:t>
            </a:fld>
            <a:endParaRPr lang="en-US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34D90-E5D5-45CA-9B32-A48EB78F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61251-A095-495B-8FF8-7CDC85D0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3440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941F9-8ED7-48B8-8F92-8CE7E4B2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29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0B078-CC2B-4560-8CAC-DA260866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69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22CF9E-386E-4F84-9500-F92A8952A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629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99E26D-9D01-4388-9E5D-12BE59BF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12/4/2017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6F2A51-9E6C-4DDB-AF24-DFDDED6B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5110" y="6356350"/>
            <a:ext cx="4114800" cy="365125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4E3B4F-954F-4E06-A216-2EB84AD3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37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67850-23AC-470D-9696-34852A2B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BDB6E5-2087-4CE6-947A-DBDEEF343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C7ADF0-1469-4C69-B662-7E6C828B8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ECA17-A1A4-4766-8CD6-699527E5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12/4/2017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B9B793-D9C9-4235-9ECB-3669FD4C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EAEE22-7FB8-4A1E-B67C-C8C444EA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270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495BBE-137F-4BC0-9DBF-F84A48E7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B6505E-F329-455D-91A7-766F94FA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9AC16-CE70-4090-B822-1F619B2CA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1AE9-C2D5-45E7-980E-A4DD1A9265AF}" type="datetimeFigureOut">
              <a:rPr lang="en-US" noProof="0" smtClean="0"/>
              <a:t>12/4/2017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5BCD05-47E1-4F9B-8790-B6530DDD6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6107BE-089C-4B03-877A-00DD18066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9502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21.in.tum.de/~nipkow/pubs/jar12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4D14F-601C-43F0-A3BB-9383C00A4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noProof="0" dirty="0"/>
              <a:t>Regular Expression Equivalence via Derivatives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0FA058-A761-41FC-A42C-E32FF39F6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Fabian Hellauer</a:t>
            </a:r>
          </a:p>
        </p:txBody>
      </p:sp>
    </p:spTree>
    <p:extLst>
      <p:ext uri="{BB962C8B-B14F-4D97-AF65-F5344CB8AC3E}">
        <p14:creationId xmlns:p14="http://schemas.microsoft.com/office/powerpoint/2010/main" val="426293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1A3B1-D8C0-4C7D-A9AD-A176331D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0EF17B-F9BE-4178-A899-972EAE812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a definition</a:t>
            </a:r>
          </a:p>
          <a:p>
            <a:pPr marL="0" indent="0">
              <a:buNone/>
            </a:pPr>
            <a:r>
              <a:rPr lang="en-GB" dirty="0"/>
              <a:t>fun </a:t>
            </a:r>
            <a:r>
              <a:rPr lang="en-GB" dirty="0">
                <a:latin typeface="Lucida Bright" panose="02040602050505020304" pitchFamily="18" charset="0"/>
              </a:rPr>
              <a:t>while</a:t>
            </a:r>
            <a:r>
              <a:rPr lang="en-GB" dirty="0"/>
              <a:t> where </a:t>
            </a:r>
            <a:r>
              <a:rPr lang="en-GB" dirty="0">
                <a:latin typeface="Lucida Bright" panose="02040602050505020304" pitchFamily="18" charset="0"/>
              </a:rPr>
              <a:t>while </a:t>
            </a:r>
            <a:r>
              <a:rPr lang="en-GB" dirty="0" err="1">
                <a:latin typeface="Lucida Bright" panose="02040602050505020304" pitchFamily="18" charset="0"/>
              </a:rPr>
              <a:t>tst</a:t>
            </a:r>
            <a:r>
              <a:rPr lang="en-GB" dirty="0">
                <a:latin typeface="Lucida Bright" panose="02040602050505020304" pitchFamily="18" charset="0"/>
              </a:rPr>
              <a:t> </a:t>
            </a:r>
            <a:r>
              <a:rPr lang="en-GB" dirty="0" err="1">
                <a:latin typeface="Lucida Bright" panose="02040602050505020304" pitchFamily="18" charset="0"/>
              </a:rPr>
              <a:t>stp</a:t>
            </a:r>
            <a:r>
              <a:rPr lang="en-GB" dirty="0">
                <a:latin typeface="Lucida Bright" panose="02040602050505020304" pitchFamily="18" charset="0"/>
              </a:rPr>
              <a:t> state =</a:t>
            </a:r>
          </a:p>
          <a:p>
            <a:pPr marL="457200" lvl="1" indent="0">
              <a:buNone/>
            </a:pPr>
            <a:r>
              <a:rPr lang="en-GB" dirty="0">
                <a:latin typeface="Lucida Bright" panose="02040602050505020304" pitchFamily="18" charset="0"/>
              </a:rPr>
              <a:t>	(if </a:t>
            </a:r>
            <a:r>
              <a:rPr lang="en-GB" dirty="0" err="1">
                <a:latin typeface="Lucida Bright" panose="02040602050505020304" pitchFamily="18" charset="0"/>
              </a:rPr>
              <a:t>tst</a:t>
            </a:r>
            <a:r>
              <a:rPr lang="en-GB" dirty="0">
                <a:latin typeface="Lucida Bright" panose="02040602050505020304" pitchFamily="18" charset="0"/>
              </a:rPr>
              <a:t> state then while </a:t>
            </a:r>
            <a:r>
              <a:rPr lang="en-GB" dirty="0" err="1">
                <a:latin typeface="Lucida Bright" panose="02040602050505020304" pitchFamily="18" charset="0"/>
              </a:rPr>
              <a:t>tst</a:t>
            </a:r>
            <a:r>
              <a:rPr lang="en-GB" dirty="0">
                <a:latin typeface="Lucida Bright" panose="02040602050505020304" pitchFamily="18" charset="0"/>
              </a:rPr>
              <a:t> </a:t>
            </a:r>
            <a:r>
              <a:rPr lang="en-GB" dirty="0" err="1">
                <a:latin typeface="Lucida Bright" panose="02040602050505020304" pitchFamily="18" charset="0"/>
              </a:rPr>
              <a:t>stp</a:t>
            </a:r>
            <a:r>
              <a:rPr lang="en-GB" dirty="0">
                <a:latin typeface="Lucida Bright" panose="02040602050505020304" pitchFamily="18" charset="0"/>
              </a:rPr>
              <a:t> (</a:t>
            </a:r>
            <a:r>
              <a:rPr lang="en-GB" dirty="0" err="1">
                <a:latin typeface="Lucida Bright" panose="02040602050505020304" pitchFamily="18" charset="0"/>
              </a:rPr>
              <a:t>stp</a:t>
            </a:r>
            <a:r>
              <a:rPr lang="en-GB" dirty="0">
                <a:latin typeface="Lucida Bright" panose="02040602050505020304" pitchFamily="18" charset="0"/>
              </a:rPr>
              <a:t> state) else state)</a:t>
            </a:r>
          </a:p>
          <a:p>
            <a:pPr marL="457200" lvl="1" indent="0">
              <a:buNone/>
            </a:pPr>
            <a:endParaRPr lang="en-GB" dirty="0">
              <a:latin typeface="Lucida Bright" panose="020406020505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our case, </a:t>
            </a:r>
            <a:r>
              <a:rPr lang="en-US" dirty="0">
                <a:latin typeface="Lucida Bright" panose="02040602050505020304" pitchFamily="18" charset="0"/>
              </a:rPr>
              <a:t>state</a:t>
            </a:r>
            <a:r>
              <a:rPr lang="en-US" dirty="0"/>
              <a:t> has the type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Lucida Bright" panose="02040602050505020304" pitchFamily="18" charset="0"/>
              </a:rPr>
              <a:t>('a </a:t>
            </a:r>
            <a:r>
              <a:rPr lang="en-US" dirty="0" err="1">
                <a:latin typeface="Lucida Bright" panose="02040602050505020304" pitchFamily="18" charset="0"/>
              </a:rPr>
              <a:t>rexp</a:t>
            </a:r>
            <a:r>
              <a:rPr lang="en-US" dirty="0">
                <a:latin typeface="Lucida Bright" panose="02040602050505020304" pitchFamily="18" charset="0"/>
              </a:rPr>
              <a:t> × 'a </a:t>
            </a:r>
            <a:r>
              <a:rPr lang="en-US" dirty="0" err="1">
                <a:latin typeface="Lucida Bright" panose="02040602050505020304" pitchFamily="18" charset="0"/>
              </a:rPr>
              <a:t>rexp</a:t>
            </a:r>
            <a:r>
              <a:rPr lang="en-US" dirty="0">
                <a:latin typeface="Lucida Bright" panose="02040602050505020304" pitchFamily="18" charset="0"/>
              </a:rPr>
              <a:t>) list × ('a </a:t>
            </a:r>
            <a:r>
              <a:rPr lang="en-US" dirty="0" err="1">
                <a:latin typeface="Lucida Bright" panose="02040602050505020304" pitchFamily="18" charset="0"/>
              </a:rPr>
              <a:t>rexp</a:t>
            </a:r>
            <a:r>
              <a:rPr lang="en-US" dirty="0">
                <a:latin typeface="Lucida Bright" panose="02040602050505020304" pitchFamily="18" charset="0"/>
              </a:rPr>
              <a:t> × 'a </a:t>
            </a:r>
            <a:r>
              <a:rPr lang="en-US" dirty="0" err="1">
                <a:latin typeface="Lucida Bright" panose="02040602050505020304" pitchFamily="18" charset="0"/>
              </a:rPr>
              <a:t>rexp</a:t>
            </a:r>
            <a:r>
              <a:rPr lang="en-US" dirty="0">
                <a:latin typeface="Lucida Bright" panose="02040602050505020304" pitchFamily="18" charset="0"/>
              </a:rPr>
              <a:t>) list</a:t>
            </a:r>
          </a:p>
        </p:txBody>
      </p:sp>
    </p:spTree>
    <p:extLst>
      <p:ext uri="{BB962C8B-B14F-4D97-AF65-F5344CB8AC3E}">
        <p14:creationId xmlns:p14="http://schemas.microsoft.com/office/powerpoint/2010/main" val="183665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67C1E-2545-499C-967A-F415723C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and 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7057A-69F6-409A-ACFA-8AB16AFEB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fun </a:t>
            </a:r>
            <a:r>
              <a:rPr lang="en-GB" dirty="0" err="1">
                <a:latin typeface="Lucida Bright" panose="02040602050505020304" pitchFamily="18" charset="0"/>
              </a:rPr>
              <a:t>stp</a:t>
            </a:r>
            <a:r>
              <a:rPr lang="en-GB" dirty="0"/>
              <a:t> where </a:t>
            </a:r>
            <a:r>
              <a:rPr lang="en-GB" dirty="0" err="1">
                <a:latin typeface="Lucida Bright" panose="02040602050505020304" pitchFamily="18" charset="0"/>
              </a:rPr>
              <a:t>stp</a:t>
            </a:r>
            <a:r>
              <a:rPr lang="en-GB" dirty="0">
                <a:latin typeface="Lucida Bright" panose="02040602050505020304" pitchFamily="18" charset="0"/>
              </a:rPr>
              <a:t> as (</a:t>
            </a:r>
            <a:r>
              <a:rPr lang="en-GB" dirty="0" err="1">
                <a:latin typeface="Lucida Bright" panose="02040602050505020304" pitchFamily="18" charset="0"/>
              </a:rPr>
              <a:t>ws</a:t>
            </a:r>
            <a:r>
              <a:rPr lang="en-GB" dirty="0">
                <a:latin typeface="Lucida Bright" panose="02040602050505020304" pitchFamily="18" charset="0"/>
              </a:rPr>
              <a:t>, </a:t>
            </a:r>
            <a:r>
              <a:rPr lang="en-GB" dirty="0" err="1">
                <a:latin typeface="Lucida Bright" panose="02040602050505020304" pitchFamily="18" charset="0"/>
              </a:rPr>
              <a:t>ps</a:t>
            </a:r>
            <a:r>
              <a:rPr lang="en-GB" dirty="0">
                <a:latin typeface="Lucida Bright" panose="02040602050505020304" pitchFamily="18" charset="0"/>
              </a:rPr>
              <a:t>) =</a:t>
            </a:r>
          </a:p>
          <a:p>
            <a:pPr marL="0" indent="0">
              <a:buNone/>
            </a:pPr>
            <a:r>
              <a:rPr lang="en-GB" dirty="0">
                <a:latin typeface="Lucida Bright" panose="02040602050505020304" pitchFamily="18" charset="0"/>
              </a:rPr>
              <a:t>  (let </a:t>
            </a:r>
            <a:r>
              <a:rPr lang="en-GB" dirty="0" err="1">
                <a:latin typeface="Lucida Bright" panose="02040602050505020304" pitchFamily="18" charset="0"/>
              </a:rPr>
              <a:t>ps'</a:t>
            </a:r>
            <a:r>
              <a:rPr lang="en-GB" dirty="0">
                <a:latin typeface="Lucida Bright" panose="02040602050505020304" pitchFamily="18" charset="0"/>
              </a:rPr>
              <a:t> = </a:t>
            </a:r>
            <a:r>
              <a:rPr lang="en-GB" dirty="0" err="1">
                <a:latin typeface="Lucida Bright" panose="02040602050505020304" pitchFamily="18" charset="0"/>
              </a:rPr>
              <a:t>hd</a:t>
            </a:r>
            <a:r>
              <a:rPr lang="en-GB" dirty="0">
                <a:latin typeface="Lucida Bright" panose="02040602050505020304" pitchFamily="18" charset="0"/>
              </a:rPr>
              <a:t> </a:t>
            </a:r>
            <a:r>
              <a:rPr lang="en-GB" dirty="0" err="1">
                <a:latin typeface="Lucida Bright" panose="02040602050505020304" pitchFamily="18" charset="0"/>
              </a:rPr>
              <a:t>ws</a:t>
            </a:r>
            <a:r>
              <a:rPr lang="en-GB" dirty="0">
                <a:latin typeface="Lucida Bright" panose="02040602050505020304" pitchFamily="18" charset="0"/>
              </a:rPr>
              <a:t> # </a:t>
            </a:r>
            <a:r>
              <a:rPr lang="en-GB" dirty="0" err="1">
                <a:latin typeface="Lucida Bright" panose="02040602050505020304" pitchFamily="18" charset="0"/>
              </a:rPr>
              <a:t>ps</a:t>
            </a:r>
            <a:r>
              <a:rPr lang="en-GB" dirty="0">
                <a:latin typeface="Lucida Bright" panose="02040602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Lucida Bright" panose="02040602050505020304" pitchFamily="18" charset="0"/>
              </a:rPr>
              <a:t>    new = [</a:t>
            </a:r>
            <a:r>
              <a:rPr lang="en-GB" dirty="0" err="1">
                <a:latin typeface="Lucida Bright" panose="02040602050505020304" pitchFamily="18" charset="0"/>
              </a:rPr>
              <a:t>p←succs</a:t>
            </a:r>
            <a:r>
              <a:rPr lang="en-GB" dirty="0">
                <a:latin typeface="Lucida Bright" panose="02040602050505020304" pitchFamily="18" charset="0"/>
              </a:rPr>
              <a:t> as (</a:t>
            </a:r>
            <a:r>
              <a:rPr lang="en-GB" dirty="0" err="1">
                <a:latin typeface="Lucida Bright" panose="02040602050505020304" pitchFamily="18" charset="0"/>
              </a:rPr>
              <a:t>hd</a:t>
            </a:r>
            <a:r>
              <a:rPr lang="en-GB" dirty="0">
                <a:latin typeface="Lucida Bright" panose="02040602050505020304" pitchFamily="18" charset="0"/>
              </a:rPr>
              <a:t> </a:t>
            </a:r>
            <a:r>
              <a:rPr lang="en-GB" dirty="0" err="1">
                <a:latin typeface="Lucida Bright" panose="02040602050505020304" pitchFamily="18" charset="0"/>
              </a:rPr>
              <a:t>ws</a:t>
            </a:r>
            <a:r>
              <a:rPr lang="en-GB" dirty="0">
                <a:latin typeface="Lucida Bright" panose="02040602050505020304" pitchFamily="18" charset="0"/>
              </a:rPr>
              <a:t>) . p ∉ set </a:t>
            </a:r>
            <a:r>
              <a:rPr lang="en-GB" dirty="0" err="1">
                <a:latin typeface="Lucida Bright" panose="02040602050505020304" pitchFamily="18" charset="0"/>
              </a:rPr>
              <a:t>ps'</a:t>
            </a:r>
            <a:r>
              <a:rPr lang="en-GB" dirty="0">
                <a:latin typeface="Lucida Bright" panose="02040602050505020304" pitchFamily="18" charset="0"/>
              </a:rPr>
              <a:t> ∪ set </a:t>
            </a:r>
            <a:r>
              <a:rPr lang="en-GB" dirty="0" err="1">
                <a:latin typeface="Lucida Bright" panose="02040602050505020304" pitchFamily="18" charset="0"/>
              </a:rPr>
              <a:t>ws</a:t>
            </a:r>
            <a:r>
              <a:rPr lang="en-GB" dirty="0">
                <a:latin typeface="Lucida Bright" panose="02040602050505020304" pitchFamily="18" charset="0"/>
              </a:rPr>
              <a:t>]</a:t>
            </a:r>
          </a:p>
          <a:p>
            <a:pPr marL="0" indent="0">
              <a:buNone/>
            </a:pPr>
            <a:r>
              <a:rPr lang="en-GB" dirty="0">
                <a:latin typeface="Lucida Bright" panose="02040602050505020304" pitchFamily="18" charset="0"/>
              </a:rPr>
              <a:t>  in (new @ </a:t>
            </a:r>
            <a:r>
              <a:rPr lang="en-GB" dirty="0" err="1">
                <a:latin typeface="Lucida Bright" panose="02040602050505020304" pitchFamily="18" charset="0"/>
              </a:rPr>
              <a:t>tl</a:t>
            </a:r>
            <a:r>
              <a:rPr lang="en-GB" dirty="0">
                <a:latin typeface="Lucida Bright" panose="02040602050505020304" pitchFamily="18" charset="0"/>
              </a:rPr>
              <a:t> </a:t>
            </a:r>
            <a:r>
              <a:rPr lang="en-GB" dirty="0" err="1">
                <a:latin typeface="Lucida Bright" panose="02040602050505020304" pitchFamily="18" charset="0"/>
              </a:rPr>
              <a:t>ws</a:t>
            </a:r>
            <a:r>
              <a:rPr lang="en-GB" dirty="0">
                <a:latin typeface="Lucida Bright" panose="02040602050505020304" pitchFamily="18" charset="0"/>
              </a:rPr>
              <a:t>, </a:t>
            </a:r>
            <a:r>
              <a:rPr lang="en-GB" dirty="0" err="1">
                <a:latin typeface="Lucida Bright" panose="02040602050505020304" pitchFamily="18" charset="0"/>
              </a:rPr>
              <a:t>ps'</a:t>
            </a:r>
            <a:r>
              <a:rPr lang="en-GB" dirty="0">
                <a:latin typeface="Lucida Bright" panose="02040602050505020304" pitchFamily="18" charset="0"/>
              </a:rPr>
              <a:t>))</a:t>
            </a:r>
            <a:endParaRPr lang="en-GB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…where </a:t>
            </a:r>
            <a:r>
              <a:rPr lang="pt-BR" dirty="0">
                <a:latin typeface="Lucida Bright" panose="02040602050505020304" pitchFamily="18" charset="0"/>
              </a:rPr>
              <a:t>succs as (r, s) = map (λa. (nderiv a r, nderiv a s)) as</a:t>
            </a:r>
          </a:p>
          <a:p>
            <a:pPr marL="0" indent="0">
              <a:buNone/>
            </a:pPr>
            <a:endParaRPr lang="pt-BR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test (</a:t>
            </a:r>
            <a:r>
              <a:rPr lang="en-US" dirty="0" err="1">
                <a:latin typeface="Lucida Bright" panose="02040602050505020304" pitchFamily="18" charset="0"/>
              </a:rPr>
              <a:t>ws</a:t>
            </a:r>
            <a:r>
              <a:rPr lang="en-US" dirty="0">
                <a:latin typeface="Lucida Bright" panose="02040602050505020304" pitchFamily="18" charset="0"/>
              </a:rPr>
              <a:t>,_) ⟷</a:t>
            </a: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	(case </a:t>
            </a:r>
            <a:r>
              <a:rPr lang="en-US" dirty="0" err="1">
                <a:latin typeface="Lucida Bright" panose="02040602050505020304" pitchFamily="18" charset="0"/>
              </a:rPr>
              <a:t>ws</a:t>
            </a:r>
            <a:r>
              <a:rPr lang="en-US" dirty="0">
                <a:latin typeface="Lucida Bright" panose="02040602050505020304" pitchFamily="18" charset="0"/>
              </a:rPr>
              <a:t> of [] ⇒ False | (p, q)#vs ⇒ nullable p ⟷ nullable q)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17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50EB3-B325-43FD-A071-2E053FCA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3184E-D790-4B2E-BAE6-6BA74D982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&lt;on the board&gt;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pt-BR" dirty="0">
                <a:latin typeface="Lucida Bright" panose="02040602050505020304" pitchFamily="18" charset="0"/>
              </a:rPr>
              <a:t>L ((ε + a ⋅ b)* ⋅ (a + b)) = L ((a ⋅ b + ε)* ⋅ (a + b))</a:t>
            </a:r>
            <a:endParaRPr lang="en-US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05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8764C-5A53-4A40-86AB-AFF027DC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each step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585F86-E91B-4947-B7FD-2870701F8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pair from the work set is processed</a:t>
            </a:r>
          </a:p>
          <a:p>
            <a:r>
              <a:rPr lang="en-US" dirty="0"/>
              <a:t>All pairs missing for the property</a:t>
            </a:r>
          </a:p>
          <a:p>
            <a:pPr marL="0" indent="0">
              <a:buNone/>
            </a:pPr>
            <a:r>
              <a:rPr lang="pt-BR" dirty="0"/>
              <a:t>		∀a∈set as. (―r, nderiv a s) ∈ R)</a:t>
            </a:r>
          </a:p>
          <a:p>
            <a:pPr marL="0" indent="0">
              <a:buNone/>
            </a:pPr>
            <a:r>
              <a:rPr lang="pt-BR" dirty="0"/>
              <a:t>	are added to the work set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“as” will be the set of atoms in the expressions (this does not change during execution)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9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CD077-9E2B-43F3-83A0-334C38F8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B337D-AA1F-4919-A75D-7EF7AE0B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associativity, commutativity and idempotence of </a:t>
            </a:r>
            <a:r>
              <a:rPr lang="en-US" i="1" dirty="0"/>
              <a:t>+</a:t>
            </a:r>
          </a:p>
          <a:p>
            <a:r>
              <a:rPr lang="en-US" dirty="0"/>
              <a:t>the auxiliary function </a:t>
            </a:r>
            <a:r>
              <a:rPr lang="en-US" i="1" dirty="0"/>
              <a:t>norm</a:t>
            </a:r>
            <a:r>
              <a:rPr lang="en-US" dirty="0"/>
              <a:t> establishes a normal form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ACI-equal terms are identified at that step already</a:t>
            </a:r>
          </a:p>
          <a:p>
            <a:r>
              <a:rPr lang="en-US" dirty="0"/>
              <a:t>to verify this, one would have to state ACI-equivalence formally.</a:t>
            </a:r>
          </a:p>
          <a:p>
            <a:endParaRPr lang="en-US" dirty="0"/>
          </a:p>
          <a:p>
            <a:r>
              <a:rPr lang="en-US" dirty="0"/>
              <a:t>the REs in the (emergent) </a:t>
            </a:r>
            <a:r>
              <a:rPr lang="en-US" dirty="0" err="1"/>
              <a:t>bisimulation</a:t>
            </a:r>
            <a:r>
              <a:rPr lang="en-US" dirty="0"/>
              <a:t> are kept in this normal form, as an invariant</a:t>
            </a:r>
          </a:p>
        </p:txBody>
      </p:sp>
    </p:spTree>
    <p:extLst>
      <p:ext uri="{BB962C8B-B14F-4D97-AF65-F5344CB8AC3E}">
        <p14:creationId xmlns:p14="http://schemas.microsoft.com/office/powerpoint/2010/main" val="3250996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45568-004C-4426-9618-E5B40011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computation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6033B4-AF90-4560-A2E5-9FB163B2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terminates if either</a:t>
            </a:r>
          </a:p>
          <a:p>
            <a:pPr lvl="1"/>
            <a:r>
              <a:rPr lang="en-US" dirty="0"/>
              <a:t>the work set is empty (</a:t>
            </a:r>
            <a:r>
              <a:rPr lang="en-US" dirty="0" err="1"/>
              <a:t>bisimulation</a:t>
            </a:r>
            <a:r>
              <a:rPr lang="en-US" dirty="0"/>
              <a:t> constructed)</a:t>
            </a:r>
          </a:p>
          <a:p>
            <a:pPr lvl="1"/>
            <a:r>
              <a:rPr lang="en-US" dirty="0"/>
              <a:t>a nonequivalent pair of REs is to be processed (counterexample found)</a:t>
            </a:r>
          </a:p>
        </p:txBody>
      </p:sp>
    </p:spTree>
    <p:extLst>
      <p:ext uri="{BB962C8B-B14F-4D97-AF65-F5344CB8AC3E}">
        <p14:creationId xmlns:p14="http://schemas.microsoft.com/office/powerpoint/2010/main" val="1786495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D6476-74CB-4A4F-8A71-ABCEDDC4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Extensions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26FAB2-8951-4369-9572-88B30C7D1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“⊆” can be solved easily</a:t>
            </a:r>
          </a:p>
          <a:p>
            <a:endParaRPr lang="en-US" noProof="0" dirty="0"/>
          </a:p>
          <a:p>
            <a:endParaRPr lang="en-US" dirty="0"/>
          </a:p>
          <a:p>
            <a:r>
              <a:rPr lang="en-US" noProof="0" dirty="0"/>
              <a:t>extended regular expressions: to-do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en-US" noProof="0" dirty="0">
                <a:sym typeface="Wingdings" panose="05000000000000000000" pitchFamily="2" charset="2"/>
              </a:rPr>
              <a:t>Need a computable </a:t>
            </a:r>
            <a:r>
              <a:rPr lang="en-US" noProof="0" dirty="0" err="1">
                <a:sym typeface="Wingdings" panose="05000000000000000000" pitchFamily="2" charset="2"/>
              </a:rPr>
              <a:t>deriv</a:t>
            </a:r>
            <a:r>
              <a:rPr lang="en-US" noProof="0" dirty="0">
                <a:sym typeface="Wingdings" panose="05000000000000000000" pitchFamily="2" charset="2"/>
              </a:rPr>
              <a:t> for those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	&lt;Rules&gt;</a:t>
            </a:r>
            <a:endParaRPr lang="en-US" noProof="0" dirty="0"/>
          </a:p>
          <a:p>
            <a:endParaRPr lang="en-US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6226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69334-A0FE-40EA-BDDD-A2A29AE45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Beyond equalities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2D375E-2899-4374-BCEE-D51338A18CD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8D12E2C-7FF9-4233-8169-CE9B2952B379}"/>
              </a:ext>
            </a:extLst>
          </p:cNvPr>
          <p:cNvSpPr txBox="1">
            <a:spLocks/>
          </p:cNvSpPr>
          <p:nvPr/>
        </p:nvSpPr>
        <p:spPr>
          <a:xfrm>
            <a:off x="838200" y="19630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“⊆” can be solved easily, using </a:t>
            </a:r>
          </a:p>
          <a:p>
            <a:endParaRPr lang="en-US" dirty="0"/>
          </a:p>
          <a:p>
            <a:r>
              <a:rPr lang="en-US" dirty="0"/>
              <a:t>  ¬”≡” should really be stated differently, even though decidable</a:t>
            </a:r>
          </a:p>
          <a:p>
            <a:pPr marL="0" indent="0">
              <a:buNone/>
            </a:pPr>
            <a:r>
              <a:rPr lang="en-US" dirty="0"/>
              <a:t>	e.g. w </a:t>
            </a:r>
            <a:r>
              <a:rPr lang="pt-BR" dirty="0"/>
              <a:t>∈</a:t>
            </a:r>
            <a:r>
              <a:rPr lang="en-US" dirty="0"/>
              <a:t> A \ B</a:t>
            </a:r>
          </a:p>
          <a:p>
            <a:endParaRPr lang="en-US" dirty="0"/>
          </a:p>
          <a:p>
            <a:r>
              <a:rPr lang="en-US" dirty="0"/>
              <a:t>Relation algebras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41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EB362D-D17C-4E3D-9CD7-7823E8C0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due to Boyer and Moore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293F5C-A135-4664-8889-3FB54EAB0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atom for every relation: &lt;0&gt;, &lt;1&gt;, …</a:t>
            </a:r>
          </a:p>
          <a:p>
            <a:endParaRPr lang="en-US" dirty="0"/>
          </a:p>
          <a:p>
            <a:r>
              <a:rPr lang="en-US" dirty="0"/>
              <a:t>goal (R* ◦ S* ◦ T)* = (R ∪ S ∪ T)*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↝ goal (&lt;0&gt;*·&lt;1&gt;*·&lt;2&gt;)* = (&lt;0&gt; + &lt;1&gt; + &lt;2&gt;)*</a:t>
            </a:r>
          </a:p>
        </p:txBody>
      </p:sp>
    </p:spTree>
    <p:extLst>
      <p:ext uri="{BB962C8B-B14F-4D97-AF65-F5344CB8AC3E}">
        <p14:creationId xmlns:p14="http://schemas.microsoft.com/office/powerpoint/2010/main" val="3595477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F9775-442F-4C38-8E22-7A203E881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usable proof method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AD830C-45EE-4E98-AE6B-FA75DDD32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With </a:t>
            </a:r>
            <a:r>
              <a:rPr lang="en-US" i="1" dirty="0" err="1"/>
              <a:t>Eisbach</a:t>
            </a:r>
            <a:r>
              <a:rPr lang="en-US" dirty="0"/>
              <a:t>, one can use the usual method modifiers in a “proof method definition”: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method </a:t>
            </a:r>
            <a:r>
              <a:rPr lang="en-GB" dirty="0" err="1"/>
              <a:t>rexp</a:t>
            </a:r>
            <a:r>
              <a:rPr lang="en-GB" dirty="0"/>
              <a:t> = (unfold </a:t>
            </a:r>
            <a:r>
              <a:rPr lang="en-GB" dirty="0" err="1"/>
              <a:t>subset_eq_to_eq</a:t>
            </a:r>
            <a:r>
              <a:rPr lang="en-GB" dirty="0"/>
              <a:t>)?, (rule soundness, </a:t>
            </a:r>
            <a:r>
              <a:rPr lang="en-GB" dirty="0" err="1"/>
              <a:t>eval</a:t>
            </a:r>
            <a:r>
              <a:rPr lang="en-GB" dirty="0"/>
              <a:t>)+</a:t>
            </a:r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lemma "</a:t>
            </a:r>
            <a:r>
              <a:rPr lang="en-US" dirty="0" err="1"/>
              <a:t>lang</a:t>
            </a:r>
            <a:r>
              <a:rPr lang="en-US" dirty="0"/>
              <a:t> (Times (Star (Plus One AB)) </a:t>
            </a:r>
            <a:r>
              <a:rPr lang="en-US" dirty="0" err="1"/>
              <a:t>A_or_B</a:t>
            </a:r>
            <a:r>
              <a:rPr lang="en-US" dirty="0"/>
              <a:t>) ⊆ </a:t>
            </a:r>
            <a:r>
              <a:rPr lang="en-US" dirty="0" err="1"/>
              <a:t>lang</a:t>
            </a:r>
            <a:r>
              <a:rPr lang="en-US" dirty="0"/>
              <a:t> (Times (Star (Plus AB One)) </a:t>
            </a:r>
            <a:r>
              <a:rPr lang="en-US" dirty="0" err="1"/>
              <a:t>A_or_B</a:t>
            </a:r>
            <a:r>
              <a:rPr lang="en-US" dirty="0"/>
              <a:t>)“</a:t>
            </a:r>
          </a:p>
          <a:p>
            <a:pPr marL="0" indent="0">
              <a:buNone/>
            </a:pPr>
            <a:r>
              <a:rPr lang="en-US" dirty="0"/>
              <a:t>	by </a:t>
            </a:r>
            <a:r>
              <a:rPr lang="en-US" dirty="0" err="1"/>
              <a:t>rexp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01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7039E-D857-4819-A0AF-66C28932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D1B8B-E55A-4F95-9AE9-92A2E2BEC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7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equivalence</a:t>
            </a:r>
            <a:r>
              <a:rPr lang="en-US" noProof="0" dirty="0"/>
              <a:t> checker for regular expressions which is</a:t>
            </a:r>
          </a:p>
          <a:p>
            <a:r>
              <a:rPr lang="en-US" dirty="0"/>
              <a:t>a</a:t>
            </a:r>
            <a:r>
              <a:rPr lang="en-US" noProof="0" dirty="0" err="1"/>
              <a:t>utomatic</a:t>
            </a:r>
            <a:r>
              <a:rPr lang="en-US" noProof="0" dirty="0"/>
              <a:t>: without user interaction</a:t>
            </a:r>
          </a:p>
          <a:p>
            <a:r>
              <a:rPr lang="en-US" noProof="0" dirty="0"/>
              <a:t>complete</a:t>
            </a:r>
          </a:p>
          <a:p>
            <a:r>
              <a:rPr lang="en-US" dirty="0"/>
              <a:t>elegant, i.e. easy to prove correct</a:t>
            </a:r>
          </a:p>
          <a:p>
            <a:endParaRPr lang="en-US" noProof="0" dirty="0"/>
          </a:p>
          <a:p>
            <a:endParaRPr lang="en-US" dirty="0"/>
          </a:p>
          <a:p>
            <a:pPr marL="0" indent="0">
              <a:buNone/>
            </a:pPr>
            <a:r>
              <a:rPr lang="en-US" noProof="0" dirty="0"/>
              <a:t>… for an </a:t>
            </a:r>
            <a:r>
              <a:rPr lang="en-US" noProof="0" dirty="0">
                <a:solidFill>
                  <a:srgbClr val="FF0000"/>
                </a:solidFill>
              </a:rPr>
              <a:t>Isabelle proof method</a:t>
            </a:r>
          </a:p>
        </p:txBody>
      </p:sp>
    </p:spTree>
    <p:extLst>
      <p:ext uri="{BB962C8B-B14F-4D97-AF65-F5344CB8AC3E}">
        <p14:creationId xmlns:p14="http://schemas.microsoft.com/office/powerpoint/2010/main" val="234652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C4CD0-AA0A-4AAE-96D7-87C7699D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B33A90-3B67-4ADF-9126-A5C3C8B41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J. A. </a:t>
            </a:r>
            <a:r>
              <a:rPr lang="en-GB" dirty="0" err="1"/>
              <a:t>Brzozowski</a:t>
            </a:r>
            <a:r>
              <a:rPr lang="en-GB" dirty="0"/>
              <a:t>. Derivatives of regular expressions. </a:t>
            </a:r>
            <a:r>
              <a:rPr lang="en-GB" i="1" dirty="0"/>
              <a:t>J. ACM</a:t>
            </a:r>
            <a:r>
              <a:rPr lang="en-GB" dirty="0"/>
              <a:t>, 11(4):481–494, Oct. 1964.</a:t>
            </a:r>
          </a:p>
          <a:p>
            <a:r>
              <a:rPr lang="en-GB" dirty="0"/>
              <a:t>A. Krauss and T. </a:t>
            </a:r>
            <a:r>
              <a:rPr lang="en-GB" dirty="0" err="1"/>
              <a:t>Nipkow</a:t>
            </a:r>
            <a:r>
              <a:rPr lang="en-GB" dirty="0"/>
              <a:t>. Proof pearl: Regular expression equivalence and relation algebra. J. Automated Reasoning, 49:95–106, 2012. published online March 2011.  </a:t>
            </a:r>
            <a:r>
              <a:rPr lang="en-GB" dirty="0">
                <a:hlinkClick r:id="rId3"/>
              </a:rPr>
              <a:t>http://www21.in.tum.de/~nipkow/pubs/jar12.html</a:t>
            </a:r>
            <a:r>
              <a:rPr lang="en-GB" dirty="0"/>
              <a:t>.</a:t>
            </a:r>
          </a:p>
          <a:p>
            <a:r>
              <a:rPr lang="en-GB" dirty="0"/>
              <a:t>Robert S. Boyer and J Strother Moore. </a:t>
            </a:r>
            <a:r>
              <a:rPr lang="en-GB" dirty="0" err="1"/>
              <a:t>Metafunctions</a:t>
            </a:r>
            <a:r>
              <a:rPr lang="en-GB" dirty="0"/>
              <a:t>: proving them correct and using them efficiently as new proof procedures. In R. Boyer and J Moore, editors, </a:t>
            </a:r>
            <a:r>
              <a:rPr lang="en-GB" i="1" dirty="0"/>
              <a:t>The Correctness Problem in Computer Science</a:t>
            </a:r>
            <a:r>
              <a:rPr lang="en-GB" dirty="0"/>
              <a:t>, pages 103–184. Academic Press, 1981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8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ADB34-2AF9-4877-B402-3DDCAD70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B9DF96-D467-4401-BFBB-446ABE98C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is_bisimulation</a:t>
            </a:r>
            <a:r>
              <a:rPr lang="en-US" dirty="0"/>
              <a:t> as </a:t>
            </a:r>
            <a:r>
              <a:rPr lang="en-US" dirty="0" err="1"/>
              <a:t>ps</a:t>
            </a:r>
            <a:r>
              <a:rPr lang="en-US" dirty="0"/>
              <a:t> ⟹ (r, s) ∈ </a:t>
            </a:r>
            <a:r>
              <a:rPr lang="en-US" dirty="0" err="1"/>
              <a:t>ps</a:t>
            </a:r>
            <a:r>
              <a:rPr lang="en-US" dirty="0"/>
              <a:t> ⟹ L r = L s</a:t>
            </a:r>
          </a:p>
        </p:txBody>
      </p:sp>
    </p:spTree>
    <p:extLst>
      <p:ext uri="{BB962C8B-B14F-4D97-AF65-F5344CB8AC3E}">
        <p14:creationId xmlns:p14="http://schemas.microsoft.com/office/powerpoint/2010/main" val="323565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9FFEB-97F9-4AAE-81C1-11B5DC68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452AB-3B3D-4DAE-9DC0-92C5D524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Avoid having to formalize and prove correct the automata</a:t>
            </a:r>
          </a:p>
          <a:p>
            <a:r>
              <a:rPr lang="en-US" dirty="0"/>
              <a:t>construction (notation!)</a:t>
            </a:r>
          </a:p>
          <a:p>
            <a:r>
              <a:rPr lang="en-US" dirty="0"/>
              <a:t>determinization</a:t>
            </a:r>
          </a:p>
          <a:p>
            <a:r>
              <a:rPr lang="en-US" dirty="0"/>
              <a:t>minimization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8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B1AB8-90E5-4186-AA81-A93103CBA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F4359E-6341-4A1E-9A32-75F8D0FC33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Words are lists.</a:t>
                </a:r>
              </a:p>
              <a:p>
                <a:r>
                  <a:rPr lang="en-US" dirty="0"/>
                  <a:t>Languages are sets of words.</a:t>
                </a:r>
              </a:p>
              <a:p>
                <a:r>
                  <a:rPr lang="en-US" dirty="0"/>
                  <a:t>Derivative-Language:</a:t>
                </a:r>
              </a:p>
              <a:p>
                <a:pPr marL="0" indent="0">
                  <a:buNone/>
                </a:pPr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(A) := {xs. x#xs ∈ A}</a:t>
                </a:r>
                <a:endParaRPr lang="en-US" dirty="0"/>
              </a:p>
              <a:p>
                <a:endParaRPr lang="en-US" i="1" dirty="0"/>
              </a:p>
              <a:p>
                <a:r>
                  <a:rPr lang="en-US" i="1" dirty="0"/>
                  <a:t>Interesting</a:t>
                </a:r>
                <a:r>
                  <a:rPr lang="en-US" dirty="0"/>
                  <a:t> languages are the infinite ones.</a:t>
                </a:r>
                <a:endParaRPr lang="en-US" i="1" dirty="0">
                  <a:latin typeface="Lucida Bright" panose="020406020505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>
                    <a:sym typeface="Wingdings" panose="05000000000000000000" pitchFamily="2" charset="2"/>
                  </a:rPr>
                  <a:t> represent them by regular expressions (REs)</a:t>
                </a: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F4359E-6341-4A1E-9A32-75F8D0FC33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96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0F183-8E7A-454F-8838-12391BD3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2A6810-3DFA-48E9-840A-C8CE04806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Definition</a:t>
                </a:r>
              </a:p>
              <a:p>
                <a:r>
                  <a:rPr lang="en-GB" dirty="0"/>
                  <a:t>for all </a:t>
                </a:r>
                <a:r>
                  <a:rPr lang="en-GB" i="1" dirty="0">
                    <a:latin typeface="Lucida Bright" panose="02040602050505020304" pitchFamily="18" charset="0"/>
                  </a:rPr>
                  <a:t>A</a:t>
                </a:r>
                <a:r>
                  <a:rPr lang="en-GB" dirty="0"/>
                  <a:t> and </a:t>
                </a:r>
                <a:r>
                  <a:rPr lang="en-GB" i="1" dirty="0">
                    <a:latin typeface="Lucida Bright" panose="02040602050505020304" pitchFamily="18" charset="0"/>
                  </a:rPr>
                  <a:t>B</a:t>
                </a:r>
                <a:endParaRPr lang="en-GB" dirty="0"/>
              </a:p>
              <a:p>
                <a:pPr marL="457200" lvl="1" indent="0">
                  <a:buNone/>
                </a:pPr>
                <a:r>
                  <a:rPr lang="en-GB" i="1" dirty="0">
                    <a:latin typeface="Lucida Bright" panose="02040602050505020304" pitchFamily="18" charset="0"/>
                  </a:rPr>
                  <a:t>A ∼ B ⟹ [] ∈ A ⟷ [] ∈ B</a:t>
                </a:r>
              </a:p>
              <a:p>
                <a:r>
                  <a:rPr lang="en-GB" dirty="0"/>
                  <a:t>for all </a:t>
                </a:r>
                <a:r>
                  <a:rPr lang="en-GB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GB" dirty="0"/>
                  <a:t> and </a:t>
                </a:r>
                <a:r>
                  <a:rPr lang="en-GB" i="1" dirty="0">
                    <a:latin typeface="Lucida Bright" panose="02040602050505020304" pitchFamily="18" charset="0"/>
                  </a:rPr>
                  <a:t>B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/>
                  <a:t>and </a:t>
                </a:r>
                <a:r>
                  <a:rPr lang="en-GB" i="1" dirty="0">
                    <a:latin typeface="Lucida Bright" panose="02040602050505020304" pitchFamily="18" charset="0"/>
                  </a:rPr>
                  <a:t>x</a:t>
                </a:r>
                <a:endParaRPr lang="en-GB" dirty="0"/>
              </a:p>
              <a:p>
                <a:pPr marL="457200" lvl="1" indent="0">
                  <a:buNone/>
                </a:pPr>
                <a:r>
                  <a:rPr lang="en-GB" i="1" dirty="0">
                    <a:latin typeface="Lucida Bright" panose="02040602050505020304" pitchFamily="18" charset="0"/>
                  </a:rPr>
                  <a:t>A ∼ B 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(A)</a:t>
                </a:r>
                <a:r>
                  <a:rPr lang="en-GB" i="1" dirty="0">
                    <a:latin typeface="Lucida Bright" panose="02040602050505020304" pitchFamily="18" charset="0"/>
                  </a:rPr>
                  <a:t> 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(B)</a:t>
                </a:r>
                <a:r>
                  <a:rPr lang="en-GB" dirty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“</a:t>
                </a:r>
                <a:r>
                  <a:rPr lang="en-GB" i="1" dirty="0">
                    <a:latin typeface="Lucida Bright" panose="02040602050505020304" pitchFamily="18" charset="0"/>
                  </a:rPr>
                  <a:t>∼</a:t>
                </a:r>
                <a:r>
                  <a:rPr lang="en-GB" dirty="0"/>
                  <a:t>” is a </a:t>
                </a:r>
                <a:r>
                  <a:rPr lang="en-GB" dirty="0" err="1"/>
                  <a:t>bisimulation</a:t>
                </a:r>
                <a:r>
                  <a:rPr lang="en-GB" dirty="0"/>
                  <a:t>, then </a:t>
                </a:r>
                <a:r>
                  <a:rPr lang="en-GB" i="1" dirty="0">
                    <a:latin typeface="Lucida Bright" panose="02040602050505020304" pitchFamily="18" charset="0"/>
                  </a:rPr>
                  <a:t>A ∼ B</a:t>
                </a:r>
                <a:r>
                  <a:rPr lang="en-GB" dirty="0"/>
                  <a:t> implies </a:t>
                </a:r>
                <a:r>
                  <a:rPr lang="en-GB" i="1" dirty="0">
                    <a:latin typeface="Lucida Bright" panose="02040602050505020304" pitchFamily="18" charset="0"/>
                  </a:rPr>
                  <a:t>A = B</a:t>
                </a:r>
                <a:r>
                  <a:rPr lang="en-GB" i="1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	proof by list induction.</a:t>
                </a: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2A6810-3DFA-48E9-840A-C8CE04806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80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4C615-DCC8-406C-8116-2FE0121E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919B38-44CA-465B-BAD0-5F60F70A2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i="1" dirty="0">
                <a:latin typeface="Lucida Bright" panose="02040602050505020304" pitchFamily="18" charset="0"/>
              </a:rPr>
              <a:t>	L(</a:t>
            </a:r>
            <a:r>
              <a:rPr lang="pt-BR" b="1" i="1" dirty="0">
                <a:latin typeface="Lucida Bright" panose="02040602050505020304" pitchFamily="18" charset="0"/>
              </a:rPr>
              <a:t>∅</a:t>
            </a:r>
            <a:r>
              <a:rPr lang="pt-BR" i="1" dirty="0">
                <a:latin typeface="Lucida Bright" panose="02040602050505020304" pitchFamily="18" charset="0"/>
              </a:rPr>
              <a:t>) = ∅</a:t>
            </a:r>
          </a:p>
          <a:p>
            <a:pPr marL="0" indent="0">
              <a:buNone/>
            </a:pPr>
            <a:r>
              <a:rPr lang="pt-BR" i="1" dirty="0">
                <a:latin typeface="Lucida Bright" panose="02040602050505020304" pitchFamily="18" charset="0"/>
              </a:rPr>
              <a:t>	L(</a:t>
            </a:r>
            <a:r>
              <a:rPr lang="el-GR" i="1" dirty="0"/>
              <a:t>ε</a:t>
            </a:r>
            <a:r>
              <a:rPr lang="de-DE" i="1" dirty="0">
                <a:latin typeface="Lucida Bright" panose="02040602050505020304" pitchFamily="18" charset="0"/>
              </a:rPr>
              <a:t>)</a:t>
            </a:r>
            <a:r>
              <a:rPr lang="el-GR" i="1" dirty="0"/>
              <a:t> = {[]}</a:t>
            </a:r>
            <a:endParaRPr lang="pt-BR" i="1" dirty="0">
              <a:latin typeface="Lucida Bright" panose="02040602050505020304" pitchFamily="18" charset="0"/>
            </a:endParaRPr>
          </a:p>
          <a:p>
            <a:pPr marL="0" indent="0">
              <a:buNone/>
            </a:pPr>
            <a:r>
              <a:rPr lang="pt-BR" i="1" dirty="0">
                <a:latin typeface="Lucida Bright" panose="02040602050505020304" pitchFamily="18" charset="0"/>
              </a:rPr>
              <a:t>	L(a) = {[a]}</a:t>
            </a:r>
          </a:p>
          <a:p>
            <a:pPr marL="0" indent="0">
              <a:buNone/>
            </a:pPr>
            <a:r>
              <a:rPr lang="pt-BR" i="1" dirty="0">
                <a:latin typeface="Lucida Bright" panose="02040602050505020304" pitchFamily="18" charset="0"/>
              </a:rPr>
              <a:t>	L(r + s) = L(r) ∪ L(s)</a:t>
            </a:r>
          </a:p>
          <a:p>
            <a:pPr marL="0" indent="0">
              <a:buNone/>
            </a:pPr>
            <a:r>
              <a:rPr lang="pt-BR" i="1" dirty="0">
                <a:latin typeface="Lucida Bright" panose="02040602050505020304" pitchFamily="18" charset="0"/>
              </a:rPr>
              <a:t>	L(r · s) = L(r)L(s)</a:t>
            </a:r>
          </a:p>
          <a:p>
            <a:pPr marL="0" indent="0">
              <a:buNone/>
            </a:pPr>
            <a:r>
              <a:rPr lang="pt-BR" i="1" dirty="0">
                <a:latin typeface="Lucida Bright" panose="02040602050505020304" pitchFamily="18" charset="0"/>
              </a:rPr>
              <a:t>	L(r</a:t>
            </a:r>
            <a:r>
              <a:rPr lang="pt-BR" b="1" i="1" dirty="0">
                <a:latin typeface="Lucida Bright" panose="02040602050505020304" pitchFamily="18" charset="0"/>
              </a:rPr>
              <a:t>*</a:t>
            </a:r>
            <a:r>
              <a:rPr lang="pt-BR" i="1" dirty="0">
                <a:latin typeface="Lucida Bright" panose="02040602050505020304" pitchFamily="18" charset="0"/>
              </a:rPr>
              <a:t>) = (L(r))*</a:t>
            </a:r>
            <a:endParaRPr lang="en-US" i="1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935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16FAE-4AF6-4523-9A5B-2DA28A67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8714A8-CC31-4441-812D-726CEF45C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i="1" dirty="0">
                    <a:latin typeface="Lucida Bright" panose="02040602050505020304" pitchFamily="18" charset="0"/>
                  </a:rPr>
                  <a:t>D</a:t>
                </a:r>
                <a:r>
                  <a:rPr lang="en-US" dirty="0"/>
                  <a:t> is not computable</a:t>
                </a:r>
              </a:p>
              <a:p>
                <a:r>
                  <a:rPr lang="en-US" dirty="0"/>
                  <a:t>use operation on REs instead: </a:t>
                </a:r>
                <a:r>
                  <a:rPr lang="en-US" i="1" dirty="0">
                    <a:latin typeface="Lucida Bright" panose="02040602050505020304" pitchFamily="18" charset="0"/>
                  </a:rPr>
                  <a:t>d</a:t>
                </a:r>
              </a:p>
              <a:p>
                <a:pPr marL="0" indent="0">
                  <a:buNone/>
                </a:pPr>
                <a:r>
                  <a:rPr lang="en-US" dirty="0"/>
                  <a:t>	goal: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i="1" dirty="0">
                  <a:latin typeface="Lucida Bright" panose="020406020505050203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      with 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 :: ‘a ⇒ ‘a rexp ⇒ ‘a rexp</a:t>
                </a:r>
                <a:r>
                  <a:rPr lang="pt-BR" dirty="0"/>
                  <a:t> computable</a:t>
                </a:r>
              </a:p>
              <a:p>
                <a:r>
                  <a:rPr lang="pt-BR" dirty="0"/>
                  <a:t>This is possible (Brzozowski 1964):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) =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(&lt;b&gt;) = (if a = b then 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else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+ s)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8714A8-CC31-4441-812D-726CEF45C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64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0891D-9E1E-47AC-9740-549F7C87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 and Star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DE9D588-5CC2-42AF-BED0-FA41CE724D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⋅ s) =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(let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(r) ⋅ s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in if 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nullable r</a:t>
                </a:r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then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(s) </a:t>
                </a:r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else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de-DE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(r*)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de-DE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r) </a:t>
                </a:r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r*</a:t>
                </a:r>
              </a:p>
              <a:p>
                <a:pPr marL="0" indent="0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―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i="1" dirty="0">
                    <a:ea typeface="Cambria Math" panose="02040503050406030204" pitchFamily="18" charset="0"/>
                  </a:rPr>
                  <a:t>follows by structural induction.</a:t>
                </a:r>
                <a:endParaRPr lang="pt-BR" i="1" dirty="0">
                  <a:latin typeface="Lucida Bright" panose="020406020505050203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DE9D588-5CC2-42AF-BED0-FA41CE724D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290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1000</Words>
  <Application>Microsoft Office PowerPoint</Application>
  <PresentationFormat>Breitbild</PresentationFormat>
  <Paragraphs>193</Paragraphs>
  <Slides>20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Lucida Bright</vt:lpstr>
      <vt:lpstr>Times New Roman</vt:lpstr>
      <vt:lpstr>Wingdings</vt:lpstr>
      <vt:lpstr>Office</vt:lpstr>
      <vt:lpstr>Regular Expression Equivalence via Derivatives</vt:lpstr>
      <vt:lpstr>Goal</vt:lpstr>
      <vt:lpstr>Correctness Statement</vt:lpstr>
      <vt:lpstr>Shortcuts</vt:lpstr>
      <vt:lpstr>Languages</vt:lpstr>
      <vt:lpstr>Bisimulations</vt:lpstr>
      <vt:lpstr>Regular Expressions</vt:lpstr>
      <vt:lpstr>Derivatives of REs</vt:lpstr>
      <vt:lpstr>Times and Star</vt:lpstr>
      <vt:lpstr>Algorithm</vt:lpstr>
      <vt:lpstr>Step and Test</vt:lpstr>
      <vt:lpstr>Example</vt:lpstr>
      <vt:lpstr>In each step</vt:lpstr>
      <vt:lpstr>ACI</vt:lpstr>
      <vt:lpstr>Closure computation</vt:lpstr>
      <vt:lpstr>Extensions</vt:lpstr>
      <vt:lpstr>Beyond equalities</vt:lpstr>
      <vt:lpstr>Reflection due to Boyer and Moore</vt:lpstr>
      <vt:lpstr>Defining a usable proof method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 Equivalence via Derivatives</dc:title>
  <dc:creator>ga57gic</dc:creator>
  <cp:lastModifiedBy>ga57gic</cp:lastModifiedBy>
  <cp:revision>160</cp:revision>
  <dcterms:created xsi:type="dcterms:W3CDTF">2017-10-28T22:53:28Z</dcterms:created>
  <dcterms:modified xsi:type="dcterms:W3CDTF">2017-12-04T22:59:17Z</dcterms:modified>
</cp:coreProperties>
</file>