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70" r:id="rId4"/>
    <p:sldId id="261" r:id="rId5"/>
    <p:sldId id="258" r:id="rId6"/>
    <p:sldId id="263" r:id="rId7"/>
    <p:sldId id="271" r:id="rId8"/>
    <p:sldId id="272" r:id="rId9"/>
    <p:sldId id="280" r:id="rId10"/>
    <p:sldId id="273" r:id="rId11"/>
    <p:sldId id="278" r:id="rId12"/>
    <p:sldId id="281" r:id="rId13"/>
    <p:sldId id="265" r:id="rId14"/>
    <p:sldId id="274" r:id="rId15"/>
    <p:sldId id="285" r:id="rId16"/>
    <p:sldId id="284" r:id="rId17"/>
    <p:sldId id="264" r:id="rId18"/>
    <p:sldId id="257" r:id="rId19"/>
    <p:sldId id="28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7780" autoAdjust="0"/>
  </p:normalViewPr>
  <p:slideViewPr>
    <p:cSldViewPr snapToGrid="0">
      <p:cViewPr varScale="1">
        <p:scale>
          <a:sx n="116" d="100"/>
          <a:sy n="116" d="100"/>
        </p:scale>
        <p:origin x="1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formal </a:t>
            </a:r>
            <a:r>
              <a:rPr lang="de-DE" dirty="0" err="1"/>
              <a:t>proofs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work set right: relation which we hope to make a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96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standard work set algorithm</a:t>
            </a:r>
          </a:p>
          <a:p>
            <a:r>
              <a:rPr lang="en-US" dirty="0"/>
              <a:t>2: This property is one half of the </a:t>
            </a:r>
            <a:r>
              <a:rPr lang="en-US" dirty="0" err="1"/>
              <a:t>bisiumlation</a:t>
            </a:r>
            <a:r>
              <a:rPr lang="en-US" dirty="0"/>
              <a:t> property, the other half is intrinsic to the pairs and checked when these are moved over to the relation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0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expects a while-condition, of course, that one is still missing.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6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cases are absolutely crucial to understand. If you want to, I can go back to the definition of </a:t>
            </a:r>
            <a:r>
              <a:rPr lang="en-US" i="1" dirty="0" err="1"/>
              <a:t>bisimulation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Maybe define the “iterated derivate language” ^D_a1…an L = {w | a1…an @ w \in L}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65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Lucida Bright" panose="02040602050505020304" pitchFamily="18" charset="0"/>
              </a:rPr>
              <a:t>to-do: alternatively</a:t>
            </a:r>
          </a:p>
          <a:p>
            <a:r>
              <a:rPr lang="pt-BR" dirty="0">
                <a:latin typeface="Lucida Bright" panose="02040602050505020304" pitchFamily="18" charset="0"/>
              </a:rPr>
              <a:t>	L ((ε + a ⋅ b)* ⋅ (a + b)) = L ((a ⋅ b + ε)* ⋅ (a + b))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14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improve </a:t>
            </a:r>
            <a:r>
              <a:rPr lang="en-US" dirty="0" err="1"/>
              <a:t>readablity</a:t>
            </a:r>
            <a:r>
              <a:rPr lang="en-US" dirty="0"/>
              <a:t>, I omitted the all the conversion functions to set</a:t>
            </a:r>
          </a:p>
          <a:p>
            <a:r>
              <a:rPr lang="en-US" dirty="0"/>
              <a:t>it holds initially (</a:t>
            </a:r>
            <a:r>
              <a:rPr lang="en-US" dirty="0" err="1"/>
              <a:t>ps</a:t>
            </a:r>
            <a:r>
              <a:rPr lang="en-US" dirty="0"/>
              <a:t> is empty an </a:t>
            </a:r>
            <a:r>
              <a:rPr lang="en-US" dirty="0" err="1"/>
              <a:t>ws</a:t>
            </a:r>
            <a:r>
              <a:rPr lang="en-US" dirty="0"/>
              <a:t> a singleton)</a:t>
            </a:r>
          </a:p>
          <a:p>
            <a:r>
              <a:rPr lang="en-US" dirty="0"/>
              <a:t>if it holds, it also holds after a step</a:t>
            </a:r>
          </a:p>
          <a:p>
            <a:r>
              <a:rPr lang="en-US" dirty="0"/>
              <a:t>together with the negated while-condition, it implies a </a:t>
            </a:r>
            <a:r>
              <a:rPr lang="en-US" dirty="0" err="1"/>
              <a:t>bisimulation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missing to make this useful is the part where it terminates… </a:t>
            </a:r>
            <a:r>
              <a:rPr lang="en-US" dirty="0">
                <a:sym typeface="Wingdings" panose="05000000000000000000" pitchFamily="2" charset="2"/>
              </a:rPr>
              <a:t> next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6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choice operator might be a problem</a:t>
            </a:r>
          </a:p>
          <a:p>
            <a:endParaRPr lang="en-US" dirty="0"/>
          </a:p>
          <a:p>
            <a:r>
              <a:rPr lang="en-US" dirty="0"/>
              <a:t>That means that we modify the algorithm to only add RE-pairs to the work set if no ACI-equivalent pair is in it already.</a:t>
            </a:r>
          </a:p>
          <a:p>
            <a:endParaRPr lang="en-US" dirty="0"/>
          </a:p>
          <a:p>
            <a:r>
              <a:rPr lang="en-US" dirty="0"/>
              <a:t>In other words, there are only finitely many ACI-equivalence classes among equivalent </a:t>
            </a:r>
            <a:r>
              <a:rPr lang="en-US" dirty="0" err="1"/>
              <a:t>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are allowed to strengthen this filter: Remember that the goal was to apply the </a:t>
            </a:r>
            <a:r>
              <a:rPr lang="en-US" dirty="0" err="1"/>
              <a:t>bisimulation</a:t>
            </a:r>
            <a:r>
              <a:rPr lang="en-US" dirty="0"/>
              <a:t> lemma at the end. It worked on languages, and the language pair is already added if the strengthened filter applies.</a:t>
            </a:r>
          </a:p>
          <a:p>
            <a:r>
              <a:rPr lang="en-US" dirty="0"/>
              <a:t>to-do: maybe swap formulation on the slides with the explanation?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meaning that two REs are ACI-equal </a:t>
            </a:r>
            <a:r>
              <a:rPr lang="en-US" dirty="0" err="1"/>
              <a:t>iff</a:t>
            </a:r>
            <a:r>
              <a:rPr lang="en-US" dirty="0"/>
              <a:t> they can be transformed using only these rules on the </a:t>
            </a:r>
            <a:r>
              <a:rPr lang="en-US" dirty="0" err="1"/>
              <a:t>subterms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need to work bottom up, for star and concatenation, this might require a lexicographic ordering.</a:t>
            </a:r>
          </a:p>
          <a:p>
            <a:endParaRPr lang="en-US" dirty="0"/>
          </a:p>
          <a:p>
            <a:r>
              <a:rPr lang="en-US" dirty="0"/>
              <a:t>3.3: this identifies SOME equivalent REs, but not all of them.</a:t>
            </a:r>
          </a:p>
          <a:p>
            <a:r>
              <a:rPr lang="en-US" dirty="0"/>
              <a:t>aa* is equivalent to a*a, but this technique cannot prove it, because there is no “+” in it to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extended</a:t>
            </a:r>
            <a:r>
              <a:rPr lang="de-DE" dirty="0"/>
              <a:t> REs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more</a:t>
            </a:r>
            <a:r>
              <a:rPr lang="de-DE" dirty="0"/>
              <a:t> expressive, but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succinct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we‘re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soundness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, </a:t>
            </a:r>
            <a:r>
              <a:rPr lang="de-DE" dirty="0" err="1"/>
              <a:t>luckily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Brzozowski‘s</a:t>
            </a:r>
            <a:r>
              <a:rPr lang="de-DE" dirty="0"/>
              <a:t> </a:t>
            </a:r>
            <a:r>
              <a:rPr lang="de-DE"/>
              <a:t>result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(infinite languages also have infinite derivatives)</a:t>
            </a:r>
          </a:p>
          <a:p>
            <a:r>
              <a:rPr lang="en-US" dirty="0"/>
              <a:t>if the representations of languages are finite, we can hope to get a machine to compare them.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3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Isabelle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r>
              <a:rPr lang="de-DE" dirty="0" err="1"/>
              <a:t>todo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?</a:t>
            </a:r>
          </a:p>
          <a:p>
            <a:r>
              <a:rPr lang="de-DE" dirty="0"/>
              <a:t>3: 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</a:t>
            </a:r>
            <a:r>
              <a:rPr lang="de-DE" dirty="0" err="1"/>
              <a:t>verfying</a:t>
            </a:r>
            <a:r>
              <a:rPr lang="de-DE" dirty="0"/>
              <a:t> partial </a:t>
            </a:r>
            <a:r>
              <a:rPr lang="de-DE" dirty="0" err="1"/>
              <a:t>correctness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happy </a:t>
            </a:r>
            <a:r>
              <a:rPr lang="de-DE" dirty="0" err="1"/>
              <a:t>with</a:t>
            </a:r>
            <a:r>
              <a:rPr lang="de-DE" dirty="0"/>
              <a:t> an informal </a:t>
            </a:r>
            <a:r>
              <a:rPr lang="de-DE" dirty="0" err="1"/>
              <a:t>proof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Bisimulation</a:t>
            </a:r>
            <a:r>
              <a:rPr lang="en-US" dirty="0"/>
              <a:t> is a _relation_ with the following properties</a:t>
            </a:r>
          </a:p>
          <a:p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Now assume we have a RE expression that describes the derivative language of another RE.</a:t>
            </a:r>
          </a:p>
          <a:p>
            <a:r>
              <a:rPr lang="en-US" dirty="0"/>
              <a:t>We can then make this </a:t>
            </a:r>
            <a:r>
              <a:rPr lang="en-US" dirty="0" err="1"/>
              <a:t>bisimulation</a:t>
            </a:r>
            <a:r>
              <a:rPr lang="en-US" dirty="0"/>
              <a:t> property computable by instantiating the languages here with L (…)</a:t>
            </a:r>
          </a:p>
          <a:p>
            <a:r>
              <a:rPr lang="en-US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rexp</a:t>
            </a:r>
            <a:r>
              <a:rPr lang="en-US" dirty="0"/>
              <a:t>” is the type constructor of regular expressions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1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“[] </a:t>
            </a:r>
            <a:r>
              <a:rPr lang="en-US" dirty="0"/>
              <a:t>\in L(r)” is computable by a simple recursion</a:t>
            </a:r>
          </a:p>
          <a:p>
            <a:endParaRPr lang="en-US" dirty="0"/>
          </a:p>
          <a:p>
            <a:r>
              <a:rPr lang="en-US" dirty="0"/>
              <a:t>This means that we can replace the languages in the </a:t>
            </a:r>
            <a:r>
              <a:rPr lang="en-US" dirty="0" err="1"/>
              <a:t>bisimulation</a:t>
            </a:r>
            <a:r>
              <a:rPr lang="en-US" dirty="0"/>
              <a:t> def by REs </a:t>
            </a:r>
            <a:r>
              <a:rPr lang="en-US" dirty="0">
                <a:sym typeface="Wingdings" panose="05000000000000000000" pitchFamily="2" charset="2"/>
              </a:rPr>
              <a:t> &lt;---- to-do: </a:t>
            </a:r>
            <a:r>
              <a:rPr lang="en-US" dirty="0" err="1">
                <a:sym typeface="Wingdings" panose="05000000000000000000" pitchFamily="2" charset="2"/>
              </a:rPr>
              <a:t>Eigene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Folie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dafür</a:t>
            </a:r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  <a:p>
            <a:endParaRPr lang="en-US" dirty="0"/>
          </a:p>
          <a:p>
            <a:r>
              <a:rPr lang="en-US" dirty="0"/>
              <a:t>… and now, we can hope to construct it. The simple approach “add all missing REs” 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9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</a:t>
            </a:r>
            <a:r>
              <a:rPr lang="en-US" dirty="0"/>
              <a:t> will be relation, a list of pairs (or set of pairs if you want)</a:t>
            </a:r>
          </a:p>
          <a:p>
            <a:endParaRPr lang="en-US" dirty="0"/>
          </a:p>
          <a:p>
            <a:r>
              <a:rPr lang="en-US" dirty="0"/>
              <a:t>as is needed for an optimization: it suffices to consider the atoms that actually do occur in the </a:t>
            </a:r>
            <a:r>
              <a:rPr lang="en-US" dirty="0" err="1"/>
              <a:t>REs.</a:t>
            </a:r>
            <a:r>
              <a:rPr lang="en-US" dirty="0"/>
              <a:t> The lemma is not affected</a:t>
            </a:r>
          </a:p>
          <a:p>
            <a:endParaRPr lang="en-US" dirty="0"/>
          </a:p>
          <a:p>
            <a:r>
              <a:rPr lang="en-US" dirty="0"/>
              <a:t>This is a simple consequence of the lemma from the slide, it will make our correctness statement</a:t>
            </a:r>
          </a:p>
          <a:p>
            <a:r>
              <a:rPr lang="en-US" dirty="0"/>
              <a:t>And we will only prove this direction</a:t>
            </a:r>
          </a:p>
          <a:p>
            <a:r>
              <a:rPr lang="en-US" dirty="0"/>
              <a:t>Now the goal is to construct such a </a:t>
            </a:r>
            <a:r>
              <a:rPr lang="en-US" dirty="0" err="1"/>
              <a:t>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7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12/10/2017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12/10/2017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3B1-D8C0-4C7D-A9AD-A176331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EF17B-F9BE-4178-A899-972EAE81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a function that iterates a step </a:t>
            </a:r>
            <a:r>
              <a:rPr lang="en-US" dirty="0">
                <a:latin typeface="Lucida Bright" panose="02040602050505020304" pitchFamily="18" charset="0"/>
              </a:rPr>
              <a:t>s</a:t>
            </a:r>
            <a:r>
              <a:rPr lang="en-US" dirty="0"/>
              <a:t> until a test </a:t>
            </a:r>
            <a:r>
              <a:rPr lang="en-US" dirty="0">
                <a:latin typeface="Lucida Bright" panose="02040602050505020304" pitchFamily="18" charset="0"/>
              </a:rPr>
              <a:t>t</a:t>
            </a:r>
            <a:r>
              <a:rPr lang="en-US" dirty="0"/>
              <a:t> fails:</a:t>
            </a:r>
            <a:endParaRPr lang="en-GB" sz="2400" dirty="0"/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>
                <a:latin typeface="Lucida Bright" panose="02040602050505020304" pitchFamily="18" charset="0"/>
              </a:rPr>
              <a:t>fun </a:t>
            </a:r>
            <a:r>
              <a:rPr lang="en-GB" sz="2400" i="1" dirty="0">
                <a:latin typeface="Lucida Bright" panose="02040602050505020304" pitchFamily="18" charset="0"/>
              </a:rPr>
              <a:t>while</a:t>
            </a:r>
            <a:r>
              <a:rPr lang="en-GB" sz="2400" dirty="0">
                <a:latin typeface="Lucida Bright" panose="02040602050505020304" pitchFamily="18" charset="0"/>
              </a:rPr>
              <a:t> where</a:t>
            </a:r>
            <a:r>
              <a:rPr lang="en-GB" sz="2400" dirty="0"/>
              <a:t> </a:t>
            </a:r>
            <a:r>
              <a:rPr lang="en-GB" sz="2400" i="1" dirty="0">
                <a:latin typeface="Lucida Bright" panose="02040602050505020304" pitchFamily="18" charset="0"/>
              </a:rPr>
              <a:t>while t s state =</a:t>
            </a:r>
          </a:p>
          <a:p>
            <a:pPr marL="457200" lvl="1" indent="0">
              <a:buNone/>
            </a:pPr>
            <a:r>
              <a:rPr lang="en-GB" i="1" dirty="0">
                <a:latin typeface="Lucida Bright" panose="02040602050505020304" pitchFamily="18" charset="0"/>
              </a:rPr>
              <a:t>	(if t s then while t s (s state) else state)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case, </a:t>
            </a:r>
            <a:r>
              <a:rPr lang="en-US" i="1" dirty="0">
                <a:latin typeface="Lucida Bright" panose="02040602050505020304" pitchFamily="18" charset="0"/>
              </a:rPr>
              <a:t>state</a:t>
            </a:r>
            <a:r>
              <a:rPr lang="en-US" dirty="0"/>
              <a:t> has the 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latin typeface="Lucida Bright" panose="02040602050505020304" pitchFamily="18" charset="0"/>
              </a:rPr>
              <a:t>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 × (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de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 × </a:t>
            </a:r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Lucida Bright" panose="02040602050505020304" pitchFamily="18" charset="0"/>
              </a:rPr>
              <a:t> </a:t>
            </a:r>
            <a:r>
              <a:rPr lang="en-US" i="1" dirty="0" err="1">
                <a:latin typeface="Lucida Bright" panose="02040602050505020304" pitchFamily="18" charset="0"/>
              </a:rPr>
              <a:t>rexp</a:t>
            </a:r>
            <a:r>
              <a:rPr lang="en-US" i="1" dirty="0">
                <a:latin typeface="Lucida Bright" panose="02040602050505020304" pitchFamily="18" charset="0"/>
              </a:rPr>
              <a:t>) list</a:t>
            </a:r>
          </a:p>
        </p:txBody>
      </p:sp>
    </p:spTree>
    <p:extLst>
      <p:ext uri="{BB962C8B-B14F-4D97-AF65-F5344CB8AC3E}">
        <p14:creationId xmlns:p14="http://schemas.microsoft.com/office/powerpoint/2010/main" val="183665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764C-5A53-4A40-86AB-AFF027DC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pair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</a:t>
                </a:r>
                <a:r>
                  <a:rPr lang="en-US" dirty="0"/>
                  <a:t>from the work set is processed</a:t>
                </a:r>
              </a:p>
              <a:p>
                <a:r>
                  <a:rPr lang="en-US" dirty="0"/>
                  <a:t>All pairs that are missing for the property</a:t>
                </a:r>
              </a:p>
              <a:p>
                <a:pPr marL="0" indent="0">
                  <a:buNone/>
                </a:pPr>
                <a:r>
                  <a:rPr lang="pt-BR" dirty="0"/>
                  <a:t>		</a:t>
                </a:r>
                <a:r>
                  <a:rPr lang="pt-BR" i="1" dirty="0"/>
                  <a:t>∀a∈ set as. 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s))</a:t>
                </a:r>
                <a:r>
                  <a:rPr lang="pt-BR" i="1" dirty="0"/>
                  <a:t> ∈ R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	are added to the work set.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pt-BR" dirty="0"/>
                  <a:t>will be the set of atoms in the original expressions (this does not change during execution).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585F86-E91B-4947-B7FD-2870701F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8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A67C1E-2545-499C-967A-F41572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fun step where</a:t>
                </a:r>
                <a:r>
                  <a:rPr lang="en-GB" dirty="0"/>
                  <a:t> </a:t>
                </a:r>
                <a:r>
                  <a:rPr lang="en-GB" dirty="0">
                    <a:latin typeface="Lucida Bright" panose="02040602050505020304" pitchFamily="18" charset="0"/>
                  </a:rPr>
                  <a:t>step as (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) =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(let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hd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ps’</a:t>
                </a:r>
                <a:r>
                  <a:rPr lang="en-GB" dirty="0">
                    <a:latin typeface="Lucida Bright" panose="02040602050505020304" pitchFamily="18" charset="0"/>
                  </a:rPr>
                  <a:t> =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# </a:t>
                </a:r>
                <a:r>
                  <a:rPr lang="en-GB" dirty="0" err="1">
                    <a:latin typeface="Lucida Bright" panose="02040602050505020304" pitchFamily="18" charset="0"/>
                  </a:rPr>
                  <a:t>ps</a:t>
                </a:r>
                <a:r>
                  <a:rPr lang="en-GB" dirty="0">
                    <a:latin typeface="Lucida Bright" panose="020406020505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  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= [p ← </a:t>
                </a:r>
                <a:r>
                  <a:rPr lang="en-GB" dirty="0" err="1">
                    <a:latin typeface="Lucida Bright" panose="02040602050505020304" pitchFamily="18" charset="0"/>
                  </a:rPr>
                  <a:t>succs</a:t>
                </a:r>
                <a:r>
                  <a:rPr lang="en-GB" dirty="0">
                    <a:latin typeface="Lucida Bright" panose="02040602050505020304" pitchFamily="18" charset="0"/>
                  </a:rPr>
                  <a:t> as </a:t>
                </a:r>
                <a:r>
                  <a:rPr lang="en-GB" dirty="0" err="1">
                    <a:latin typeface="Lucida Bright" panose="02040602050505020304" pitchFamily="18" charset="0"/>
                  </a:rPr>
                  <a:t>new_p</a:t>
                </a:r>
                <a:r>
                  <a:rPr lang="en-GB" dirty="0">
                    <a:latin typeface="Lucida Bright" panose="02040602050505020304" pitchFamily="18" charset="0"/>
                  </a:rPr>
                  <a:t> . p ∉ set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 ∪ set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Lucida Bright" panose="02040602050505020304" pitchFamily="18" charset="0"/>
                  </a:rPr>
                  <a:t>  in (</a:t>
                </a:r>
                <a:r>
                  <a:rPr lang="en-GB" dirty="0" err="1">
                    <a:latin typeface="Lucida Bright" panose="02040602050505020304" pitchFamily="18" charset="0"/>
                  </a:rPr>
                  <a:t>new_ws</a:t>
                </a:r>
                <a:r>
                  <a:rPr lang="en-GB" dirty="0">
                    <a:latin typeface="Lucida Bright" panose="02040602050505020304" pitchFamily="18" charset="0"/>
                  </a:rPr>
                  <a:t> @ </a:t>
                </a:r>
                <a:r>
                  <a:rPr lang="en-GB" dirty="0" err="1">
                    <a:latin typeface="Lucida Bright" panose="02040602050505020304" pitchFamily="18" charset="0"/>
                  </a:rPr>
                  <a:t>tl</a:t>
                </a:r>
                <a:r>
                  <a:rPr lang="en-GB" dirty="0">
                    <a:latin typeface="Lucida Bright" panose="02040602050505020304" pitchFamily="18" charset="0"/>
                  </a:rPr>
                  <a:t> </a:t>
                </a:r>
                <a:r>
                  <a:rPr lang="en-GB" dirty="0" err="1">
                    <a:latin typeface="Lucida Bright" panose="02040602050505020304" pitchFamily="18" charset="0"/>
                  </a:rPr>
                  <a:t>ws</a:t>
                </a:r>
                <a:r>
                  <a:rPr lang="en-GB" dirty="0">
                    <a:latin typeface="Lucida Bright" panose="02040602050505020304" pitchFamily="18" charset="0"/>
                  </a:rPr>
                  <a:t>, </a:t>
                </a:r>
                <a:r>
                  <a:rPr lang="en-GB" dirty="0" err="1">
                    <a:latin typeface="Lucida Bright" panose="02040602050505020304" pitchFamily="18" charset="0"/>
                  </a:rPr>
                  <a:t>ps'</a:t>
                </a:r>
                <a:r>
                  <a:rPr lang="en-GB" dirty="0">
                    <a:latin typeface="Lucida Bright" panose="02040602050505020304" pitchFamily="18" charset="0"/>
                  </a:rPr>
                  <a:t>))</a:t>
                </a: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…where </a:t>
                </a:r>
                <a:r>
                  <a:rPr lang="pt-BR" dirty="0">
                    <a:latin typeface="Lucida Bright" panose="02040602050505020304" pitchFamily="18" charset="0"/>
                  </a:rPr>
                  <a:t>succs as (r, s) = map (λa.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pt-BR" dirty="0">
                    <a:latin typeface="Lucida Bright" panose="02040602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de-DE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pt-BR" dirty="0">
                    <a:latin typeface="Lucida Bright" panose="02040602050505020304" pitchFamily="18" charset="0"/>
                  </a:rPr>
                  <a:t>)) as</a:t>
                </a:r>
              </a:p>
              <a:p>
                <a:pPr marL="0" indent="0">
                  <a:buNone/>
                </a:pPr>
                <a:endParaRPr lang="en-US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will iterate this step using the </a:t>
                </a:r>
                <a:r>
                  <a:rPr lang="en-GB" dirty="0">
                    <a:latin typeface="Lucida Bright" panose="02040602050505020304" pitchFamily="18" charset="0"/>
                  </a:rPr>
                  <a:t>while </a:t>
                </a:r>
                <a:r>
                  <a:rPr lang="en-US" dirty="0"/>
                  <a:t>function.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47057A-69F6-409A-ACFA-8AB16AFEB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17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45568-004C-4426-9618-E5B40011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033B4-AF90-4560-A2E5-9FB163B2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test (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,_) ⟷ (case </a:t>
            </a:r>
            <a:r>
              <a:rPr lang="en-US" dirty="0" err="1">
                <a:latin typeface="Lucida Bright" panose="02040602050505020304" pitchFamily="18" charset="0"/>
              </a:rPr>
              <a:t>ws</a:t>
            </a:r>
            <a:r>
              <a:rPr lang="en-US" dirty="0">
                <a:latin typeface="Lucida Bright" panose="02040602050505020304" pitchFamily="18" charset="0"/>
              </a:rPr>
              <a:t> of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[] ⇒ False |</a:t>
            </a: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	(r, s)#_ ⇒ 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[] ∈ L(r) </a:t>
            </a:r>
            <a:r>
              <a:rPr lang="en-US" i="1" dirty="0">
                <a:latin typeface="Lucida Bright" panose="02040602050505020304" pitchFamily="18" charset="0"/>
                <a:ea typeface="Cambria Math" panose="02040503050406030204" pitchFamily="18" charset="0"/>
              </a:rPr>
              <a:t>⟷</a:t>
            </a:r>
            <a:r>
              <a:rPr lang="en-GB" i="1" dirty="0">
                <a:latin typeface="Lucida Bright" panose="02040602050505020304" pitchFamily="18" charset="0"/>
                <a:ea typeface="Cambria Math" panose="02040503050406030204" pitchFamily="18" charset="0"/>
              </a:rPr>
              <a:t> [] ∈ L(s)</a:t>
            </a:r>
            <a:endParaRPr lang="en-US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Lucida Bright" panose="02040602050505020304" pitchFamily="18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loop terminates if either</a:t>
            </a:r>
          </a:p>
          <a:p>
            <a:pPr lvl="1"/>
            <a:r>
              <a:rPr lang="en-US" dirty="0"/>
              <a:t>the work set is empty (</a:t>
            </a:r>
            <a:r>
              <a:rPr lang="en-US" dirty="0" err="1"/>
              <a:t>bisimulation</a:t>
            </a:r>
            <a:r>
              <a:rPr lang="en-US" dirty="0"/>
              <a:t> constructed)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definitely</a:t>
            </a:r>
            <a:r>
              <a:rPr lang="en-US" dirty="0"/>
              <a:t> nonequivalent pair of REs is to be processed (counterexample found)</a:t>
            </a:r>
          </a:p>
        </p:txBody>
      </p:sp>
    </p:spTree>
    <p:extLst>
      <p:ext uri="{BB962C8B-B14F-4D97-AF65-F5344CB8AC3E}">
        <p14:creationId xmlns:p14="http://schemas.microsoft.com/office/powerpoint/2010/main" val="17864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50EB3-B325-43FD-A071-2E053FCA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3184E-D790-4B2E-BAE6-6BA74D98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((a ⋅ b)* ⋅ a) = L (a ⋅ (b ⋅ a)*)</a:t>
            </a:r>
          </a:p>
          <a:p>
            <a:pPr marL="0" indent="0" algn="ctr">
              <a:buNone/>
            </a:pPr>
            <a:endParaRPr lang="pt-BR" dirty="0">
              <a:latin typeface="Lucida Bright" panose="02040602050505020304" pitchFamily="18" charset="0"/>
            </a:endParaRPr>
          </a:p>
          <a:p>
            <a:pPr marL="0" indent="0" algn="ctr">
              <a:buNone/>
            </a:pPr>
            <a:r>
              <a:rPr lang="pt-BR" dirty="0">
                <a:latin typeface="Lucida Bright" panose="02040602050505020304" pitchFamily="18" charset="0"/>
              </a:rPr>
              <a:t>L ((ε + a)* ⋅ a) = L (a ⋅ (a + ε)*)</a:t>
            </a:r>
            <a:endParaRPr lang="en-US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BCFF1-FE81-4AD3-8A76-EF7AB58D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r s (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. atoms r ∪ atoms s ⊆ as)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∪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26FF94A-6D23-447C-BA41-B4892FAB5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2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B41B1-888F-48DC-BD41-15D6CE61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Brzozowki’s</a:t>
            </a:r>
            <a:r>
              <a:rPr lang="en-US" dirty="0"/>
              <a:t> result about termination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A271E-5A51-4AB1-95AC-89ACD352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ACI-equivalence</a:t>
            </a:r>
          </a:p>
          <a:p>
            <a:pPr marL="0" indent="0" algn="ctr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each step, we add the following to the work set: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Lucida Bright" panose="02040602050505020304" pitchFamily="18" charset="0"/>
              </a:rPr>
              <a:t>{(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← </a:t>
            </a:r>
            <a:r>
              <a:rPr lang="en-GB" dirty="0" err="1">
                <a:latin typeface="Lucida Bright" panose="02040602050505020304" pitchFamily="18" charset="0"/>
              </a:rPr>
              <a:t>succs</a:t>
            </a:r>
            <a:r>
              <a:rPr lang="en-GB" dirty="0">
                <a:latin typeface="Lucida Bright" panose="02040602050505020304" pitchFamily="18" charset="0"/>
              </a:rPr>
              <a:t> as (</a:t>
            </a:r>
            <a:r>
              <a:rPr lang="en-GB" dirty="0" err="1">
                <a:latin typeface="Lucida Bright" panose="02040602050505020304" pitchFamily="18" charset="0"/>
              </a:rPr>
              <a:t>hd</a:t>
            </a:r>
            <a:r>
              <a:rPr lang="en-GB" dirty="0">
                <a:latin typeface="Lucida Bright" panose="02040602050505020304" pitchFamily="18" charset="0"/>
              </a:rPr>
              <a:t>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) . (</a:t>
            </a:r>
            <a:r>
              <a:rPr lang="en-GB" dirty="0" err="1">
                <a:latin typeface="Lucida Bright" panose="02040602050505020304" pitchFamily="18" charset="0"/>
              </a:rPr>
              <a:t>r,s</a:t>
            </a:r>
            <a:r>
              <a:rPr lang="en-GB" dirty="0">
                <a:latin typeface="Lucida Bright" panose="02040602050505020304" pitchFamily="18" charset="0"/>
              </a:rPr>
              <a:t>) ∉ set </a:t>
            </a:r>
            <a:r>
              <a:rPr lang="en-GB" dirty="0" err="1">
                <a:latin typeface="Lucida Bright" panose="02040602050505020304" pitchFamily="18" charset="0"/>
              </a:rPr>
              <a:t>ps'</a:t>
            </a:r>
            <a:r>
              <a:rPr lang="en-GB" dirty="0">
                <a:latin typeface="Lucida Bright" panose="02040602050505020304" pitchFamily="18" charset="0"/>
              </a:rPr>
              <a:t> ∪ set </a:t>
            </a:r>
            <a:r>
              <a:rPr lang="en-GB" dirty="0" err="1">
                <a:latin typeface="Lucida Bright" panose="02040602050505020304" pitchFamily="18" charset="0"/>
              </a:rPr>
              <a:t>ws</a:t>
            </a:r>
            <a:r>
              <a:rPr lang="en-GB" dirty="0">
                <a:latin typeface="Lucida Bright" panose="020406020505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GB" i="1" dirty="0"/>
              <a:t>If the </a:t>
            </a:r>
            <a:r>
              <a:rPr lang="en-GB" i="1" dirty="0">
                <a:latin typeface="Lucida Bright" panose="02040602050505020304" pitchFamily="18" charset="0"/>
              </a:rPr>
              <a:t>∉-</a:t>
            </a:r>
            <a:r>
              <a:rPr lang="en-GB" i="1" dirty="0"/>
              <a:t>filter also considers ACI-equivalent REs to be equal,</a:t>
            </a:r>
          </a:p>
          <a:p>
            <a:pPr marL="0" indent="0" algn="ctr">
              <a:buNone/>
            </a:pPr>
            <a:r>
              <a:rPr lang="en-GB" i="1" dirty="0"/>
              <a:t>then the computation terminates.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relation will still be a </a:t>
            </a:r>
            <a:r>
              <a:rPr lang="en-GB" dirty="0" err="1"/>
              <a:t>bisimulation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82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 of ACI-equivalence (</a:t>
            </a:r>
            <a:r>
              <a:rPr lang="en-US"/>
              <a:t>not verified)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equality modulo </a:t>
            </a:r>
            <a:r>
              <a:rPr lang="en-US" i="1" dirty="0"/>
              <a:t>associativity</a:t>
            </a:r>
            <a:r>
              <a:rPr lang="en-US" dirty="0"/>
              <a:t>, </a:t>
            </a:r>
            <a:r>
              <a:rPr lang="en-US" i="1" dirty="0"/>
              <a:t>commutativity</a:t>
            </a:r>
            <a:r>
              <a:rPr lang="en-US" dirty="0"/>
              <a:t> and </a:t>
            </a:r>
            <a:r>
              <a:rPr lang="en-US" i="1" dirty="0"/>
              <a:t>idempotence</a:t>
            </a:r>
            <a:r>
              <a:rPr lang="en-US" dirty="0"/>
              <a:t> of </a:t>
            </a:r>
            <a:r>
              <a:rPr lang="en-US" i="1" dirty="0"/>
              <a:t>+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ACI-equality of two REs can be reduced to equality by recursively sorting </a:t>
            </a:r>
            <a:r>
              <a:rPr lang="en-US" dirty="0" err="1"/>
              <a:t>subterms</a:t>
            </a:r>
            <a:r>
              <a:rPr lang="en-US" dirty="0"/>
              <a:t> of nested + terms, and eliminating duplicates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some arbitrary order on the constructors: </a:t>
            </a:r>
            <a:r>
              <a:rPr lang="pt-BR" b="1" i="1" dirty="0">
                <a:latin typeface="Lucida Bright" panose="02040602050505020304" pitchFamily="18" charset="0"/>
              </a:rPr>
              <a:t>∅</a:t>
            </a:r>
            <a:r>
              <a:rPr lang="en-US" dirty="0">
                <a:sym typeface="Wingdings" panose="05000000000000000000" pitchFamily="2" charset="2"/>
              </a:rPr>
              <a:t>  &lt; </a:t>
            </a:r>
            <a:r>
              <a:rPr lang="el-GR" i="1" dirty="0"/>
              <a:t>ε</a:t>
            </a:r>
            <a:r>
              <a:rPr lang="de-DE" i="1" dirty="0"/>
              <a:t> &lt; a &lt;</a:t>
            </a:r>
            <a:r>
              <a:rPr lang="pt-BR" b="1" i="1" dirty="0">
                <a:latin typeface="Lucida Bright" panose="02040602050505020304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(_)* &lt; (_</a:t>
            </a:r>
            <a:r>
              <a:rPr lang="en-GB" i="1" dirty="0">
                <a:latin typeface="Cambria Math" panose="02040503050406030204" pitchFamily="18" charset="0"/>
                <a:ea typeface="Cambria Math" panose="02040503050406030204" pitchFamily="18" charset="0"/>
              </a:rPr>
              <a:t>⋅ </a:t>
            </a:r>
            <a:r>
              <a:rPr lang="en-US" dirty="0">
                <a:sym typeface="Wingdings" panose="05000000000000000000" pitchFamily="2" charset="2"/>
              </a:rPr>
              <a:t>_)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The calls also make lists out of nested +’s.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/>
              <a:t>Afterwards, check for equality.</a:t>
            </a:r>
          </a:p>
          <a:p>
            <a:r>
              <a:rPr lang="en-US" dirty="0"/>
              <a:t>alternative: keep the REs in this normal form, as an invariant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“⊆” goals: Use the rule  A ⊆ B</a:t>
                </a:r>
                <a:r>
                  <a:rPr lang="en-GB" i="1" dirty="0">
                    <a:latin typeface="Lucida Bright" panose="02040602050505020304" pitchFamily="18" charset="0"/>
                  </a:rPr>
                  <a:t>⟷</a:t>
                </a:r>
                <a:r>
                  <a:rPr lang="en-US" dirty="0"/>
                  <a:t> A ∪ B = 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noProof="0" dirty="0"/>
                  <a:t>extended regular expressions: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		(complement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noProof="0" dirty="0"/>
                  <a:t> 	(intersection)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à"/>
                </a:pPr>
                <a:endParaRPr lang="en-US" noProof="0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à"/>
                </a:pPr>
                <a:r>
                  <a:rPr lang="en-US" noProof="0" dirty="0">
                    <a:sym typeface="Wingdings" panose="05000000000000000000" pitchFamily="2" charset="2"/>
                  </a:rPr>
                  <a:t>We need derivative rules for these</a:t>
                </a: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ba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ba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&amp;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endParaRPr lang="en-US" noProof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26FAB2-8951-4369-9572-88B30C7D1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C8E06-2951-44D1-96A9-A195A75D0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6C7E5D-EC0D-41D6-BED5-D39769712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Words are lists.</a:t>
                </a:r>
              </a:p>
              <a:p>
                <a:r>
                  <a:rPr lang="en-US" dirty="0"/>
                  <a:t>Languages are sets of words.</a:t>
                </a:r>
              </a:p>
              <a:p>
                <a:r>
                  <a:rPr lang="en-US" dirty="0"/>
                  <a:t>Derivative-Language w.r.t. an atom :</a:t>
                </a:r>
              </a:p>
              <a:p>
                <a:pPr marL="0" indent="0">
                  <a:buNone/>
                </a:pP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(A) := {xs. x#xs ∈ A}</a:t>
                </a:r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Interesting</a:t>
                </a:r>
                <a:r>
                  <a:rPr lang="en-US" dirty="0"/>
                  <a:t> languages are the infinite ones.</a:t>
                </a:r>
                <a:endParaRPr lang="en-US" i="1" dirty="0">
                  <a:latin typeface="Lucida Bright" panose="020406020505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 ⟶ represent them by regular expressions (REs)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BF4359E-6341-4A1E-9A32-75F8D0FC3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4C615-DCC8-406C-8116-2FE0121E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∅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{[]}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L(a) = {[a]}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+ s) = L(r) ∪ 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 · s) = L(r)L(s)</a:t>
                </a: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L(r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(L(r))*</a:t>
                </a:r>
              </a:p>
              <a:p>
                <a:pPr marL="0" indent="0">
                  <a:buNone/>
                </a:pP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/>
                  <a:t>Equivalence problem:</a:t>
                </a:r>
              </a:p>
              <a:p>
                <a:pPr marL="0" indent="0">
                  <a:buNone/>
                </a:pPr>
                <a:r>
                  <a:rPr lang="pt-BR" i="1" dirty="0"/>
                  <a:t>		Is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pt-BR" i="1" dirty="0"/>
                  <a:t>?</a:t>
                </a:r>
                <a:endParaRPr lang="pt-BR" i="1" dirty="0">
                  <a:latin typeface="Lucida Bright" panose="02040602050505020304" pitchFamily="18" charset="0"/>
                </a:endParaRPr>
              </a:p>
              <a:p>
                <a:pPr marL="0" indent="0">
                  <a:buNone/>
                </a:pPr>
                <a:endParaRPr lang="pt-BR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1919B38-44CA-465B-BAD0-5F60F70A2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3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93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textbook method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naive algorithm to decide RE equivalence: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construct NFAs from the REs</a:t>
            </a:r>
          </a:p>
          <a:p>
            <a:pPr marL="514350" indent="-514350">
              <a:buAutoNum type="arabicPeriod"/>
            </a:pPr>
            <a:r>
              <a:rPr lang="en-US" dirty="0"/>
              <a:t>convert the NFAs to DFAs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minimize the DFAs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of these steps, we would have to</a:t>
            </a:r>
          </a:p>
          <a:p>
            <a:r>
              <a:rPr lang="en-US" dirty="0"/>
              <a:t>express an algorithm</a:t>
            </a:r>
          </a:p>
          <a:p>
            <a:r>
              <a:rPr lang="en-US" dirty="0"/>
              <a:t>prove that this algorithm preserves the represented language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equivalence</a:t>
                </a:r>
                <a:r>
                  <a:rPr lang="en-US" noProof="0" dirty="0"/>
                  <a:t> checker for regular expressions which is</a:t>
                </a:r>
              </a:p>
              <a:p>
                <a:r>
                  <a:rPr lang="en-US" i="1" dirty="0"/>
                  <a:t>a</a:t>
                </a:r>
                <a:r>
                  <a:rPr lang="en-US" i="1" noProof="0" dirty="0" err="1"/>
                  <a:t>utomatic</a:t>
                </a:r>
                <a:r>
                  <a:rPr lang="en-US" noProof="0" dirty="0"/>
                  <a:t>: without user interaction</a:t>
                </a:r>
              </a:p>
              <a:p>
                <a:r>
                  <a:rPr lang="en-US" i="1" noProof="0" dirty="0"/>
                  <a:t>complete</a:t>
                </a:r>
                <a:r>
                  <a:rPr lang="en-US" noProof="0" dirty="0"/>
                  <a:t>: if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/>
                  <a:t>, the method </a:t>
                </a:r>
                <a:r>
                  <a:rPr lang="en-US" i="1" dirty="0"/>
                  <a:t>should</a:t>
                </a:r>
                <a:r>
                  <a:rPr lang="en-US" dirty="0"/>
                  <a:t> prove it</a:t>
                </a:r>
                <a:endParaRPr lang="en-US" i="1" noProof="0" dirty="0"/>
              </a:p>
              <a:p>
                <a:r>
                  <a:rPr lang="en-US" dirty="0"/>
                  <a:t>elegant, i.e. easy to prove correct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5D1B8B-E55A-4F95-9AE9-92A2E2BEC8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02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:r>
                  <a:rPr lang="en-GB" dirty="0"/>
                  <a:t>for all </a:t>
                </a:r>
                <a:r>
                  <a:rPr lang="en-GB" i="1" dirty="0">
                    <a:latin typeface="Lucida Bright" panose="02040602050505020304" pitchFamily="18" charset="0"/>
                  </a:rPr>
                  <a:t>A</a:t>
                </a:r>
                <a:r>
                  <a:rPr lang="en-GB" dirty="0"/>
                  <a:t> and </a:t>
                </a:r>
                <a:r>
                  <a:rPr lang="en-GB" i="1" dirty="0">
                    <a:latin typeface="Lucida Bright" panose="02040602050505020304" pitchFamily="18" charset="0"/>
                  </a:rPr>
                  <a:t>B</a:t>
                </a:r>
                <a:r>
                  <a:rPr lang="en-GB" dirty="0"/>
                  <a:t>, if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, then</a:t>
                </a:r>
                <a:endParaRPr lang="en-GB" sz="2400" dirty="0"/>
              </a:p>
              <a:p>
                <a:pPr marL="0" indent="0">
                  <a:buNone/>
                </a:pPr>
                <a:r>
                  <a:rPr lang="en-GB" sz="2400" i="1" dirty="0">
                    <a:latin typeface="Lucida Bright" panose="02040602050505020304" pitchFamily="18" charset="0"/>
                  </a:rPr>
                  <a:t>	[] ∈ A ⟷ [] ∈ B</a:t>
                </a:r>
              </a:p>
              <a:p>
                <a:pPr marL="0" indent="0">
                  <a:buNone/>
                </a:pPr>
                <a:r>
                  <a:rPr lang="en-GB" dirty="0"/>
                  <a:t>   and</a:t>
                </a:r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en-GB" i="1" dirty="0">
                    <a:latin typeface="Lucida Bright" panose="02040602050505020304" pitchFamily="18" charset="0"/>
                  </a:rPr>
                  <a:t> 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en-GB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Lemma:</a:t>
                </a:r>
              </a:p>
              <a:p>
                <a:pPr marL="0" indent="0">
                  <a:buNone/>
                </a:pPr>
                <a:r>
                  <a:rPr lang="en-US" dirty="0"/>
                  <a:t>If “</a:t>
                </a:r>
                <a:r>
                  <a:rPr lang="en-GB" i="1" dirty="0">
                    <a:latin typeface="Lucida Bright" panose="02040602050505020304" pitchFamily="18" charset="0"/>
                  </a:rPr>
                  <a:t>∼</a:t>
                </a:r>
                <a:r>
                  <a:rPr lang="en-GB" dirty="0"/>
                  <a:t>” is a </a:t>
                </a:r>
                <a:r>
                  <a:rPr lang="en-GB" dirty="0" err="1"/>
                  <a:t>bisimulation</a:t>
                </a:r>
                <a:r>
                  <a:rPr lang="en-GB" dirty="0"/>
                  <a:t>, then </a:t>
                </a:r>
                <a:r>
                  <a:rPr lang="en-GB" i="1" dirty="0">
                    <a:latin typeface="Lucida Bright" panose="02040602050505020304" pitchFamily="18" charset="0"/>
                  </a:rPr>
                  <a:t>A ∼ B</a:t>
                </a:r>
                <a:r>
                  <a:rPr lang="en-GB" dirty="0"/>
                  <a:t> implies </a:t>
                </a:r>
                <a:r>
                  <a:rPr lang="en-GB" i="1" dirty="0">
                    <a:latin typeface="Lucida Bright" panose="02040602050505020304" pitchFamily="18" charset="0"/>
                  </a:rPr>
                  <a:t>A = B</a:t>
                </a:r>
                <a:r>
                  <a:rPr lang="en-GB" i="1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	proof by list induction.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92A6810-3DFA-48E9-840A-C8CE0480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16FAE-4AF6-4523-9A5B-2DA28A6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  <a:r>
                  <a:rPr lang="en-US" dirty="0"/>
                  <a:t> is not computable</a:t>
                </a:r>
              </a:p>
              <a:p>
                <a:r>
                  <a:rPr lang="en-US" dirty="0"/>
                  <a:t>use operation on REs instead: </a:t>
                </a:r>
                <a:r>
                  <a:rPr lang="en-US" i="1" dirty="0">
                    <a:latin typeface="Lucida Bright" panose="02040602050505020304" pitchFamily="18" charset="0"/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      with 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:: ‘a ⇒ ‘a rexp ⇒ ‘a rexp</a:t>
                </a:r>
                <a:r>
                  <a:rPr lang="pt-BR" dirty="0"/>
                  <a:t> computable</a:t>
                </a:r>
              </a:p>
              <a:p>
                <a:r>
                  <a:rPr lang="pt-BR" dirty="0"/>
                  <a:t>This is possible (Brzozowski 1964):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)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(&lt;b&gt;) = (if a = b then </a:t>
                </a:r>
                <a:r>
                  <a:rPr lang="el-G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else </a:t>
                </a:r>
                <a:r>
                  <a:rPr lang="pt-B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∅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+ 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88714A8-CC31-4441-812D-726CEF45C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64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891D-9E1E-47AC-9740-549F7C87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REs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 ⋅ s) =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(let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(r) ⋅ s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in if [] ∈ L(r) then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 else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drs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(r*)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</a:t>
                </a: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r*</a:t>
                </a:r>
              </a:p>
              <a:p>
                <a:pPr marL="0" indent="0">
                  <a:buNone/>
                </a:pPr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>
                    <a:latin typeface="Lucida Bright" panose="020406020505050203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dirty="0">
                    <a:ea typeface="Cambria Math" panose="02040503050406030204" pitchFamily="18" charset="0"/>
                  </a:rPr>
                  <a:t>follows by structural induction.</a:t>
                </a:r>
                <a:endParaRPr lang="pt-BR" dirty="0">
                  <a:latin typeface="Lucida Bright" panose="02040602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E9D588-5CC2-42AF-BED0-FA41CE724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D99C618-0A36-476F-BCA0-8DA59180F778}"/>
              </a:ext>
            </a:extLst>
          </p:cNvPr>
          <p:cNvCxnSpPr>
            <a:cxnSpLocks/>
          </p:cNvCxnSpPr>
          <p:nvPr/>
        </p:nvCxnSpPr>
        <p:spPr>
          <a:xfrm>
            <a:off x="948267" y="4921956"/>
            <a:ext cx="771031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ADB34-2AF9-4877-B402-3DDCAD7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transpose the definition and lemma to the world of 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is-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bisimulation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(∀(r, s)∈ ps.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([] ∈ L(r)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[] ∈ L(s))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(∀a ∈ as.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r)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de-DE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∈ </a:t>
                </a:r>
                <a:r>
                  <a:rPr lang="en-GB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∧</a:t>
                </a:r>
              </a:p>
              <a:p>
                <a:pPr marL="0" indent="0">
                  <a:buNone/>
                </a:pPr>
                <a:r>
                  <a:rPr lang="en-GB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atoms r ∪ atoms s ⊆ as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is_bisimulation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as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(r, s) ∈ </a:t>
                </a:r>
                <a:r>
                  <a:rPr 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ps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⟹ L (r) = L (s)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6B9DF96-D467-4401-BFBB-446ABE98C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Breitbild</PresentationFormat>
  <Paragraphs>236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Lucida Bright</vt:lpstr>
      <vt:lpstr>Times New Roman</vt:lpstr>
      <vt:lpstr>Wingdings</vt:lpstr>
      <vt:lpstr>Office</vt:lpstr>
      <vt:lpstr>Regular Expression Equivalence via Derivatives</vt:lpstr>
      <vt:lpstr>Languages</vt:lpstr>
      <vt:lpstr>Regular Expressions</vt:lpstr>
      <vt:lpstr>The textbook method</vt:lpstr>
      <vt:lpstr>Goal</vt:lpstr>
      <vt:lpstr>Bisimulation</vt:lpstr>
      <vt:lpstr>Derivatives of REs</vt:lpstr>
      <vt:lpstr>Derivatives of REs (cont.)</vt:lpstr>
      <vt:lpstr>Bisimulations (cont.)</vt:lpstr>
      <vt:lpstr>Algorithm</vt:lpstr>
      <vt:lpstr>step</vt:lpstr>
      <vt:lpstr>step</vt:lpstr>
      <vt:lpstr>test</vt:lpstr>
      <vt:lpstr>Example</vt:lpstr>
      <vt:lpstr>Invariant</vt:lpstr>
      <vt:lpstr>Brzozowki’s result about termination</vt:lpstr>
      <vt:lpstr>Decidability of ACI-equivalence (not verified)</vt:lpstr>
      <vt:lpstr>Extensions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285</cp:revision>
  <dcterms:created xsi:type="dcterms:W3CDTF">2017-10-28T22:53:28Z</dcterms:created>
  <dcterms:modified xsi:type="dcterms:W3CDTF">2017-12-10T19:00:47Z</dcterms:modified>
</cp:coreProperties>
</file>