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70" r:id="rId4"/>
    <p:sldId id="261" r:id="rId5"/>
    <p:sldId id="258" r:id="rId6"/>
    <p:sldId id="263" r:id="rId7"/>
    <p:sldId id="271" r:id="rId8"/>
    <p:sldId id="272" r:id="rId9"/>
    <p:sldId id="280" r:id="rId10"/>
    <p:sldId id="273" r:id="rId11"/>
    <p:sldId id="278" r:id="rId12"/>
    <p:sldId id="281" r:id="rId13"/>
    <p:sldId id="265" r:id="rId14"/>
    <p:sldId id="285" r:id="rId15"/>
    <p:sldId id="286" r:id="rId16"/>
    <p:sldId id="274" r:id="rId17"/>
    <p:sldId id="284" r:id="rId18"/>
    <p:sldId id="264" r:id="rId19"/>
    <p:sldId id="257" r:id="rId20"/>
    <p:sldId id="28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0285" autoAdjust="0"/>
  </p:normalViewPr>
  <p:slideViewPr>
    <p:cSldViewPr snapToGrid="0">
      <p:cViewPr varScale="1">
        <p:scale>
          <a:sx n="59" d="100"/>
          <a:sy n="59" d="100"/>
        </p:scale>
        <p:origin x="8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this does not terminate</a:t>
            </a:r>
          </a:p>
          <a:p>
            <a:endParaRPr lang="en-US" dirty="0"/>
          </a:p>
          <a:p>
            <a:r>
              <a:rPr lang="en-US" dirty="0"/>
              <a:t>so, can we do simplifications like these during the derivations WITHOUT sacrificing soundness 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weather we add a RE or its simplified variant makes no difference.</a:t>
            </a:r>
          </a:p>
          <a:p>
            <a:endParaRPr lang="en-US" dirty="0"/>
          </a:p>
          <a:p>
            <a:r>
              <a:rPr lang="en-US" dirty="0"/>
              <a:t>I will later give a sufficient condition for termination, but this is already enough for a small example.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2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This our _goal_. But later, it will be just one of many equivalences that we show.</a:t>
            </a:r>
          </a:p>
          <a:p>
            <a:endParaRPr lang="en-US" dirty="0"/>
          </a:p>
          <a:p>
            <a:r>
              <a:rPr lang="en-US" dirty="0"/>
              <a:t>As we can see, +-terms may appear even if they were not present …</a:t>
            </a:r>
          </a:p>
          <a:p>
            <a:r>
              <a:rPr lang="en-US" dirty="0"/>
              <a:t>Also, some terms get larger during the derivation</a:t>
            </a:r>
          </a:p>
          <a:p>
            <a:r>
              <a:rPr lang="en-US" dirty="0"/>
              <a:t>What happens if a derivation creates larger and larger terms and accumulates them with a plus?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Need to tweak the plus.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In the 60s, </a:t>
            </a:r>
            <a:r>
              <a:rPr lang="en-US" dirty="0" err="1">
                <a:sym typeface="Wingdings" panose="05000000000000000000" pitchFamily="2" charset="2"/>
              </a:rPr>
              <a:t>Janusz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Brzozowski</a:t>
            </a:r>
            <a:r>
              <a:rPr lang="en-US" dirty="0">
                <a:sym typeface="Wingdings" panose="05000000000000000000" pitchFamily="2" charset="2"/>
              </a:rPr>
              <a:t> showed that this is already enough</a:t>
            </a:r>
            <a:endParaRPr lang="pt-BR" dirty="0">
              <a:latin typeface="Lucida Bright" panose="02040602050505020304" pitchFamily="18" charset="0"/>
            </a:endParaRP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alternatively</a:t>
            </a:r>
          </a:p>
          <a:p>
            <a:endParaRPr lang="pt-BR" dirty="0">
              <a:latin typeface="Lucida Bright" panose="02040602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Lucida Bright" panose="02040602050505020304" pitchFamily="18" charset="0"/>
              </a:rPr>
              <a:t>	L ((ε + a)* ⋅ a) = L (a ⋅ (a + ε)*)</a:t>
            </a:r>
            <a:endParaRPr lang="en-US" dirty="0">
              <a:latin typeface="Lucida Bright" panose="02040602050505020304" pitchFamily="18" charset="0"/>
            </a:endParaRP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already discussed for the simplifications, this does not impede soundness.</a:t>
            </a:r>
          </a:p>
          <a:p>
            <a:r>
              <a:rPr lang="en-US" dirty="0"/>
              <a:t>So we have termination, and termination is the same as completeness here.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Isabelle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3: 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verfying</a:t>
            </a:r>
            <a:r>
              <a:rPr lang="de-DE" dirty="0"/>
              <a:t> partial </a:t>
            </a:r>
            <a:r>
              <a:rPr lang="de-DE" dirty="0" err="1"/>
              <a:t>correctness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an informal </a:t>
            </a:r>
            <a:r>
              <a:rPr lang="de-DE" dirty="0" err="1"/>
              <a:t>proof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“[] 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</a:t>
            </a:r>
            <a:r>
              <a:rPr lang="en-US"/>
              <a:t>by REs</a:t>
            </a:r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12/11/2017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(r, s)#_ ⇒ 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[] ∈ L(r) </a:t>
            </a:r>
            <a:r>
              <a:rPr lang="en-US" i="1" dirty="0">
                <a:latin typeface="Lucida Bright" panose="02040602050505020304" pitchFamily="18" charset="0"/>
                <a:ea typeface="Cambria Math" panose="02040503050406030204" pitchFamily="18" charset="0"/>
              </a:rPr>
              <a:t>⟷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 [] ∈ L(s)</a:t>
            </a:r>
            <a:endParaRPr lang="en-U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definitely</a:t>
            </a:r>
            <a:r>
              <a:rPr lang="en-US" dirty="0"/>
              <a:t>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L(p)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L(q))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p ∪ atoms q ⊆ set as)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8EA-B255-4460-BDCB-765AF3A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now have soundness, but the execution often accumulates large REs of the form</a:t>
                </a:r>
              </a:p>
              <a:p>
                <a:pPr marL="0" indent="0">
                  <a:buNone/>
                </a:pPr>
                <a:r>
                  <a:rPr lang="en-US" dirty="0"/>
                  <a:t>      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/>
                  <a:t> + …        or</a:t>
                </a:r>
              </a:p>
              <a:p>
                <a:pPr marL="0" indent="0">
                  <a:buNone/>
                </a:pP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(…)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simplifications like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∅              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          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</a:t>
                </a:r>
              </a:p>
              <a:p>
                <a:pPr marL="0" indent="0">
                  <a:buNone/>
                </a:pPr>
                <a:r>
                  <a:rPr lang="en-US" dirty="0"/>
                  <a:t>or their symmetric variants is no problem as long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5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((a ⋅ b)* ⋅ a) = L (a ⋅ (b ⋅ a)*)</a:t>
            </a:r>
          </a:p>
          <a:p>
            <a:pPr marL="0" indent="0" algn="ctr">
              <a:buNone/>
            </a:pPr>
            <a:endParaRPr lang="pt-BR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∉-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 w.r.t. an atom 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⟶ 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equivalence</a:t>
                </a:r>
                <a:r>
                  <a:rPr lang="en-US" noProof="0" dirty="0"/>
                  <a:t> checker for regular expressions which is</a:t>
                </a:r>
              </a:p>
              <a:p>
                <a:r>
                  <a:rPr lang="en-US" i="1" dirty="0"/>
                  <a:t>a</a:t>
                </a:r>
                <a:r>
                  <a:rPr lang="en-US" i="1" noProof="0" dirty="0" err="1"/>
                  <a:t>utomatic</a:t>
                </a:r>
                <a:r>
                  <a:rPr lang="en-US" noProof="0" dirty="0"/>
                  <a:t>: without user interaction</a:t>
                </a:r>
              </a:p>
              <a:p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en-US" i="1" noProof="0" dirty="0"/>
              </a:p>
              <a:p>
                <a:r>
                  <a:rPr lang="en-US" dirty="0"/>
                  <a:t>elegant, i.e. easy to prove correct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“</a:t>
                </a:r>
                <a:r>
                  <a:rPr lang="en-GB" i="1" dirty="0">
                    <a:latin typeface="Lucida Bright" panose="02040602050505020304" pitchFamily="18" charset="0"/>
                  </a:rPr>
                  <a:t>∼ “ </a:t>
                </a:r>
                <a:r>
                  <a:rPr lang="en-US" dirty="0"/>
                  <a:t>with the following properties is called </a:t>
                </a:r>
                <a:r>
                  <a:rPr lang="en-US" dirty="0" err="1"/>
                  <a:t>bisimulation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 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transpose the definition and lemma to the world of 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bisimulation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(∀(r, </a:t>
                </a:r>
                <a:r>
                  <a:rPr lang="en-GB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∈ 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(∀a ∈ set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atoms r ∪ atoms s ⊆ set as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is_bisimulation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(r, s) ∈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L (r) = L (s)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Microsoft Office PowerPoint</Application>
  <PresentationFormat>Breitbild</PresentationFormat>
  <Paragraphs>262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The textbook method</vt:lpstr>
      <vt:lpstr>Goal</vt:lpstr>
      <vt:lpstr>Bisimulation</vt:lpstr>
      <vt:lpstr>Derivatives of REs</vt:lpstr>
      <vt:lpstr>Derivatives of REs (cont.)</vt:lpstr>
      <vt:lpstr>Bisimulations (cont.)</vt:lpstr>
      <vt:lpstr>Algorithm</vt:lpstr>
      <vt:lpstr>step</vt:lpstr>
      <vt:lpstr>step</vt:lpstr>
      <vt:lpstr>test</vt:lpstr>
      <vt:lpstr>Invariant</vt:lpstr>
      <vt:lpstr>Towards termination</vt:lpstr>
      <vt:lpstr>Example goal</vt:lpstr>
      <vt:lpstr>Brzozowki’s result about termination</vt:lpstr>
      <vt:lpstr>Decidability of ACI-equivalence (not verified)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317</cp:revision>
  <dcterms:created xsi:type="dcterms:W3CDTF">2017-10-28T22:53:28Z</dcterms:created>
  <dcterms:modified xsi:type="dcterms:W3CDTF">2017-12-11T12:04:46Z</dcterms:modified>
</cp:coreProperties>
</file>