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57" r:id="rId9"/>
    <p:sldId id="260" r:id="rId10"/>
    <p:sldId id="269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7" autoAdjust="0"/>
    <p:restoredTop sz="87780" autoAdjust="0"/>
  </p:normalViewPr>
  <p:slideViewPr>
    <p:cSldViewPr snapToGrid="0">
      <p:cViewPr varScale="1">
        <p:scale>
          <a:sx n="74" d="100"/>
          <a:sy n="74" d="100"/>
        </p:scale>
        <p:origin x="84" y="9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and of course, the source is online in the AFP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48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GB" noProof="0" dirty="0"/>
              <a:t>algorithm</a:t>
            </a:r>
            <a:r>
              <a:rPr lang="de-DE" dirty="0"/>
              <a:t> </a:t>
            </a:r>
            <a:r>
              <a:rPr lang="de-DE" dirty="0" err="1"/>
              <a:t>terminates</a:t>
            </a:r>
            <a:r>
              <a:rPr lang="de-DE" dirty="0"/>
              <a:t> and </a:t>
            </a:r>
            <a:r>
              <a:rPr lang="de-DE" dirty="0" err="1"/>
              <a:t>return</a:t>
            </a:r>
            <a:r>
              <a:rPr lang="de-DE" dirty="0"/>
              <a:t> a </a:t>
            </a:r>
            <a:r>
              <a:rPr lang="de-DE" dirty="0" err="1"/>
              <a:t>result</a:t>
            </a:r>
            <a:r>
              <a:rPr lang="de-DE" dirty="0"/>
              <a:t> (</a:t>
            </a:r>
            <a:r>
              <a:rPr lang="de-DE" dirty="0" err="1"/>
              <a:t>equivalent</a:t>
            </a:r>
            <a:r>
              <a:rPr lang="de-DE" dirty="0"/>
              <a:t>/not </a:t>
            </a:r>
            <a:r>
              <a:rPr lang="de-DE" dirty="0" err="1"/>
              <a:t>equivalent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endParaRPr lang="de-DE" dirty="0"/>
          </a:p>
          <a:p>
            <a:endParaRPr lang="de-DE" dirty="0"/>
          </a:p>
          <a:p>
            <a:r>
              <a:rPr lang="de-DE" dirty="0"/>
              <a:t>(Personal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 </a:t>
            </a:r>
            <a:r>
              <a:rPr lang="de-DE" dirty="0" err="1"/>
              <a:t>something</a:t>
            </a:r>
            <a:r>
              <a:rPr lang="de-DE" dirty="0"/>
              <a:t> like automatatutor.com)</a:t>
            </a:r>
          </a:p>
          <a:p>
            <a:endParaRPr lang="de-DE" dirty="0"/>
          </a:p>
          <a:p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partial </a:t>
            </a:r>
            <a:r>
              <a:rPr lang="de-DE" dirty="0" err="1"/>
              <a:t>correctness</a:t>
            </a:r>
            <a:r>
              <a:rPr lang="de-DE" dirty="0"/>
              <a:t> (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termination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Brzozowski</a:t>
            </a:r>
            <a:r>
              <a:rPr lang="de-DE" dirty="0"/>
              <a:t>,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(and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linorder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atoms</a:t>
            </a:r>
            <a:r>
              <a:rPr lang="de-DE" dirty="0"/>
              <a:t>?))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</a:t>
            </a:r>
            <a:r>
              <a:rPr lang="en-US" dirty="0" err="1"/>
              <a:t>wirklich</a:t>
            </a:r>
            <a:r>
              <a:rPr lang="en-US" dirty="0"/>
              <a:t> relevant und </a:t>
            </a:r>
            <a:r>
              <a:rPr lang="en-US" dirty="0" err="1"/>
              <a:t>leicht</a:t>
            </a:r>
            <a:r>
              <a:rPr lang="en-US" dirty="0"/>
              <a:t> </a:t>
            </a:r>
            <a:r>
              <a:rPr lang="en-US" dirty="0" err="1"/>
              <a:t>genug</a:t>
            </a:r>
            <a:r>
              <a:rPr lang="en-US" dirty="0"/>
              <a:t> </a:t>
            </a:r>
            <a:r>
              <a:rPr lang="en-US" dirty="0" err="1"/>
              <a:t>verständlich</a:t>
            </a:r>
            <a:r>
              <a:rPr lang="en-US" dirty="0"/>
              <a:t>?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besser</a:t>
            </a:r>
            <a:r>
              <a:rPr lang="en-US" dirty="0"/>
              <a:t> so </a:t>
            </a:r>
            <a:r>
              <a:rPr lang="en-US" dirty="0" err="1"/>
              <a:t>erklären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der </a:t>
            </a:r>
            <a:r>
              <a:rPr lang="en-US" dirty="0" err="1"/>
              <a:t>letzte</a:t>
            </a:r>
            <a:r>
              <a:rPr lang="en-US" dirty="0"/>
              <a:t> </a:t>
            </a:r>
            <a:r>
              <a:rPr lang="en-US" dirty="0" err="1"/>
              <a:t>Absatz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Abschnitt</a:t>
            </a:r>
            <a:r>
              <a:rPr lang="en-US" dirty="0"/>
              <a:t> 1.1?</a:t>
            </a:r>
          </a:p>
          <a:p>
            <a:endParaRPr lang="en-US" dirty="0"/>
          </a:p>
          <a:p>
            <a:r>
              <a:rPr lang="en-US" dirty="0"/>
              <a:t>To-do: </a:t>
            </a:r>
            <a:r>
              <a:rPr lang="en-US" dirty="0" err="1"/>
              <a:t>Kozen’s</a:t>
            </a:r>
            <a:r>
              <a:rPr lang="en-US" dirty="0"/>
              <a:t> Theorem </a:t>
            </a:r>
            <a:r>
              <a:rPr lang="en-US" dirty="0" err="1"/>
              <a:t>nochmal</a:t>
            </a:r>
            <a:r>
              <a:rPr lang="en-US" dirty="0"/>
              <a:t> </a:t>
            </a:r>
            <a:r>
              <a:rPr lang="en-US" dirty="0" err="1"/>
              <a:t>anschauen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needed?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they will, in the case where the languages are infinite.</a:t>
            </a:r>
          </a:p>
          <a:p>
            <a:endParaRPr lang="en-US" dirty="0"/>
          </a:p>
          <a:p>
            <a:r>
              <a:rPr lang="en-US" dirty="0"/>
              <a:t>… and if a representation is finite, we can at least hope to be able to construct 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for a position of the </a:t>
            </a:r>
            <a:r>
              <a:rPr lang="en-US" dirty="0" err="1"/>
              <a:t>subterms</a:t>
            </a:r>
            <a:r>
              <a:rPr lang="en-US" dirty="0"/>
              <a:t> in the sequence … + … + … + … (</a:t>
            </a:r>
            <a:r>
              <a:rPr lang="en-US" dirty="0" err="1"/>
              <a:t>Wich</a:t>
            </a:r>
            <a:r>
              <a:rPr lang="en-US" dirty="0"/>
              <a:t> is a tree, but due to associativity we can transform into a list) to be uniquely determined, we can just define an arbitrary order on the topmost constructors. Then every </a:t>
            </a:r>
            <a:r>
              <a:rPr lang="en-US" dirty="0" err="1"/>
              <a:t>subterm</a:t>
            </a:r>
            <a:r>
              <a:rPr lang="en-US" dirty="0"/>
              <a:t> is already in the “correct section the a list” and then, its subparts get normed again.</a:t>
            </a:r>
          </a:p>
          <a:p>
            <a:r>
              <a:rPr lang="en-US" dirty="0"/>
              <a:t>Actually, the correct way is to work bottom up, but you get the idea.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to the audience: How to obtain a decision procedure for “⊆”?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844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brackets &lt;…&gt; are constructors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95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11/27/2017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21.in.tum.de/~nipkow/pubs/jar12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B362D-D17C-4E3D-9CD7-7823E8C0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due to Boyer and Moore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93F5C-A135-4664-8889-3FB54EAB0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atom for every relation: &lt;0&gt;, &lt;1&gt;, …</a:t>
            </a:r>
          </a:p>
          <a:p>
            <a:endParaRPr lang="en-US" dirty="0"/>
          </a:p>
          <a:p>
            <a:r>
              <a:rPr lang="en-US" dirty="0"/>
              <a:t>goal (R* ◦ S* ◦ T)* = (R ∪ S ∪ T)*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↝ goal (&lt;0&gt;*·&lt;1&gt;*·&lt;2&gt;)* = (&lt;0&gt; + &lt;1&gt; + &lt;2&gt;)*</a:t>
            </a:r>
          </a:p>
        </p:txBody>
      </p:sp>
    </p:spTree>
    <p:extLst>
      <p:ext uri="{BB962C8B-B14F-4D97-AF65-F5344CB8AC3E}">
        <p14:creationId xmlns:p14="http://schemas.microsoft.com/office/powerpoint/2010/main" val="359547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C4CD0-AA0A-4AAE-96D7-87C7699D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B33A90-3B67-4ADF-9126-A5C3C8B4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J. A. </a:t>
            </a:r>
            <a:r>
              <a:rPr lang="en-GB" dirty="0" err="1"/>
              <a:t>Brzozowski</a:t>
            </a:r>
            <a:r>
              <a:rPr lang="en-GB" dirty="0"/>
              <a:t>. Derivatives of regular expressions. </a:t>
            </a:r>
            <a:r>
              <a:rPr lang="en-GB" i="1" dirty="0"/>
              <a:t>J. ACM</a:t>
            </a:r>
            <a:r>
              <a:rPr lang="en-GB" dirty="0"/>
              <a:t>, 11(4):481–494, Oct. 1964.</a:t>
            </a:r>
          </a:p>
          <a:p>
            <a:r>
              <a:rPr lang="en-GB" dirty="0"/>
              <a:t>A. Krauss and T. </a:t>
            </a:r>
            <a:r>
              <a:rPr lang="en-GB" dirty="0" err="1"/>
              <a:t>Nipkow</a:t>
            </a:r>
            <a:r>
              <a:rPr lang="en-GB" dirty="0"/>
              <a:t>. Proof pearl: Regular expression equivalence and relation algebra. J. Automated Reasoning, 49:95–106, 2012. published online March 2011.  </a:t>
            </a:r>
            <a:r>
              <a:rPr lang="en-GB" dirty="0">
                <a:hlinkClick r:id="rId3"/>
              </a:rPr>
              <a:t>http://www21.in.tum.de/~nipkow/pubs/jar12.html</a:t>
            </a:r>
            <a:r>
              <a:rPr lang="en-GB" dirty="0"/>
              <a:t>.</a:t>
            </a:r>
          </a:p>
          <a:p>
            <a:r>
              <a:rPr lang="en-GB" dirty="0"/>
              <a:t>Robert S. Boyer and J Strother Moore. </a:t>
            </a:r>
            <a:r>
              <a:rPr lang="en-GB" dirty="0" err="1"/>
              <a:t>Metafunctions</a:t>
            </a:r>
            <a:r>
              <a:rPr lang="en-GB" dirty="0"/>
              <a:t>: proving them correct and using them efficiently as new proof procedures. In R. Boyer and J Moore, editors, </a:t>
            </a:r>
            <a:r>
              <a:rPr lang="en-GB" i="1" dirty="0"/>
              <a:t>The Correctness Problem in Computer Science</a:t>
            </a:r>
            <a:r>
              <a:rPr lang="en-GB" dirty="0"/>
              <a:t>, pages 103–184. Academic Press, 1981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8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D1B8B-E55A-4F95-9AE9-92A2E2BE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equivalence</a:t>
            </a:r>
            <a:r>
              <a:rPr lang="en-US" noProof="0" dirty="0"/>
              <a:t> checker for regular expressions which is</a:t>
            </a:r>
          </a:p>
          <a:p>
            <a:r>
              <a:rPr lang="en-US" dirty="0"/>
              <a:t>a</a:t>
            </a:r>
            <a:r>
              <a:rPr lang="en-US" noProof="0" dirty="0" err="1"/>
              <a:t>utomatic</a:t>
            </a:r>
            <a:r>
              <a:rPr lang="en-US" noProof="0" dirty="0"/>
              <a:t>: without user interaction</a:t>
            </a:r>
          </a:p>
          <a:p>
            <a:r>
              <a:rPr lang="en-US" noProof="0" dirty="0"/>
              <a:t>complete</a:t>
            </a:r>
          </a:p>
          <a:p>
            <a:r>
              <a:rPr lang="en-US" dirty="0"/>
              <a:t>elegant, i.e. easy to prove correct</a:t>
            </a:r>
          </a:p>
          <a:p>
            <a:endParaRPr lang="en-US" noProof="0" dirty="0"/>
          </a:p>
          <a:p>
            <a:endParaRPr lang="en-US" dirty="0"/>
          </a:p>
          <a:p>
            <a:pPr marL="0" indent="0">
              <a:buNone/>
            </a:pPr>
            <a:r>
              <a:rPr lang="en-US" noProof="0" dirty="0"/>
              <a:t>… for an </a:t>
            </a:r>
            <a:r>
              <a:rPr lang="en-US" noProof="0" dirty="0">
                <a:solidFill>
                  <a:srgbClr val="FF0000"/>
                </a:solidFill>
              </a:rPr>
              <a:t>Isabelle proof method</a:t>
            </a:r>
          </a:p>
        </p:txBody>
      </p:sp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Avoid having to formalize and prove correct the automata</a:t>
            </a:r>
          </a:p>
          <a:p>
            <a:r>
              <a:rPr lang="en-US" dirty="0"/>
              <a:t>construction (notation!)</a:t>
            </a:r>
          </a:p>
          <a:p>
            <a:r>
              <a:rPr lang="en-US" dirty="0"/>
              <a:t>determinization</a:t>
            </a:r>
          </a:p>
          <a:p>
            <a:r>
              <a:rPr lang="en-US" dirty="0"/>
              <a:t>minimization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Extension to relations (or other Kleene Algebras) without </a:t>
            </a:r>
            <a:r>
              <a:rPr lang="en-US" dirty="0" err="1"/>
              <a:t>Kozen’s</a:t>
            </a:r>
            <a:r>
              <a:rPr lang="en-US" dirty="0"/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4359E-6341-4A1E-9A32-75F8D0FC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are lists.</a:t>
            </a:r>
          </a:p>
          <a:p>
            <a:r>
              <a:rPr lang="en-US" dirty="0"/>
              <a:t>Languages are sets of words.</a:t>
            </a:r>
          </a:p>
          <a:p>
            <a:r>
              <a:rPr lang="en-US" i="1" dirty="0"/>
              <a:t>Interesting</a:t>
            </a:r>
            <a:r>
              <a:rPr lang="en-US" dirty="0"/>
              <a:t> languages are the infinite ones.</a:t>
            </a:r>
          </a:p>
          <a:p>
            <a:r>
              <a:rPr lang="pt-BR" dirty="0"/>
              <a:t>Deriv x A := {xs. x # xs ∈ A}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A6810-3DFA-48E9-840A-C8CE0480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Definition</a:t>
            </a:r>
          </a:p>
          <a:p>
            <a:r>
              <a:rPr lang="en-GB" dirty="0"/>
              <a:t>for all A and B, A ∼ B ==&gt; [] ∈ A &lt;--&gt; [] ∈ B</a:t>
            </a:r>
          </a:p>
          <a:p>
            <a:r>
              <a:rPr lang="en-GB" dirty="0"/>
              <a:t>for all A and B and x, A ∼ B ==&gt; </a:t>
            </a:r>
            <a:r>
              <a:rPr lang="en-GB" dirty="0" err="1"/>
              <a:t>Deriv</a:t>
            </a:r>
            <a:r>
              <a:rPr lang="en-GB" dirty="0"/>
              <a:t> x A ∼ </a:t>
            </a:r>
            <a:r>
              <a:rPr lang="en-GB" dirty="0" err="1"/>
              <a:t>Deriv</a:t>
            </a:r>
            <a:r>
              <a:rPr lang="en-GB" dirty="0"/>
              <a:t> x B.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GB" dirty="0"/>
              <a:t>∼ is a </a:t>
            </a:r>
            <a:r>
              <a:rPr lang="en-GB" dirty="0" err="1"/>
              <a:t>bisimulation</a:t>
            </a:r>
            <a:r>
              <a:rPr lang="en-GB" dirty="0"/>
              <a:t>, then A ∼ B implies A = B</a:t>
            </a:r>
          </a:p>
          <a:p>
            <a:pPr marL="0" indent="0">
              <a:buNone/>
            </a:pPr>
            <a:r>
              <a:rPr lang="en-GB" dirty="0"/>
              <a:t>	proof by list induction.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associativity, commutativity and idempotence of </a:t>
            </a:r>
            <a:r>
              <a:rPr lang="en-US" i="1" dirty="0"/>
              <a:t>+</a:t>
            </a:r>
          </a:p>
          <a:p>
            <a:r>
              <a:rPr lang="en-US" dirty="0"/>
              <a:t>the auxiliary function </a:t>
            </a:r>
            <a:r>
              <a:rPr lang="en-US" i="1" dirty="0"/>
              <a:t>norm</a:t>
            </a:r>
            <a:r>
              <a:rPr lang="en-US" dirty="0"/>
              <a:t> establishes a normal form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ACI-equal terms are identified at that step already</a:t>
            </a:r>
          </a:p>
          <a:p>
            <a:r>
              <a:rPr lang="en-US" dirty="0"/>
              <a:t>to verify this, one would have to state ACI-equivalence formally.</a:t>
            </a:r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45568-004C-4426-9618-E5B40011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computation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033B4-AF90-4560-A2E5-9FB163B2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terminates if either</a:t>
            </a:r>
          </a:p>
          <a:p>
            <a:pPr lvl="1"/>
            <a:r>
              <a:rPr lang="en-US" dirty="0"/>
              <a:t>the work set is empty (</a:t>
            </a:r>
            <a:r>
              <a:rPr lang="en-US" dirty="0" err="1"/>
              <a:t>bisimulation</a:t>
            </a:r>
            <a:r>
              <a:rPr lang="en-US" dirty="0"/>
              <a:t> constructed)</a:t>
            </a:r>
          </a:p>
          <a:p>
            <a:pPr lvl="1"/>
            <a:r>
              <a:rPr lang="en-US" dirty="0"/>
              <a:t>a nonequivalent pair of REs is to be processed (counterexample found)</a:t>
            </a:r>
          </a:p>
        </p:txBody>
      </p:sp>
    </p:spTree>
    <p:extLst>
      <p:ext uri="{BB962C8B-B14F-4D97-AF65-F5344CB8AC3E}">
        <p14:creationId xmlns:p14="http://schemas.microsoft.com/office/powerpoint/2010/main" val="178649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Usage of functional Data Structures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6FAB2-8951-4369-9572-88B30C7D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to-do</a:t>
            </a:r>
          </a:p>
        </p:txBody>
      </p:sp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69334-A0FE-40EA-BDDD-A2A29AE4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equalities</a:t>
            </a:r>
          </a:p>
        </p:txBody>
      </p:sp>
    </p:spTree>
    <p:extLst>
      <p:ext uri="{BB962C8B-B14F-4D97-AF65-F5344CB8AC3E}">
        <p14:creationId xmlns:p14="http://schemas.microsoft.com/office/powerpoint/2010/main" val="133784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Microsoft Office PowerPoint</Application>
  <PresentationFormat>Breitbild</PresentationFormat>
  <Paragraphs>84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Regular Expression Equivalence via Derivatives</vt:lpstr>
      <vt:lpstr>Goal</vt:lpstr>
      <vt:lpstr>Shortcuts</vt:lpstr>
      <vt:lpstr>Languages</vt:lpstr>
      <vt:lpstr>Bisimulations</vt:lpstr>
      <vt:lpstr>ACI</vt:lpstr>
      <vt:lpstr>Closure computation</vt:lpstr>
      <vt:lpstr>Usage of functional Data Structures</vt:lpstr>
      <vt:lpstr>Beyond equalities</vt:lpstr>
      <vt:lpstr>Reflection due to Boyer and Moore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81</cp:revision>
  <dcterms:created xsi:type="dcterms:W3CDTF">2017-10-28T22:53:28Z</dcterms:created>
  <dcterms:modified xsi:type="dcterms:W3CDTF">2017-11-27T22:22:55Z</dcterms:modified>
</cp:coreProperties>
</file>