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80" r:id="rId4"/>
    <p:sldId id="261" r:id="rId5"/>
    <p:sldId id="262" r:id="rId6"/>
    <p:sldId id="263" r:id="rId7"/>
    <p:sldId id="270" r:id="rId8"/>
    <p:sldId id="271" r:id="rId9"/>
    <p:sldId id="272" r:id="rId10"/>
    <p:sldId id="273" r:id="rId11"/>
    <p:sldId id="281" r:id="rId12"/>
    <p:sldId id="274" r:id="rId13"/>
    <p:sldId id="278" r:id="rId14"/>
    <p:sldId id="264" r:id="rId15"/>
    <p:sldId id="265" r:id="rId16"/>
    <p:sldId id="257" r:id="rId17"/>
    <p:sldId id="28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7" autoAdjust="0"/>
    <p:restoredTop sz="87780" autoAdjust="0"/>
  </p:normalViewPr>
  <p:slideViewPr>
    <p:cSldViewPr snapToGrid="0">
      <p:cViewPr varScale="1">
        <p:scale>
          <a:sx n="85" d="100"/>
          <a:sy n="85" d="100"/>
        </p:scale>
        <p:origin x="11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formal </a:t>
            </a:r>
            <a:r>
              <a:rPr lang="de-DE" dirty="0" err="1"/>
              <a:t>proofs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work set right: relation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96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687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standard work set algorithm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90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for a position of the </a:t>
            </a:r>
            <a:r>
              <a:rPr lang="en-US" dirty="0" err="1"/>
              <a:t>subterms</a:t>
            </a:r>
            <a:r>
              <a:rPr lang="en-US" dirty="0"/>
              <a:t> in the sequence … + … + … + … (</a:t>
            </a:r>
            <a:r>
              <a:rPr lang="en-US" dirty="0" err="1"/>
              <a:t>Wich</a:t>
            </a:r>
            <a:r>
              <a:rPr lang="en-US" dirty="0"/>
              <a:t> is a tree, but due to associativity we can transform into a list) to be uniquely determined, we can just define an arbitrary order on the topmost constructors. Then every </a:t>
            </a:r>
            <a:r>
              <a:rPr lang="en-US" dirty="0" err="1"/>
              <a:t>subterm</a:t>
            </a:r>
            <a:r>
              <a:rPr lang="en-US" dirty="0"/>
              <a:t> is already in the “correct section the a list” and then, its subparts get normed again.</a:t>
            </a:r>
          </a:p>
          <a:p>
            <a:r>
              <a:rPr lang="en-US" dirty="0"/>
              <a:t>Actually, the correct way is to work bottom up, but you get the idea.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extended</a:t>
            </a:r>
            <a:r>
              <a:rPr lang="de-DE" dirty="0"/>
              <a:t> REs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more</a:t>
            </a:r>
            <a:r>
              <a:rPr lang="de-DE" dirty="0"/>
              <a:t> expressive,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succinct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soundness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GB" noProof="0" dirty="0"/>
              <a:t>algorithm</a:t>
            </a:r>
            <a:r>
              <a:rPr lang="de-DE" dirty="0"/>
              <a:t> </a:t>
            </a:r>
            <a:r>
              <a:rPr lang="de-DE" dirty="0" err="1"/>
              <a:t>terminates</a:t>
            </a:r>
            <a:r>
              <a:rPr lang="de-DE" dirty="0"/>
              <a:t> and </a:t>
            </a:r>
            <a:r>
              <a:rPr lang="de-DE" dirty="0" err="1"/>
              <a:t>return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(</a:t>
            </a:r>
            <a:r>
              <a:rPr lang="de-DE" dirty="0" err="1"/>
              <a:t>equivalent</a:t>
            </a:r>
            <a:r>
              <a:rPr lang="de-DE" dirty="0"/>
              <a:t>/not </a:t>
            </a:r>
            <a:r>
              <a:rPr lang="de-DE" dirty="0" err="1"/>
              <a:t>equivalent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(Personal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something</a:t>
            </a:r>
            <a:r>
              <a:rPr lang="de-DE" dirty="0"/>
              <a:t> like automatatutor.com)</a:t>
            </a:r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partial </a:t>
            </a:r>
            <a:r>
              <a:rPr lang="de-DE" dirty="0" err="1"/>
              <a:t>correctness</a:t>
            </a:r>
            <a:r>
              <a:rPr lang="de-DE" dirty="0"/>
              <a:t> (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Brzozowski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(and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linorder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atoms</a:t>
            </a:r>
            <a:r>
              <a:rPr lang="de-DE" dirty="0"/>
              <a:t>?))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 goal is to construct such a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7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</a:t>
            </a:r>
            <a:r>
              <a:rPr lang="en-US" dirty="0" err="1"/>
              <a:t>wirklich</a:t>
            </a:r>
            <a:r>
              <a:rPr lang="en-US" dirty="0"/>
              <a:t> relevant und </a:t>
            </a:r>
            <a:r>
              <a:rPr lang="en-US" dirty="0" err="1"/>
              <a:t>leicht</a:t>
            </a:r>
            <a:r>
              <a:rPr lang="en-US" dirty="0"/>
              <a:t> </a:t>
            </a:r>
            <a:r>
              <a:rPr lang="en-US" dirty="0" err="1"/>
              <a:t>genug</a:t>
            </a:r>
            <a:r>
              <a:rPr lang="en-US" dirty="0"/>
              <a:t> </a:t>
            </a:r>
            <a:r>
              <a:rPr lang="en-US" dirty="0" err="1"/>
              <a:t>verständlich</a:t>
            </a:r>
            <a:r>
              <a:rPr lang="en-US" dirty="0"/>
              <a:t>?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besser</a:t>
            </a:r>
            <a:r>
              <a:rPr lang="en-US" dirty="0"/>
              <a:t> so </a:t>
            </a:r>
            <a:r>
              <a:rPr lang="en-US" dirty="0" err="1"/>
              <a:t>erklären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der </a:t>
            </a:r>
            <a:r>
              <a:rPr lang="en-US" dirty="0" err="1"/>
              <a:t>letzte</a:t>
            </a:r>
            <a:r>
              <a:rPr lang="en-US" dirty="0"/>
              <a:t> </a:t>
            </a:r>
            <a:r>
              <a:rPr lang="en-US" dirty="0" err="1"/>
              <a:t>Absatz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Abschnitt</a:t>
            </a:r>
            <a:r>
              <a:rPr lang="en-US" dirty="0"/>
              <a:t> 1.1?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_Derivatives_</a:t>
            </a:r>
          </a:p>
          <a:p>
            <a:endParaRPr lang="en-US" dirty="0"/>
          </a:p>
          <a:p>
            <a:r>
              <a:rPr lang="en-US" dirty="0"/>
              <a:t>if a representation is finite, we can at least hope to be able to construct 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Bisiumlation</a:t>
            </a:r>
            <a:r>
              <a:rPr lang="en-US" dirty="0"/>
              <a:t> is a _relation_ with the following properties</a:t>
            </a:r>
          </a:p>
          <a:p>
            <a:endParaRPr lang="en-US" dirty="0"/>
          </a:p>
          <a:p>
            <a:r>
              <a:rPr lang="en-US" dirty="0"/>
              <a:t>We use “~”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brackets &lt;…&gt; are constructors which produce a singleton RE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rexp</a:t>
            </a:r>
            <a:r>
              <a:rPr lang="en-US" dirty="0"/>
              <a:t>” is the type constructor of regular expressions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13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nullable </a:t>
            </a:r>
            <a:r>
              <a:rPr lang="en-US" dirty="0" err="1"/>
              <a:t>erklären</a:t>
            </a:r>
            <a:r>
              <a:rPr lang="en-US" dirty="0"/>
              <a:t> 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vorher</a:t>
            </a:r>
            <a:r>
              <a:rPr lang="en-US" dirty="0"/>
              <a:t> </a:t>
            </a:r>
            <a:r>
              <a:rPr lang="en-US" dirty="0" err="1"/>
              <a:t>ersetzen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“[] \in L(r)” ?) </a:t>
            </a:r>
            <a:r>
              <a:rPr lang="en-US" dirty="0" err="1"/>
              <a:t>todo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means that we can replace the languages in the </a:t>
            </a:r>
            <a:r>
              <a:rPr lang="en-US" dirty="0" err="1"/>
              <a:t>bisimulation</a:t>
            </a:r>
            <a:r>
              <a:rPr lang="en-US" dirty="0"/>
              <a:t> def by REs </a:t>
            </a:r>
            <a:r>
              <a:rPr lang="en-US" dirty="0">
                <a:sym typeface="Wingdings" panose="05000000000000000000" pitchFamily="2" charset="2"/>
              </a:rPr>
              <a:t> &lt;---- to-do: </a:t>
            </a:r>
            <a:r>
              <a:rPr lang="en-US" dirty="0" err="1">
                <a:sym typeface="Wingdings" panose="05000000000000000000" pitchFamily="2" charset="2"/>
              </a:rPr>
              <a:t>Eigene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Folie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dafür</a:t>
            </a:r>
            <a:r>
              <a:rPr lang="en-US" dirty="0">
                <a:sym typeface="Wingdings" panose="05000000000000000000" pitchFamily="2" charset="2"/>
              </a:rPr>
              <a:t>?</a:t>
            </a:r>
            <a:endParaRPr lang="en-US" dirty="0"/>
          </a:p>
          <a:p>
            <a:endParaRPr lang="en-US" dirty="0"/>
          </a:p>
          <a:p>
            <a:r>
              <a:rPr lang="en-US" dirty="0"/>
              <a:t>… and now, we can hope to construct it. The simple approach “add all missing REs” 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9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12/9/2017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3B1-D8C0-4C7D-A9AD-A176331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EF17B-F9BE-4178-A899-972EAE81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a definition</a:t>
            </a:r>
          </a:p>
          <a:p>
            <a:pPr marL="0" indent="0">
              <a:buNone/>
            </a:pPr>
            <a:r>
              <a:rPr lang="en-GB" dirty="0"/>
              <a:t>fun </a:t>
            </a:r>
            <a:r>
              <a:rPr lang="en-GB" dirty="0">
                <a:latin typeface="Lucida Bright" panose="02040602050505020304" pitchFamily="18" charset="0"/>
              </a:rPr>
              <a:t>while</a:t>
            </a:r>
            <a:r>
              <a:rPr lang="en-GB" dirty="0"/>
              <a:t> where </a:t>
            </a:r>
            <a:r>
              <a:rPr lang="en-GB" dirty="0">
                <a:latin typeface="Lucida Bright" panose="02040602050505020304" pitchFamily="18" charset="0"/>
              </a:rPr>
              <a:t>while </a:t>
            </a:r>
            <a:r>
              <a:rPr lang="en-GB" dirty="0" err="1">
                <a:latin typeface="Lucida Bright" panose="02040602050505020304" pitchFamily="18" charset="0"/>
              </a:rPr>
              <a:t>tst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stp</a:t>
            </a:r>
            <a:r>
              <a:rPr lang="en-GB" dirty="0">
                <a:latin typeface="Lucida Bright" panose="02040602050505020304" pitchFamily="18" charset="0"/>
              </a:rPr>
              <a:t> state =</a:t>
            </a:r>
          </a:p>
          <a:p>
            <a:pPr marL="457200" lvl="1" indent="0">
              <a:buNone/>
            </a:pPr>
            <a:r>
              <a:rPr lang="en-GB" dirty="0">
                <a:latin typeface="Lucida Bright" panose="02040602050505020304" pitchFamily="18" charset="0"/>
              </a:rPr>
              <a:t>	(if </a:t>
            </a:r>
            <a:r>
              <a:rPr lang="en-GB" dirty="0" err="1">
                <a:latin typeface="Lucida Bright" panose="02040602050505020304" pitchFamily="18" charset="0"/>
              </a:rPr>
              <a:t>tst</a:t>
            </a:r>
            <a:r>
              <a:rPr lang="en-GB" dirty="0">
                <a:latin typeface="Lucida Bright" panose="02040602050505020304" pitchFamily="18" charset="0"/>
              </a:rPr>
              <a:t> state then while </a:t>
            </a:r>
            <a:r>
              <a:rPr lang="en-GB" dirty="0" err="1">
                <a:latin typeface="Lucida Bright" panose="02040602050505020304" pitchFamily="18" charset="0"/>
              </a:rPr>
              <a:t>tst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stp</a:t>
            </a:r>
            <a:r>
              <a:rPr lang="en-GB" dirty="0">
                <a:latin typeface="Lucida Bright" panose="02040602050505020304" pitchFamily="18" charset="0"/>
              </a:rPr>
              <a:t> (</a:t>
            </a:r>
            <a:r>
              <a:rPr lang="en-GB" dirty="0" err="1">
                <a:latin typeface="Lucida Bright" panose="02040602050505020304" pitchFamily="18" charset="0"/>
              </a:rPr>
              <a:t>stp</a:t>
            </a:r>
            <a:r>
              <a:rPr lang="en-GB" dirty="0">
                <a:latin typeface="Lucida Bright" panose="02040602050505020304" pitchFamily="18" charset="0"/>
              </a:rPr>
              <a:t> state) else state)</a:t>
            </a:r>
          </a:p>
          <a:p>
            <a:pPr marL="457200" lvl="1" indent="0">
              <a:buNone/>
            </a:pPr>
            <a:endParaRPr lang="en-GB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case, </a:t>
            </a:r>
            <a:r>
              <a:rPr lang="en-US" dirty="0">
                <a:latin typeface="Lucida Bright" panose="02040602050505020304" pitchFamily="18" charset="0"/>
              </a:rPr>
              <a:t>state</a:t>
            </a:r>
            <a:r>
              <a:rPr lang="en-US" dirty="0"/>
              <a:t> has the 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Lucida Bright" panose="02040602050505020304" pitchFamily="18" charset="0"/>
              </a:rPr>
              <a:t>('a </a:t>
            </a:r>
            <a:r>
              <a:rPr lang="en-US" dirty="0" err="1">
                <a:latin typeface="Lucida Bright" panose="02040602050505020304" pitchFamily="18" charset="0"/>
              </a:rPr>
              <a:t>rexp</a:t>
            </a:r>
            <a:r>
              <a:rPr lang="en-US" dirty="0">
                <a:latin typeface="Lucida Bright" panose="02040602050505020304" pitchFamily="18" charset="0"/>
              </a:rPr>
              <a:t> × 'a </a:t>
            </a:r>
            <a:r>
              <a:rPr lang="en-US" dirty="0" err="1">
                <a:latin typeface="Lucida Bright" panose="02040602050505020304" pitchFamily="18" charset="0"/>
              </a:rPr>
              <a:t>rexp</a:t>
            </a:r>
            <a:r>
              <a:rPr lang="en-US" dirty="0">
                <a:latin typeface="Lucida Bright" panose="02040602050505020304" pitchFamily="18" charset="0"/>
              </a:rPr>
              <a:t>) list × ('a </a:t>
            </a:r>
            <a:r>
              <a:rPr lang="en-US" dirty="0" err="1">
                <a:latin typeface="Lucida Bright" panose="02040602050505020304" pitchFamily="18" charset="0"/>
              </a:rPr>
              <a:t>rexp</a:t>
            </a:r>
            <a:r>
              <a:rPr lang="en-US" dirty="0">
                <a:latin typeface="Lucida Bright" panose="02040602050505020304" pitchFamily="18" charset="0"/>
              </a:rPr>
              <a:t> × 'a </a:t>
            </a:r>
            <a:r>
              <a:rPr lang="en-US" dirty="0" err="1">
                <a:latin typeface="Lucida Bright" panose="02040602050505020304" pitchFamily="18" charset="0"/>
              </a:rPr>
              <a:t>rexp</a:t>
            </a:r>
            <a:r>
              <a:rPr lang="en-US" dirty="0">
                <a:latin typeface="Lucida Bright" panose="02040602050505020304" pitchFamily="18" charset="0"/>
              </a:rPr>
              <a:t>) list</a:t>
            </a:r>
          </a:p>
        </p:txBody>
      </p:sp>
    </p:spTree>
    <p:extLst>
      <p:ext uri="{BB962C8B-B14F-4D97-AF65-F5344CB8AC3E}">
        <p14:creationId xmlns:p14="http://schemas.microsoft.com/office/powerpoint/2010/main" val="183665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67C1E-2545-499C-967A-F415723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and 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7057A-69F6-409A-ACFA-8AB16AFEB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fun </a:t>
            </a:r>
            <a:r>
              <a:rPr lang="en-GB" dirty="0" err="1">
                <a:latin typeface="Lucida Bright" panose="02040602050505020304" pitchFamily="18" charset="0"/>
              </a:rPr>
              <a:t>stp</a:t>
            </a:r>
            <a:r>
              <a:rPr lang="en-GB" dirty="0"/>
              <a:t> where </a:t>
            </a:r>
            <a:r>
              <a:rPr lang="en-GB" dirty="0" err="1">
                <a:latin typeface="Lucida Bright" panose="02040602050505020304" pitchFamily="18" charset="0"/>
              </a:rPr>
              <a:t>stp</a:t>
            </a:r>
            <a:r>
              <a:rPr lang="en-GB" dirty="0">
                <a:latin typeface="Lucida Bright" panose="02040602050505020304" pitchFamily="18" charset="0"/>
              </a:rPr>
              <a:t> as (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, </a:t>
            </a:r>
            <a:r>
              <a:rPr lang="en-GB" dirty="0" err="1">
                <a:latin typeface="Lucida Bright" panose="02040602050505020304" pitchFamily="18" charset="0"/>
              </a:rPr>
              <a:t>ps</a:t>
            </a:r>
            <a:r>
              <a:rPr lang="en-GB" dirty="0">
                <a:latin typeface="Lucida Bright" panose="02040602050505020304" pitchFamily="18" charset="0"/>
              </a:rPr>
              <a:t>) =</a:t>
            </a:r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  (let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 = </a:t>
            </a:r>
            <a:r>
              <a:rPr lang="en-GB" dirty="0" err="1">
                <a:latin typeface="Lucida Bright" panose="02040602050505020304" pitchFamily="18" charset="0"/>
              </a:rPr>
              <a:t>hd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 # </a:t>
            </a:r>
            <a:r>
              <a:rPr lang="en-GB" dirty="0" err="1">
                <a:latin typeface="Lucida Bright" panose="02040602050505020304" pitchFamily="18" charset="0"/>
              </a:rPr>
              <a:t>ps</a:t>
            </a:r>
            <a:r>
              <a:rPr lang="en-GB" dirty="0">
                <a:latin typeface="Lucida Bright" panose="02040602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    new = [</a:t>
            </a:r>
            <a:r>
              <a:rPr lang="en-GB" dirty="0" err="1">
                <a:latin typeface="Lucida Bright" panose="02040602050505020304" pitchFamily="18" charset="0"/>
              </a:rPr>
              <a:t>p←succs</a:t>
            </a:r>
            <a:r>
              <a:rPr lang="en-GB" dirty="0">
                <a:latin typeface="Lucida Bright" panose="02040602050505020304" pitchFamily="18" charset="0"/>
              </a:rPr>
              <a:t> as (</a:t>
            </a:r>
            <a:r>
              <a:rPr lang="en-GB" dirty="0" err="1">
                <a:latin typeface="Lucida Bright" panose="02040602050505020304" pitchFamily="18" charset="0"/>
              </a:rPr>
              <a:t>hd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) . p ∉ set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 ∪ set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]</a:t>
            </a:r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  in (new @ </a:t>
            </a:r>
            <a:r>
              <a:rPr lang="en-GB" dirty="0" err="1">
                <a:latin typeface="Lucida Bright" panose="02040602050505020304" pitchFamily="18" charset="0"/>
              </a:rPr>
              <a:t>tl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,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))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…where </a:t>
            </a:r>
            <a:r>
              <a:rPr lang="pt-BR" dirty="0">
                <a:latin typeface="Lucida Bright" panose="02040602050505020304" pitchFamily="18" charset="0"/>
              </a:rPr>
              <a:t>succs as (r, s) = map (λa. (nderiv a r, nderiv a s)) as</a:t>
            </a: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test (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,_) ⟷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(case 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 of [] ⇒ False | (p, q)#vs ⇒ nullable p ⟷ nullable q)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1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&lt;on the board&gt;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pt-BR" dirty="0">
                <a:latin typeface="Lucida Bright" panose="02040602050505020304" pitchFamily="18" charset="0"/>
              </a:rPr>
              <a:t>L ((ε + a ⋅ b)* ⋅ (a + b)) = L ((a ⋅ b + ε)* ⋅ (a + b))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0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8764C-5A53-4A40-86AB-AFF027D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each step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585F86-E91B-4947-B7FD-2870701F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pair from the work set is processed</a:t>
            </a:r>
          </a:p>
          <a:p>
            <a:r>
              <a:rPr lang="en-US" dirty="0"/>
              <a:t>All pairs missing for the property</a:t>
            </a:r>
          </a:p>
          <a:p>
            <a:pPr marL="0" indent="0">
              <a:buNone/>
            </a:pPr>
            <a:r>
              <a:rPr lang="pt-BR" dirty="0"/>
              <a:t>		∀a∈set as. (―r, nderiv a s) ∈ R)</a:t>
            </a:r>
          </a:p>
          <a:p>
            <a:pPr marL="0" indent="0">
              <a:buNone/>
            </a:pPr>
            <a:r>
              <a:rPr lang="pt-BR" dirty="0"/>
              <a:t>	are added to the work set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“as” will be the set of atoms in the expressions (this does not change during execution)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associativity, commutativity and idempotence of </a:t>
            </a:r>
            <a:r>
              <a:rPr lang="en-US" i="1" dirty="0"/>
              <a:t>+</a:t>
            </a:r>
          </a:p>
          <a:p>
            <a:r>
              <a:rPr lang="en-US" dirty="0"/>
              <a:t>the auxiliary function </a:t>
            </a:r>
            <a:r>
              <a:rPr lang="en-US" i="1" dirty="0"/>
              <a:t>norm</a:t>
            </a:r>
            <a:r>
              <a:rPr lang="en-US" dirty="0"/>
              <a:t> establishes a normal form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ACI-equal terms are identified at that step already</a:t>
            </a:r>
          </a:p>
          <a:p>
            <a:r>
              <a:rPr lang="en-US" dirty="0"/>
              <a:t>to verify this, one would have to state ACI-equivalence formally.</a:t>
            </a:r>
          </a:p>
          <a:p>
            <a:endParaRPr lang="en-US" dirty="0"/>
          </a:p>
          <a:p>
            <a:r>
              <a:rPr lang="en-US" dirty="0"/>
              <a:t>the REs in the (emergent) </a:t>
            </a:r>
            <a:r>
              <a:rPr lang="en-US" dirty="0" err="1"/>
              <a:t>bisimulation</a:t>
            </a:r>
            <a:r>
              <a:rPr lang="en-US" dirty="0"/>
              <a:t> are kept in this normal form, as an invariant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computation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“⊆” goals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noProof="0" dirty="0"/>
                  <a:t>extended regular expressions: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		(complement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noProof="0" dirty="0"/>
                  <a:t> 	(intersection)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à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à"/>
                </a:pPr>
                <a:r>
                  <a:rPr lang="en-US" noProof="0" dirty="0">
                    <a:sym typeface="Wingdings" panose="05000000000000000000" pitchFamily="2" charset="2"/>
                  </a:rPr>
                  <a:t>We need a computable derivative for these</a:t>
                </a: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m:rPr>
                        <m:nor/>
                      </m:rP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</m:ba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&amp;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</a:t>
                </a:r>
                <a:endParaRPr lang="en-US" noProof="0" dirty="0"/>
              </a:p>
              <a:p>
                <a:endParaRPr lang="en-US" dirty="0"/>
              </a:p>
              <a:p>
                <a:endParaRPr lang="en-US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C8E06-2951-44D1-96A9-A195A75D0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6C7E5D-EC0D-41D6-BED5-D39769712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8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1B8B-E55A-4F95-9AE9-92A2E2BE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equivalence</a:t>
            </a:r>
            <a:r>
              <a:rPr lang="en-US" noProof="0" dirty="0"/>
              <a:t> checker for regular expressions which is</a:t>
            </a:r>
          </a:p>
          <a:p>
            <a:r>
              <a:rPr lang="en-US" dirty="0"/>
              <a:t>a</a:t>
            </a:r>
            <a:r>
              <a:rPr lang="en-US" noProof="0" dirty="0" err="1"/>
              <a:t>utomatic</a:t>
            </a:r>
            <a:r>
              <a:rPr lang="en-US" noProof="0" dirty="0"/>
              <a:t>: without user interaction</a:t>
            </a:r>
          </a:p>
          <a:p>
            <a:r>
              <a:rPr lang="en-US" noProof="0" dirty="0"/>
              <a:t>complete</a:t>
            </a:r>
          </a:p>
          <a:p>
            <a:r>
              <a:rPr lang="en-US" dirty="0"/>
              <a:t>elegant, i.e. easy to prove correct</a:t>
            </a:r>
          </a:p>
          <a:p>
            <a:endParaRPr lang="en-US" noProof="0" dirty="0"/>
          </a:p>
          <a:p>
            <a:endParaRPr lang="en-US" dirty="0"/>
          </a:p>
          <a:p>
            <a:pPr marL="0" indent="0">
              <a:buNone/>
            </a:pPr>
            <a:r>
              <a:rPr lang="en-US" noProof="0" dirty="0"/>
              <a:t>… for an </a:t>
            </a:r>
            <a:r>
              <a:rPr lang="en-US" noProof="0" dirty="0">
                <a:solidFill>
                  <a:srgbClr val="FF0000"/>
                </a:solidFill>
              </a:rPr>
              <a:t>Isabelle proof method</a:t>
            </a:r>
          </a:p>
        </p:txBody>
      </p:sp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ADB34-2AF9-4877-B402-3DDCAD70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9DF96-D467-4401-BFBB-446ABE98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is_bisimulation</a:t>
            </a:r>
            <a:r>
              <a:rPr lang="en-US" dirty="0"/>
              <a:t> as </a:t>
            </a:r>
            <a:r>
              <a:rPr lang="en-US" dirty="0" err="1"/>
              <a:t>ps</a:t>
            </a:r>
            <a:r>
              <a:rPr lang="en-US" dirty="0"/>
              <a:t> ⟹ (r, s) ∈ </a:t>
            </a:r>
            <a:r>
              <a:rPr lang="en-US" dirty="0" err="1"/>
              <a:t>ps</a:t>
            </a:r>
            <a:r>
              <a:rPr lang="en-US" dirty="0"/>
              <a:t> ⟹ L r = L s</a:t>
            </a:r>
          </a:p>
        </p:txBody>
      </p:sp>
    </p:spTree>
    <p:extLst>
      <p:ext uri="{BB962C8B-B14F-4D97-AF65-F5344CB8AC3E}">
        <p14:creationId xmlns:p14="http://schemas.microsoft.com/office/powerpoint/2010/main" val="323565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Avoid having to formalize and prove correct the automata</a:t>
            </a:r>
          </a:p>
          <a:p>
            <a:r>
              <a:rPr lang="en-US" dirty="0"/>
              <a:t>construction (notation!)</a:t>
            </a:r>
          </a:p>
          <a:p>
            <a:r>
              <a:rPr lang="en-US" dirty="0"/>
              <a:t>determinization</a:t>
            </a:r>
          </a:p>
          <a:p>
            <a:r>
              <a:rPr lang="en-US" dirty="0"/>
              <a:t>minimization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Words are lists.</a:t>
                </a:r>
              </a:p>
              <a:p>
                <a:r>
                  <a:rPr lang="en-US" dirty="0"/>
                  <a:t>Languages are sets of words.</a:t>
                </a:r>
              </a:p>
              <a:p>
                <a:r>
                  <a:rPr lang="en-US" dirty="0"/>
                  <a:t>Derivative-Language:</a:t>
                </a:r>
              </a:p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 := {xs. x#xs ∈ A}</a:t>
                </a:r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Interesting</a:t>
                </a:r>
                <a:r>
                  <a:rPr lang="en-US" dirty="0"/>
                  <a:t> languages are the infinite ones.</a:t>
                </a:r>
                <a:endParaRPr lang="en-US" i="1" dirty="0">
                  <a:latin typeface="Lucida Bright" panose="020406020505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sym typeface="Wingdings" panose="05000000000000000000" pitchFamily="2" charset="2"/>
                  </a:rPr>
                  <a:t> represent them by regular expressions (REs)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</a:t>
                </a:r>
              </a:p>
              <a:p>
                <a:r>
                  <a:rPr lang="en-GB" dirty="0"/>
                  <a:t>for all </a:t>
                </a:r>
                <a:r>
                  <a:rPr lang="en-GB" i="1" dirty="0">
                    <a:latin typeface="Lucida Bright" panose="02040602050505020304" pitchFamily="18" charset="0"/>
                  </a:rPr>
                  <a:t>A</a:t>
                </a:r>
                <a:r>
                  <a:rPr lang="en-GB" dirty="0"/>
                  <a:t> and </a:t>
                </a:r>
                <a:r>
                  <a:rPr lang="en-GB" i="1" dirty="0">
                    <a:latin typeface="Lucida Bright" panose="02040602050505020304" pitchFamily="18" charset="0"/>
                  </a:rPr>
                  <a:t>B</a:t>
                </a:r>
                <a:endParaRPr lang="en-GB" dirty="0"/>
              </a:p>
              <a:p>
                <a:pPr marL="457200" lvl="1" indent="0">
                  <a:buNone/>
                </a:pPr>
                <a:r>
                  <a:rPr lang="en-GB" i="1" dirty="0">
                    <a:latin typeface="Lucida Bright" panose="02040602050505020304" pitchFamily="18" charset="0"/>
                  </a:rPr>
                  <a:t>A ∼ B ⟹ [] ∈ A ⟷ [] ∈ B</a:t>
                </a:r>
              </a:p>
              <a:p>
                <a:r>
                  <a:rPr lang="en-GB" dirty="0"/>
                  <a:t>for all </a:t>
                </a:r>
                <a:r>
                  <a:rPr lang="en-GB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GB" dirty="0"/>
                  <a:t> and </a:t>
                </a:r>
                <a:r>
                  <a:rPr lang="en-GB" i="1" dirty="0">
                    <a:latin typeface="Lucida Bright" panose="02040602050505020304" pitchFamily="18" charset="0"/>
                  </a:rPr>
                  <a:t>B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/>
                  <a:t>and </a:t>
                </a:r>
                <a:r>
                  <a:rPr lang="en-GB" i="1" dirty="0">
                    <a:latin typeface="Lucida Bright" panose="02040602050505020304" pitchFamily="18" charset="0"/>
                  </a:rPr>
                  <a:t>x</a:t>
                </a:r>
                <a:endParaRPr lang="en-GB" dirty="0"/>
              </a:p>
              <a:p>
                <a:pPr marL="457200" lvl="1" indent="0">
                  <a:buNone/>
                </a:pPr>
                <a:r>
                  <a:rPr lang="en-GB" i="1" dirty="0">
                    <a:latin typeface="Lucida Bright" panose="02040602050505020304" pitchFamily="18" charset="0"/>
                  </a:rPr>
                  <a:t>A ∼ B 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</a:t>
                </a:r>
                <a:r>
                  <a:rPr lang="en-GB" i="1" dirty="0">
                    <a:latin typeface="Lucida Bright" panose="02040602050505020304" pitchFamily="18" charset="0"/>
                  </a:rPr>
                  <a:t> 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(B)</a:t>
                </a:r>
                <a:r>
                  <a:rPr lang="en-GB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“</a:t>
                </a:r>
                <a:r>
                  <a:rPr lang="en-GB" i="1" dirty="0">
                    <a:latin typeface="Lucida Bright" panose="02040602050505020304" pitchFamily="18" charset="0"/>
                  </a:rPr>
                  <a:t>∼</a:t>
                </a:r>
                <a:r>
                  <a:rPr lang="en-GB" dirty="0"/>
                  <a:t>” is a </a:t>
                </a:r>
                <a:r>
                  <a:rPr lang="en-GB" dirty="0" err="1"/>
                  <a:t>bisimulation</a:t>
                </a:r>
                <a:r>
                  <a:rPr lang="en-GB" dirty="0"/>
                  <a:t>, then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 implies </a:t>
                </a:r>
                <a:r>
                  <a:rPr lang="en-GB" i="1" dirty="0">
                    <a:latin typeface="Lucida Bright" panose="02040602050505020304" pitchFamily="18" charset="0"/>
                  </a:rPr>
                  <a:t>A = B</a:t>
                </a:r>
                <a:r>
                  <a:rPr lang="en-GB" i="1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	proof by list induction.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C615-DCC8-406C-8116-2FE012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19B38-44CA-465B-BAD0-5F60F70A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pt-BR" i="1" dirty="0">
                <a:latin typeface="Lucida Bright" panose="02040602050505020304" pitchFamily="18" charset="0"/>
              </a:rPr>
              <a:t>) = ∅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</a:t>
            </a:r>
            <a:r>
              <a:rPr lang="el-GR" i="1" dirty="0"/>
              <a:t>ε</a:t>
            </a:r>
            <a:r>
              <a:rPr lang="de-DE" i="1" dirty="0">
                <a:latin typeface="Lucida Bright" panose="02040602050505020304" pitchFamily="18" charset="0"/>
              </a:rPr>
              <a:t>)</a:t>
            </a:r>
            <a:r>
              <a:rPr lang="el-GR" i="1" dirty="0"/>
              <a:t> = {[]}</a:t>
            </a:r>
            <a:endParaRPr lang="pt-BR" i="1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L(a) = {[a]}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 + s) = L(r) ∪ L(s)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 · s) = L(r)L(s)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</a:t>
            </a:r>
            <a:r>
              <a:rPr lang="pt-BR" b="1" i="1" dirty="0">
                <a:latin typeface="Lucida Bright" panose="02040602050505020304" pitchFamily="18" charset="0"/>
              </a:rPr>
              <a:t>*</a:t>
            </a:r>
            <a:r>
              <a:rPr lang="pt-BR" i="1" dirty="0">
                <a:latin typeface="Lucida Bright" panose="02040602050505020304" pitchFamily="18" charset="0"/>
              </a:rPr>
              <a:t>) = (L(r))*</a:t>
            </a:r>
            <a:endParaRPr lang="en-US" i="1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3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FAE-4AF6-4523-9A5B-2DA28A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  <a:r>
                  <a:rPr lang="en-US" dirty="0"/>
                  <a:t> is not computable</a:t>
                </a:r>
              </a:p>
              <a:p>
                <a:r>
                  <a:rPr lang="en-US" dirty="0"/>
                  <a:t>use operation on REs instead: </a:t>
                </a:r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	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      with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:: ‘a ⇒ ‘a rexp ⇒ ‘a rexp</a:t>
                </a:r>
                <a:r>
                  <a:rPr lang="pt-BR" dirty="0"/>
                  <a:t> computable</a:t>
                </a:r>
              </a:p>
              <a:p>
                <a:r>
                  <a:rPr lang="pt-BR" dirty="0"/>
                  <a:t>This is possible (Brzozowski 1964):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(&lt;b&gt;) = (if a = b then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else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+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64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891D-9E1E-47AC-9740-549F7C8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and Star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⋅ s) =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(let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⋅ s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in if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nullable r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then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 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(r*)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r) 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r*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―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i="1" dirty="0">
                    <a:ea typeface="Cambria Math" panose="02040503050406030204" pitchFamily="18" charset="0"/>
                  </a:rPr>
                  <a:t>follows by structural induction.</a:t>
                </a:r>
                <a:endParaRPr lang="pt-BR" i="1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29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Breitbild</PresentationFormat>
  <Paragraphs>164</Paragraphs>
  <Slides>17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Lucida Bright</vt:lpstr>
      <vt:lpstr>Times New Roman</vt:lpstr>
      <vt:lpstr>Wingdings</vt:lpstr>
      <vt:lpstr>Office</vt:lpstr>
      <vt:lpstr>Regular Expression Equivalence via Derivatives</vt:lpstr>
      <vt:lpstr>Goal</vt:lpstr>
      <vt:lpstr>Correctness Statement</vt:lpstr>
      <vt:lpstr>Shortcuts</vt:lpstr>
      <vt:lpstr>Languages</vt:lpstr>
      <vt:lpstr>Bisimulations</vt:lpstr>
      <vt:lpstr>Regular Expressions</vt:lpstr>
      <vt:lpstr>Derivatives of REs</vt:lpstr>
      <vt:lpstr>Times and Star</vt:lpstr>
      <vt:lpstr>Algorithm</vt:lpstr>
      <vt:lpstr>Step and Test</vt:lpstr>
      <vt:lpstr>Example</vt:lpstr>
      <vt:lpstr>In each step</vt:lpstr>
      <vt:lpstr>ACI</vt:lpstr>
      <vt:lpstr>Closure computation</vt:lpstr>
      <vt:lpstr>Extensions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173</cp:revision>
  <dcterms:created xsi:type="dcterms:W3CDTF">2017-10-28T22:53:28Z</dcterms:created>
  <dcterms:modified xsi:type="dcterms:W3CDTF">2017-12-09T16:42:31Z</dcterms:modified>
</cp:coreProperties>
</file>