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58" r:id="rId6"/>
    <p:sldId id="260" r:id="rId7"/>
    <p:sldId id="281" r:id="rId8"/>
    <p:sldId id="263" r:id="rId9"/>
    <p:sldId id="280" r:id="rId10"/>
    <p:sldId id="265" r:id="rId11"/>
    <p:sldId id="262" r:id="rId12"/>
    <p:sldId id="266" r:id="rId13"/>
    <p:sldId id="268" r:id="rId14"/>
    <p:sldId id="267" r:id="rId15"/>
    <p:sldId id="259" r:id="rId16"/>
    <p:sldId id="269" r:id="rId17"/>
    <p:sldId id="270" r:id="rId18"/>
    <p:sldId id="271" r:id="rId19"/>
    <p:sldId id="275" r:id="rId20"/>
    <p:sldId id="274" r:id="rId21"/>
    <p:sldId id="276" r:id="rId22"/>
    <p:sldId id="277" r:id="rId23"/>
    <p:sldId id="278" r:id="rId24"/>
    <p:sldId id="279" r:id="rId25"/>
    <p:sldId id="282" r:id="rId26"/>
    <p:sldId id="284" r:id="rId27"/>
    <p:sldId id="285" r:id="rId28"/>
  </p:sldIdLst>
  <p:sldSz cx="9144000" cy="6858000" type="screen4x3"/>
  <p:notesSz cx="6858000" cy="9144000"/>
  <p:custDataLst>
    <p:tags r:id="rId32"/>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84"/>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2" Type="http://schemas.openxmlformats.org/officeDocument/2006/relationships/tags" Target="tags/tag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nchorCtr="0"/>
          <a:p>
            <a:pPr defTabSz="914400">
              <a:buClrTx/>
              <a:buSzTx/>
              <a:buFontTx/>
              <a:buNone/>
            </a:pPr>
            <a:r>
              <a:rPr lang="en-US" sz="4400" kern="1200" baseline="0">
                <a:latin typeface="Arial" panose="020B0604020202020204" pitchFamily="34" charset="0"/>
                <a:ea typeface="宋体" panose="02010600030101010101" pitchFamily="2" charset="-122"/>
              </a:rPr>
              <a:t>OS</a:t>
            </a:r>
            <a:r>
              <a:rPr lang="zh-CN" altLang="en-US" sz="4400" kern="1200" baseline="0">
                <a:latin typeface="Arial" panose="020B0604020202020204" pitchFamily="34" charset="0"/>
                <a:ea typeface="宋体" panose="02010600030101010101" pitchFamily="2" charset="-122"/>
              </a:rPr>
              <a:t>挑战性任务</a:t>
            </a:r>
            <a:endParaRPr lang="zh-CN" altLang="en-US" sz="4400" kern="1200" baseline="0">
              <a:latin typeface="Arial" panose="020B0604020202020204" pitchFamily="34" charset="0"/>
              <a:ea typeface="宋体" panose="02010600030101010101" pitchFamily="2" charset="-122"/>
            </a:endParaRPr>
          </a:p>
        </p:txBody>
      </p:sp>
      <p:sp>
        <p:nvSpPr>
          <p:cNvPr id="3075" name="副标题 3074"/>
          <p:cNvSpPr>
            <a:spLocks noGrp="1"/>
          </p:cNvSpPr>
          <p:nvPr>
            <p:ph type="subTitle" idx="1"/>
          </p:nvPr>
        </p:nvSpPr>
        <p:spPr>
          <a:xfrm>
            <a:off x="1403985" y="3356610"/>
            <a:ext cx="6400800" cy="1752600"/>
          </a:xfrm>
        </p:spPr>
        <p:txBody>
          <a:bodyPr/>
          <a:p>
            <a:pPr defTabSz="914400">
              <a:buClrTx/>
              <a:buSzTx/>
              <a:buFontTx/>
            </a:pPr>
            <a:r>
              <a:rPr lang="zh-CN" sz="3200" kern="1200" baseline="0">
                <a:latin typeface="Arial" panose="020B0604020202020204" pitchFamily="34" charset="0"/>
                <a:ea typeface="宋体" panose="02010600030101010101" pitchFamily="2" charset="-122"/>
              </a:rPr>
              <a:t>多线程与</a:t>
            </a:r>
            <a:r>
              <a:rPr lang="zh-CN" sz="3200" kern="1200" baseline="0">
                <a:latin typeface="Arial" panose="020B0604020202020204" pitchFamily="34" charset="0"/>
                <a:ea typeface="宋体" panose="02010600030101010101" pitchFamily="2" charset="-122"/>
              </a:rPr>
              <a:t>信号量</a:t>
            </a:r>
            <a:endParaRPr lang="zh-CN" sz="3200" kern="1200" baseline="0">
              <a:latin typeface="Arial" panose="020B0604020202020204" pitchFamily="34" charset="0"/>
              <a:ea typeface="宋体" panose="02010600030101010101" pitchFamily="2" charset="-122"/>
            </a:endParaRPr>
          </a:p>
        </p:txBody>
      </p:sp>
      <p:sp>
        <p:nvSpPr>
          <p:cNvPr id="2" name="文本框 1"/>
          <p:cNvSpPr txBox="1"/>
          <p:nvPr/>
        </p:nvSpPr>
        <p:spPr>
          <a:xfrm>
            <a:off x="3621405" y="4652645"/>
            <a:ext cx="190119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20373358 </a:t>
            </a:r>
            <a:r>
              <a:rPr lang="zh-CN" altLang="en-US">
                <a:latin typeface="Times New Roman" panose="02020603050405020304" charset="0"/>
                <a:cs typeface="Times New Roman" panose="02020603050405020304" charset="0"/>
              </a:rPr>
              <a:t>肖圣鹏</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多线程：功能</a:t>
            </a:r>
            <a:r>
              <a:rPr lang="zh-CN" altLang="en-US"/>
              <a:t>实现</a:t>
            </a:r>
            <a:endParaRPr lang="zh-CN" altLang="en-US"/>
          </a:p>
        </p:txBody>
      </p:sp>
      <p:sp>
        <p:nvSpPr>
          <p:cNvPr id="3" name="内容占位符 2"/>
          <p:cNvSpPr>
            <a:spLocks noGrp="1"/>
          </p:cNvSpPr>
          <p:nvPr>
            <p:ph idx="1"/>
          </p:nvPr>
        </p:nvSpPr>
        <p:spPr/>
        <p:txBody>
          <a:bodyPr/>
          <a:p>
            <a:r>
              <a:rPr lang="en-US" altLang="zh-CN" sz="2800"/>
              <a:t>pthread_join()</a:t>
            </a:r>
            <a:r>
              <a:rPr lang="zh-CN" altLang="en-US" sz="2800"/>
              <a:t>：阻塞当前线程至目标线程结束</a:t>
            </a:r>
            <a:endParaRPr lang="zh-CN" altLang="en-US" sz="2800"/>
          </a:p>
          <a:p>
            <a:pPr marL="0" indent="0">
              <a:buNone/>
            </a:pPr>
            <a:r>
              <a:rPr lang="en-US" altLang="zh-CN" sz="1750"/>
              <a:t>     </a:t>
            </a:r>
            <a:r>
              <a:rPr lang="en-US" altLang="zh-CN" sz="2000"/>
              <a:t>   </a:t>
            </a:r>
            <a:r>
              <a:rPr lang="zh-CN" altLang="en-US" sz="2000"/>
              <a:t>新增一个系统调用，设置对应</a:t>
            </a:r>
            <a:r>
              <a:rPr lang="en-US" altLang="zh-CN" sz="2000"/>
              <a:t>struct Envid</a:t>
            </a:r>
            <a:r>
              <a:rPr lang="zh-CN" altLang="en-US" sz="2000"/>
              <a:t>的</a:t>
            </a:r>
            <a:r>
              <a:rPr lang="en-US" altLang="zh-CN" sz="2000"/>
              <a:t>env_joint_id</a:t>
            </a:r>
            <a:r>
              <a:rPr lang="zh-CN" altLang="en-US" sz="2000"/>
              <a:t>与</a:t>
            </a:r>
            <a:r>
              <a:rPr lang="en-US" altLang="zh-CN" sz="2000"/>
              <a:t>retval</a:t>
            </a:r>
            <a:r>
              <a:rPr lang="zh-CN" altLang="en-US" sz="2000"/>
              <a:t>，并阻塞当前进程。其余的工作在线程退出时</a:t>
            </a:r>
            <a:r>
              <a:rPr lang="zh-CN" altLang="en-US" sz="2000"/>
              <a:t>完成。</a:t>
            </a:r>
            <a:endParaRPr lang="en-US" altLang="zh-CN"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多线程：功能</a:t>
            </a:r>
            <a:r>
              <a:rPr lang="zh-CN" altLang="en-US"/>
              <a:t>实现</a:t>
            </a:r>
            <a:endParaRPr lang="zh-CN" altLang="en-US"/>
          </a:p>
        </p:txBody>
      </p:sp>
      <p:sp>
        <p:nvSpPr>
          <p:cNvPr id="3" name="内容占位符 2"/>
          <p:cNvSpPr>
            <a:spLocks noGrp="1"/>
          </p:cNvSpPr>
          <p:nvPr>
            <p:ph idx="1"/>
          </p:nvPr>
        </p:nvSpPr>
        <p:spPr/>
        <p:txBody>
          <a:bodyPr/>
          <a:p>
            <a:r>
              <a:rPr lang="en-US" altLang="zh-CN" sz="2800"/>
              <a:t>pthread_exit()</a:t>
            </a:r>
            <a:r>
              <a:rPr lang="zh-CN" altLang="en-US" sz="2800"/>
              <a:t>：结束当前线程</a:t>
            </a:r>
            <a:endParaRPr lang="en-US" altLang="zh-CN" sz="2800"/>
          </a:p>
          <a:p>
            <a:pPr marL="457200" lvl="1" indent="0">
              <a:buNone/>
            </a:pPr>
            <a:r>
              <a:rPr lang="zh-CN" altLang="en-US" sz="2000"/>
              <a:t>调用</a:t>
            </a:r>
            <a:r>
              <a:rPr lang="en-US" altLang="zh-CN" sz="2000"/>
              <a:t>syscall_env_destroy(0, retval)</a:t>
            </a:r>
            <a:r>
              <a:rPr lang="zh-CN" altLang="en-US" sz="2000"/>
              <a:t>退出当前线</a:t>
            </a:r>
            <a:r>
              <a:rPr lang="zh-CN" altLang="en-US" sz="2000"/>
              <a:t>程。</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多线程：功能</a:t>
            </a:r>
            <a:r>
              <a:rPr lang="zh-CN" altLang="en-US"/>
              <a:t>实现</a:t>
            </a:r>
            <a:endParaRPr lang="zh-CN" altLang="en-US"/>
          </a:p>
        </p:txBody>
      </p:sp>
      <p:sp>
        <p:nvSpPr>
          <p:cNvPr id="3" name="内容占位符 2"/>
          <p:cNvSpPr>
            <a:spLocks noGrp="1"/>
          </p:cNvSpPr>
          <p:nvPr>
            <p:ph idx="1"/>
          </p:nvPr>
        </p:nvSpPr>
        <p:spPr/>
        <p:txBody>
          <a:bodyPr/>
          <a:p>
            <a:r>
              <a:rPr lang="en-US" altLang="zh-CN" sz="2800"/>
              <a:t>pthread_cancel()</a:t>
            </a:r>
            <a:r>
              <a:rPr lang="zh-CN" altLang="en-US" sz="2800"/>
              <a:t>：撤销一个线程</a:t>
            </a:r>
            <a:endParaRPr lang="zh-CN" altLang="en-US" sz="2800"/>
          </a:p>
          <a:p>
            <a:pPr marL="0" indent="0">
              <a:buNone/>
            </a:pPr>
            <a:r>
              <a:rPr lang="en-US" altLang="zh-CN" sz="2000">
                <a:sym typeface="+mn-ea"/>
              </a:rPr>
              <a:t>      </a:t>
            </a:r>
            <a:r>
              <a:rPr lang="zh-CN" altLang="en-US" sz="2000">
                <a:sym typeface="+mn-ea"/>
              </a:rPr>
              <a:t>调用</a:t>
            </a:r>
            <a:r>
              <a:rPr lang="en-US" altLang="zh-CN" sz="2000">
                <a:sym typeface="+mn-ea"/>
              </a:rPr>
              <a:t>syscall_env_destroy(*, PTHREAD_CANCELD)</a:t>
            </a:r>
            <a:r>
              <a:rPr lang="zh-CN" altLang="en-US" sz="2000">
                <a:sym typeface="+mn-ea"/>
              </a:rPr>
              <a:t>退出目标线程，令它返回宏</a:t>
            </a:r>
            <a:r>
              <a:rPr lang="en-US" altLang="zh-CN" sz="2000">
                <a:sym typeface="+mn-ea"/>
              </a:rPr>
              <a:t>PTHREAD_CANCELD</a:t>
            </a:r>
            <a:r>
              <a:rPr lang="zh-CN" altLang="en-US" sz="2000">
                <a:sym typeface="+mn-ea"/>
              </a:rPr>
              <a:t>，表示它是被强制撤销的。</a:t>
            </a:r>
            <a:endParaRPr lang="zh-CN"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a:t>
            </a:r>
            <a:r>
              <a:rPr lang="zh-CN" altLang="en-US"/>
              <a:t>实现</a:t>
            </a:r>
            <a:endParaRPr lang="zh-CN" altLang="en-US"/>
          </a:p>
        </p:txBody>
      </p:sp>
      <p:sp>
        <p:nvSpPr>
          <p:cNvPr id="3" name="内容占位符 2"/>
          <p:cNvSpPr>
            <a:spLocks noGrp="1"/>
          </p:cNvSpPr>
          <p:nvPr>
            <p:ph idx="1"/>
          </p:nvPr>
        </p:nvSpPr>
        <p:spPr/>
        <p:txBody>
          <a:bodyPr/>
          <a:p>
            <a:r>
              <a:rPr lang="zh-CN" altLang="en-US"/>
              <a:t>设计</a:t>
            </a:r>
            <a:r>
              <a:rPr lang="zh-CN" altLang="en-US"/>
              <a:t>思路</a:t>
            </a:r>
            <a:endParaRPr lang="zh-CN" altLang="en-US"/>
          </a:p>
          <a:p>
            <a:r>
              <a:rPr lang="zh-CN" altLang="en-US"/>
              <a:t>内核</a:t>
            </a:r>
            <a:r>
              <a:rPr lang="zh-CN" altLang="en-US"/>
              <a:t>修改</a:t>
            </a:r>
            <a:endParaRPr lang="zh-CN" altLang="en-US"/>
          </a:p>
          <a:p>
            <a:r>
              <a:rPr lang="zh-CN" altLang="en-US"/>
              <a:t>功能</a:t>
            </a:r>
            <a:r>
              <a:rPr lang="zh-CN" altLang="en-US"/>
              <a:t>实现</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a:t>
            </a:r>
            <a:r>
              <a:rPr lang="zh-CN" altLang="en-US"/>
              <a:t>设计思路</a:t>
            </a:r>
            <a:endParaRPr lang="zh-CN" altLang="en-US"/>
          </a:p>
        </p:txBody>
      </p:sp>
      <p:sp>
        <p:nvSpPr>
          <p:cNvPr id="3" name="内容占位符 2"/>
          <p:cNvSpPr>
            <a:spLocks noGrp="1"/>
          </p:cNvSpPr>
          <p:nvPr>
            <p:ph idx="1"/>
          </p:nvPr>
        </p:nvSpPr>
        <p:spPr/>
        <p:txBody>
          <a:bodyPr/>
          <a:p>
            <a:r>
              <a:rPr lang="zh-CN" altLang="en-US"/>
              <a:t>信号量放在</a:t>
            </a:r>
            <a:r>
              <a:rPr lang="zh-CN" altLang="en-US"/>
              <a:t>哪里？</a:t>
            </a:r>
            <a:endParaRPr lang="zh-CN" altLang="en-US"/>
          </a:p>
          <a:p>
            <a:pPr lvl="1"/>
            <a:r>
              <a:rPr lang="zh-CN" altLang="en-US"/>
              <a:t>方案</a:t>
            </a:r>
            <a:r>
              <a:rPr lang="en-US" altLang="zh-CN"/>
              <a:t>1</a:t>
            </a:r>
            <a:r>
              <a:rPr lang="zh-CN" altLang="en-US"/>
              <a:t>：用户</a:t>
            </a:r>
            <a:r>
              <a:rPr lang="zh-CN" altLang="en-US"/>
              <a:t>空间</a:t>
            </a:r>
            <a:endParaRPr lang="zh-CN" altLang="en-US"/>
          </a:p>
          <a:p>
            <a:pPr lvl="2"/>
            <a:r>
              <a:rPr lang="zh-CN" altLang="en-US" sz="2400"/>
              <a:t>用户可以自由访问信号量，安全性弱</a:t>
            </a:r>
            <a:endParaRPr lang="zh-CN" altLang="en-US"/>
          </a:p>
          <a:p>
            <a:pPr lvl="1"/>
            <a:r>
              <a:rPr lang="zh-CN" altLang="en-US"/>
              <a:t>方案</a:t>
            </a:r>
            <a:r>
              <a:rPr lang="en-US" altLang="zh-CN"/>
              <a:t>2</a:t>
            </a:r>
            <a:r>
              <a:rPr lang="zh-CN" altLang="en-US"/>
              <a:t>：内核</a:t>
            </a:r>
            <a:r>
              <a:rPr lang="zh-CN" altLang="en-US"/>
              <a:t>空间</a:t>
            </a:r>
            <a:endParaRPr lang="zh-CN" altLang="en-US"/>
          </a:p>
          <a:p>
            <a:pPr lvl="2"/>
            <a:r>
              <a:rPr lang="zh-CN" altLang="en-US"/>
              <a:t>非核心功能使内核扩大，</a:t>
            </a:r>
            <a:r>
              <a:rPr lang="zh-CN" altLang="en-US"/>
              <a:t>不符合微内核设计思想</a:t>
            </a:r>
            <a:endParaRPr lang="zh-CN" altLang="en-US"/>
          </a:p>
          <a:p>
            <a:pPr lvl="1"/>
            <a:r>
              <a:rPr lang="zh-CN" altLang="en-US"/>
              <a:t>方案</a:t>
            </a:r>
            <a:r>
              <a:rPr lang="en-US" altLang="zh-CN"/>
              <a:t>3</a:t>
            </a:r>
            <a:r>
              <a:rPr lang="zh-CN" altLang="en-US"/>
              <a:t>：其它</a:t>
            </a:r>
            <a:r>
              <a:rPr lang="zh-CN" altLang="en-US"/>
              <a:t>进程</a:t>
            </a:r>
            <a:endParaRPr lang="zh-CN" altLang="en-US"/>
          </a:p>
          <a:p>
            <a:pPr lvl="2"/>
            <a:r>
              <a:rPr lang="zh-CN" altLang="en-US"/>
              <a:t>信号量操作内部封装，安全性</a:t>
            </a:r>
            <a:r>
              <a:rPr lang="zh-CN" altLang="en-US"/>
              <a:t>高</a:t>
            </a:r>
            <a:endParaRPr lang="zh-CN" altLang="en-US"/>
          </a:p>
          <a:p>
            <a:pPr lvl="2"/>
            <a:r>
              <a:rPr lang="zh-CN" altLang="en-US"/>
              <a:t>不增加内核占用，符合微内核</a:t>
            </a:r>
            <a:r>
              <a:rPr lang="zh-CN" altLang="en-US"/>
              <a:t>思想</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信号量：内核</a:t>
            </a:r>
            <a:r>
              <a:rPr lang="zh-CN" altLang="en-US"/>
              <a:t>修改</a:t>
            </a:r>
            <a:endParaRPr lang="zh-CN" altLang="en-US"/>
          </a:p>
        </p:txBody>
      </p:sp>
      <p:sp>
        <p:nvSpPr>
          <p:cNvPr id="3" name="内容占位符 2"/>
          <p:cNvSpPr>
            <a:spLocks noGrp="1"/>
          </p:cNvSpPr>
          <p:nvPr>
            <p:ph idx="1"/>
          </p:nvPr>
        </p:nvSpPr>
        <p:spPr/>
        <p:txBody>
          <a:bodyPr/>
          <a:p>
            <a:r>
              <a:rPr lang="zh-CN" altLang="en-US"/>
              <a:t>多线程</a:t>
            </a:r>
            <a:r>
              <a:rPr lang="en-US" altLang="zh-CN"/>
              <a:t>IPC</a:t>
            </a:r>
            <a:endParaRPr lang="en-US" altLang="zh-CN"/>
          </a:p>
          <a:p>
            <a:pPr marL="457200" lvl="1" indent="0">
              <a:buNone/>
            </a:pPr>
            <a:r>
              <a:rPr lang="en-US" altLang="zh-CN" sz="2000"/>
              <a:t>       </a:t>
            </a:r>
            <a:r>
              <a:rPr lang="zh-CN" altLang="en-US" sz="2000"/>
              <a:t>使用用户进程实现信号量机制依赖于</a:t>
            </a:r>
            <a:r>
              <a:rPr lang="en-US" altLang="zh-CN" sz="2000"/>
              <a:t>IPC</a:t>
            </a:r>
            <a:r>
              <a:rPr lang="zh-CN" altLang="en-US" sz="2000"/>
              <a:t>，所以需要有不互斥的多线程</a:t>
            </a:r>
            <a:r>
              <a:rPr lang="en-US" altLang="zh-CN" sz="2000"/>
              <a:t>IPC</a:t>
            </a:r>
            <a:r>
              <a:rPr lang="zh-CN" altLang="en-US" sz="2000"/>
              <a:t>机制。我为每个线程设置了一个</a:t>
            </a:r>
            <a:r>
              <a:rPr lang="zh-CN" altLang="en-US" sz="2000"/>
              <a:t>专用页用于</a:t>
            </a:r>
            <a:r>
              <a:rPr lang="en-US" altLang="zh-CN" sz="2000"/>
              <a:t>IPC</a:t>
            </a:r>
            <a:r>
              <a:rPr lang="zh-CN" altLang="en-US" sz="2000"/>
              <a:t>共享页。</a:t>
            </a:r>
            <a:endParaRPr lang="zh-CN" altLang="en-US" sz="2000"/>
          </a:p>
        </p:txBody>
      </p:sp>
      <p:pic>
        <p:nvPicPr>
          <p:cNvPr id="4" name="图片 3" descr="屏幕截图(1051)"/>
          <p:cNvPicPr>
            <a:picLocks noChangeAspect="1"/>
          </p:cNvPicPr>
          <p:nvPr>
            <p:custDataLst>
              <p:tags r:id="rId1"/>
            </p:custDataLst>
          </p:nvPr>
        </p:nvPicPr>
        <p:blipFill>
          <a:blip r:embed="rId2"/>
          <a:srcRect l="20472" t="20754" r="36890" b="39509"/>
          <a:stretch>
            <a:fillRect/>
          </a:stretch>
        </p:blipFill>
        <p:spPr>
          <a:xfrm>
            <a:off x="1235075" y="2852420"/>
            <a:ext cx="6673850" cy="3498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信号量：功能</a:t>
            </a:r>
            <a:r>
              <a:rPr lang="zh-CN" altLang="en-US"/>
              <a:t>实现</a:t>
            </a:r>
            <a:endParaRPr lang="zh-CN" altLang="en-US"/>
          </a:p>
        </p:txBody>
      </p:sp>
      <p:sp>
        <p:nvSpPr>
          <p:cNvPr id="3" name="内容占位符 2"/>
          <p:cNvSpPr>
            <a:spLocks noGrp="1"/>
          </p:cNvSpPr>
          <p:nvPr>
            <p:ph idx="1"/>
          </p:nvPr>
        </p:nvSpPr>
        <p:spPr/>
        <p:txBody>
          <a:bodyPr/>
          <a:p>
            <a:r>
              <a:rPr lang="zh-CN" altLang="en-US"/>
              <a:t>定义信号</a:t>
            </a:r>
            <a:r>
              <a:rPr lang="zh-CN" altLang="en-US"/>
              <a:t>量</a:t>
            </a:r>
            <a:endParaRPr lang="zh-CN" altLang="en-US"/>
          </a:p>
          <a:p>
            <a:pPr lvl="1"/>
            <a:r>
              <a:rPr lang="en-US" altLang="zh-CN"/>
              <a:t>Sem</a:t>
            </a:r>
            <a:r>
              <a:rPr lang="zh-CN" altLang="en-US"/>
              <a:t>：信号量服务进程内部，值</a:t>
            </a:r>
            <a:r>
              <a:rPr lang="en-US" altLang="zh-CN"/>
              <a:t>+</a:t>
            </a:r>
            <a:r>
              <a:rPr lang="zh-CN" altLang="en-US"/>
              <a:t>队列</a:t>
            </a:r>
            <a:endParaRPr lang="zh-CN" altLang="en-US"/>
          </a:p>
          <a:p>
            <a:pPr lvl="1"/>
            <a:r>
              <a:rPr lang="en-US" altLang="zh-CN"/>
              <a:t>sem_t</a:t>
            </a:r>
            <a:r>
              <a:rPr lang="zh-CN" altLang="en-US"/>
              <a:t>：其它用户进程所见，仅是一个</a:t>
            </a:r>
            <a:r>
              <a:rPr lang="en-US" altLang="zh-CN"/>
              <a:t>ID</a:t>
            </a:r>
            <a:endParaRPr lang="en-US" altLang="zh-CN"/>
          </a:p>
          <a:p>
            <a:pPr lvl="1"/>
            <a:r>
              <a:rPr lang="zh-CN" altLang="en-US"/>
              <a:t>信号量进程</a:t>
            </a:r>
            <a:r>
              <a:rPr lang="en-US" altLang="zh-CN"/>
              <a:t>SEMMAP</a:t>
            </a:r>
            <a:r>
              <a:rPr lang="zh-CN" altLang="en-US"/>
              <a:t>为所有信号量始</a:t>
            </a:r>
            <a:r>
              <a:rPr lang="zh-CN" altLang="en-US"/>
              <a:t>址</a:t>
            </a:r>
            <a:endParaRPr lang="zh-CN" altLang="en-US"/>
          </a:p>
        </p:txBody>
      </p:sp>
      <p:pic>
        <p:nvPicPr>
          <p:cNvPr id="4" name="图片 3" descr="屏幕截图(1052)"/>
          <p:cNvPicPr>
            <a:picLocks noChangeAspect="1"/>
          </p:cNvPicPr>
          <p:nvPr/>
        </p:nvPicPr>
        <p:blipFill>
          <a:blip r:embed="rId1"/>
          <a:srcRect l="20076" t="51670" r="63389" b="29000"/>
          <a:stretch>
            <a:fillRect/>
          </a:stretch>
        </p:blipFill>
        <p:spPr>
          <a:xfrm>
            <a:off x="611505" y="4076700"/>
            <a:ext cx="3587115" cy="2359025"/>
          </a:xfrm>
          <a:prstGeom prst="rect">
            <a:avLst/>
          </a:prstGeom>
        </p:spPr>
      </p:pic>
      <p:pic>
        <p:nvPicPr>
          <p:cNvPr id="6" name="图片 5" descr="屏幕截图(1055)"/>
          <p:cNvPicPr>
            <a:picLocks noChangeAspect="1"/>
          </p:cNvPicPr>
          <p:nvPr/>
        </p:nvPicPr>
        <p:blipFill>
          <a:blip r:embed="rId2"/>
          <a:srcRect l="22400" t="46088" r="47192" b="40945"/>
          <a:stretch>
            <a:fillRect/>
          </a:stretch>
        </p:blipFill>
        <p:spPr>
          <a:xfrm>
            <a:off x="4284345" y="5205730"/>
            <a:ext cx="4432935" cy="1243330"/>
          </a:xfrm>
          <a:prstGeom prst="rect">
            <a:avLst/>
          </a:prstGeom>
        </p:spPr>
      </p:pic>
      <p:pic>
        <p:nvPicPr>
          <p:cNvPr id="8" name="图片 7" descr="屏幕截图(1059)"/>
          <p:cNvPicPr>
            <a:picLocks noChangeAspect="1"/>
          </p:cNvPicPr>
          <p:nvPr/>
        </p:nvPicPr>
        <p:blipFill>
          <a:blip r:embed="rId3"/>
          <a:srcRect l="20076" t="31024" r="59274" b="60658"/>
          <a:stretch>
            <a:fillRect/>
          </a:stretch>
        </p:blipFill>
        <p:spPr>
          <a:xfrm>
            <a:off x="4284345" y="4076700"/>
            <a:ext cx="4413250" cy="10001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信号量：功能</a:t>
            </a:r>
            <a:r>
              <a:rPr lang="zh-CN" altLang="en-US"/>
              <a:t>实现</a:t>
            </a:r>
            <a:endParaRPr lang="zh-CN" altLang="en-US"/>
          </a:p>
        </p:txBody>
      </p:sp>
      <p:sp>
        <p:nvSpPr>
          <p:cNvPr id="3" name="内容占位符 2"/>
          <p:cNvSpPr>
            <a:spLocks noGrp="1"/>
          </p:cNvSpPr>
          <p:nvPr>
            <p:ph idx="1"/>
          </p:nvPr>
        </p:nvSpPr>
        <p:spPr/>
        <p:txBody>
          <a:bodyPr/>
          <a:p>
            <a:r>
              <a:rPr lang="zh-CN" altLang="en-US"/>
              <a:t>服务进程</a:t>
            </a:r>
            <a:r>
              <a:rPr lang="zh-CN" altLang="en-US"/>
              <a:t>框架</a:t>
            </a:r>
            <a:endParaRPr lang="zh-CN" altLang="en-US"/>
          </a:p>
          <a:p>
            <a:pPr lvl="1"/>
            <a:r>
              <a:rPr lang="en-US" altLang="zh-CN"/>
              <a:t>ss.c</a:t>
            </a:r>
            <a:r>
              <a:rPr lang="zh-CN" altLang="en-US"/>
              <a:t>：信号量</a:t>
            </a:r>
            <a:r>
              <a:rPr lang="zh-CN" altLang="en-US"/>
              <a:t>进程功能</a:t>
            </a:r>
            <a:r>
              <a:rPr lang="zh-CN" altLang="en-US"/>
              <a:t>函数</a:t>
            </a:r>
            <a:endParaRPr lang="zh-CN" altLang="en-US"/>
          </a:p>
          <a:p>
            <a:pPr lvl="1"/>
            <a:r>
              <a:rPr lang="en-US" altLang="zh-CN"/>
              <a:t>semserv.c</a:t>
            </a:r>
            <a:r>
              <a:rPr lang="zh-CN" altLang="en-US"/>
              <a:t>：信号量进程服务函数</a:t>
            </a:r>
            <a:endParaRPr lang="en-US" altLang="zh-CN"/>
          </a:p>
          <a:p>
            <a:pPr lvl="1"/>
            <a:r>
              <a:rPr lang="en-US" altLang="zh-CN"/>
              <a:t>sem.c</a:t>
            </a:r>
            <a:r>
              <a:rPr lang="zh-CN" altLang="en-US"/>
              <a:t>：用户进程</a:t>
            </a:r>
            <a:r>
              <a:rPr lang="zh-CN" altLang="en-US"/>
              <a:t>接口函数</a:t>
            </a:r>
            <a:endParaRPr lang="zh-CN" altLang="en-US"/>
          </a:p>
        </p:txBody>
      </p:sp>
      <p:sp>
        <p:nvSpPr>
          <p:cNvPr id="8" name="圆角矩形 7"/>
          <p:cNvSpPr/>
          <p:nvPr/>
        </p:nvSpPr>
        <p:spPr>
          <a:xfrm>
            <a:off x="323850" y="4544695"/>
            <a:ext cx="2160270" cy="122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sem.c</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sem_init()</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sem_wait()</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a:t>
            </a:r>
            <a:endParaRPr lang="en-US" altLang="zh-CN">
              <a:solidFill>
                <a:schemeClr val="tx1"/>
              </a:solidFill>
            </a:endParaRPr>
          </a:p>
        </p:txBody>
      </p:sp>
      <p:sp>
        <p:nvSpPr>
          <p:cNvPr id="9" name="圆角矩形 8"/>
          <p:cNvSpPr/>
          <p:nvPr/>
        </p:nvSpPr>
        <p:spPr>
          <a:xfrm>
            <a:off x="3491865" y="4544695"/>
            <a:ext cx="2160270" cy="122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semserve.c</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serve()</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serve_init()</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a:t>
            </a:r>
            <a:endParaRPr lang="en-US" altLang="zh-CN">
              <a:solidFill>
                <a:schemeClr val="tx1"/>
              </a:solidFill>
            </a:endParaRPr>
          </a:p>
        </p:txBody>
      </p:sp>
      <p:sp>
        <p:nvSpPr>
          <p:cNvPr id="10" name="圆角矩形 9"/>
          <p:cNvSpPr/>
          <p:nvPr/>
        </p:nvSpPr>
        <p:spPr>
          <a:xfrm>
            <a:off x="6660515" y="4544695"/>
            <a:ext cx="2160270" cy="122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solidFill>
                  <a:schemeClr val="tx1"/>
                </a:solidFill>
              </a:rPr>
              <a:t>ss.c</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ss_sem_init()</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ss_sem_wait()</a:t>
            </a:r>
            <a:endParaRPr lang="en-US" altLang="zh-CN">
              <a:solidFill>
                <a:schemeClr val="tx1"/>
              </a:solidFill>
            </a:endParaRPr>
          </a:p>
          <a:p>
            <a:pPr marL="285750" indent="-285750" algn="l">
              <a:buFont typeface="Arial" panose="020B0604020202020204" pitchFamily="34" charset="0"/>
              <a:buChar char="•"/>
            </a:pPr>
            <a:r>
              <a:rPr lang="en-US" altLang="zh-CN">
                <a:solidFill>
                  <a:schemeClr val="tx1"/>
                </a:solidFill>
              </a:rPr>
              <a:t>...</a:t>
            </a:r>
            <a:endParaRPr lang="en-US" altLang="zh-CN">
              <a:solidFill>
                <a:schemeClr val="tx1"/>
              </a:solidFill>
            </a:endParaRPr>
          </a:p>
        </p:txBody>
      </p:sp>
      <p:sp>
        <p:nvSpPr>
          <p:cNvPr id="11" name="左右箭头 10"/>
          <p:cNvSpPr/>
          <p:nvPr/>
        </p:nvSpPr>
        <p:spPr>
          <a:xfrm>
            <a:off x="2484120" y="4869180"/>
            <a:ext cx="1004570" cy="529590"/>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en-US" altLang="zh-CN"/>
              <a:t>IPC</a:t>
            </a:r>
            <a:endParaRPr lang="en-US" altLang="zh-CN"/>
          </a:p>
        </p:txBody>
      </p:sp>
      <p:sp>
        <p:nvSpPr>
          <p:cNvPr id="12" name="右箭头 11"/>
          <p:cNvSpPr/>
          <p:nvPr/>
        </p:nvSpPr>
        <p:spPr>
          <a:xfrm>
            <a:off x="5696585" y="4869180"/>
            <a:ext cx="966470" cy="575945"/>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调用</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信号量：功能</a:t>
            </a:r>
            <a:r>
              <a:rPr lang="zh-CN" altLang="en-US"/>
              <a:t>实现</a:t>
            </a:r>
            <a:endParaRPr lang="zh-CN" altLang="en-US"/>
          </a:p>
        </p:txBody>
      </p:sp>
      <p:sp>
        <p:nvSpPr>
          <p:cNvPr id="3" name="内容占位符 2"/>
          <p:cNvSpPr>
            <a:spLocks noGrp="1"/>
          </p:cNvSpPr>
          <p:nvPr>
            <p:ph idx="1"/>
          </p:nvPr>
        </p:nvSpPr>
        <p:spPr/>
        <p:txBody>
          <a:bodyPr/>
          <a:p>
            <a:r>
              <a:rPr lang="en-US" altLang="zh-CN"/>
              <a:t>sem_init()</a:t>
            </a:r>
            <a:r>
              <a:rPr lang="zh-CN" altLang="en-US"/>
              <a:t>：创建</a:t>
            </a:r>
            <a:r>
              <a:rPr lang="zh-CN" altLang="en-US"/>
              <a:t>信号量</a:t>
            </a:r>
            <a:endParaRPr lang="zh-CN" altLang="en-US"/>
          </a:p>
          <a:p>
            <a:pPr marL="0" indent="0">
              <a:buNone/>
            </a:pPr>
            <a:r>
              <a:rPr lang="en-US" altLang="zh-CN" sz="2400"/>
              <a:t>        </a:t>
            </a:r>
            <a:r>
              <a:rPr lang="zh-CN" altLang="en-US" sz="2400"/>
              <a:t>取出空闲信号量链表头元素</a:t>
            </a:r>
            <a:r>
              <a:rPr lang="en-US" altLang="zh-CN" sz="2400"/>
              <a:t>(</a:t>
            </a:r>
            <a:r>
              <a:rPr lang="zh-CN" altLang="en-US" sz="2400"/>
              <a:t>若为空返回</a:t>
            </a:r>
            <a:r>
              <a:rPr lang="en-US" altLang="zh-CN" sz="2400"/>
              <a:t>-EINVAL)</a:t>
            </a:r>
            <a:r>
              <a:rPr lang="zh-CN" altLang="en-US" sz="2400"/>
              <a:t>，设置初始值</a:t>
            </a:r>
            <a:r>
              <a:rPr lang="en-US" altLang="zh-CN" sz="2400"/>
              <a:t>value</a:t>
            </a:r>
            <a:r>
              <a:rPr lang="zh-CN" altLang="en-US" sz="2400"/>
              <a:t>，是否进程间共享</a:t>
            </a:r>
            <a:r>
              <a:rPr lang="en-US" altLang="zh-CN" sz="2400"/>
              <a:t>(</a:t>
            </a:r>
            <a:r>
              <a:rPr lang="zh-CN" altLang="en-US" sz="2400"/>
              <a:t>使用服务进程的设计决定了信号量天然地是可共享的</a:t>
            </a:r>
            <a:r>
              <a:rPr lang="en-US" altLang="zh-CN" sz="2400"/>
              <a:t>)</a:t>
            </a:r>
            <a:r>
              <a:rPr lang="zh-CN" altLang="en-US" sz="2400"/>
              <a:t>，以及初始化等待线程</a:t>
            </a:r>
            <a:r>
              <a:rPr lang="zh-CN" altLang="en-US" sz="2400"/>
              <a:t>队列。</a:t>
            </a:r>
            <a:endParaRPr lang="zh-CN" altLang="en-US" sz="2400"/>
          </a:p>
        </p:txBody>
      </p:sp>
      <p:pic>
        <p:nvPicPr>
          <p:cNvPr id="7" name="图片 6" descr="屏幕截图(1056)"/>
          <p:cNvPicPr>
            <a:picLocks noChangeAspect="1"/>
          </p:cNvPicPr>
          <p:nvPr/>
        </p:nvPicPr>
        <p:blipFill>
          <a:blip r:embed="rId1"/>
          <a:srcRect l="22438" t="58947" r="40520" b="31802"/>
          <a:stretch>
            <a:fillRect/>
          </a:stretch>
        </p:blipFill>
        <p:spPr>
          <a:xfrm>
            <a:off x="611505" y="3644900"/>
            <a:ext cx="8176895" cy="11487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信号量：功能</a:t>
            </a:r>
            <a:r>
              <a:rPr lang="zh-CN" altLang="en-US"/>
              <a:t>实现</a:t>
            </a:r>
            <a:endParaRPr lang="zh-CN" altLang="en-US"/>
          </a:p>
        </p:txBody>
      </p:sp>
      <p:sp>
        <p:nvSpPr>
          <p:cNvPr id="3" name="内容占位符 2"/>
          <p:cNvSpPr>
            <a:spLocks noGrp="1"/>
          </p:cNvSpPr>
          <p:nvPr>
            <p:ph idx="1"/>
          </p:nvPr>
        </p:nvSpPr>
        <p:spPr/>
        <p:txBody>
          <a:bodyPr/>
          <a:p>
            <a:r>
              <a:rPr lang="en-US" altLang="zh-CN"/>
              <a:t>sem_wait()</a:t>
            </a:r>
            <a:r>
              <a:rPr lang="zh-CN" altLang="en-US"/>
              <a:t>：</a:t>
            </a:r>
            <a:r>
              <a:rPr lang="en-US" altLang="zh-CN"/>
              <a:t>P</a:t>
            </a:r>
            <a:r>
              <a:rPr lang="zh-CN" altLang="en-US"/>
              <a:t>操作</a:t>
            </a:r>
            <a:endParaRPr lang="zh-CN" altLang="en-US"/>
          </a:p>
          <a:p>
            <a:pPr marL="0" indent="0">
              <a:buNone/>
            </a:pPr>
            <a:r>
              <a:rPr lang="en-US" altLang="zh-CN" sz="2400"/>
              <a:t>       </a:t>
            </a:r>
            <a:r>
              <a:rPr lang="zh-CN" altLang="en-US" sz="2400"/>
              <a:t>将信号量的值减一，若变为负数则阻塞当前线程并进入该信号量的等待队列。阻塞方式是暂时不对</a:t>
            </a:r>
            <a:r>
              <a:rPr lang="en-US" altLang="zh-CN" sz="2400"/>
              <a:t>IPC</a:t>
            </a:r>
            <a:r>
              <a:rPr lang="zh-CN" altLang="en-US" sz="2400"/>
              <a:t>进行回复，待</a:t>
            </a:r>
            <a:r>
              <a:rPr lang="en-US" altLang="zh-CN" sz="2400"/>
              <a:t>V</a:t>
            </a:r>
            <a:r>
              <a:rPr lang="zh-CN" altLang="en-US" sz="2400"/>
              <a:t>操作时再进行</a:t>
            </a:r>
            <a:r>
              <a:rPr lang="zh-CN" altLang="en-US" sz="2400"/>
              <a:t>回复。</a:t>
            </a:r>
            <a:endParaRPr lang="zh-CN" altLang="en-US" sz="2400"/>
          </a:p>
        </p:txBody>
      </p:sp>
      <p:pic>
        <p:nvPicPr>
          <p:cNvPr id="4" name="图片 3" descr="屏幕截图(1060)"/>
          <p:cNvPicPr>
            <a:picLocks noChangeAspect="1"/>
          </p:cNvPicPr>
          <p:nvPr/>
        </p:nvPicPr>
        <p:blipFill>
          <a:blip r:embed="rId1"/>
          <a:srcRect l="20076" t="68444" r="48424" b="15765"/>
          <a:stretch>
            <a:fillRect/>
          </a:stretch>
        </p:blipFill>
        <p:spPr>
          <a:xfrm>
            <a:off x="457200" y="3500755"/>
            <a:ext cx="8214995" cy="23164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pPr marL="514350" indent="-514350">
              <a:buAutoNum type="arabicPeriod"/>
            </a:pPr>
            <a:r>
              <a:rPr lang="zh-CN" altLang="en-US"/>
              <a:t>多线程</a:t>
            </a:r>
            <a:r>
              <a:rPr lang="zh-CN" altLang="en-US"/>
              <a:t>实现</a:t>
            </a:r>
            <a:endParaRPr lang="zh-CN" altLang="en-US"/>
          </a:p>
          <a:p>
            <a:pPr marL="514350" indent="-514350">
              <a:buAutoNum type="arabicPeriod"/>
            </a:pPr>
            <a:r>
              <a:rPr lang="zh-CN" altLang="en-US"/>
              <a:t>信号量</a:t>
            </a:r>
            <a:r>
              <a:rPr lang="zh-CN" altLang="en-US"/>
              <a:t>实现</a:t>
            </a:r>
            <a:endParaRPr lang="zh-CN" altLang="en-US"/>
          </a:p>
          <a:p>
            <a:pPr marL="514350" indent="-514350">
              <a:buAutoNum type="arabicPeriod"/>
            </a:pPr>
            <a:r>
              <a:rPr lang="zh-CN" altLang="en-US"/>
              <a:t>成果</a:t>
            </a:r>
            <a:r>
              <a:rPr lang="zh-CN" altLang="en-US"/>
              <a:t>展示</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信号量：功能</a:t>
            </a:r>
            <a:r>
              <a:rPr lang="zh-CN" altLang="en-US"/>
              <a:t>实现</a:t>
            </a:r>
            <a:endParaRPr lang="zh-CN" altLang="en-US"/>
          </a:p>
        </p:txBody>
      </p:sp>
      <p:sp>
        <p:nvSpPr>
          <p:cNvPr id="3" name="内容占位符 2"/>
          <p:cNvSpPr>
            <a:spLocks noGrp="1"/>
          </p:cNvSpPr>
          <p:nvPr>
            <p:ph idx="1"/>
          </p:nvPr>
        </p:nvSpPr>
        <p:spPr/>
        <p:txBody>
          <a:bodyPr/>
          <a:p>
            <a:r>
              <a:rPr lang="en-US" altLang="zh-CN"/>
              <a:t>sem_trywait()</a:t>
            </a:r>
            <a:r>
              <a:rPr lang="zh-CN" altLang="en-US"/>
              <a:t>：非阻塞的</a:t>
            </a:r>
            <a:r>
              <a:rPr lang="en-US" altLang="zh-CN"/>
              <a:t>P</a:t>
            </a:r>
            <a:r>
              <a:rPr lang="zh-CN" altLang="en-US"/>
              <a:t>操作</a:t>
            </a:r>
            <a:endParaRPr lang="zh-CN" altLang="en-US"/>
          </a:p>
          <a:p>
            <a:pPr marL="0" indent="0">
              <a:buNone/>
            </a:pPr>
            <a:r>
              <a:rPr lang="en-US" altLang="zh-CN" sz="2400"/>
              <a:t>        </a:t>
            </a:r>
            <a:r>
              <a:rPr lang="zh-CN" altLang="en-US" sz="2400"/>
              <a:t>类似于</a:t>
            </a:r>
            <a:r>
              <a:rPr lang="en-US" altLang="zh-CN" sz="2400"/>
              <a:t>sem_wait()</a:t>
            </a:r>
            <a:r>
              <a:rPr lang="zh-CN" altLang="en-US" sz="2400"/>
              <a:t>，但是在会产生阻塞的情况时，不进行</a:t>
            </a:r>
            <a:r>
              <a:rPr lang="en-US" altLang="zh-CN" sz="2400"/>
              <a:t>P</a:t>
            </a:r>
            <a:r>
              <a:rPr lang="zh-CN" altLang="en-US" sz="2400"/>
              <a:t>操作并返回</a:t>
            </a:r>
            <a:r>
              <a:rPr lang="en-US" altLang="zh-CN" sz="2400"/>
              <a:t>-EAGAIN</a:t>
            </a:r>
            <a:r>
              <a:rPr lang="zh-CN" altLang="en-US" sz="2400"/>
              <a:t>；</a:t>
            </a:r>
            <a:endParaRPr lang="en-US" altLang="zh-CN" sz="2400"/>
          </a:p>
          <a:p>
            <a:pPr marL="0" indent="0">
              <a:buNone/>
            </a:pPr>
            <a:endParaRPr lang="en-US" altLang="zh-CN"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信号量：功能</a:t>
            </a:r>
            <a:r>
              <a:rPr lang="zh-CN" altLang="en-US"/>
              <a:t>实现</a:t>
            </a:r>
            <a:endParaRPr lang="zh-CN" altLang="en-US"/>
          </a:p>
        </p:txBody>
      </p:sp>
      <p:sp>
        <p:nvSpPr>
          <p:cNvPr id="3" name="内容占位符 2"/>
          <p:cNvSpPr>
            <a:spLocks noGrp="1"/>
          </p:cNvSpPr>
          <p:nvPr>
            <p:ph idx="1"/>
          </p:nvPr>
        </p:nvSpPr>
        <p:spPr/>
        <p:txBody>
          <a:bodyPr/>
          <a:p>
            <a:r>
              <a:rPr lang="en-US" altLang="zh-CN"/>
              <a:t>sem_post()</a:t>
            </a:r>
            <a:r>
              <a:rPr lang="zh-CN" altLang="en-US"/>
              <a:t>：</a:t>
            </a:r>
            <a:r>
              <a:rPr lang="en-US" altLang="zh-CN"/>
              <a:t>V</a:t>
            </a:r>
            <a:r>
              <a:rPr lang="zh-CN" altLang="en-US"/>
              <a:t>操作</a:t>
            </a:r>
            <a:endParaRPr lang="zh-CN" altLang="en-US"/>
          </a:p>
          <a:p>
            <a:pPr marL="0" indent="0">
              <a:buNone/>
            </a:pPr>
            <a:r>
              <a:rPr lang="en-US" altLang="zh-CN" sz="2400"/>
              <a:t>       </a:t>
            </a:r>
            <a:r>
              <a:rPr lang="zh-CN" altLang="en-US" sz="2400">
                <a:sym typeface="+mn-ea"/>
              </a:rPr>
              <a:t>将信号量的值</a:t>
            </a:r>
            <a:r>
              <a:rPr lang="zh-CN" altLang="en-US" sz="2400">
                <a:sym typeface="+mn-ea"/>
              </a:rPr>
              <a:t>加一，若变为零则唤醒信号量等待队列的队首元素。唤醒方式是进行</a:t>
            </a:r>
            <a:r>
              <a:rPr lang="en-US" altLang="zh-CN" sz="2400">
                <a:sym typeface="+mn-ea"/>
              </a:rPr>
              <a:t>IPC</a:t>
            </a:r>
            <a:r>
              <a:rPr lang="zh-CN" altLang="en-US" sz="2400">
                <a:sym typeface="+mn-ea"/>
              </a:rPr>
              <a:t>，与</a:t>
            </a:r>
            <a:r>
              <a:rPr lang="en-US" altLang="zh-CN" sz="2400">
                <a:sym typeface="+mn-ea"/>
              </a:rPr>
              <a:t>sem_wait()</a:t>
            </a:r>
            <a:r>
              <a:rPr lang="zh-CN" altLang="en-US" sz="2400">
                <a:sym typeface="+mn-ea"/>
              </a:rPr>
              <a:t>处相对</a:t>
            </a:r>
            <a:r>
              <a:rPr lang="zh-CN" altLang="en-US" sz="2400">
                <a:sym typeface="+mn-ea"/>
              </a:rPr>
              <a:t>应。</a:t>
            </a:r>
            <a:endParaRPr lang="zh-CN" altLang="en-US" sz="2400"/>
          </a:p>
        </p:txBody>
      </p:sp>
      <p:pic>
        <p:nvPicPr>
          <p:cNvPr id="4" name="图片 3" descr="屏幕截图(1062)"/>
          <p:cNvPicPr>
            <a:picLocks noChangeAspect="1"/>
          </p:cNvPicPr>
          <p:nvPr/>
        </p:nvPicPr>
        <p:blipFill>
          <a:blip r:embed="rId1"/>
          <a:srcRect l="21653" t="61198" r="39764" b="20605"/>
          <a:stretch>
            <a:fillRect/>
          </a:stretch>
        </p:blipFill>
        <p:spPr>
          <a:xfrm>
            <a:off x="457200" y="3284855"/>
            <a:ext cx="8229600" cy="21837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 </a:t>
            </a:r>
            <a:r>
              <a:rPr lang="zh-CN" altLang="en-US"/>
              <a:t>信号量：功能</a:t>
            </a:r>
            <a:r>
              <a:rPr lang="zh-CN" altLang="en-US"/>
              <a:t>实现</a:t>
            </a:r>
            <a:endParaRPr lang="zh-CN" altLang="en-US"/>
          </a:p>
        </p:txBody>
      </p:sp>
      <p:sp>
        <p:nvSpPr>
          <p:cNvPr id="3" name="内容占位符 2"/>
          <p:cNvSpPr>
            <a:spLocks noGrp="1"/>
          </p:cNvSpPr>
          <p:nvPr>
            <p:ph idx="1"/>
          </p:nvPr>
        </p:nvSpPr>
        <p:spPr/>
        <p:txBody>
          <a:bodyPr/>
          <a:p>
            <a:r>
              <a:rPr lang="en-US" altLang="zh-CN"/>
              <a:t>sem_destroy()</a:t>
            </a:r>
            <a:r>
              <a:rPr lang="zh-CN" altLang="en-US"/>
              <a:t>：释放</a:t>
            </a:r>
            <a:r>
              <a:rPr lang="zh-CN" altLang="en-US"/>
              <a:t>信号量</a:t>
            </a:r>
            <a:endParaRPr lang="zh-CN" altLang="en-US"/>
          </a:p>
          <a:p>
            <a:pPr marL="0" indent="0">
              <a:buNone/>
            </a:pPr>
            <a:r>
              <a:rPr lang="en-US" altLang="zh-CN" sz="2400"/>
              <a:t>       </a:t>
            </a:r>
            <a:r>
              <a:rPr lang="zh-CN" altLang="en-US" sz="2400"/>
              <a:t>将对应信号量释放，插入空闲链表，并清空用户所持的</a:t>
            </a:r>
            <a:r>
              <a:rPr lang="en-US" altLang="zh-CN" sz="2400"/>
              <a:t>sem_t</a:t>
            </a:r>
            <a:r>
              <a:rPr lang="zh-CN" altLang="en-US" sz="2400"/>
              <a:t>信号量</a:t>
            </a:r>
            <a:r>
              <a:rPr lang="en-US" altLang="zh-CN" sz="2400"/>
              <a:t>ID</a:t>
            </a:r>
            <a:r>
              <a:rPr lang="zh-CN" altLang="en-US" sz="2400"/>
              <a:t>索引。</a:t>
            </a:r>
            <a:endParaRPr lang="zh-CN"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成果展示</a:t>
            </a:r>
            <a:r>
              <a:rPr lang="en-US" altLang="zh-CN"/>
              <a:t>pthread</a:t>
            </a:r>
            <a:r>
              <a:rPr lang="zh-CN" altLang="en-US"/>
              <a:t>综合</a:t>
            </a:r>
            <a:r>
              <a:rPr lang="zh-CN" altLang="en-US"/>
              <a:t>测试</a:t>
            </a:r>
            <a:endParaRPr lang="zh-CN" altLang="en-US"/>
          </a:p>
        </p:txBody>
      </p:sp>
      <p:pic>
        <p:nvPicPr>
          <p:cNvPr id="4" name="图片 3" descr="屏幕截图(1065)"/>
          <p:cNvPicPr>
            <a:picLocks noChangeAspect="1"/>
          </p:cNvPicPr>
          <p:nvPr/>
        </p:nvPicPr>
        <p:blipFill>
          <a:blip r:embed="rId1"/>
          <a:srcRect l="20076" t="23395" r="40549" b="8000"/>
          <a:stretch>
            <a:fillRect/>
          </a:stretch>
        </p:blipFill>
        <p:spPr>
          <a:xfrm>
            <a:off x="2051685" y="1340485"/>
            <a:ext cx="5164455" cy="50615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 </a:t>
            </a:r>
            <a:r>
              <a:rPr lang="zh-CN" altLang="en-US"/>
              <a:t>成果展示：信号量集</a:t>
            </a:r>
            <a:r>
              <a:rPr lang="zh-CN" altLang="en-US"/>
              <a:t>读者</a:t>
            </a:r>
            <a:r>
              <a:rPr lang="en-US" altLang="zh-CN"/>
              <a:t>-</a:t>
            </a:r>
            <a:r>
              <a:rPr lang="zh-CN" altLang="en-US"/>
              <a:t>写者</a:t>
            </a:r>
            <a:endParaRPr lang="zh-CN" altLang="en-US"/>
          </a:p>
        </p:txBody>
      </p:sp>
      <p:pic>
        <p:nvPicPr>
          <p:cNvPr id="3" name="图片 2" descr="屏幕截图(1067)"/>
          <p:cNvPicPr>
            <a:picLocks noChangeAspect="1"/>
          </p:cNvPicPr>
          <p:nvPr/>
        </p:nvPicPr>
        <p:blipFill>
          <a:blip r:embed="rId1"/>
          <a:srcRect l="20076" t="27593" r="63056" b="5210"/>
          <a:stretch>
            <a:fillRect/>
          </a:stretch>
        </p:blipFill>
        <p:spPr>
          <a:xfrm>
            <a:off x="683895" y="1844675"/>
            <a:ext cx="2040255" cy="4572000"/>
          </a:xfrm>
          <a:prstGeom prst="rect">
            <a:avLst/>
          </a:prstGeom>
        </p:spPr>
      </p:pic>
      <p:pic>
        <p:nvPicPr>
          <p:cNvPr id="5" name="图片 4" descr="屏幕截图(1068)"/>
          <p:cNvPicPr>
            <a:picLocks noChangeAspect="1"/>
          </p:cNvPicPr>
          <p:nvPr/>
        </p:nvPicPr>
        <p:blipFill>
          <a:blip r:embed="rId2"/>
          <a:srcRect l="19688" t="22395" r="63771" b="9000"/>
          <a:stretch>
            <a:fillRect/>
          </a:stretch>
        </p:blipFill>
        <p:spPr>
          <a:xfrm>
            <a:off x="3588385" y="1851660"/>
            <a:ext cx="1953895" cy="4558030"/>
          </a:xfrm>
          <a:prstGeom prst="rect">
            <a:avLst/>
          </a:prstGeom>
        </p:spPr>
      </p:pic>
      <p:pic>
        <p:nvPicPr>
          <p:cNvPr id="6" name="图片 5" descr="屏幕截图(1069)"/>
          <p:cNvPicPr>
            <a:picLocks noChangeAspect="1"/>
          </p:cNvPicPr>
          <p:nvPr/>
        </p:nvPicPr>
        <p:blipFill>
          <a:blip r:embed="rId3"/>
          <a:srcRect l="20076" t="20593" r="62597" b="8000"/>
          <a:stretch>
            <a:fillRect/>
          </a:stretch>
        </p:blipFill>
        <p:spPr>
          <a:xfrm>
            <a:off x="6444615" y="1851660"/>
            <a:ext cx="1985010" cy="456501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标题 3073"/>
          <p:cNvSpPr>
            <a:spLocks noGrp="1"/>
          </p:cNvSpPr>
          <p:nvPr>
            <p:ph type="ctrTitle"/>
          </p:nvPr>
        </p:nvSpPr>
        <p:spPr>
          <a:xfrm>
            <a:off x="685800" y="2130425"/>
            <a:ext cx="7772400" cy="1470025"/>
          </a:xfrm>
        </p:spPr>
        <p:txBody>
          <a:bodyPr anchor="ctr" anchorCtr="0"/>
          <a:p>
            <a:pPr defTabSz="914400">
              <a:buClrTx/>
              <a:buSzTx/>
              <a:buFontTx/>
              <a:buNone/>
            </a:pPr>
            <a:r>
              <a:rPr lang="zh-CN" altLang="en-US" sz="4400" kern="1200" baseline="0">
                <a:latin typeface="Arial" panose="020B0604020202020204" pitchFamily="34" charset="0"/>
                <a:ea typeface="宋体" panose="02010600030101010101" pitchFamily="2" charset="-122"/>
              </a:rPr>
              <a:t>谢谢您的</a:t>
            </a:r>
            <a:r>
              <a:rPr lang="zh-CN" altLang="en-US" sz="4400" kern="1200" baseline="0">
                <a:latin typeface="Arial" panose="020B0604020202020204" pitchFamily="34" charset="0"/>
                <a:ea typeface="宋体" panose="02010600030101010101" pitchFamily="2" charset="-122"/>
              </a:rPr>
              <a:t>观看</a:t>
            </a:r>
            <a:endParaRPr lang="zh-CN" altLang="en-US" sz="4400" kern="1200" baseline="0">
              <a:latin typeface="Arial" panose="020B0604020202020204" pitchFamily="34" charset="0"/>
              <a:ea typeface="宋体" panose="02010600030101010101" pitchFamily="2" charset="-122"/>
            </a:endParaRPr>
          </a:p>
        </p:txBody>
      </p:sp>
      <p:sp>
        <p:nvSpPr>
          <p:cNvPr id="2" name="文本框 1"/>
          <p:cNvSpPr txBox="1"/>
          <p:nvPr/>
        </p:nvSpPr>
        <p:spPr>
          <a:xfrm>
            <a:off x="3621405" y="4652645"/>
            <a:ext cx="190119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20373358 </a:t>
            </a:r>
            <a:r>
              <a:rPr lang="zh-CN" altLang="en-US">
                <a:latin typeface="Times New Roman" panose="02020603050405020304" charset="0"/>
                <a:cs typeface="Times New Roman" panose="02020603050405020304" charset="0"/>
              </a:rPr>
              <a:t>肖圣鹏</a:t>
            </a:r>
            <a:endParaRPr lang="zh-C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多线程</a:t>
            </a:r>
            <a:r>
              <a:rPr lang="zh-CN" altLang="en-US"/>
              <a:t>实现</a:t>
            </a:r>
            <a:endParaRPr lang="zh-CN" altLang="en-US"/>
          </a:p>
        </p:txBody>
      </p:sp>
      <p:sp>
        <p:nvSpPr>
          <p:cNvPr id="3" name="内容占位符 2"/>
          <p:cNvSpPr>
            <a:spLocks noGrp="1"/>
          </p:cNvSpPr>
          <p:nvPr>
            <p:ph idx="1"/>
          </p:nvPr>
        </p:nvSpPr>
        <p:spPr/>
        <p:txBody>
          <a:bodyPr/>
          <a:p>
            <a:r>
              <a:rPr lang="zh-CN" altLang="en-US"/>
              <a:t>设计</a:t>
            </a:r>
            <a:r>
              <a:rPr lang="zh-CN" altLang="en-US"/>
              <a:t>思路</a:t>
            </a:r>
            <a:endParaRPr lang="zh-CN" altLang="en-US"/>
          </a:p>
          <a:p>
            <a:r>
              <a:rPr lang="zh-CN" altLang="en-US"/>
              <a:t>内核</a:t>
            </a:r>
            <a:r>
              <a:rPr lang="zh-CN" altLang="en-US"/>
              <a:t>修改</a:t>
            </a:r>
            <a:endParaRPr lang="zh-CN" altLang="en-US"/>
          </a:p>
          <a:p>
            <a:r>
              <a:rPr lang="zh-CN" altLang="en-US"/>
              <a:t>功能</a:t>
            </a:r>
            <a:r>
              <a:rPr lang="zh-CN" altLang="en-US"/>
              <a:t>实现</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多线程：设计</a:t>
            </a:r>
            <a:r>
              <a:rPr lang="zh-CN" altLang="en-US"/>
              <a:t>思路</a:t>
            </a:r>
            <a:endParaRPr lang="zh-CN" altLang="en-US"/>
          </a:p>
        </p:txBody>
      </p:sp>
      <p:sp>
        <p:nvSpPr>
          <p:cNvPr id="3" name="内容占位符 2"/>
          <p:cNvSpPr>
            <a:spLocks noGrp="1"/>
          </p:cNvSpPr>
          <p:nvPr>
            <p:ph idx="1"/>
          </p:nvPr>
        </p:nvSpPr>
        <p:spPr/>
        <p:txBody>
          <a:bodyPr/>
          <a:p>
            <a:r>
              <a:rPr lang="zh-CN" altLang="en-US"/>
              <a:t>线程是</a:t>
            </a:r>
            <a:r>
              <a:rPr lang="en-US" altLang="zh-CN"/>
              <a:t>“</a:t>
            </a:r>
            <a:r>
              <a:rPr lang="zh-CN" altLang="en-US"/>
              <a:t>轻量级进程</a:t>
            </a:r>
            <a:r>
              <a:rPr lang="en-US" altLang="zh-CN"/>
              <a:t>”</a:t>
            </a:r>
            <a:endParaRPr lang="en-US" altLang="zh-CN"/>
          </a:p>
          <a:p>
            <a:pPr lvl="1"/>
            <a:r>
              <a:rPr lang="zh-CN" altLang="en-US" sz="2800"/>
              <a:t>线程与进程都是</a:t>
            </a:r>
            <a:r>
              <a:rPr lang="en-US" altLang="zh-CN" sz="2800"/>
              <a:t>struct Env</a:t>
            </a:r>
            <a:r>
              <a:rPr lang="zh-CN" altLang="en-US" sz="2800"/>
              <a:t>控制的执行单位；</a:t>
            </a:r>
            <a:endParaRPr lang="zh-CN" altLang="en-US" sz="2800"/>
          </a:p>
          <a:p>
            <a:pPr lvl="1"/>
            <a:r>
              <a:rPr lang="zh-CN" altLang="en-US" sz="2800"/>
              <a:t>寄存器是线程</a:t>
            </a:r>
            <a:r>
              <a:rPr lang="zh-CN" altLang="en-US" sz="2800"/>
              <a:t>私有的，页表是线程共享</a:t>
            </a:r>
            <a:r>
              <a:rPr lang="zh-CN" altLang="en-US" sz="2800"/>
              <a:t>的；</a:t>
            </a:r>
            <a:endParaRPr lang="zh-CN" altLang="en-US" sz="2800"/>
          </a:p>
          <a:p>
            <a:pPr lvl="1"/>
            <a:r>
              <a:rPr lang="zh-CN" altLang="en-US"/>
              <a:t>进程是线程组。</a:t>
            </a:r>
            <a:r>
              <a:rPr lang="en-US" altLang="zh-CN" sz="2400"/>
              <a:t>	</a:t>
            </a:r>
            <a:endParaRPr lang="en-US" altLang="zh-CN" sz="2400"/>
          </a:p>
        </p:txBody>
      </p:sp>
      <p:sp>
        <p:nvSpPr>
          <p:cNvPr id="5" name="矩形 4"/>
          <p:cNvSpPr/>
          <p:nvPr/>
        </p:nvSpPr>
        <p:spPr>
          <a:xfrm>
            <a:off x="1207135" y="3932555"/>
            <a:ext cx="1499235"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struct Env</a:t>
            </a:r>
            <a:endParaRPr lang="en-US" altLang="zh-CN">
              <a:solidFill>
                <a:schemeClr val="tx1"/>
              </a:solidFill>
            </a:endParaRPr>
          </a:p>
        </p:txBody>
      </p:sp>
      <p:sp>
        <p:nvSpPr>
          <p:cNvPr id="6" name="圆角矩形 5"/>
          <p:cNvSpPr/>
          <p:nvPr/>
        </p:nvSpPr>
        <p:spPr>
          <a:xfrm>
            <a:off x="1200785" y="4509135"/>
            <a:ext cx="1511935" cy="288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寄存器</a:t>
            </a:r>
            <a:endParaRPr lang="zh-CN" altLang="en-US">
              <a:solidFill>
                <a:schemeClr val="tx1"/>
              </a:solidFill>
            </a:endParaRPr>
          </a:p>
        </p:txBody>
      </p:sp>
      <p:sp>
        <p:nvSpPr>
          <p:cNvPr id="7" name="同侧圆角矩形 6"/>
          <p:cNvSpPr/>
          <p:nvPr/>
        </p:nvSpPr>
        <p:spPr>
          <a:xfrm>
            <a:off x="1200785" y="5156835"/>
            <a:ext cx="1499870" cy="791845"/>
          </a:xfrm>
          <a:prstGeom prst="round2Same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页表</a:t>
            </a:r>
            <a:endParaRPr lang="zh-CN" altLang="en-US"/>
          </a:p>
        </p:txBody>
      </p:sp>
      <p:sp>
        <p:nvSpPr>
          <p:cNvPr id="8" name="矩形 7"/>
          <p:cNvSpPr/>
          <p:nvPr/>
        </p:nvSpPr>
        <p:spPr>
          <a:xfrm>
            <a:off x="3822065" y="3932555"/>
            <a:ext cx="1499235"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struct Env</a:t>
            </a:r>
            <a:endParaRPr lang="en-US" altLang="zh-CN">
              <a:solidFill>
                <a:schemeClr val="tx1"/>
              </a:solidFill>
            </a:endParaRPr>
          </a:p>
        </p:txBody>
      </p:sp>
      <p:sp>
        <p:nvSpPr>
          <p:cNvPr id="9" name="矩形 8"/>
          <p:cNvSpPr/>
          <p:nvPr/>
        </p:nvSpPr>
        <p:spPr>
          <a:xfrm>
            <a:off x="6300470" y="3932555"/>
            <a:ext cx="1499235" cy="342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tx1"/>
                </a:solidFill>
              </a:rPr>
              <a:t>struct Env</a:t>
            </a:r>
            <a:endParaRPr lang="en-US" altLang="zh-CN">
              <a:solidFill>
                <a:schemeClr val="tx1"/>
              </a:solidFill>
            </a:endParaRPr>
          </a:p>
        </p:txBody>
      </p:sp>
      <p:sp>
        <p:nvSpPr>
          <p:cNvPr id="10" name="圆角矩形 9"/>
          <p:cNvSpPr/>
          <p:nvPr/>
        </p:nvSpPr>
        <p:spPr>
          <a:xfrm>
            <a:off x="3815715" y="4509135"/>
            <a:ext cx="1511935" cy="288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寄存器</a:t>
            </a:r>
            <a:endParaRPr lang="zh-CN" altLang="en-US">
              <a:solidFill>
                <a:schemeClr val="tx1"/>
              </a:solidFill>
            </a:endParaRPr>
          </a:p>
        </p:txBody>
      </p:sp>
      <p:sp>
        <p:nvSpPr>
          <p:cNvPr id="11" name="圆角矩形 10"/>
          <p:cNvSpPr/>
          <p:nvPr/>
        </p:nvSpPr>
        <p:spPr>
          <a:xfrm>
            <a:off x="6287770" y="4509135"/>
            <a:ext cx="1511935" cy="288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tx1"/>
                </a:solidFill>
              </a:rPr>
              <a:t>寄存器</a:t>
            </a:r>
            <a:endParaRPr lang="zh-CN" altLang="en-US">
              <a:solidFill>
                <a:schemeClr val="tx1"/>
              </a:solidFill>
            </a:endParaRPr>
          </a:p>
        </p:txBody>
      </p:sp>
      <p:sp>
        <p:nvSpPr>
          <p:cNvPr id="12" name="同侧圆角矩形 11"/>
          <p:cNvSpPr/>
          <p:nvPr/>
        </p:nvSpPr>
        <p:spPr>
          <a:xfrm>
            <a:off x="5076190" y="5156835"/>
            <a:ext cx="1499870" cy="791845"/>
          </a:xfrm>
          <a:prstGeom prst="round2Same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页表</a:t>
            </a:r>
            <a:endParaRPr lang="zh-CN" altLang="en-US"/>
          </a:p>
        </p:txBody>
      </p:sp>
      <p:cxnSp>
        <p:nvCxnSpPr>
          <p:cNvPr id="13" name="直接连接符 12"/>
          <p:cNvCxnSpPr>
            <a:stCxn id="5" idx="2"/>
            <a:endCxn id="6" idx="0"/>
          </p:cNvCxnSpPr>
          <p:nvPr/>
        </p:nvCxnSpPr>
        <p:spPr>
          <a:xfrm>
            <a:off x="1957070" y="4275455"/>
            <a:ext cx="0" cy="233680"/>
          </a:xfrm>
          <a:prstGeom prst="line">
            <a:avLst/>
          </a:prstGeom>
          <a:ln w="28575" cmpd="sng">
            <a:solidFill>
              <a:schemeClr val="accent1">
                <a:shade val="50000"/>
              </a:schemeClr>
            </a:solidFill>
            <a:prstDash val="solid"/>
          </a:ln>
        </p:spPr>
        <p:style>
          <a:lnRef idx="1">
            <a:schemeClr val="dk1"/>
          </a:lnRef>
          <a:fillRef idx="0">
            <a:schemeClr val="dk1"/>
          </a:fillRef>
          <a:effectRef idx="0">
            <a:schemeClr val="dk1"/>
          </a:effectRef>
          <a:fontRef idx="minor">
            <a:schemeClr val="tx1"/>
          </a:fontRef>
        </p:style>
      </p:cxnSp>
      <p:cxnSp>
        <p:nvCxnSpPr>
          <p:cNvPr id="14" name="直接连接符 13"/>
          <p:cNvCxnSpPr>
            <a:stCxn id="6" idx="2"/>
            <a:endCxn id="7" idx="3"/>
          </p:cNvCxnSpPr>
          <p:nvPr/>
        </p:nvCxnSpPr>
        <p:spPr>
          <a:xfrm flipH="1">
            <a:off x="1950720" y="4797425"/>
            <a:ext cx="6350" cy="359410"/>
          </a:xfrm>
          <a:prstGeom prst="line">
            <a:avLst/>
          </a:prstGeom>
          <a:ln w="28575" cmpd="sng">
            <a:solidFill>
              <a:schemeClr val="accent1">
                <a:shade val="50000"/>
              </a:schemeClr>
            </a:solidFill>
            <a:prstDash val="solid"/>
          </a:ln>
        </p:spPr>
        <p:style>
          <a:lnRef idx="1">
            <a:schemeClr val="accent2"/>
          </a:lnRef>
          <a:fillRef idx="0">
            <a:schemeClr val="accent2"/>
          </a:fillRef>
          <a:effectRef idx="0">
            <a:schemeClr val="accent2"/>
          </a:effectRef>
          <a:fontRef idx="minor">
            <a:schemeClr val="tx1"/>
          </a:fontRef>
        </p:style>
      </p:cxnSp>
      <p:cxnSp>
        <p:nvCxnSpPr>
          <p:cNvPr id="15" name="直接连接符 14"/>
          <p:cNvCxnSpPr>
            <a:stCxn id="8" idx="2"/>
            <a:endCxn id="10" idx="0"/>
          </p:cNvCxnSpPr>
          <p:nvPr/>
        </p:nvCxnSpPr>
        <p:spPr>
          <a:xfrm>
            <a:off x="4572000" y="4275455"/>
            <a:ext cx="0" cy="233680"/>
          </a:xfrm>
          <a:prstGeom prst="line">
            <a:avLst/>
          </a:prstGeom>
          <a:ln w="28575" cmpd="sng">
            <a:solidFill>
              <a:schemeClr val="accent1">
                <a:shade val="50000"/>
              </a:schemeClr>
            </a:solidFill>
            <a:prstDash val="solid"/>
          </a:ln>
        </p:spPr>
        <p:style>
          <a:lnRef idx="1">
            <a:schemeClr val="accent2"/>
          </a:lnRef>
          <a:fillRef idx="0">
            <a:schemeClr val="accent2"/>
          </a:fillRef>
          <a:effectRef idx="0">
            <a:schemeClr val="accent2"/>
          </a:effectRef>
          <a:fontRef idx="minor">
            <a:schemeClr val="tx1"/>
          </a:fontRef>
        </p:style>
      </p:cxnSp>
      <p:cxnSp>
        <p:nvCxnSpPr>
          <p:cNvPr id="16" name="直接连接符 15"/>
          <p:cNvCxnSpPr>
            <a:stCxn id="9" idx="2"/>
            <a:endCxn id="11" idx="0"/>
          </p:cNvCxnSpPr>
          <p:nvPr/>
        </p:nvCxnSpPr>
        <p:spPr>
          <a:xfrm flipH="1">
            <a:off x="7044055" y="4275455"/>
            <a:ext cx="6350" cy="23368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0" idx="2"/>
          </p:cNvCxnSpPr>
          <p:nvPr/>
        </p:nvCxnSpPr>
        <p:spPr>
          <a:xfrm>
            <a:off x="4572000" y="4797425"/>
            <a:ext cx="504190" cy="719455"/>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1" idx="2"/>
            <a:endCxn id="12" idx="0"/>
          </p:cNvCxnSpPr>
          <p:nvPr/>
        </p:nvCxnSpPr>
        <p:spPr>
          <a:xfrm flipH="1">
            <a:off x="6576060" y="4797425"/>
            <a:ext cx="467995" cy="755650"/>
          </a:xfrm>
          <a:prstGeom prst="line">
            <a:avLst/>
          </a:prstGeom>
          <a:ln w="28575" cmpd="sng">
            <a:solidFill>
              <a:schemeClr val="accent1">
                <a:shade val="50000"/>
              </a:schemeClr>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1 </a:t>
            </a:r>
            <a:r>
              <a:rPr lang="zh-CN" altLang="en-US"/>
              <a:t>多线程：内核</a:t>
            </a:r>
            <a:r>
              <a:rPr lang="zh-CN" altLang="en-US"/>
              <a:t>修改</a:t>
            </a:r>
            <a:endParaRPr lang="zh-CN" altLang="en-US"/>
          </a:p>
        </p:txBody>
      </p:sp>
      <p:sp>
        <p:nvSpPr>
          <p:cNvPr id="3" name="内容占位符 2"/>
          <p:cNvSpPr>
            <a:spLocks noGrp="1"/>
          </p:cNvSpPr>
          <p:nvPr>
            <p:ph idx="1"/>
          </p:nvPr>
        </p:nvSpPr>
        <p:spPr/>
        <p:txBody>
          <a:bodyPr/>
          <a:p>
            <a:r>
              <a:rPr lang="zh-CN" altLang="en-US"/>
              <a:t>线程栈</a:t>
            </a:r>
            <a:endParaRPr lang="zh-CN" altLang="en-US"/>
          </a:p>
          <a:p>
            <a:pPr marL="0" indent="0">
              <a:buNone/>
            </a:pPr>
            <a:r>
              <a:rPr lang="en-US" altLang="zh-CN" sz="2000"/>
              <a:t>       </a:t>
            </a:r>
            <a:r>
              <a:rPr lang="zh-CN" altLang="en-US" sz="2000"/>
              <a:t>为进程的每个线程分配一个单独的栈。栈的分配由进程的线程组里的某一个特殊的线程的控制块中的位图管理。</a:t>
            </a:r>
            <a:endParaRPr lang="zh-CN" altLang="en-US" sz="2000"/>
          </a:p>
        </p:txBody>
      </p:sp>
      <p:pic>
        <p:nvPicPr>
          <p:cNvPr id="4" name="图片 3" descr="屏幕截图(1051)"/>
          <p:cNvPicPr>
            <a:picLocks noChangeAspect="1"/>
          </p:cNvPicPr>
          <p:nvPr>
            <p:custDataLst>
              <p:tags r:id="rId1"/>
            </p:custDataLst>
          </p:nvPr>
        </p:nvPicPr>
        <p:blipFill>
          <a:blip r:embed="rId2"/>
          <a:srcRect l="20472" t="20754" r="36890" b="39509"/>
          <a:stretch>
            <a:fillRect/>
          </a:stretch>
        </p:blipFill>
        <p:spPr>
          <a:xfrm>
            <a:off x="1259840" y="2996565"/>
            <a:ext cx="6673850" cy="3498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多线程：内核</a:t>
            </a:r>
            <a:r>
              <a:rPr lang="zh-CN" altLang="en-US"/>
              <a:t>修改</a:t>
            </a:r>
            <a:endParaRPr lang="zh-CN" altLang="en-US"/>
          </a:p>
        </p:txBody>
      </p:sp>
      <p:sp>
        <p:nvSpPr>
          <p:cNvPr id="3" name="内容占位符 2"/>
          <p:cNvSpPr>
            <a:spLocks noGrp="1"/>
          </p:cNvSpPr>
          <p:nvPr>
            <p:ph idx="1"/>
          </p:nvPr>
        </p:nvSpPr>
        <p:spPr/>
        <p:txBody>
          <a:bodyPr/>
          <a:p>
            <a:r>
              <a:rPr lang="en-US" altLang="zh-CN"/>
              <a:t>struct Env{}</a:t>
            </a:r>
            <a:r>
              <a:rPr lang="zh-CN" altLang="en-US"/>
              <a:t>：进</a:t>
            </a:r>
            <a:r>
              <a:rPr lang="en-US" altLang="zh-CN"/>
              <a:t>/</a:t>
            </a:r>
            <a:r>
              <a:rPr lang="zh-CN" altLang="en-US"/>
              <a:t>线程控制块</a:t>
            </a:r>
            <a:endParaRPr lang="zh-CN" altLang="en-US"/>
          </a:p>
          <a:p>
            <a:pPr lvl="1"/>
            <a:r>
              <a:rPr lang="en-US" altLang="zh-CN"/>
              <a:t>tid</a:t>
            </a:r>
            <a:r>
              <a:rPr lang="zh-CN" altLang="en-US"/>
              <a:t>：线程组</a:t>
            </a:r>
            <a:r>
              <a:rPr lang="en-US" altLang="zh-CN"/>
              <a:t>id</a:t>
            </a:r>
            <a:r>
              <a:rPr lang="zh-CN" altLang="en-US"/>
              <a:t>，也即进程</a:t>
            </a:r>
            <a:r>
              <a:rPr lang="en-US" altLang="zh-CN"/>
              <a:t>id</a:t>
            </a:r>
            <a:r>
              <a:rPr lang="zh-CN" altLang="en-US"/>
              <a:t>；</a:t>
            </a:r>
            <a:endParaRPr lang="zh-CN" altLang="en-US"/>
          </a:p>
          <a:p>
            <a:pPr lvl="1"/>
            <a:r>
              <a:rPr lang="en-US" altLang="zh-CN"/>
              <a:t>stack_map</a:t>
            </a:r>
            <a:r>
              <a:rPr lang="zh-CN" altLang="en-US"/>
              <a:t>：线程栈位图；</a:t>
            </a:r>
            <a:endParaRPr lang="zh-CN" altLang="en-US"/>
          </a:p>
          <a:p>
            <a:pPr lvl="1"/>
            <a:r>
              <a:rPr lang="en-US" altLang="zh-CN"/>
              <a:t>stack_lim</a:t>
            </a:r>
            <a:r>
              <a:rPr lang="zh-CN" altLang="en-US"/>
              <a:t>：线程栈底；</a:t>
            </a:r>
            <a:endParaRPr lang="zh-CN" altLang="en-US"/>
          </a:p>
          <a:p>
            <a:pPr lvl="1"/>
            <a:r>
              <a:rPr lang="en-US" altLang="zh-CN"/>
              <a:t>joint_id</a:t>
            </a:r>
            <a:r>
              <a:rPr lang="zh-CN" altLang="en-US"/>
              <a:t>：后继线程</a:t>
            </a:r>
            <a:r>
              <a:rPr lang="en-US" altLang="zh-CN"/>
              <a:t>id</a:t>
            </a:r>
            <a:r>
              <a:rPr lang="zh-CN" altLang="en-US"/>
              <a:t>；</a:t>
            </a:r>
            <a:endParaRPr lang="zh-CN" altLang="en-US"/>
          </a:p>
          <a:p>
            <a:pPr lvl="1"/>
            <a:r>
              <a:rPr lang="en-US" altLang="zh-CN"/>
              <a:t>retval</a:t>
            </a:r>
            <a:r>
              <a:rPr lang="zh-CN" altLang="en-US"/>
              <a:t>：返回值。</a:t>
            </a:r>
            <a:endParaRPr lang="zh-CN" altLang="en-US" sz="2400"/>
          </a:p>
        </p:txBody>
      </p:sp>
      <p:pic>
        <p:nvPicPr>
          <p:cNvPr id="4" name="图片 3" descr="屏幕截图(1063)"/>
          <p:cNvPicPr>
            <a:picLocks noChangeAspect="1"/>
          </p:cNvPicPr>
          <p:nvPr/>
        </p:nvPicPr>
        <p:blipFill>
          <a:blip r:embed="rId1"/>
          <a:srcRect l="21653" t="71000" r="65750" b="12210"/>
          <a:stretch>
            <a:fillRect/>
          </a:stretch>
        </p:blipFill>
        <p:spPr>
          <a:xfrm>
            <a:off x="5292090" y="3860800"/>
            <a:ext cx="3275330" cy="24555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多线程：内核</a:t>
            </a:r>
            <a:r>
              <a:rPr lang="zh-CN" altLang="en-US"/>
              <a:t>修改</a:t>
            </a:r>
            <a:endParaRPr lang="zh-CN" altLang="en-US"/>
          </a:p>
        </p:txBody>
      </p:sp>
      <p:sp>
        <p:nvSpPr>
          <p:cNvPr id="3" name="内容占位符 2"/>
          <p:cNvSpPr>
            <a:spLocks noGrp="1"/>
          </p:cNvSpPr>
          <p:nvPr>
            <p:ph idx="1"/>
          </p:nvPr>
        </p:nvSpPr>
        <p:spPr/>
        <p:txBody>
          <a:bodyPr/>
          <a:p>
            <a:r>
              <a:rPr lang="zh-CN" altLang="en-US"/>
              <a:t>进</a:t>
            </a:r>
            <a:r>
              <a:rPr lang="en-US" altLang="zh-CN"/>
              <a:t>/</a:t>
            </a:r>
            <a:r>
              <a:rPr lang="zh-CN" altLang="en-US"/>
              <a:t>线程创建：</a:t>
            </a:r>
            <a:r>
              <a:rPr lang="en-US" altLang="zh-CN"/>
              <a:t>env_alloc()</a:t>
            </a:r>
            <a:endParaRPr lang="en-US" altLang="zh-CN"/>
          </a:p>
          <a:p>
            <a:pPr lvl="1"/>
            <a:r>
              <a:rPr lang="zh-CN" altLang="en-US" sz="2400"/>
              <a:t>新增参数</a:t>
            </a:r>
            <a:r>
              <a:rPr lang="en-US" altLang="zh-CN" sz="2400"/>
              <a:t> int alloc_mem</a:t>
            </a:r>
            <a:r>
              <a:rPr lang="zh-CN" altLang="en-US" sz="2400"/>
              <a:t>，决定创建进</a:t>
            </a:r>
            <a:r>
              <a:rPr lang="en-US" altLang="zh-CN" sz="2400"/>
              <a:t>/</a:t>
            </a:r>
            <a:r>
              <a:rPr lang="zh-CN" altLang="en-US" sz="2400"/>
              <a:t>线</a:t>
            </a:r>
            <a:r>
              <a:rPr lang="zh-CN" altLang="en-US" sz="2400"/>
              <a:t>程</a:t>
            </a:r>
            <a:endParaRPr lang="zh-CN" altLang="en-US" sz="2400"/>
          </a:p>
          <a:p>
            <a:pPr lvl="1"/>
            <a:r>
              <a:rPr lang="zh-CN" altLang="en-US" sz="2400"/>
              <a:t>创建线程时，要求参数</a:t>
            </a:r>
            <a:r>
              <a:rPr lang="en-US" altLang="zh-CN" sz="2400"/>
              <a:t>parent_id</a:t>
            </a:r>
            <a:r>
              <a:rPr lang="zh-CN" altLang="en-US" sz="2400"/>
              <a:t>有效</a:t>
            </a:r>
            <a:endParaRPr lang="zh-CN" altLang="en-US" sz="2400"/>
          </a:p>
          <a:p>
            <a:pPr lvl="2"/>
            <a:r>
              <a:rPr lang="zh-CN" altLang="en-US" sz="2055"/>
              <a:t>设置</a:t>
            </a:r>
            <a:r>
              <a:rPr lang="en-US" altLang="zh-CN" sz="2055"/>
              <a:t>env_pgdir</a:t>
            </a:r>
            <a:r>
              <a:rPr lang="zh-CN" altLang="en-US" sz="2055"/>
              <a:t>为线程组的</a:t>
            </a:r>
            <a:r>
              <a:rPr lang="en-US" altLang="zh-CN" sz="2055"/>
              <a:t>env_pgdir</a:t>
            </a:r>
            <a:r>
              <a:rPr lang="zh-CN" altLang="en-US" sz="2055"/>
              <a:t>；</a:t>
            </a:r>
            <a:endParaRPr lang="en-US" altLang="zh-CN" sz="2055"/>
          </a:p>
          <a:p>
            <a:pPr lvl="2"/>
            <a:r>
              <a:rPr lang="zh-CN" altLang="en-US" sz="2055"/>
              <a:t>由线程组分配线程</a:t>
            </a:r>
            <a:r>
              <a:rPr lang="zh-CN" altLang="en-US" sz="2055"/>
              <a:t>栈；</a:t>
            </a:r>
            <a:endParaRPr lang="zh-CN" altLang="en-US" sz="2055"/>
          </a:p>
          <a:p>
            <a:pPr lvl="2"/>
            <a:r>
              <a:rPr lang="zh-CN" altLang="en-US" sz="2055"/>
              <a:t>初始化后继线程为</a:t>
            </a:r>
            <a:r>
              <a:rPr lang="zh-CN" altLang="en-US" sz="2055"/>
              <a:t>空；</a:t>
            </a:r>
            <a:endParaRPr lang="zh-CN" altLang="en-US" sz="2055"/>
          </a:p>
          <a:p>
            <a:pPr lvl="2"/>
            <a:r>
              <a:rPr lang="zh-CN" altLang="en-US" sz="2055"/>
              <a:t>初始化返回值为</a:t>
            </a:r>
            <a:r>
              <a:rPr lang="zh-CN" altLang="en-US" sz="2055"/>
              <a:t>空；</a:t>
            </a:r>
            <a:endParaRPr lang="zh-CN" altLang="en-US" sz="2055"/>
          </a:p>
          <a:p>
            <a:pPr marL="742950" lvl="1" indent="-285750">
              <a:buChar char="–"/>
            </a:pPr>
            <a:r>
              <a:rPr lang="zh-CN" altLang="en-US" sz="2400">
                <a:solidFill>
                  <a:schemeClr val="tx1"/>
                </a:solidFill>
              </a:rPr>
              <a:t>对应</a:t>
            </a:r>
            <a:r>
              <a:rPr lang="en-US" altLang="zh-CN" sz="2400">
                <a:solidFill>
                  <a:schemeClr val="tx1"/>
                </a:solidFill>
              </a:rPr>
              <a:t>sys_env_alloc()</a:t>
            </a:r>
            <a:r>
              <a:rPr lang="zh-CN" altLang="en-US" sz="2400">
                <a:solidFill>
                  <a:schemeClr val="tx1"/>
                </a:solidFill>
              </a:rPr>
              <a:t>也进行</a:t>
            </a:r>
            <a:r>
              <a:rPr lang="zh-CN" altLang="en-US" sz="2400">
                <a:solidFill>
                  <a:schemeClr val="tx1"/>
                </a:solidFill>
              </a:rPr>
              <a:t>修改：</a:t>
            </a:r>
            <a:endParaRPr lang="zh-CN" altLang="en-US" sz="2400">
              <a:solidFill>
                <a:schemeClr val="tx1"/>
              </a:solidFill>
            </a:endParaRPr>
          </a:p>
          <a:p>
            <a:pPr marL="1200150" lvl="2" indent="-285750">
              <a:buChar char="–"/>
            </a:pPr>
            <a:r>
              <a:rPr lang="zh-CN" altLang="en-US" sz="2055">
                <a:solidFill>
                  <a:schemeClr val="tx1"/>
                </a:solidFill>
              </a:rPr>
              <a:t>新增</a:t>
            </a:r>
            <a:r>
              <a:rPr lang="en-US" altLang="zh-CN" sz="2055">
                <a:solidFill>
                  <a:schemeClr val="tx1"/>
                </a:solidFill>
              </a:rPr>
              <a:t>int alloc_mem</a:t>
            </a:r>
            <a:r>
              <a:rPr lang="zh-CN" altLang="en-US" sz="2055">
                <a:solidFill>
                  <a:schemeClr val="tx1"/>
                </a:solidFill>
              </a:rPr>
              <a:t>对应</a:t>
            </a:r>
            <a:r>
              <a:rPr lang="zh-CN" altLang="en-US" sz="2055">
                <a:solidFill>
                  <a:schemeClr val="tx1"/>
                </a:solidFill>
              </a:rPr>
              <a:t>参数；</a:t>
            </a:r>
            <a:endParaRPr lang="zh-CN" altLang="en-US" sz="2055">
              <a:solidFill>
                <a:schemeClr val="tx1"/>
              </a:solidFill>
            </a:endParaRPr>
          </a:p>
          <a:p>
            <a:pPr marL="1200150" lvl="2" indent="-285750">
              <a:buChar char="–"/>
            </a:pPr>
            <a:r>
              <a:rPr lang="zh-CN" altLang="en-US" sz="2055">
                <a:solidFill>
                  <a:schemeClr val="tx1"/>
                </a:solidFill>
              </a:rPr>
              <a:t>复制</a:t>
            </a:r>
            <a:r>
              <a:rPr lang="en-US" altLang="zh-CN" sz="2055">
                <a:solidFill>
                  <a:schemeClr val="tx1"/>
                </a:solidFill>
              </a:rPr>
              <a:t>Trapframe</a:t>
            </a:r>
            <a:r>
              <a:rPr lang="zh-CN" altLang="en-US" sz="2055">
                <a:solidFill>
                  <a:schemeClr val="tx1"/>
                </a:solidFill>
              </a:rPr>
              <a:t>时不覆盖</a:t>
            </a:r>
            <a:r>
              <a:rPr lang="en-US" altLang="zh-CN" sz="2055">
                <a:solidFill>
                  <a:schemeClr val="tx1"/>
                </a:solidFill>
              </a:rPr>
              <a:t>sp</a:t>
            </a:r>
            <a:r>
              <a:rPr lang="zh-CN" altLang="en-US" sz="2055">
                <a:solidFill>
                  <a:schemeClr val="tx1"/>
                </a:solidFill>
              </a:rPr>
              <a:t>寄存器。</a:t>
            </a:r>
            <a:endParaRPr lang="en-US" altLang="zh-CN" sz="2055">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多线程：内核</a:t>
            </a:r>
            <a:r>
              <a:rPr lang="zh-CN" altLang="en-US"/>
              <a:t>修改</a:t>
            </a:r>
            <a:endParaRPr lang="zh-CN" altLang="en-US"/>
          </a:p>
        </p:txBody>
      </p:sp>
      <p:sp>
        <p:nvSpPr>
          <p:cNvPr id="3" name="内容占位符 2"/>
          <p:cNvSpPr>
            <a:spLocks noGrp="1"/>
          </p:cNvSpPr>
          <p:nvPr>
            <p:ph idx="1"/>
          </p:nvPr>
        </p:nvSpPr>
        <p:spPr/>
        <p:txBody>
          <a:bodyPr/>
          <a:p>
            <a:r>
              <a:rPr lang="zh-CN" altLang="en-US"/>
              <a:t>进</a:t>
            </a:r>
            <a:r>
              <a:rPr lang="en-US" altLang="zh-CN"/>
              <a:t>/</a:t>
            </a:r>
            <a:r>
              <a:rPr lang="zh-CN" altLang="en-US"/>
              <a:t>线程销毁：</a:t>
            </a:r>
            <a:r>
              <a:rPr lang="en-US" altLang="zh-CN"/>
              <a:t>env_free()</a:t>
            </a:r>
            <a:endParaRPr lang="en-US" altLang="zh-CN"/>
          </a:p>
          <a:p>
            <a:pPr lvl="1"/>
            <a:r>
              <a:rPr lang="zh-CN" altLang="en-US" sz="2800"/>
              <a:t>增加</a:t>
            </a:r>
            <a:r>
              <a:rPr lang="en-US" altLang="zh-CN" sz="2800"/>
              <a:t>void *retval</a:t>
            </a:r>
            <a:r>
              <a:rPr lang="zh-CN" altLang="en-US" sz="2800"/>
              <a:t>参数；</a:t>
            </a:r>
            <a:endParaRPr lang="en-US" altLang="zh-CN"/>
          </a:p>
          <a:p>
            <a:pPr lvl="1"/>
            <a:r>
              <a:rPr lang="zh-CN" altLang="en-US"/>
              <a:t>判断页表释放时机</a:t>
            </a:r>
            <a:r>
              <a:rPr lang="en-US" altLang="zh-CN"/>
              <a:t>pgdir-&gt;pp_ref==1</a:t>
            </a:r>
            <a:r>
              <a:rPr lang="zh-CN" altLang="en-US"/>
              <a:t>；</a:t>
            </a:r>
            <a:endParaRPr lang="zh-CN" altLang="en-US"/>
          </a:p>
          <a:p>
            <a:pPr lvl="1"/>
            <a:r>
              <a:rPr lang="zh-CN" altLang="en-US"/>
              <a:t>判断</a:t>
            </a:r>
            <a:r>
              <a:rPr lang="en-US" altLang="zh-CN"/>
              <a:t>Env</a:t>
            </a:r>
            <a:r>
              <a:rPr lang="zh-CN" altLang="en-US"/>
              <a:t>块释放</a:t>
            </a:r>
            <a:r>
              <a:rPr lang="zh-CN" altLang="en-US"/>
              <a:t>时机：</a:t>
            </a:r>
            <a:endParaRPr lang="zh-CN" altLang="en-US"/>
          </a:p>
          <a:p>
            <a:pPr lvl="2"/>
            <a:r>
              <a:rPr lang="en-US" altLang="zh-CN"/>
              <a:t>id==tid</a:t>
            </a:r>
            <a:r>
              <a:rPr lang="zh-CN" altLang="en-US"/>
              <a:t>时，若页表</a:t>
            </a:r>
            <a:r>
              <a:rPr lang="zh-CN" altLang="en-US"/>
              <a:t>未释放则不释放，仅</a:t>
            </a:r>
            <a:r>
              <a:rPr lang="zh-CN" altLang="en-US"/>
              <a:t>阻塞；</a:t>
            </a:r>
            <a:endParaRPr lang="zh-CN" altLang="en-US"/>
          </a:p>
          <a:p>
            <a:pPr lvl="2"/>
            <a:r>
              <a:rPr lang="en-US" altLang="zh-CN"/>
              <a:t>id!=tid</a:t>
            </a:r>
            <a:r>
              <a:rPr lang="zh-CN" altLang="en-US"/>
              <a:t>时，若页表释放则检查释放</a:t>
            </a:r>
            <a:r>
              <a:rPr lang="en-US" altLang="zh-CN"/>
              <a:t>tid</a:t>
            </a:r>
            <a:r>
              <a:rPr lang="zh-CN" altLang="en-US"/>
              <a:t>块；</a:t>
            </a:r>
            <a:endParaRPr lang="zh-CN" altLang="en-US"/>
          </a:p>
          <a:p>
            <a:pPr marL="742950" lvl="1" indent="-285750">
              <a:buChar char="–"/>
            </a:pPr>
            <a:r>
              <a:rPr lang="zh-CN" altLang="en-US">
                <a:solidFill>
                  <a:schemeClr val="tx1"/>
                </a:solidFill>
              </a:rPr>
              <a:t>唤醒后继线程，设置返回值；</a:t>
            </a:r>
            <a:endParaRPr lang="zh-CN" altLang="en-US">
              <a:solidFill>
                <a:schemeClr val="tx1"/>
              </a:solidFill>
            </a:endParaRPr>
          </a:p>
          <a:p>
            <a:pPr marL="742950" lvl="1" indent="-285750">
              <a:buChar char="–"/>
            </a:pPr>
            <a:r>
              <a:rPr lang="zh-CN" altLang="en-US">
                <a:solidFill>
                  <a:schemeClr val="tx1"/>
                </a:solidFill>
              </a:rPr>
              <a:t>对应</a:t>
            </a:r>
            <a:r>
              <a:rPr lang="en-US" altLang="zh-CN">
                <a:solidFill>
                  <a:schemeClr val="tx1"/>
                </a:solidFill>
              </a:rPr>
              <a:t>env_destroy(), sys_env_destroy(),exit()</a:t>
            </a:r>
            <a:r>
              <a:rPr lang="zh-CN" altLang="en-US">
                <a:solidFill>
                  <a:schemeClr val="tx1"/>
                </a:solidFill>
              </a:rPr>
              <a:t>等</a:t>
            </a:r>
            <a:r>
              <a:rPr lang="zh-CN" altLang="en-US">
                <a:solidFill>
                  <a:schemeClr val="tx1"/>
                </a:solidFill>
              </a:rPr>
              <a:t>函数也进行相应</a:t>
            </a:r>
            <a:r>
              <a:rPr lang="zh-CN" altLang="en-US">
                <a:solidFill>
                  <a:schemeClr val="tx1"/>
                </a:solidFill>
              </a:rPr>
              <a:t>修改。</a:t>
            </a:r>
            <a:endParaRPr lang="zh-CN"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 </a:t>
            </a:r>
            <a:r>
              <a:rPr lang="zh-CN" altLang="en-US"/>
              <a:t>多线程：功能</a:t>
            </a:r>
            <a:r>
              <a:rPr lang="zh-CN" altLang="en-US"/>
              <a:t>实现</a:t>
            </a:r>
            <a:endParaRPr lang="zh-CN" altLang="en-US"/>
          </a:p>
        </p:txBody>
      </p:sp>
      <p:sp>
        <p:nvSpPr>
          <p:cNvPr id="3" name="内容占位符 2"/>
          <p:cNvSpPr>
            <a:spLocks noGrp="1"/>
          </p:cNvSpPr>
          <p:nvPr>
            <p:ph idx="1"/>
          </p:nvPr>
        </p:nvSpPr>
        <p:spPr/>
        <p:txBody>
          <a:bodyPr/>
          <a:p>
            <a:r>
              <a:rPr lang="en-US" altLang="zh-CN" sz="2800"/>
              <a:t>pthread_create()</a:t>
            </a:r>
            <a:r>
              <a:rPr lang="zh-CN" altLang="en-US" sz="2800"/>
              <a:t>：创建一个线程</a:t>
            </a:r>
            <a:endParaRPr lang="zh-CN" altLang="en-US" sz="2800"/>
          </a:p>
          <a:p>
            <a:pPr marL="0" indent="0">
              <a:buNone/>
            </a:pPr>
            <a:r>
              <a:rPr lang="en-US" altLang="zh-CN" sz="1750"/>
              <a:t>       </a:t>
            </a:r>
            <a:r>
              <a:rPr lang="zh-CN" altLang="en-US" sz="2000"/>
              <a:t>使用</a:t>
            </a:r>
            <a:r>
              <a:rPr lang="en-US" altLang="zh-CN" sz="2000"/>
              <a:t>syscall_env_alloc()</a:t>
            </a:r>
            <a:r>
              <a:rPr lang="zh-CN" altLang="en-US" sz="2000"/>
              <a:t>系统调用。返回后，父线程设置子线程为就绪态；子线程跳转至入口程序，结束后调用</a:t>
            </a:r>
            <a:r>
              <a:rPr lang="en-US" altLang="zh-CN" sz="2000"/>
              <a:t>exit(0)</a:t>
            </a:r>
            <a:r>
              <a:rPr lang="zh-CN" altLang="en-US" sz="2000"/>
              <a:t>退出。</a:t>
            </a:r>
            <a:endParaRPr lang="zh-CN" altLang="en-US" sz="2000"/>
          </a:p>
        </p:txBody>
      </p:sp>
      <p:pic>
        <p:nvPicPr>
          <p:cNvPr id="4" name="图片 3" descr="屏幕截图(1064)"/>
          <p:cNvPicPr>
            <a:picLocks noChangeAspect="1"/>
          </p:cNvPicPr>
          <p:nvPr/>
        </p:nvPicPr>
        <p:blipFill>
          <a:blip r:embed="rId1"/>
          <a:srcRect l="20076" t="30395" r="46410" b="38802"/>
          <a:stretch>
            <a:fillRect/>
          </a:stretch>
        </p:blipFill>
        <p:spPr>
          <a:xfrm>
            <a:off x="1547495" y="2924810"/>
            <a:ext cx="6287770" cy="3251200"/>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8100,&quot;width&quot;:14400}"/>
</p:tagLst>
</file>

<file path=ppt/tags/tag2.xml><?xml version="1.0" encoding="utf-8"?>
<p:tagLst xmlns:p="http://schemas.openxmlformats.org/presentationml/2006/main">
  <p:tag name="KSO_WM_UNIT_PLACING_PICTURE_USER_VIEWPORT" val="{&quot;height&quot;:8100,&quot;width&quot;:14400}"/>
</p:tagLst>
</file>

<file path=ppt/tags/tag3.xml><?xml version="1.0" encoding="utf-8"?>
<p:tagLst xmlns:p="http://schemas.openxmlformats.org/presentationml/2006/main">
  <p:tag name="COMMONDATA" val="eyJoZGlkIjoiNTRjN2E4MDViY2Q2MTFjZDE3OWZmYTNhYWE2Y2RkY2YifQ=="/>
  <p:tag name="KSO_WPP_MARK_KEY" val="b74c5b2d-d350-4f52-9895-86c268e7c22a"/>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2097</Words>
  <Application>WPS 演示</Application>
  <PresentationFormat/>
  <Paragraphs>188</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25</vt:i4>
      </vt:variant>
    </vt:vector>
  </HeadingPairs>
  <TitlesOfParts>
    <vt:vector size="34" baseType="lpstr">
      <vt:lpstr>Arial</vt:lpstr>
      <vt:lpstr>宋体</vt:lpstr>
      <vt:lpstr>Wingdings</vt:lpstr>
      <vt:lpstr>Times New Roman</vt:lpstr>
      <vt:lpstr>微软雅黑</vt:lpstr>
      <vt:lpstr>Arial Unicode MS</vt:lpstr>
      <vt:lpstr>Calibri</vt:lpstr>
      <vt:lpstr>默认设计模板</vt:lpstr>
      <vt:lpstr>1_默认设计模板</vt:lpstr>
      <vt:lpstr>OS挑战性任务</vt:lpstr>
      <vt:lpstr>目录</vt:lpstr>
      <vt:lpstr>多线程实现</vt:lpstr>
      <vt:lpstr>1 多线程：设计思路</vt:lpstr>
      <vt:lpstr>1 多线程：内核修改</vt:lpstr>
      <vt:lpstr>1 多线程：内核修改</vt:lpstr>
      <vt:lpstr>1 多线程：内核修改</vt:lpstr>
      <vt:lpstr>1 多线程：内核修改</vt:lpstr>
      <vt:lpstr>1 多线程：功能实现</vt:lpstr>
      <vt:lpstr>1 多线程：功能实现</vt:lpstr>
      <vt:lpstr>1 多线程：功能实现</vt:lpstr>
      <vt:lpstr>1 多线程：功能实现</vt:lpstr>
      <vt:lpstr>2 信号量实现</vt:lpstr>
      <vt:lpstr>2 信号量：设计思路</vt:lpstr>
      <vt:lpstr>2 信号量：内核修改</vt:lpstr>
      <vt:lpstr>2 信号量：功能实现</vt:lpstr>
      <vt:lpstr>2 信号量：功能实现</vt:lpstr>
      <vt:lpstr>2 信号量：功能实现</vt:lpstr>
      <vt:lpstr>2 信号量：功能实现</vt:lpstr>
      <vt:lpstr>2 信号量：功能实现</vt:lpstr>
      <vt:lpstr>2 信号量：功能实现</vt:lpstr>
      <vt:lpstr>2 信号量：功能实现</vt:lpstr>
      <vt:lpstr>3 成果展示pthread综合测试</vt:lpstr>
      <vt:lpstr>3 成果展示：信号量集读者-写者</vt:lpstr>
      <vt:lpstr>谢谢您的观看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OS挑战性任务</dc:title>
  <dc:creator>肖圣鹏</dc:creator>
  <cp:lastModifiedBy>X.S.P</cp:lastModifiedBy>
  <cp:revision>5</cp:revision>
  <dcterms:created xsi:type="dcterms:W3CDTF">2022-07-03T16:53:00Z</dcterms:created>
  <dcterms:modified xsi:type="dcterms:W3CDTF">2022-07-04T15:48:17Z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2052-11.1.0.11830</vt:lpwstr>
  </property>
  <property fmtid="{D5CDD505-2E9C-101B-9397-08002B2CF9AE}" pid="3" name="ICV">
    <vt:lpwstr>3FD23E2636234D919A8E6A39132FB851</vt:lpwstr>
  </property>
</Properties>
</file>