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 id="2147483683" r:id="rId5"/>
  </p:sldMasterIdLst>
  <p:notesMasterIdLst>
    <p:notesMasterId r:id="rId7"/>
  </p:notesMasterIdLst>
  <p:handoutMasterIdLst>
    <p:handoutMasterId r:id="rId14"/>
  </p:handoutMasterIdLst>
  <p:sldIdLst>
    <p:sldId id="256" r:id="rId6"/>
    <p:sldId id="258" r:id="rId8"/>
    <p:sldId id="259" r:id="rId9"/>
    <p:sldId id="261" r:id="rId10"/>
    <p:sldId id="262" r:id="rId11"/>
    <p:sldId id="263" r:id="rId12"/>
    <p:sldId id="264"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9" Type="http://schemas.openxmlformats.org/officeDocument/2006/relationships/theme" Target="../theme/theme2.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9" Type="http://schemas.openxmlformats.org/officeDocument/2006/relationships/theme" Target="../theme/theme3.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image" Target="../media/image1.jpeg"/><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8" Type="http://schemas.openxmlformats.org/officeDocument/2006/relationships/theme" Target="../theme/theme4.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1">
            <a:alphaModFix amt="25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25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25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97.xml"/><Relationship Id="rId2" Type="http://schemas.openxmlformats.org/officeDocument/2006/relationships/image" Target="../media/image2.png"/><Relationship Id="rId1" Type="http://schemas.openxmlformats.org/officeDocument/2006/relationships/tags" Target="../tags/tag196.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tags" Target="../tags/tag200.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99.xml"/><Relationship Id="rId1" Type="http://schemas.openxmlformats.org/officeDocument/2006/relationships/tags" Target="../tags/tag19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3.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4.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pPr>
              <a:lnSpc>
                <a:spcPct val="130000"/>
              </a:lnSpc>
            </a:pPr>
            <a:r>
              <a:rPr lang="zh-CN" altLang="en-US" dirty="0"/>
              <a:t>题目讲评</a:t>
            </a:r>
            <a:endParaRPr lang="zh-CN" altLang="en-US" dirty="0"/>
          </a:p>
        </p:txBody>
      </p:sp>
      <p:sp>
        <p:nvSpPr>
          <p:cNvPr id="3" name="副标题 2"/>
          <p:cNvSpPr>
            <a:spLocks noGrp="1"/>
          </p:cNvSpPr>
          <p:nvPr>
            <p:ph type="subTitle" idx="1"/>
            <p:custDataLst>
              <p:tags r:id="rId2"/>
            </p:custDataLst>
          </p:nvPr>
        </p:nvSpPr>
        <p:spPr>
          <a:xfrm>
            <a:off x="3008630" y="3509645"/>
            <a:ext cx="6421120" cy="563245"/>
          </a:xfrm>
        </p:spPr>
        <p:txBody>
          <a:bodyPr>
            <a:normAutofit/>
          </a:bodyPr>
          <a:lstStyle/>
          <a:p>
            <a:pPr>
              <a:lnSpc>
                <a:spcPct val="130000"/>
              </a:lnSpc>
              <a:spcBef>
                <a:spcPts val="0"/>
              </a:spcBef>
            </a:pPr>
            <a:r>
              <a:rPr lang="en-US" altLang="zh-CN" sz="1800" dirty="0">
                <a:solidFill>
                  <a:schemeClr val="tx1">
                    <a:lumMod val="75000"/>
                    <a:lumOff val="25000"/>
                  </a:schemeClr>
                </a:solidFill>
                <a:latin typeface="+mn-lt"/>
                <a:ea typeface="+mn-ea"/>
                <a:sym typeface="+mn-ea"/>
              </a:rPr>
              <a:t>Timsei</a:t>
            </a:r>
            <a:endParaRPr lang="en-US" altLang="zh-CN" sz="18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循环流</a:t>
            </a:r>
            <a:endParaRPr lang="zh-CN" altLang="en-US"/>
          </a:p>
        </p:txBody>
      </p:sp>
      <p:sp>
        <p:nvSpPr>
          <p:cNvPr id="7" name="内容占位符 6"/>
          <p:cNvSpPr>
            <a:spLocks noGrp="1"/>
          </p:cNvSpPr>
          <p:nvPr>
            <p:ph idx="1"/>
            <p:custDataLst>
              <p:tags r:id="rId2"/>
            </p:custDataLst>
          </p:nvPr>
        </p:nvSpPr>
        <p:spPr/>
        <p:txBody>
          <a:bodyPr/>
          <a:lstStyle/>
          <a:p>
            <a:r>
              <a:rPr lang="zh-CN" altLang="en-US"/>
              <a:t>出题人：</a:t>
            </a:r>
            <a:r>
              <a:rPr lang="en-US" altLang="zh-CN"/>
              <a:t>zhangzy</a:t>
            </a:r>
            <a:endParaRPr lang="en-US" altLang="zh-CN"/>
          </a:p>
          <a:p>
            <a:r>
              <a:t>题目定位：签到题</a:t>
            </a:r>
          </a:p>
          <a:p>
            <a:r>
              <a:t>得分情况：</a:t>
            </a:r>
          </a:p>
          <a:p>
            <a:endParaRPr lang="zh-CN" altLang="en-US"/>
          </a:p>
          <a:p>
            <a:r>
              <a:rPr lang="zh-CN" altLang="en-US"/>
              <a:t>首先特判一些特殊情况： </a:t>
            </a:r>
            <a:endParaRPr lang="zh-CN" altLang="en-US"/>
          </a:p>
          <a:p>
            <a:r>
              <a:rPr lang="en-US" altLang="zh-CN"/>
              <a:t>1</a:t>
            </a:r>
            <a:r>
              <a:t>的边为</a:t>
            </a:r>
            <a:r>
              <a:rPr lang="en-US" altLang="zh-CN"/>
              <a:t>1</a:t>
            </a:r>
            <a:r>
              <a:t>条不行</a:t>
            </a:r>
            <a:r>
              <a:rPr lang="en-US" altLang="zh-CN"/>
              <a:t>.</a:t>
            </a:r>
            <a:endParaRPr lang="zh-CN" altLang="en-US"/>
          </a:p>
          <a:p>
            <a:r>
              <a:rPr lang="en-US" altLang="zh-CN"/>
              <a:t>n = 2,1</a:t>
            </a:r>
            <a:r>
              <a:t>的边有奇数条不行，如果</a:t>
            </a:r>
            <a:r>
              <a:rPr lang="en-US" altLang="zh-CN"/>
              <a:t>2</a:t>
            </a:r>
            <a:r>
              <a:t>的边有奇数条，</a:t>
            </a:r>
            <a:r>
              <a:rPr lang="en-US" altLang="zh-CN"/>
              <a:t>1</a:t>
            </a:r>
            <a:r>
              <a:t>边的条数</a:t>
            </a:r>
            <a:r>
              <a:rPr lang="en-US" altLang="zh-CN"/>
              <a:t>=0</a:t>
            </a:r>
            <a:r>
              <a:t>不行</a:t>
            </a:r>
            <a:r>
              <a:rPr lang="en-US" altLang="zh-CN"/>
              <a:t>.</a:t>
            </a:r>
            <a:r>
              <a:t>否则可以。</a:t>
            </a:r>
            <a:endParaRPr lang="en-US" altLang="zh-CN"/>
          </a:p>
          <a:p>
            <a:r>
              <a:t>其余情况，若是全</a:t>
            </a:r>
            <a:r>
              <a:rPr lang="en-US" altLang="zh-CN"/>
              <a:t>1</a:t>
            </a:r>
            <a:r>
              <a:t>或全</a:t>
            </a:r>
            <a:r>
              <a:rPr lang="en-US" altLang="zh-CN"/>
              <a:t>2</a:t>
            </a:r>
            <a:r>
              <a:t>，那么条数要大于等于</a:t>
            </a:r>
            <a:r>
              <a:rPr lang="en-US" altLang="zh-CN"/>
              <a:t>n</a:t>
            </a:r>
            <a:r>
              <a:t>，构造是先连出一个环，然后中间选一个点把一个环裂成两个环，该点作为中间点，这样就多用了一条边。</a:t>
            </a:r>
          </a:p>
          <a:p>
            <a:r>
              <a:t>否则需要两种边的数量之和</a:t>
            </a:r>
            <a:r>
              <a:rPr lang="en-US" altLang="zh-CN"/>
              <a:t>&gt;=n+1,</a:t>
            </a:r>
            <a:r>
              <a:t>构造是首先两种边各自连环，保证点数之和为</a:t>
            </a:r>
            <a:r>
              <a:rPr lang="en-US" altLang="zh-CN"/>
              <a:t>n+1</a:t>
            </a:r>
            <a:r>
              <a:t>（利用上面的方法缩边），然后利用一个公共点连接两个环。 特殊情况</a:t>
            </a:r>
            <a:r>
              <a:rPr lang="en-US" altLang="zh-CN"/>
              <a:t>2</a:t>
            </a:r>
            <a:r>
              <a:t>边只有一条：先连一个</a:t>
            </a:r>
            <a:r>
              <a:rPr lang="en-US" altLang="zh-CN"/>
              <a:t>1</a:t>
            </a:r>
            <a:r>
              <a:t>环，然后把那条</a:t>
            </a:r>
            <a:r>
              <a:rPr lang="en-US" altLang="zh-CN"/>
              <a:t>2</a:t>
            </a:r>
            <a:r>
              <a:t>边附在一条</a:t>
            </a:r>
            <a:r>
              <a:rPr lang="en-US" altLang="zh-CN"/>
              <a:t>1</a:t>
            </a:r>
            <a:r>
              <a:t>边上，然后把这条</a:t>
            </a:r>
            <a:r>
              <a:rPr lang="en-US" altLang="zh-CN"/>
              <a:t>1</a:t>
            </a:r>
            <a:r>
              <a:t>边反向。</a:t>
            </a:r>
          </a:p>
          <a:p>
            <a:r>
              <a:t>其余情况显然不行</a:t>
            </a:r>
            <a:endParaRPr lang="zh-CN" altLang="en-US"/>
          </a:p>
          <a:p>
            <a:pPr marL="0" indent="0">
              <a:buNone/>
            </a:pPr>
            <a:endParaRPr lang="zh-CN" altLang="en-US"/>
          </a:p>
          <a:p>
            <a:pPr marL="0" indent="0">
              <a:buNone/>
            </a:pPr>
            <a:endParaRPr lang="zh-CN" altLang="en-US"/>
          </a:p>
          <a:p>
            <a:endParaRPr lang="zh-CN" altLang="en-US"/>
          </a:p>
          <a:p>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代码</a:t>
            </a:r>
            <a:endParaRPr lang="zh-CN" altLang="en-US"/>
          </a:p>
        </p:txBody>
      </p:sp>
      <p:sp>
        <p:nvSpPr>
          <p:cNvPr id="7" name="内容占位符 6"/>
          <p:cNvSpPr>
            <a:spLocks noGrp="1"/>
          </p:cNvSpPr>
          <p:nvPr>
            <p:ph idx="1"/>
            <p:custDataLst>
              <p:tags r:id="rId2"/>
            </p:custDataLst>
          </p:nvPr>
        </p:nvSpPr>
        <p:spPr/>
        <p:txBody>
          <a:bodyPr/>
          <a:lstStyle/>
          <a:p>
            <a:r>
              <a:rPr lang="zh-CN" altLang="en-US"/>
              <a:t>int realmain(){</a:t>
            </a:r>
            <a:endParaRPr lang="zh-CN" altLang="en-US"/>
          </a:p>
          <a:p>
            <a:r>
              <a:rPr lang="zh-CN" altLang="en-US"/>
              <a:t>	scanf("%d%d%d",&amp;n,&amp;a,&amp;b);</a:t>
            </a:r>
            <a:endParaRPr lang="zh-CN" altLang="en-US"/>
          </a:p>
          <a:p>
            <a:r>
              <a:rPr lang="zh-CN" altLang="en-US"/>
              <a:t>	if (a==1) return puts("0"), 0;</a:t>
            </a:r>
            <a:endParaRPr lang="zh-CN" altLang="en-US"/>
          </a:p>
          <a:p>
            <a:r>
              <a:rPr lang="zh-CN" altLang="en-US"/>
              <a:t>	</a:t>
            </a:r>
            <a:endParaRPr lang="zh-CN" altLang="en-US"/>
          </a:p>
          <a:p>
            <a:r>
              <a:rPr lang="zh-CN" altLang="en-US"/>
              <a:t>	if (n==2){</a:t>
            </a:r>
            <a:endParaRPr lang="zh-CN" altLang="en-US"/>
          </a:p>
          <a:p>
            <a:r>
              <a:rPr lang="zh-CN" altLang="en-US"/>
              <a:t>		if (a%2) return puts("0"), 0;</a:t>
            </a:r>
            <a:endParaRPr lang="zh-CN" altLang="en-US"/>
          </a:p>
          <a:p>
            <a:r>
              <a:rPr lang="zh-CN" altLang="en-US"/>
              <a:t>		if (b%2&amp;&amp;a==0) return puts("0"), 0;</a:t>
            </a:r>
            <a:endParaRPr lang="zh-CN" altLang="en-US"/>
          </a:p>
          <a:p>
            <a:r>
              <a:rPr lang="zh-CN" altLang="en-US"/>
              <a:t>		puts(a+b&gt;=2? "1": "0");</a:t>
            </a:r>
            <a:endParaRPr lang="zh-CN" altLang="en-US"/>
          </a:p>
          <a:p>
            <a:r>
              <a:rPr lang="zh-CN" altLang="en-US"/>
              <a:t>	}else{</a:t>
            </a:r>
            <a:endParaRPr lang="zh-CN" altLang="en-US"/>
          </a:p>
          <a:p>
            <a:r>
              <a:rPr lang="zh-CN" altLang="en-US"/>
              <a:t>		puts(a+b&gt;=n+1||a==n||b==n? "1": "0"); </a:t>
            </a:r>
            <a:endParaRPr lang="zh-CN" altLang="en-US"/>
          </a:p>
          <a:p>
            <a:r>
              <a:rPr lang="zh-CN" altLang="en-US"/>
              <a:t>	}</a:t>
            </a:r>
            <a:endParaRPr lang="zh-CN" altLang="en-US"/>
          </a:p>
          <a:p>
            <a:r>
              <a:rPr lang="zh-CN" altLang="en-US"/>
              <a:t>}</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欣赏一下这道题的原题面</a:t>
            </a:r>
            <a:r>
              <a:rPr lang="en-US" altLang="zh-CN"/>
              <a:t>(</a:t>
            </a:r>
            <a:r>
              <a:t>捂脸）</a:t>
            </a:r>
          </a:p>
        </p:txBody>
      </p:sp>
      <p:pic>
        <p:nvPicPr>
          <p:cNvPr id="3" name="图片 2" descr="UDGJ]YAKGEMGL$@)E1$RQKI"/>
          <p:cNvPicPr>
            <a:picLocks noChangeAspect="1"/>
          </p:cNvPicPr>
          <p:nvPr/>
        </p:nvPicPr>
        <p:blipFill>
          <a:blip r:embed="rId2"/>
          <a:stretch>
            <a:fillRect/>
          </a:stretch>
        </p:blipFill>
        <p:spPr>
          <a:xfrm>
            <a:off x="477520" y="974090"/>
            <a:ext cx="10404475" cy="591693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ltLang="zh-CN"/>
              <a:t>森林</a:t>
            </a:r>
            <a:endParaRPr altLang="zh-CN"/>
          </a:p>
        </p:txBody>
      </p:sp>
      <p:sp>
        <p:nvSpPr>
          <p:cNvPr id="7" name="内容占位符 6"/>
          <p:cNvSpPr>
            <a:spLocks noGrp="1"/>
          </p:cNvSpPr>
          <p:nvPr>
            <p:ph idx="1"/>
            <p:custDataLst>
              <p:tags r:id="rId2"/>
            </p:custDataLst>
          </p:nvPr>
        </p:nvSpPr>
        <p:spPr>
          <a:xfrm>
            <a:off x="669925" y="1355090"/>
            <a:ext cx="10852150" cy="5483225"/>
          </a:xfrm>
        </p:spPr>
        <p:txBody>
          <a:bodyPr/>
          <a:lstStyle/>
          <a:p>
            <a:r>
              <a:rPr lang="zh-CN" altLang="en-US"/>
              <a:t>出题人：</a:t>
            </a:r>
            <a:r>
              <a:rPr lang="en-US" altLang="zh-CN"/>
              <a:t>Timsei</a:t>
            </a:r>
            <a:endParaRPr lang="zh-CN" altLang="en-US"/>
          </a:p>
          <a:p>
            <a:r>
              <a:rPr lang="zh-CN" altLang="en-US"/>
              <a:t>首先考虑我们要求的实际上是什么东西，就是一个类似下图的东西。</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考虑一下，如果说我们交换的两个子树导致我们最终统计的路径在原图上不是连成一体，那么我们一定可以把它连成</a:t>
            </a:r>
            <a:r>
              <a:rPr lang="en-US" altLang="zh-CN"/>
              <a:t>“</a:t>
            </a:r>
            <a:r>
              <a:t>三叉戟</a:t>
            </a:r>
            <a:r>
              <a:rPr lang="en-US" altLang="zh-CN"/>
              <a:t>”</a:t>
            </a:r>
            <a:r>
              <a:t>，使其变得更优。</a:t>
            </a:r>
          </a:p>
          <a:p>
            <a:r>
              <a:rPr altLang="zh-CN"/>
              <a:t>这时你就能拿到</a:t>
            </a:r>
            <a:r>
              <a:rPr lang="en-US" altLang="zh-CN"/>
              <a:t>O(n^2)</a:t>
            </a:r>
            <a:r>
              <a:t>的分了，激不激动。</a:t>
            </a:r>
          </a:p>
        </p:txBody>
      </p:sp>
      <p:pic>
        <p:nvPicPr>
          <p:cNvPr id="3" name="图片 2"/>
          <p:cNvPicPr>
            <a:picLocks noChangeAspect="1"/>
          </p:cNvPicPr>
          <p:nvPr/>
        </p:nvPicPr>
        <p:blipFill>
          <a:blip r:embed="rId3"/>
          <a:stretch>
            <a:fillRect/>
          </a:stretch>
        </p:blipFill>
        <p:spPr>
          <a:xfrm>
            <a:off x="1036955" y="2294890"/>
            <a:ext cx="4467225" cy="2981325"/>
          </a:xfrm>
          <a:prstGeom prst="rect">
            <a:avLst/>
          </a:prstGeom>
        </p:spPr>
      </p:pic>
      <p:pic>
        <p:nvPicPr>
          <p:cNvPr id="4" name="图片 3"/>
          <p:cNvPicPr>
            <a:picLocks noChangeAspect="1"/>
          </p:cNvPicPr>
          <p:nvPr/>
        </p:nvPicPr>
        <p:blipFill>
          <a:blip r:embed="rId4"/>
          <a:stretch>
            <a:fillRect/>
          </a:stretch>
        </p:blipFill>
        <p:spPr>
          <a:xfrm>
            <a:off x="7049770" y="2466340"/>
            <a:ext cx="3514725" cy="2809875"/>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森林</a:t>
            </a:r>
            <a:endParaRPr lang="zh-CN" altLang="en-US"/>
          </a:p>
        </p:txBody>
      </p:sp>
      <p:sp>
        <p:nvSpPr>
          <p:cNvPr id="7" name="内容占位符 6"/>
          <p:cNvSpPr>
            <a:spLocks noGrp="1"/>
          </p:cNvSpPr>
          <p:nvPr>
            <p:ph idx="1"/>
            <p:custDataLst>
              <p:tags r:id="rId2"/>
            </p:custDataLst>
          </p:nvPr>
        </p:nvSpPr>
        <p:spPr/>
        <p:txBody>
          <a:bodyPr/>
          <a:lstStyle/>
          <a:p>
            <a:r>
              <a:rPr lang="zh-CN" altLang="en-US"/>
              <a:t>数据结构水平高超的选手可以直接维护三叉戟（不太想得清楚，可能是动态</a:t>
            </a:r>
            <a:r>
              <a:rPr lang="en-US" altLang="zh-CN"/>
              <a:t>DP</a:t>
            </a:r>
            <a:r>
              <a:t>之类的东西）</a:t>
            </a:r>
          </a:p>
          <a:p>
            <a:r>
              <a:t>然而我太菜了不会。</a:t>
            </a:r>
          </a:p>
          <a:p>
            <a:r>
              <a:t>但是我们发现三叉戟除了第三根叉子一定是一条直径。（任意一条直径都可以）</a:t>
            </a:r>
          </a:p>
          <a:p>
            <a:r>
              <a:t>我们考虑树的重心，首先如果这条路径没有经过重心，那么我们让它经过重心并接上一条半径后答案变优，所以这条路径一定会经过树的重心。然后我们考虑经过树的重心之后，如果重心连出三条及以上的半径，那么答案一定是半径</a:t>
            </a:r>
            <a:r>
              <a:rPr lang="en-US" altLang="zh-CN"/>
              <a:t>*3</a:t>
            </a:r>
            <a:r>
              <a:t>，其中包含直径。</a:t>
            </a:r>
          </a:p>
          <a:p>
            <a:r>
              <a:t>接下来讨论半径恰好为两条的情况，对于这种情况，假设最优解连出的三条边由一条半径，一条非半径</a:t>
            </a:r>
            <a:r>
              <a:rPr lang="en-US" altLang="zh-CN"/>
              <a:t>+</a:t>
            </a:r>
            <a:r>
              <a:t>非半径上连出一个小分支构成，我们这里假定重心为</a:t>
            </a:r>
            <a:r>
              <a:rPr lang="en-US" altLang="zh-CN"/>
              <a:t>G</a:t>
            </a:r>
            <a:r>
              <a:t>，非半径这端两个点到重心距离较大的是</a:t>
            </a:r>
            <a:r>
              <a:rPr lang="en-US" altLang="zh-CN"/>
              <a:t>A</a:t>
            </a:r>
            <a:r>
              <a:t>，较小的是</a:t>
            </a:r>
            <a:r>
              <a:rPr lang="en-US" altLang="zh-CN"/>
              <a:t>B.</a:t>
            </a:r>
            <a:r>
              <a:t>那么显然两条半径</a:t>
            </a:r>
            <a:r>
              <a:rPr lang="en-US" altLang="zh-CN"/>
              <a:t>+GA</a:t>
            </a:r>
            <a:r>
              <a:t>一定更优，重心在边上也是一样的画画图。</a:t>
            </a:r>
          </a:p>
          <a:p>
            <a:r>
              <a:t>维护大家各凭本事，我就写最好写的</a:t>
            </a:r>
            <a:r>
              <a:rPr lang="en-US" altLang="zh-CN"/>
              <a:t>LCT+multiset</a:t>
            </a:r>
            <a:r>
              <a:t>。</a:t>
            </a:r>
          </a:p>
          <a:p>
            <a:r>
              <a:rPr altLang="zh-CN"/>
              <a:t>时间复杂度 </a:t>
            </a:r>
            <a:r>
              <a:rPr lang="en-US" altLang="zh-CN"/>
              <a:t>O(n log n)</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5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55115" y="2361565"/>
            <a:ext cx="13195300" cy="2134870"/>
          </a:xfrm>
        </p:spPr>
        <p:txBody>
          <a:bodyPr/>
          <a:lstStyle/>
          <a:p>
            <a:r>
              <a:rPr lang="zh-CN" altLang="en-US" sz="4800"/>
              <a:t>讲题结束，祝大家</a:t>
            </a:r>
            <a:r>
              <a:rPr lang="en-US" altLang="zh-CN" sz="4800"/>
              <a:t>FJOI</a:t>
            </a:r>
            <a:r>
              <a:rPr sz="4800"/>
              <a:t>顺利！</a:t>
            </a:r>
            <a:endParaRPr sz="4800"/>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6.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87.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88.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18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1.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2.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3.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4.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5.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6.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8.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01.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03.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04.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5.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Words>
  <Application>WPS 演示</Application>
  <PresentationFormat>宽屏</PresentationFormat>
  <Paragraphs>65</Paragraphs>
  <Slides>7</Slides>
  <Notes>15</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7</vt:i4>
      </vt:variant>
    </vt:vector>
  </HeadingPairs>
  <TitlesOfParts>
    <vt:vector size="17" baseType="lpstr">
      <vt:lpstr>Arial</vt:lpstr>
      <vt:lpstr>宋体</vt:lpstr>
      <vt:lpstr>Wingdings</vt:lpstr>
      <vt:lpstr>微软雅黑</vt:lpstr>
      <vt:lpstr>Arial Unicode MS</vt:lpstr>
      <vt:lpstr>等线</vt:lpstr>
      <vt:lpstr>Office 主题​​</vt:lpstr>
      <vt:lpstr>1_Office 主题​​</vt:lpstr>
      <vt:lpstr>2_Office 主题​​</vt:lpstr>
      <vt:lpstr>3_Office 主题​​</vt:lpstr>
      <vt:lpstr>题目讲评</vt:lpstr>
      <vt:lpstr>循环流</vt:lpstr>
      <vt:lpstr>代码</vt:lpstr>
      <vt:lpstr>欣赏一下这道题的原题面(捂脸）</vt:lpstr>
      <vt:lpstr>森林</vt:lpstr>
      <vt:lpstr>森林</vt:lpstr>
      <vt:lpstr>讲题结束，祝大家FJOI顺利！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神一样的龙猪</cp:lastModifiedBy>
  <cp:revision>401</cp:revision>
  <dcterms:created xsi:type="dcterms:W3CDTF">2017-08-03T09:01:00Z</dcterms:created>
  <dcterms:modified xsi:type="dcterms:W3CDTF">2019-02-14T10:09:56Z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