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311" r:id="rId4"/>
    <p:sldId id="320" r:id="rId5"/>
    <p:sldId id="312" r:id="rId6"/>
    <p:sldId id="322" r:id="rId7"/>
    <p:sldId id="323" r:id="rId8"/>
    <p:sldId id="324" r:id="rId9"/>
    <p:sldId id="325" r:id="rId10"/>
    <p:sldId id="326" r:id="rId11"/>
    <p:sldId id="327" r:id="rId12"/>
    <p:sldId id="32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499FE-2364-4BC7-9191-A535AA917689}"/>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题解</a:t>
            </a:r>
          </a:p>
        </p:txBody>
      </p:sp>
      <p:sp>
        <p:nvSpPr>
          <p:cNvPr id="3" name="副标题 2">
            <a:extLst>
              <a:ext uri="{FF2B5EF4-FFF2-40B4-BE49-F238E27FC236}">
                <a16:creationId xmlns:a16="http://schemas.microsoft.com/office/drawing/2014/main" id="{484FA4E5-C60F-46DF-B9B5-51648FEF8CDE}"/>
              </a:ext>
            </a:extLst>
          </p:cNvPr>
          <p:cNvSpPr>
            <a:spLocks noGrp="1"/>
          </p:cNvSpPr>
          <p:nvPr>
            <p:ph type="subTitle" idx="1"/>
          </p:nvPr>
        </p:nvSpPr>
        <p:spPr/>
        <p:txBody>
          <a:bodyPr/>
          <a:lstStyle/>
          <a:p>
            <a:r>
              <a:rPr lang="en-US" altLang="zh-CN" dirty="0">
                <a:latin typeface="楷体" panose="02010609060101010101" pitchFamily="49" charset="-122"/>
                <a:ea typeface="楷体" panose="02010609060101010101" pitchFamily="49" charset="-122"/>
              </a:rPr>
              <a:t>ditoly</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23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a:t>
            </a:r>
          </a:p>
        </p:txBody>
      </p:sp>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首先是如何判断两棵树是否同构</a:t>
            </a:r>
            <a:endParaRPr lang="en-US" altLang="zh-CN"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我们先要确定一个根，由于树的重心只有一个（这个重心可能在某条边上，特殊处理一下即可），我们可以选重心为根</a:t>
            </a:r>
            <a:endParaRPr lang="en-US" altLang="zh-CN" b="0"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然后我们可以用哈希来判断同构，对每个子树求哈希值，合并子树的时候把各子树的哈希值排序再用传统哈希方式合并成一个哈希值就可以了</a:t>
            </a:r>
            <a:endParaRPr lang="en-US" altLang="zh-CN"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1544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我们找出</a:t>
                </a:r>
                <a14:m>
                  <m:oMath xmlns:m="http://schemas.openxmlformats.org/officeDocument/2006/math">
                    <m:r>
                      <a:rPr lang="en-US" altLang="zh-CN" b="0" i="1" smtClean="0">
                        <a:latin typeface="Cambria Math" panose="02040503050406030204" pitchFamily="18" charset="0"/>
                        <a:ea typeface="楷体" panose="02010609060101010101" pitchFamily="49" charset="-122"/>
                      </a:rPr>
                      <m:t>𝐵</m:t>
                    </m:r>
                    <m:r>
                      <a:rPr lang="zh-CN" altLang="en-US" i="1">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重心，以这个重心为根，再枚举</a:t>
                </a:r>
                <a14:m>
                  <m:oMath xmlns:m="http://schemas.openxmlformats.org/officeDocument/2006/math">
                    <m:r>
                      <a:rPr lang="en-US" altLang="zh-CN" b="0" i="1" smtClean="0">
                        <a:latin typeface="Cambria Math" panose="02040503050406030204" pitchFamily="18" charset="0"/>
                        <a:ea typeface="楷体" panose="02010609060101010101" pitchFamily="49" charset="-122"/>
                      </a:rPr>
                      <m:t>𝐴</m:t>
                    </m:r>
                    <m:r>
                      <a:rPr lang="zh-CN" altLang="en-US" i="1">
                        <a:latin typeface="Cambria Math" panose="02040503050406030204" pitchFamily="18" charset="0"/>
                        <a:ea typeface="楷体" panose="02010609060101010101" pitchFamily="49" charset="-122"/>
                      </a:rPr>
                      <m:t>中</m:t>
                    </m:r>
                  </m:oMath>
                </a14:m>
                <a:r>
                  <a:rPr lang="zh-CN" altLang="en-US" b="0" dirty="0">
                    <a:latin typeface="楷体" panose="02010609060101010101" pitchFamily="49" charset="-122"/>
                    <a:ea typeface="楷体" panose="02010609060101010101" pitchFamily="49" charset="-122"/>
                  </a:rPr>
                  <a:t>的一个点与其对应，就可以开始</a:t>
                </a:r>
                <a14:m>
                  <m:oMath xmlns:m="http://schemas.openxmlformats.org/officeDocument/2006/math">
                    <m:r>
                      <a:rPr lang="en-US" altLang="zh-CN" b="0" i="1" smtClean="0">
                        <a:latin typeface="Cambria Math" panose="02040503050406030204" pitchFamily="18" charset="0"/>
                        <a:ea typeface="楷体" panose="02010609060101010101" pitchFamily="49" charset="-122"/>
                      </a:rPr>
                      <m:t>𝐷𝑃</m:t>
                    </m:r>
                  </m:oMath>
                </a14:m>
                <a:r>
                  <a:rPr lang="zh-CN" altLang="en-US" b="0" dirty="0">
                    <a:latin typeface="楷体" panose="02010609060101010101" pitchFamily="49" charset="-122"/>
                    <a:ea typeface="楷体" panose="02010609060101010101" pitchFamily="49" charset="-122"/>
                  </a:rPr>
                  <a:t>了</a:t>
                </a:r>
                <a:endParaRPr lang="en-US" altLang="zh-CN" b="0"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我们顺带用哈希把</a:t>
                </a:r>
                <a14:m>
                  <m:oMath xmlns:m="http://schemas.openxmlformats.org/officeDocument/2006/math">
                    <m:r>
                      <a:rPr lang="en-US" altLang="zh-CN" b="0" i="1" smtClean="0">
                        <a:latin typeface="Cambria Math" panose="02040503050406030204" pitchFamily="18" charset="0"/>
                        <a:ea typeface="楷体" panose="02010609060101010101" pitchFamily="49" charset="-122"/>
                      </a:rPr>
                      <m:t>𝐵</m:t>
                    </m:r>
                  </m:oMath>
                </a14:m>
                <a:r>
                  <a:rPr lang="zh-CN" altLang="en-US" b="0" dirty="0">
                    <a:latin typeface="楷体" panose="02010609060101010101" pitchFamily="49" charset="-122"/>
                    <a:ea typeface="楷体" panose="02010609060101010101" pitchFamily="49" charset="-122"/>
                  </a:rPr>
                  <a:t>每种不同的子树取出来，用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𝑗</m:t>
                    </m:r>
                    <m:r>
                      <a:rPr lang="en-US" altLang="zh-CN" b="0" i="1" smtClean="0">
                        <a:latin typeface="Cambria Math" panose="02040503050406030204" pitchFamily="18" charset="0"/>
                        <a:ea typeface="楷体" panose="02010609060101010101" pitchFamily="49" charset="-122"/>
                      </a:rPr>
                      <m:t>)</m:t>
                    </m:r>
                  </m:oMath>
                </a14:m>
                <a:r>
                  <a:rPr lang="zh-CN" altLang="en-US" b="0" dirty="0">
                    <a:latin typeface="楷体" panose="02010609060101010101" pitchFamily="49" charset="-122"/>
                    <a:ea typeface="楷体" panose="02010609060101010101" pitchFamily="49" charset="-122"/>
                  </a:rPr>
                  <a:t>表示</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𝐴</m:t>
                    </m:r>
                    <m:r>
                      <a:rPr lang="zh-CN" altLang="en-US" i="1" dirty="0">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子树</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中</m:t>
                    </m:r>
                  </m:oMath>
                </a14:m>
                <a:r>
                  <a:rPr lang="zh-CN" altLang="en-US" b="0" dirty="0">
                    <a:latin typeface="楷体" panose="02010609060101010101" pitchFamily="49" charset="-122"/>
                    <a:ea typeface="楷体" panose="02010609060101010101" pitchFamily="49" charset="-122"/>
                  </a:rPr>
                  <a:t>选出一个包含</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连通子图与</a:t>
                </a:r>
                <a14:m>
                  <m:oMath xmlns:m="http://schemas.openxmlformats.org/officeDocument/2006/math">
                    <m:r>
                      <a:rPr lang="en-US" altLang="zh-CN" b="0" i="1" smtClean="0">
                        <a:latin typeface="Cambria Math" panose="02040503050406030204" pitchFamily="18" charset="0"/>
                        <a:ea typeface="楷体" panose="02010609060101010101" pitchFamily="49" charset="-122"/>
                      </a:rPr>
                      <m:t>𝐵</m:t>
                    </m:r>
                    <m:r>
                      <a:rPr lang="zh-CN" altLang="en-US" i="1">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第</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𝑗</m:t>
                    </m:r>
                    <m:r>
                      <a:rPr lang="zh-CN" altLang="en-US" i="1" dirty="0">
                        <a:latin typeface="Cambria Math" panose="02040503050406030204" pitchFamily="18" charset="0"/>
                        <a:ea typeface="楷体" panose="02010609060101010101" pitchFamily="49" charset="-122"/>
                      </a:rPr>
                      <m:t>种</m:t>
                    </m:r>
                  </m:oMath>
                </a14:m>
                <a:r>
                  <a:rPr lang="zh-CN" altLang="en-US" b="0" dirty="0">
                    <a:latin typeface="楷体" panose="02010609060101010101" pitchFamily="49" charset="-122"/>
                    <a:ea typeface="楷体" panose="02010609060101010101" pitchFamily="49" charset="-122"/>
                  </a:rPr>
                  <a:t>子树对应的方案数</a:t>
                </a:r>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转移时我们再用一个状压</a:t>
                </a:r>
                <a14:m>
                  <m:oMath xmlns:m="http://schemas.openxmlformats.org/officeDocument/2006/math">
                    <m:r>
                      <a:rPr lang="en-US" altLang="zh-CN" b="0" i="1" smtClean="0">
                        <a:latin typeface="Cambria Math" panose="02040503050406030204" pitchFamily="18" charset="0"/>
                        <a:ea typeface="楷体" panose="02010609060101010101" pitchFamily="49" charset="-122"/>
                      </a:rPr>
                      <m:t>𝐷𝑃</m:t>
                    </m:r>
                    <m:r>
                      <a:rPr lang="zh-CN" altLang="en-US" i="1">
                        <a:latin typeface="Cambria Math" panose="02040503050406030204" pitchFamily="18" charset="0"/>
                        <a:ea typeface="楷体" panose="02010609060101010101" pitchFamily="49" charset="-122"/>
                      </a:rPr>
                      <m:t>，</m:t>
                    </m:r>
                    <m:r>
                      <a:rPr lang="zh-CN" altLang="en-US" i="1" smtClean="0">
                        <a:latin typeface="Cambria Math" panose="02040503050406030204" pitchFamily="18" charset="0"/>
                        <a:ea typeface="楷体" panose="02010609060101010101" pitchFamily="49" charset="-122"/>
                      </a:rPr>
                      <m:t>转移</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𝑗</m:t>
                    </m:r>
                    <m:r>
                      <a:rPr lang="en-US" altLang="zh-CN" b="0" i="1" smtClean="0">
                        <a:latin typeface="Cambria Math" panose="02040503050406030204" pitchFamily="18" charset="0"/>
                        <a:ea typeface="楷体" panose="02010609060101010101" pitchFamily="49" charset="-122"/>
                      </a:rPr>
                      <m:t>)</m:t>
                    </m:r>
                  </m:oMath>
                </a14:m>
                <a:r>
                  <a:rPr lang="zh-CN" altLang="en-US" b="0" dirty="0">
                    <a:latin typeface="楷体" panose="02010609060101010101" pitchFamily="49" charset="-122"/>
                    <a:ea typeface="楷体" panose="02010609060101010101" pitchFamily="49" charset="-122"/>
                  </a:rPr>
                  <a:t>时依次把</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每个子树加进来，状压</a:t>
                </a:r>
                <a14:m>
                  <m:oMath xmlns:m="http://schemas.openxmlformats.org/officeDocument/2006/math">
                    <m:r>
                      <a:rPr lang="en-US" altLang="zh-CN" b="0" i="1" smtClean="0">
                        <a:latin typeface="Cambria Math" panose="02040503050406030204" pitchFamily="18" charset="0"/>
                        <a:ea typeface="楷体" panose="02010609060101010101" pitchFamily="49" charset="-122"/>
                      </a:rPr>
                      <m:t>𝑗</m:t>
                    </m:r>
                    <m:r>
                      <a:rPr lang="zh-CN" altLang="en-US" i="1">
                        <a:latin typeface="Cambria Math" panose="02040503050406030204" pitchFamily="18" charset="0"/>
                        <a:ea typeface="楷体" panose="02010609060101010101" pitchFamily="49" charset="-122"/>
                      </a:rPr>
                      <m:t>的</m:t>
                    </m:r>
                  </m:oMath>
                </a14:m>
                <a:r>
                  <a:rPr lang="zh-CN" altLang="en-US" b="0" dirty="0">
                    <a:latin typeface="楷体" panose="02010609060101010101" pitchFamily="49" charset="-122"/>
                    <a:ea typeface="楷体" panose="02010609060101010101" pitchFamily="49" charset="-122"/>
                  </a:rPr>
                  <a:t>每种子树出现过几次</a:t>
                </a:r>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还可以再用记忆化搜索等操作优化一下</a:t>
                </a:r>
                <a:endParaRPr lang="en-US" altLang="zh-CN"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zh-CN" altLang="en-US" i="1">
                        <a:latin typeface="Cambria Math" panose="02040503050406030204" pitchFamily="18" charset="0"/>
                        <a:ea typeface="楷体" panose="02010609060101010101" pitchFamily="49" charset="-122"/>
                      </a:rPr>
                      <m:t>能过</m:t>
                    </m:r>
                    <m:r>
                      <a:rPr lang="en-US" altLang="zh-CN" b="0" i="1" smtClean="0">
                        <a:latin typeface="Cambria Math" panose="02040503050406030204" pitchFamily="18" charset="0"/>
                        <a:ea typeface="楷体" panose="02010609060101010101" pitchFamily="49" charset="-122"/>
                      </a:rPr>
                      <m:t>)</m:t>
                    </m:r>
                  </m:oMath>
                </a14:m>
                <a:endParaRPr lang="en-US" altLang="zh-CN" b="0"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7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谢谢大家</a:t>
            </a:r>
            <a:endParaRPr lang="en-US" altLang="zh-CN"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454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求有多少个点权为</a:t>
                </a:r>
                <a14:m>
                  <m:oMath xmlns:m="http://schemas.openxmlformats.org/officeDocument/2006/math">
                    <m:r>
                      <a:rPr lang="en-US" altLang="zh-CN" i="1">
                        <a:latin typeface="Cambria Math" panose="02040503050406030204" pitchFamily="18" charset="0"/>
                        <a:ea typeface="楷体" panose="02010609060101010101" pitchFamily="49" charset="-122"/>
                      </a:rPr>
                      <m:t>1</m:t>
                    </m:r>
                    <m:r>
                      <a:rPr lang="zh-CN" altLang="en-US" i="1" smtClean="0">
                        <a:latin typeface="Cambria Math" panose="02040503050406030204" pitchFamily="18" charset="0"/>
                        <a:ea typeface="楷体" panose="02010609060101010101" pitchFamily="49" charset="-122"/>
                      </a:rPr>
                      <m:t>到</m:t>
                    </m:r>
                    <m:r>
                      <a:rPr lang="en-US" altLang="zh-CN" b="0" i="1" smtClean="0">
                        <a:latin typeface="Cambria Math" panose="02040503050406030204" pitchFamily="18" charset="0"/>
                        <a:ea typeface="楷体" panose="02010609060101010101" pitchFamily="49" charset="-122"/>
                      </a:rPr>
                      <m:t>𝑛</m:t>
                    </m:r>
                    <m:r>
                      <a:rPr lang="zh-CN" altLang="en-US" i="1">
                        <a:latin typeface="Cambria Math" panose="02040503050406030204" pitchFamily="18" charset="0"/>
                        <a:ea typeface="楷体" panose="02010609060101010101" pitchFamily="49" charset="-122"/>
                      </a:rPr>
                      <m:t>且</m:t>
                    </m:r>
                  </m:oMath>
                </a14:m>
                <a:r>
                  <a:rPr lang="zh-CN" altLang="en-US" dirty="0">
                    <a:latin typeface="楷体" panose="02010609060101010101" pitchFamily="49" charset="-122"/>
                    <a:ea typeface="楷体" panose="02010609060101010101" pitchFamily="49" charset="-122"/>
                  </a:rPr>
                  <a:t>互不相同的</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点的二叉堆</a:t>
                </a:r>
                <a:endParaRPr lang="en-US" altLang="zh-CN"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9</m:t>
                        </m:r>
                      </m:sup>
                    </m:sSup>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775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令</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𝑠</m:t>
                        </m:r>
                      </m:e>
                      <m:sub>
                        <m:r>
                          <a:rPr lang="en-US" altLang="zh-CN" b="0" i="1" smtClean="0">
                            <a:latin typeface="Cambria Math" panose="02040503050406030204" pitchFamily="18" charset="0"/>
                            <a:ea typeface="楷体" panose="02010609060101010101" pitchFamily="49" charset="-122"/>
                          </a:rPr>
                          <m:t>𝑖</m:t>
                        </m:r>
                      </m:sub>
                    </m:sSub>
                  </m:oMath>
                </a14:m>
                <a:r>
                  <a:rPr lang="zh-CN" altLang="en-US" dirty="0">
                    <a:latin typeface="楷体" panose="02010609060101010101" pitchFamily="49" charset="-122"/>
                    <a:ea typeface="楷体" panose="02010609060101010101" pitchFamily="49" charset="-122"/>
                  </a:rPr>
                  <a:t>表示子树</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oMath>
                </a14:m>
                <a:r>
                  <a:rPr lang="zh-CN" altLang="en-US" dirty="0">
                    <a:latin typeface="楷体" panose="02010609060101010101" pitchFamily="49" charset="-122"/>
                    <a:ea typeface="楷体" panose="02010609060101010101" pitchFamily="49" charset="-122"/>
                  </a:rPr>
                  <a:t>的大小，</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sub>
                    </m:sSub>
                  </m:oMath>
                </a14:m>
                <a:r>
                  <a:rPr lang="zh-CN" altLang="en-US" dirty="0">
                    <a:latin typeface="楷体" panose="02010609060101010101" pitchFamily="49" charset="-122"/>
                    <a:ea typeface="楷体" panose="02010609060101010101" pitchFamily="49" charset="-122"/>
                  </a:rPr>
                  <a:t>和</a:t>
                </a:r>
                <a14:m>
                  <m:oMath xmlns:m="http://schemas.openxmlformats.org/officeDocument/2006/math">
                    <m:sSub>
                      <m:sSubPr>
                        <m:ctrlPr>
                          <a:rPr lang="en-US" altLang="zh-CN" b="0" i="1" dirty="0" smtClean="0">
                            <a:latin typeface="Cambria Math" panose="02040503050406030204" pitchFamily="18" charset="0"/>
                            <a:ea typeface="楷体" panose="02010609060101010101" pitchFamily="49" charset="-122"/>
                          </a:rPr>
                        </m:ctrlPr>
                      </m:sSubPr>
                      <m:e>
                        <m:r>
                          <a:rPr lang="en-US" altLang="zh-CN" b="0" i="1" dirty="0" smtClean="0">
                            <a:latin typeface="Cambria Math" panose="02040503050406030204" pitchFamily="18" charset="0"/>
                            <a:ea typeface="楷体" panose="02010609060101010101" pitchFamily="49" charset="-122"/>
                          </a:rPr>
                          <m:t>𝑟</m:t>
                        </m:r>
                      </m:e>
                      <m:sub>
                        <m:r>
                          <a:rPr lang="en-US" altLang="zh-CN" b="0" i="1" dirty="0" smtClean="0">
                            <a:latin typeface="Cambria Math" panose="02040503050406030204" pitchFamily="18" charset="0"/>
                            <a:ea typeface="楷体" panose="02010609060101010101" pitchFamily="49" charset="-122"/>
                          </a:rPr>
                          <m:t>𝑖</m:t>
                        </m:r>
                      </m:sub>
                    </m:sSub>
                    <m:r>
                      <a:rPr lang="zh-CN" altLang="en-US" i="1" dirty="0">
                        <a:latin typeface="Cambria Math" panose="02040503050406030204" pitchFamily="18" charset="0"/>
                        <a:ea typeface="楷体" panose="02010609060101010101" pitchFamily="49" charset="-122"/>
                      </a:rPr>
                      <m:t>分别</m:t>
                    </m:r>
                  </m:oMath>
                </a14:m>
                <a:r>
                  <a:rPr lang="zh-CN" altLang="en-US" dirty="0">
                    <a:latin typeface="楷体" panose="02010609060101010101" pitchFamily="49" charset="-122"/>
                    <a:ea typeface="楷体" panose="02010609060101010101" pitchFamily="49" charset="-122"/>
                  </a:rPr>
                  <a:t>表示</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𝑖</m:t>
                    </m:r>
                    <m:r>
                      <a:rPr lang="zh-CN" altLang="en-US" i="1" dirty="0">
                        <a:latin typeface="Cambria Math" panose="02040503050406030204" pitchFamily="18" charset="0"/>
                        <a:ea typeface="楷体" panose="02010609060101010101" pitchFamily="49" charset="-122"/>
                      </a:rPr>
                      <m:t>的</m:t>
                    </m:r>
                  </m:oMath>
                </a14:m>
                <a:r>
                  <a:rPr lang="zh-CN" altLang="en-US" dirty="0">
                    <a:latin typeface="楷体" panose="02010609060101010101" pitchFamily="49" charset="-122"/>
                    <a:ea typeface="楷体" panose="02010609060101010101" pitchFamily="49" charset="-122"/>
                  </a:rPr>
                  <a:t>左右儿子</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表示以</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根</m:t>
                    </m:r>
                  </m:oMath>
                </a14:m>
                <a:r>
                  <a:rPr lang="zh-CN" altLang="en-US" dirty="0">
                    <a:latin typeface="楷体" panose="02010609060101010101" pitchFamily="49" charset="-122"/>
                    <a:ea typeface="楷体" panose="02010609060101010101" pitchFamily="49" charset="-122"/>
                  </a:rPr>
                  <a:t>的子树内不重复地填上</a:t>
                </a:r>
                <a14:m>
                  <m:oMath xmlns:m="http://schemas.openxmlformats.org/officeDocument/2006/math">
                    <m:r>
                      <a:rPr lang="en-US" altLang="zh-CN" i="1" dirty="0">
                        <a:latin typeface="Cambria Math" panose="02040503050406030204" pitchFamily="18" charset="0"/>
                        <a:ea typeface="楷体" panose="02010609060101010101" pitchFamily="49" charset="-122"/>
                      </a:rPr>
                      <m:t>1</m:t>
                    </m:r>
                    <m:r>
                      <a:rPr lang="zh-CN" altLang="en-US" i="1" dirty="0" smtClean="0">
                        <a:latin typeface="Cambria Math" panose="02040503050406030204" pitchFamily="18" charset="0"/>
                        <a:ea typeface="楷体" panose="02010609060101010101" pitchFamily="49" charset="-122"/>
                      </a:rPr>
                      <m:t>到</m:t>
                    </m:r>
                    <m:sSub>
                      <m:sSubPr>
                        <m:ctrlPr>
                          <a:rPr lang="en-US" altLang="zh-CN" b="0" i="1" dirty="0" smtClean="0">
                            <a:latin typeface="Cambria Math" panose="02040503050406030204" pitchFamily="18" charset="0"/>
                            <a:ea typeface="楷体" panose="02010609060101010101" pitchFamily="49" charset="-122"/>
                          </a:rPr>
                        </m:ctrlPr>
                      </m:sSubPr>
                      <m:e>
                        <m:r>
                          <a:rPr lang="en-US" altLang="zh-CN" b="0" i="1" dirty="0" smtClean="0">
                            <a:latin typeface="Cambria Math" panose="02040503050406030204" pitchFamily="18" charset="0"/>
                            <a:ea typeface="楷体" panose="02010609060101010101" pitchFamily="49" charset="-122"/>
                          </a:rPr>
                          <m:t>𝑠</m:t>
                        </m:r>
                      </m:e>
                      <m:sub>
                        <m:r>
                          <a:rPr lang="en-US" altLang="zh-CN" b="0" i="1" dirty="0" smtClean="0">
                            <a:latin typeface="Cambria Math" panose="02040503050406030204" pitchFamily="18" charset="0"/>
                            <a:ea typeface="楷体" panose="02010609060101010101" pitchFamily="49" charset="-122"/>
                          </a:rPr>
                          <m:t>𝑖</m:t>
                        </m:r>
                      </m:sub>
                    </m:sSub>
                  </m:oMath>
                </a14:m>
                <a:r>
                  <a:rPr lang="zh-CN" altLang="en-US" dirty="0">
                    <a:latin typeface="楷体" panose="02010609060101010101" pitchFamily="49" charset="-122"/>
                    <a:ea typeface="楷体" panose="02010609060101010101" pitchFamily="49" charset="-122"/>
                  </a:rPr>
                  <a:t>的方案数</a:t>
                </a:r>
                <a:endParaRPr lang="en-US" altLang="zh-CN"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𝑖</m:t>
                        </m:r>
                      </m:e>
                    </m:d>
                    <m:r>
                      <a:rPr lang="en-US" altLang="zh-CN" b="0" i="1" smtClean="0">
                        <a:latin typeface="Cambria Math" panose="02040503050406030204" pitchFamily="18" charset="0"/>
                        <a:ea typeface="楷体" panose="02010609060101010101" pitchFamily="49" charset="-122"/>
                      </a:rPr>
                      <m:t>=</m:t>
                    </m:r>
                    <m:sSubSup>
                      <m:sSubSupPr>
                        <m:ctrlPr>
                          <a:rPr lang="en-US" altLang="zh-CN" b="0" i="1" smtClean="0">
                            <a:latin typeface="Cambria Math" panose="02040503050406030204" pitchFamily="18" charset="0"/>
                            <a:ea typeface="楷体" panose="02010609060101010101" pitchFamily="49" charset="-122"/>
                          </a:rPr>
                        </m:ctrlPr>
                      </m:sSubSupPr>
                      <m:e>
                        <m:r>
                          <a:rPr lang="en-US" altLang="zh-CN" b="0" i="1" smtClean="0">
                            <a:latin typeface="Cambria Math" panose="02040503050406030204" pitchFamily="18" charset="0"/>
                            <a:ea typeface="楷体" panose="02010609060101010101" pitchFamily="49" charset="-122"/>
                          </a:rPr>
                          <m:t>𝐶</m:t>
                        </m:r>
                      </m:e>
                      <m:sub>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𝑠</m:t>
                            </m:r>
                          </m:e>
                          <m:sub>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−1</m:t>
                        </m:r>
                      </m:sub>
                      <m:sup>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𝑠</m:t>
                            </m:r>
                          </m:e>
                          <m:sub>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sub>
                            </m:sSub>
                          </m:sub>
                        </m:sSub>
                      </m:sup>
                    </m:sSubSup>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𝑙</m:t>
                            </m:r>
                          </m:e>
                          <m:sub>
                            <m:r>
                              <a:rPr lang="en-US" altLang="zh-CN" b="0" i="1" smtClean="0">
                                <a:latin typeface="Cambria Math" panose="02040503050406030204" pitchFamily="18" charset="0"/>
                                <a:ea typeface="楷体" panose="02010609060101010101" pitchFamily="49" charset="-122"/>
                              </a:rPr>
                              <m:t>𝑖</m:t>
                            </m:r>
                          </m:sub>
                        </m:sSub>
                      </m:e>
                    </m:d>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𝑟</m:t>
                        </m:r>
                      </m:e>
                      <m:sub>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把组合数拆成阶乘的形式，事实上我们可以发现答案为</a:t>
                </a:r>
                <a14:m>
                  <m:oMath xmlns:m="http://schemas.openxmlformats.org/officeDocument/2006/math">
                    <m:f>
                      <m:fPr>
                        <m:ctrlPr>
                          <a:rPr lang="en-US" altLang="zh-CN"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m:t>
                        </m:r>
                      </m:num>
                      <m:den>
                        <m:nary>
                          <m:naryPr>
                            <m:chr m:val="∏"/>
                            <m:ctrlPr>
                              <a:rPr lang="en-US" altLang="zh-CN"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up>
                            <m:r>
                              <a:rPr lang="en-US" altLang="zh-CN" b="0" i="1" smtClean="0">
                                <a:latin typeface="Cambria Math" panose="02040503050406030204" pitchFamily="18" charset="0"/>
                                <a:ea typeface="楷体" panose="02010609060101010101" pitchFamily="49" charset="-122"/>
                              </a:rPr>
                              <m:t>𝑛</m:t>
                            </m:r>
                          </m:sup>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𝑠</m:t>
                                </m:r>
                              </m:e>
                              <m:sub>
                                <m:r>
                                  <a:rPr lang="en-US" altLang="zh-CN" b="0" i="1" smtClean="0">
                                    <a:latin typeface="Cambria Math" panose="02040503050406030204" pitchFamily="18" charset="0"/>
                                    <a:ea typeface="楷体" panose="02010609060101010101" pitchFamily="49" charset="-122"/>
                                  </a:rPr>
                                  <m:t>𝑖</m:t>
                                </m:r>
                              </m:sub>
                            </m:sSub>
                          </m:e>
                        </m:nary>
                      </m:den>
                    </m:f>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599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对于一个完全二叉树，根节点的左右子树至少有一个是满二叉树</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我们可以</a:t>
                </a:r>
                <a14:m>
                  <m:oMath xmlns:m="http://schemas.openxmlformats.org/officeDocument/2006/math">
                    <m:r>
                      <a:rPr lang="en-US" altLang="zh-CN" b="0" i="1" smtClean="0">
                        <a:latin typeface="Cambria Math" panose="02040503050406030204" pitchFamily="18" charset="0"/>
                        <a:ea typeface="楷体" panose="02010609060101010101" pitchFamily="49" charset="-122"/>
                      </a:rPr>
                      <m:t>𝐷𝑃</m:t>
                    </m:r>
                    <m:r>
                      <a:rPr lang="zh-CN" altLang="en-US" i="1">
                        <a:latin typeface="Cambria Math" panose="02040503050406030204" pitchFamily="18" charset="0"/>
                        <a:ea typeface="楷体" panose="02010609060101010101" pitchFamily="49" charset="-122"/>
                      </a:rPr>
                      <m:t>求</m:t>
                    </m:r>
                  </m:oMath>
                </a14:m>
                <a:r>
                  <a:rPr lang="zh-CN" altLang="en-US" dirty="0">
                    <a:latin typeface="楷体" panose="02010609060101010101" pitchFamily="49" charset="-122"/>
                    <a:ea typeface="楷体" panose="02010609060101010101" pitchFamily="49" charset="-122"/>
                  </a:rPr>
                  <a:t>出每种满二叉树的子树大小乘积</a:t>
                </a:r>
                <a:endParaRPr lang="en-US" altLang="zh-CN" b="0" dirty="0">
                  <a:ea typeface="楷体" panose="02010609060101010101" pitchFamily="49" charset="-122"/>
                </a:endParaRPr>
              </a:p>
              <a:p>
                <a:r>
                  <a:rPr lang="zh-CN" altLang="en-US" dirty="0">
                    <a:latin typeface="楷体" panose="02010609060101010101" pitchFamily="49" charset="-122"/>
                    <a:ea typeface="楷体" panose="02010609060101010101" pitchFamily="49" charset="-122"/>
                  </a:rPr>
                  <a:t>接着我们从根节点开始，找到一个满二叉树的子树，直接用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𝑔</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算它的贡献，然后递归到另一个子树里继续做</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剩下只要求</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就行了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分段打表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假设打了</a:t>
                </a:r>
                <a14:m>
                  <m:oMath xmlns:m="http://schemas.openxmlformats.org/officeDocument/2006/math">
                    <m:r>
                      <a:rPr lang="en-US" altLang="zh-CN" b="0" i="1" smtClean="0">
                        <a:latin typeface="Cambria Math" panose="02040503050406030204" pitchFamily="18" charset="0"/>
                        <a:ea typeface="楷体" panose="02010609060101010101" pitchFamily="49" charset="-122"/>
                      </a:rPr>
                      <m:t>𝑘</m:t>
                    </m:r>
                    <m:r>
                      <a:rPr lang="zh-CN" altLang="en-US" i="1">
                        <a:latin typeface="Cambria Math" panose="02040503050406030204" pitchFamily="18" charset="0"/>
                        <a:ea typeface="楷体" panose="02010609060101010101" pitchFamily="49" charset="-122"/>
                      </a:rPr>
                      <m:t>个</m:t>
                    </m:r>
                    <m:r>
                      <a:rPr lang="zh-CN" altLang="en-US" i="1" smtClean="0">
                        <a:latin typeface="Cambria Math" panose="02040503050406030204" pitchFamily="18" charset="0"/>
                        <a:ea typeface="楷体" panose="02010609060101010101" pitchFamily="49" charset="-122"/>
                      </a:rPr>
                      <m:t>阶乘</m:t>
                    </m:r>
                  </m:oMath>
                </a14:m>
                <a:r>
                  <a:rPr lang="zh-CN" altLang="en-US" dirty="0">
                    <a:latin typeface="楷体" panose="02010609060101010101" pitchFamily="49" charset="-122"/>
                    <a:ea typeface="楷体" panose="02010609060101010101" pitchFamily="49" charset="-122"/>
                  </a:rPr>
                  <a:t>，时间复杂度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log</m:t>
                        </m:r>
                      </m:fName>
                      <m:e>
                        <m:r>
                          <a:rPr lang="en-US" altLang="zh-CN" b="0" i="1" smtClean="0">
                            <a:latin typeface="Cambria Math" panose="02040503050406030204" pitchFamily="18" charset="0"/>
                            <a:ea typeface="楷体" panose="02010609060101010101" pitchFamily="49" charset="-122"/>
                          </a:rPr>
                          <m:t>𝑛</m:t>
                        </m:r>
                      </m:e>
                    </m:func>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𝑛</m:t>
                        </m:r>
                      </m:num>
                      <m:den>
                        <m:r>
                          <a:rPr lang="en-US" altLang="zh-CN" b="0" i="1" smtClean="0">
                            <a:latin typeface="Cambria Math" panose="02040503050406030204" pitchFamily="18" charset="0"/>
                            <a:ea typeface="楷体" panose="02010609060101010101" pitchFamily="49" charset="-122"/>
                          </a:rPr>
                          <m:t>𝑘</m:t>
                        </m:r>
                      </m:den>
                    </m:f>
                    <m:r>
                      <a:rPr lang="en-US" altLang="zh-CN" b="0" i="1" smtClean="0">
                        <a:latin typeface="Cambria Math" panose="02040503050406030204" pitchFamily="18" charset="0"/>
                        <a:ea typeface="楷体" panose="02010609060101010101" pitchFamily="49" charset="-122"/>
                      </a:rPr>
                      <m:t>)</m:t>
                    </m:r>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595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密文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有</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未知数，每个未知数有一个权值，你每次可以选择若干个连续的未知数，花费它们权值异或和的代价得到它们的异或和，求至少要花费多少代价才能求出每个数的值</a:t>
                </a:r>
                <a:endParaRPr lang="en-US" altLang="zh-CN"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51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密文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令前</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未知数的异或和为</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𝑖</m:t>
                        </m:r>
                      </m:sub>
                    </m:sSub>
                    <m:r>
                      <a:rPr lang="zh-CN" altLang="en-US" i="1">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那么询问</a:t>
                </a:r>
                <a14:m>
                  <m:oMath xmlns:m="http://schemas.openxmlformats.org/officeDocument/2006/math">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𝑙</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𝑟</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等同于询问</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𝑙</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𝑥𝑜𝑟</m:t>
                    </m:r>
                    <m:r>
                      <a:rPr lang="en-US" altLang="zh-CN" b="0" i="1" smtClean="0">
                        <a:latin typeface="Cambria Math" panose="02040503050406030204" pitchFamily="18" charset="0"/>
                        <a:ea typeface="楷体" panose="02010609060101010101" pitchFamily="49" charset="-122"/>
                      </a:rPr>
                      <m:t> </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𝑟</m:t>
                        </m:r>
                      </m:sub>
                    </m:sSub>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知道每个数的值等价与知道每个</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𝑖</m:t>
                        </m:r>
                      </m:sub>
                    </m:sSub>
                  </m:oMath>
                </a14:m>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一开始只有</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0</m:t>
                        </m:r>
                      </m:sub>
                    </m:sSub>
                  </m:oMath>
                </a14:m>
                <a:r>
                  <a:rPr lang="zh-CN" altLang="en-US" dirty="0">
                    <a:latin typeface="楷体" panose="02010609060101010101" pitchFamily="49" charset="-122"/>
                    <a:ea typeface="楷体" panose="02010609060101010101" pitchFamily="49" charset="-122"/>
                  </a:rPr>
                  <a:t>是已知的，而询问</a:t>
                </a:r>
                <a14:m>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𝑙</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𝑟</m:t>
                        </m:r>
                      </m:e>
                    </m:d>
                  </m:oMath>
                </a14:m>
                <a:r>
                  <a:rPr lang="zh-CN" altLang="en-US" dirty="0">
                    <a:latin typeface="楷体" panose="02010609060101010101" pitchFamily="49" charset="-122"/>
                    <a:ea typeface="楷体" panose="02010609060101010101" pitchFamily="49" charset="-122"/>
                  </a:rPr>
                  <a:t>等同于知道</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𝑙</m:t>
                        </m:r>
                        <m:r>
                          <a:rPr lang="en-US" altLang="zh-CN" b="0" i="1" smtClean="0">
                            <a:latin typeface="Cambria Math" panose="02040503050406030204" pitchFamily="18" charset="0"/>
                            <a:ea typeface="楷体" panose="02010609060101010101" pitchFamily="49" charset="-122"/>
                          </a:rPr>
                          <m:t>−1</m:t>
                        </m:r>
                      </m:sub>
                    </m:sSub>
                    <m:r>
                      <a:rPr lang="zh-CN" altLang="en-US" i="1">
                        <a:latin typeface="Cambria Math" panose="02040503050406030204" pitchFamily="18" charset="0"/>
                        <a:ea typeface="楷体" panose="02010609060101010101" pitchFamily="49" charset="-122"/>
                      </a:rPr>
                      <m:t>和</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𝑟</m:t>
                        </m:r>
                      </m:sub>
                    </m:sSub>
                  </m:oMath>
                </a14:m>
                <a:r>
                  <a:rPr lang="zh-CN" altLang="en-US" dirty="0">
                    <a:latin typeface="楷体" panose="02010609060101010101" pitchFamily="49" charset="-122"/>
                    <a:ea typeface="楷体" panose="02010609060101010101" pitchFamily="49" charset="-122"/>
                  </a:rPr>
                  <a:t>中的一个就可以知道另一个</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把询问看成让</a:t>
                </a:r>
                <a14:m>
                  <m:oMath xmlns:m="http://schemas.openxmlformats.org/officeDocument/2006/math">
                    <m:r>
                      <a:rPr lang="en-US" altLang="zh-CN" b="0" i="1" smtClean="0">
                        <a:latin typeface="Cambria Math" panose="02040503050406030204" pitchFamily="18" charset="0"/>
                        <a:ea typeface="楷体" panose="02010609060101010101" pitchFamily="49" charset="-122"/>
                      </a:rPr>
                      <m:t>𝑙</m:t>
                    </m:r>
                    <m:r>
                      <a:rPr lang="en-US" altLang="zh-CN" b="0" i="1" smtClean="0">
                        <a:latin typeface="Cambria Math" panose="02040503050406030204" pitchFamily="18" charset="0"/>
                        <a:ea typeface="楷体" panose="02010609060101010101" pitchFamily="49" charset="-122"/>
                      </a:rPr>
                      <m:t>−1</m:t>
                    </m:r>
                  </m:oMath>
                </a14:m>
                <a:r>
                  <a:rPr lang="zh-CN" altLang="en-US" dirty="0">
                    <a:latin typeface="楷体" panose="02010609060101010101" pitchFamily="49" charset="-122"/>
                    <a:ea typeface="楷体" panose="02010609060101010101" pitchFamily="49" charset="-122"/>
                  </a:rPr>
                  <a:t>和</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𝑟</m:t>
                    </m:r>
                    <m:r>
                      <a:rPr lang="zh-CN" altLang="en-US" i="1" dirty="0">
                        <a:latin typeface="Cambria Math" panose="02040503050406030204" pitchFamily="18" charset="0"/>
                        <a:ea typeface="楷体" panose="02010609060101010101" pitchFamily="49" charset="-122"/>
                      </a:rPr>
                      <m:t>连边</m:t>
                    </m:r>
                  </m:oMath>
                </a14:m>
                <a:r>
                  <a:rPr lang="zh-CN" altLang="en-US" dirty="0">
                    <a:latin typeface="楷体" panose="02010609060101010101" pitchFamily="49" charset="-122"/>
                    <a:ea typeface="楷体" panose="02010609060101010101" pitchFamily="49" charset="-122"/>
                  </a:rPr>
                  <a:t>，问题可以转化为让</a:t>
                </a:r>
                <a14:m>
                  <m:oMath xmlns:m="http://schemas.openxmlformats.org/officeDocument/2006/math">
                    <m:r>
                      <a:rPr lang="en-US" altLang="zh-CN" i="1" dirty="0">
                        <a:latin typeface="Cambria Math" panose="02040503050406030204" pitchFamily="18" charset="0"/>
                        <a:ea typeface="楷体" panose="02010609060101010101" pitchFamily="49" charset="-122"/>
                      </a:rPr>
                      <m:t>0</m:t>
                    </m:r>
                  </m:oMath>
                </a14:m>
                <a:r>
                  <a:rPr lang="zh-CN" altLang="en-US" dirty="0">
                    <a:latin typeface="楷体" panose="02010609060101010101" pitchFamily="49" charset="-122"/>
                    <a:ea typeface="楷体" panose="02010609060101010101" pitchFamily="49" charset="-122"/>
                  </a:rPr>
                  <a:t>到</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𝑛</m:t>
                    </m:r>
                    <m:r>
                      <a:rPr lang="zh-CN" altLang="en-US" i="1" dirty="0">
                        <a:latin typeface="Cambria Math" panose="02040503050406030204" pitchFamily="18" charset="0"/>
                        <a:ea typeface="楷体" panose="02010609060101010101" pitchFamily="49" charset="-122"/>
                      </a:rPr>
                      <m:t>的</m:t>
                    </m:r>
                  </m:oMath>
                </a14:m>
                <a:r>
                  <a:rPr lang="zh-CN" altLang="en-US" dirty="0">
                    <a:latin typeface="楷体" panose="02010609060101010101" pitchFamily="49" charset="-122"/>
                    <a:ea typeface="楷体" panose="02010609060101010101" pitchFamily="49" charset="-122"/>
                  </a:rPr>
                  <a:t>所有点连通的最小代价，即最小生成树</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令前</a:t>
                </a:r>
                <a14:m>
                  <m:oMath xmlns:m="http://schemas.openxmlformats.org/officeDocument/2006/math">
                    <m:r>
                      <a:rPr lang="en-US" altLang="zh-CN" b="0" i="1" smtClean="0">
                        <a:latin typeface="Cambria Math" panose="02040503050406030204" pitchFamily="18" charset="0"/>
                        <a:ea typeface="楷体" panose="02010609060101010101" pitchFamily="49" charset="-122"/>
                      </a:rPr>
                      <m:t>𝑖</m:t>
                    </m:r>
                    <m:r>
                      <a:rPr lang="zh-CN" altLang="en-US" i="1">
                        <a:latin typeface="Cambria Math" panose="02040503050406030204" pitchFamily="18" charset="0"/>
                        <a:ea typeface="楷体" panose="02010609060101010101" pitchFamily="49" charset="-122"/>
                      </a:rPr>
                      <m:t>个</m:t>
                    </m:r>
                  </m:oMath>
                </a14:m>
                <a:r>
                  <a:rPr lang="zh-CN" altLang="en-US" dirty="0">
                    <a:latin typeface="楷体" panose="02010609060101010101" pitchFamily="49" charset="-122"/>
                    <a:ea typeface="楷体" panose="02010609060101010101" pitchFamily="49" charset="-122"/>
                  </a:rPr>
                  <a:t>未知数权值的异或和为</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𝑖</m:t>
                        </m:r>
                      </m:sub>
                    </m:sSub>
                  </m:oMath>
                </a14:m>
                <a:r>
                  <a:rPr lang="zh-CN" altLang="en-US" dirty="0">
                    <a:latin typeface="楷体" panose="02010609060101010101" pitchFamily="49" charset="-122"/>
                    <a:ea typeface="楷体" panose="02010609060101010101" pitchFamily="49" charset="-122"/>
                  </a:rPr>
                  <a:t>，那么问题相当于求一张边</a:t>
                </a:r>
                <a14:m>
                  <m:oMath xmlns:m="http://schemas.openxmlformats.org/officeDocument/2006/math">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𝑗</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权值为</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𝑥𝑜𝑟</m:t>
                    </m:r>
                    <m:r>
                      <a:rPr lang="en-US" altLang="zh-CN" b="0" i="1" smtClean="0">
                        <a:latin typeface="Cambria Math" panose="02040503050406030204" pitchFamily="18" charset="0"/>
                        <a:ea typeface="楷体" panose="02010609060101010101" pitchFamily="49" charset="-122"/>
                      </a:rPr>
                      <m:t> </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𝑗</m:t>
                        </m:r>
                      </m:sub>
                    </m:sSub>
                  </m:oMath>
                </a14:m>
                <a:r>
                  <a:rPr lang="zh-CN" altLang="en-US" dirty="0">
                    <a:latin typeface="楷体" panose="02010609060101010101" pitchFamily="49" charset="-122"/>
                    <a:ea typeface="楷体" panose="02010609060101010101" pitchFamily="49" charset="-122"/>
                  </a:rPr>
                  <a:t>的完全图的最小生成树</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108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密文</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解法</a:t>
                </a:r>
                <a14:m>
                  <m:oMath xmlns:m="http://schemas.openxmlformats.org/officeDocument/2006/math">
                    <m:r>
                      <a:rPr lang="en-US" altLang="zh-CN" i="1">
                        <a:latin typeface="Cambria Math" panose="02040503050406030204" pitchFamily="18" charset="0"/>
                        <a:ea typeface="楷体" panose="02010609060101010101" pitchFamily="49" charset="-122"/>
                      </a:rPr>
                      <m:t>1</m:t>
                    </m:r>
                  </m:oMath>
                </a14:m>
                <a:r>
                  <a:rPr lang="zh-CN" altLang="en-US"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𝐵𝑜𝑟𝑢𝑣𝑘𝑎</m:t>
                    </m:r>
                    <m:r>
                      <a:rPr lang="zh-CN" altLang="en-US" i="1" dirty="0">
                        <a:latin typeface="Cambria Math" panose="02040503050406030204" pitchFamily="18" charset="0"/>
                        <a:ea typeface="楷体" panose="02010609060101010101" pitchFamily="49" charset="-122"/>
                      </a:rPr>
                      <m:t>算法</m:t>
                    </m:r>
                  </m:oMath>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开始时将每个点看成一个连通块，然后进行若干轮迭代，每轮对每个连通块找到一条连接连通块内的点和连通块外的点且边权最小的边，加入最小生成树</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正确性证明可以类比</a:t>
                </a:r>
                <a14:m>
                  <m:oMath xmlns:m="http://schemas.openxmlformats.org/officeDocument/2006/math">
                    <m:r>
                      <a:rPr lang="en-US" altLang="zh-CN" b="0" i="1" smtClean="0">
                        <a:latin typeface="Cambria Math" panose="02040503050406030204" pitchFamily="18" charset="0"/>
                        <a:ea typeface="楷体" panose="02010609060101010101" pitchFamily="49" charset="-122"/>
                      </a:rPr>
                      <m:t>𝑝𝑟𝑖𝑚</m:t>
                    </m:r>
                  </m:oMath>
                </a14:m>
                <a:r>
                  <a:rPr lang="zh-CN" altLang="en-US" dirty="0">
                    <a:latin typeface="楷体" panose="02010609060101010101" pitchFamily="49" charset="-122"/>
                    <a:ea typeface="楷体" panose="02010609060101010101" pitchFamily="49" charset="-122"/>
                  </a:rPr>
                  <a:t>算法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每次迭代连通块个数至少减半，最多迭代</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log</m:t>
                        </m:r>
                      </m:fName>
                      <m:e>
                        <m:r>
                          <a:rPr lang="en-US" altLang="zh-CN" b="0" i="1" smtClean="0">
                            <a:latin typeface="Cambria Math" panose="02040503050406030204" pitchFamily="18" charset="0"/>
                            <a:ea typeface="楷体" panose="02010609060101010101" pitchFamily="49" charset="-122"/>
                          </a:rPr>
                          <m:t>𝑛</m:t>
                        </m:r>
                      </m:e>
                    </m:func>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轮</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每次迭代我们开一个</a:t>
                </a:r>
                <a14:m>
                  <m:oMath xmlns:m="http://schemas.openxmlformats.org/officeDocument/2006/math">
                    <m:r>
                      <a:rPr lang="en-US" altLang="zh-CN" b="0" i="1" smtClean="0">
                        <a:latin typeface="Cambria Math" panose="02040503050406030204" pitchFamily="18" charset="0"/>
                        <a:ea typeface="楷体" panose="02010609060101010101" pitchFamily="49" charset="-122"/>
                      </a:rPr>
                      <m:t>𝑡𝑟𝑖𝑒</m:t>
                    </m:r>
                    <m:r>
                      <a:rPr lang="zh-CN" altLang="en-US" i="1">
                        <a:latin typeface="Cambria Math" panose="02040503050406030204" pitchFamily="18" charset="0"/>
                        <a:ea typeface="楷体" panose="02010609060101010101" pitchFamily="49" charset="-122"/>
                      </a:rPr>
                      <m:t>树</m:t>
                    </m:r>
                  </m:oMath>
                </a14:m>
                <a:r>
                  <a:rPr lang="zh-CN" altLang="en-US" dirty="0">
                    <a:latin typeface="楷体" panose="02010609060101010101" pitchFamily="49" charset="-122"/>
                    <a:ea typeface="楷体" panose="02010609060101010101" pitchFamily="49" charset="-122"/>
                  </a:rPr>
                  <a:t>维护所有数的信息，不难对每个点用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log</m:t>
                        </m:r>
                      </m:fNa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m:t>
                            </m:r>
                          </m:sub>
                        </m:sSub>
                      </m:e>
                    </m:func>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的时间找到一个连通块外异或起来最小的点</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𝑛</m:t>
                    </m:r>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log</m:t>
                        </m:r>
                      </m:fNa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m:t>
                            </m:r>
                          </m:sub>
                        </m:sSub>
                      </m:e>
                    </m:func>
                    <m:func>
                      <m:funcPr>
                        <m:ctrlPr>
                          <a:rPr lang="en-US" altLang="zh-CN" i="1">
                            <a:latin typeface="Cambria Math" panose="02040503050406030204" pitchFamily="18" charset="0"/>
                            <a:ea typeface="楷体" panose="02010609060101010101" pitchFamily="49" charset="-122"/>
                          </a:rPr>
                        </m:ctrlPr>
                      </m:funcPr>
                      <m:fName>
                        <m:r>
                          <m:rPr>
                            <m:sty m:val="p"/>
                          </m:rPr>
                          <a:rPr lang="en-US" altLang="zh-CN">
                            <a:latin typeface="Cambria Math" panose="02040503050406030204" pitchFamily="18" charset="0"/>
                            <a:ea typeface="楷体" panose="02010609060101010101" pitchFamily="49" charset="-122"/>
                          </a:rPr>
                          <m:t>log</m:t>
                        </m:r>
                      </m:fName>
                      <m:e>
                        <m:r>
                          <a:rPr lang="en-US" altLang="zh-CN" i="1">
                            <a:latin typeface="Cambria Math" panose="02040503050406030204" pitchFamily="18" charset="0"/>
                            <a:ea typeface="楷体" panose="02010609060101010101" pitchFamily="49" charset="-122"/>
                          </a:rPr>
                          <m:t>𝑛</m:t>
                        </m:r>
                      </m:e>
                    </m:func>
                    <m:r>
                      <a:rPr lang="en-US" altLang="zh-CN" b="0" i="1" smtClean="0">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39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密文</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解法</a:t>
                </a:r>
                <a14:m>
                  <m:oMath xmlns:m="http://schemas.openxmlformats.org/officeDocument/2006/math">
                    <m:r>
                      <a:rPr lang="en-US" altLang="zh-CN" b="0" i="1" smtClean="0">
                        <a:latin typeface="Cambria Math" panose="02040503050406030204" pitchFamily="18" charset="0"/>
                        <a:ea typeface="楷体" panose="02010609060101010101" pitchFamily="49" charset="-122"/>
                      </a:rPr>
                      <m:t>2</m:t>
                    </m:r>
                    <m:r>
                      <a:rPr lang="zh-CN" altLang="en-US"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𝑡𝑟𝑖𝑒</m:t>
                    </m:r>
                    <m:r>
                      <a:rPr lang="zh-CN" altLang="en-US" i="1">
                        <a:latin typeface="Cambria Math" panose="02040503050406030204" pitchFamily="18" charset="0"/>
                        <a:ea typeface="楷体" panose="02010609060101010101" pitchFamily="49" charset="-122"/>
                      </a:rPr>
                      <m:t>树</m:t>
                    </m:r>
                  </m:oMath>
                </a14:m>
                <a:r>
                  <a:rPr lang="zh-CN" altLang="en-US" b="0" dirty="0">
                    <a:latin typeface="楷体" panose="02010609060101010101" pitchFamily="49" charset="-122"/>
                    <a:ea typeface="楷体" panose="02010609060101010101" pitchFamily="49" charset="-122"/>
                  </a:rPr>
                  <a:t>上贪心</a:t>
                </a:r>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我们把所有</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𝑖</m:t>
                        </m:r>
                      </m:sub>
                    </m:sSub>
                  </m:oMath>
                </a14:m>
                <a:r>
                  <a:rPr lang="zh-CN" altLang="en-US" b="0" dirty="0">
                    <a:latin typeface="楷体" panose="02010609060101010101" pitchFamily="49" charset="-122"/>
                    <a:ea typeface="楷体" panose="02010609060101010101" pitchFamily="49" charset="-122"/>
                  </a:rPr>
                  <a:t>存到</a:t>
                </a:r>
                <a14:m>
                  <m:oMath xmlns:m="http://schemas.openxmlformats.org/officeDocument/2006/math">
                    <m:r>
                      <a:rPr lang="en-US" altLang="zh-CN" b="0" i="1" smtClean="0">
                        <a:latin typeface="Cambria Math" panose="02040503050406030204" pitchFamily="18" charset="0"/>
                        <a:ea typeface="楷体" panose="02010609060101010101" pitchFamily="49" charset="-122"/>
                      </a:rPr>
                      <m:t>𝑡𝑟𝑖𝑒</m:t>
                    </m:r>
                  </m:oMath>
                </a14:m>
                <a:r>
                  <a:rPr lang="zh-CN" altLang="en-US" b="0" dirty="0">
                    <a:latin typeface="楷体" panose="02010609060101010101" pitchFamily="49" charset="-122"/>
                    <a:ea typeface="楷体" panose="02010609060101010101" pitchFamily="49" charset="-122"/>
                  </a:rPr>
                  <a:t>树上</a:t>
                </a:r>
                <a:endParaRPr lang="en-US" altLang="zh-CN" b="0"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对于</a:t>
                </a:r>
                <a14:m>
                  <m:oMath xmlns:m="http://schemas.openxmlformats.org/officeDocument/2006/math">
                    <m:r>
                      <a:rPr lang="en-US" altLang="zh-CN" b="0" i="1" smtClean="0">
                        <a:latin typeface="Cambria Math" panose="02040503050406030204" pitchFamily="18" charset="0"/>
                        <a:ea typeface="楷体" panose="02010609060101010101" pitchFamily="49" charset="-122"/>
                      </a:rPr>
                      <m:t>𝑡𝑟𝑖𝑒</m:t>
                    </m:r>
                    <m:r>
                      <a:rPr lang="zh-CN" altLang="en-US" i="1">
                        <a:latin typeface="Cambria Math" panose="02040503050406030204" pitchFamily="18" charset="0"/>
                        <a:ea typeface="楷体" panose="02010609060101010101" pitchFamily="49" charset="-122"/>
                      </a:rPr>
                      <m:t>树</m:t>
                    </m:r>
                  </m:oMath>
                </a14:m>
                <a:r>
                  <a:rPr lang="zh-CN" altLang="en-US" b="0" dirty="0">
                    <a:latin typeface="楷体" panose="02010609060101010101" pitchFamily="49" charset="-122"/>
                    <a:ea typeface="楷体" panose="02010609060101010101" pitchFamily="49" charset="-122"/>
                  </a:rPr>
                  <a:t>上每个节点</a:t>
                </a:r>
                <a14:m>
                  <m:oMath xmlns:m="http://schemas.openxmlformats.org/officeDocument/2006/math">
                    <m:r>
                      <a:rPr lang="zh-CN" altLang="en-US" i="1">
                        <a:latin typeface="Cambria Math" panose="02040503050406030204" pitchFamily="18" charset="0"/>
                        <a:ea typeface="楷体" panose="02010609060101010101" pitchFamily="49" charset="-122"/>
                      </a:rPr>
                      <m:t>，</m:t>
                    </m:r>
                  </m:oMath>
                </a14:m>
                <a:r>
                  <a:rPr lang="zh-CN" altLang="en-US" b="0" dirty="0">
                    <a:latin typeface="楷体" panose="02010609060101010101" pitchFamily="49" charset="-122"/>
                    <a:ea typeface="楷体" panose="02010609060101010101" pitchFamily="49" charset="-122"/>
                  </a:rPr>
                  <a:t>如果它有两个子树，就从两个子树中各选一个点，使得它们异或和最小，然后把这两个点连起来</a:t>
                </a:r>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可以暴力枚举其中一个子树，然后到另一个子树上贪心取</a:t>
                </a:r>
                <a:endParaRPr lang="en-US" altLang="zh-CN"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每个节点只会被每个父亲枚举一次，时间复杂度</a:t>
                </a:r>
                <a14:m>
                  <m:oMath xmlns:m="http://schemas.openxmlformats.org/officeDocument/2006/math">
                    <m:r>
                      <a:rPr lang="en-US" altLang="zh-CN" b="0" i="1" smtClean="0">
                        <a:latin typeface="Cambria Math" panose="02040503050406030204" pitchFamily="18" charset="0"/>
                        <a:ea typeface="楷体" panose="02010609060101010101" pitchFamily="49" charset="-122"/>
                      </a:rPr>
                      <m:t>𝑂</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𝑛</m:t>
                    </m:r>
                    <m:func>
                      <m:funcPr>
                        <m:ctrlPr>
                          <a:rPr lang="en-US" altLang="zh-CN" b="0" i="1" smtClean="0">
                            <a:latin typeface="Cambria Math" panose="02040503050406030204" pitchFamily="18" charset="0"/>
                            <a:ea typeface="楷体" panose="02010609060101010101" pitchFamily="49" charset="-122"/>
                          </a:rPr>
                        </m:ctrlPr>
                      </m:funcPr>
                      <m:fName>
                        <m:sSup>
                          <m:sSupPr>
                            <m:ctrlPr>
                              <a:rPr lang="en-US" altLang="zh-CN" b="0" i="1" smtClean="0">
                                <a:latin typeface="Cambria Math" panose="02040503050406030204" pitchFamily="18" charset="0"/>
                                <a:ea typeface="楷体" panose="02010609060101010101" pitchFamily="49" charset="-122"/>
                              </a:rPr>
                            </m:ctrlPr>
                          </m:sSupPr>
                          <m:e>
                            <m:r>
                              <m:rPr>
                                <m:sty m:val="p"/>
                              </m:rPr>
                              <a:rPr lang="en-US" altLang="zh-CN" b="0" i="0" smtClean="0">
                                <a:latin typeface="Cambria Math" panose="02040503050406030204" pitchFamily="18" charset="0"/>
                                <a:ea typeface="楷体" panose="02010609060101010101" pitchFamily="49" charset="-122"/>
                              </a:rPr>
                              <m:t>log</m:t>
                            </m:r>
                          </m:e>
                          <m:sup>
                            <m:r>
                              <a:rPr lang="en-US" altLang="zh-CN" b="0" i="1" smtClean="0">
                                <a:latin typeface="Cambria Math" panose="02040503050406030204" pitchFamily="18" charset="0"/>
                                <a:ea typeface="楷体" panose="02010609060101010101" pitchFamily="49" charset="-122"/>
                              </a:rPr>
                              <m:t>2</m:t>
                            </m:r>
                          </m:sup>
                        </m:sSup>
                      </m:fNa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𝑖</m:t>
                            </m:r>
                          </m:sub>
                        </m:sSub>
                      </m:e>
                    </m:func>
                    <m:r>
                      <a:rPr lang="en-US" altLang="zh-CN" b="0" i="1" smtClean="0">
                        <a:latin typeface="Cambria Math" panose="02040503050406030204" pitchFamily="18" charset="0"/>
                        <a:ea typeface="楷体" panose="02010609060101010101" pitchFamily="49" charset="-122"/>
                      </a:rPr>
                      <m:t>)</m:t>
                    </m:r>
                  </m:oMath>
                </a14:m>
                <a:endParaRPr lang="en-US" altLang="zh-CN" b="0"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正确性证明：一个子树如果有相邻子树，那么从这个子树内连出去一条边最小的必然在那个相邻子树内，归纳证明即可</a:t>
                </a:r>
                <a:endParaRPr lang="en-US" altLang="zh-CN" b="0" dirty="0">
                  <a:latin typeface="楷体" panose="02010609060101010101" pitchFamily="49" charset="-122"/>
                  <a:ea typeface="楷体" panose="02010609060101010101" pitchFamily="49" charset="-122"/>
                </a:endParaRPr>
              </a:p>
            </p:txBody>
          </p:sp>
        </mc:Choice>
        <mc:Fallback>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7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79EB-6B5E-4F37-AF32-0A7E4F162ECF}"/>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269823-7D78-4EEE-9ED2-BEB33A02B810}"/>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给出一棵</a:t>
                </a:r>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zh-CN" altLang="en-US" i="1">
                        <a:latin typeface="Cambria Math" panose="02040503050406030204" pitchFamily="18" charset="0"/>
                        <a:ea typeface="楷体" panose="02010609060101010101" pitchFamily="49" charset="-122"/>
                      </a:rPr>
                      <m:t>个</m:t>
                    </m:r>
                  </m:oMath>
                </a14:m>
                <a:r>
                  <a:rPr lang="zh-CN" altLang="en-US" b="0" dirty="0">
                    <a:latin typeface="楷体" panose="02010609060101010101" pitchFamily="49" charset="-122"/>
                    <a:ea typeface="楷体" panose="02010609060101010101" pitchFamily="49" charset="-122"/>
                  </a:rPr>
                  <a:t>点的树</a:t>
                </a:r>
                <a14:m>
                  <m:oMath xmlns:m="http://schemas.openxmlformats.org/officeDocument/2006/math">
                    <m:r>
                      <a:rPr lang="en-US" altLang="zh-CN" b="0" i="1" smtClean="0">
                        <a:latin typeface="Cambria Math" panose="02040503050406030204" pitchFamily="18" charset="0"/>
                        <a:ea typeface="楷体" panose="02010609060101010101" pitchFamily="49" charset="-122"/>
                      </a:rPr>
                      <m:t>𝐴</m:t>
                    </m:r>
                    <m:r>
                      <a:rPr lang="zh-CN" altLang="en-US" i="1">
                        <a:latin typeface="Cambria Math" panose="02040503050406030204" pitchFamily="18" charset="0"/>
                        <a:ea typeface="楷体" panose="02010609060101010101" pitchFamily="49" charset="-122"/>
                      </a:rPr>
                      <m:t>和</m:t>
                    </m:r>
                  </m:oMath>
                </a14:m>
                <a:r>
                  <a:rPr lang="zh-CN" altLang="en-US" b="0" dirty="0">
                    <a:latin typeface="楷体" panose="02010609060101010101" pitchFamily="49" charset="-122"/>
                    <a:ea typeface="楷体" panose="02010609060101010101" pitchFamily="49" charset="-122"/>
                  </a:rPr>
                  <a:t>一棵</a:t>
                </a:r>
                <a14:m>
                  <m:oMath xmlns:m="http://schemas.openxmlformats.org/officeDocument/2006/math">
                    <m:r>
                      <a:rPr lang="en-US" altLang="zh-CN" b="0" i="1" smtClean="0">
                        <a:latin typeface="Cambria Math" panose="02040503050406030204" pitchFamily="18" charset="0"/>
                        <a:ea typeface="楷体" panose="02010609060101010101" pitchFamily="49" charset="-122"/>
                      </a:rPr>
                      <m:t>𝑚</m:t>
                    </m:r>
                    <m:r>
                      <a:rPr lang="zh-CN" altLang="en-US" i="1">
                        <a:latin typeface="Cambria Math" panose="02040503050406030204" pitchFamily="18" charset="0"/>
                        <a:ea typeface="楷体" panose="02010609060101010101" pitchFamily="49" charset="-122"/>
                      </a:rPr>
                      <m:t>个</m:t>
                    </m:r>
                  </m:oMath>
                </a14:m>
                <a:r>
                  <a:rPr lang="zh-CN" altLang="en-US" b="0" dirty="0">
                    <a:latin typeface="楷体" panose="02010609060101010101" pitchFamily="49" charset="-122"/>
                    <a:ea typeface="楷体" panose="02010609060101010101" pitchFamily="49" charset="-122"/>
                  </a:rPr>
                  <a:t>点的树</a:t>
                </a:r>
                <a14:m>
                  <m:oMath xmlns:m="http://schemas.openxmlformats.org/officeDocument/2006/math">
                    <m:r>
                      <a:rPr lang="en-US" altLang="zh-CN" b="0" i="1" smtClean="0">
                        <a:latin typeface="Cambria Math" panose="02040503050406030204" pitchFamily="18" charset="0"/>
                        <a:ea typeface="楷体" panose="02010609060101010101" pitchFamily="49" charset="-122"/>
                      </a:rPr>
                      <m:t>𝐵</m:t>
                    </m:r>
                  </m:oMath>
                </a14:m>
                <a:r>
                  <a:rPr lang="zh-CN" altLang="en-US" b="0" dirty="0">
                    <a:latin typeface="楷体" panose="02010609060101010101" pitchFamily="49" charset="-122"/>
                    <a:ea typeface="楷体" panose="02010609060101010101" pitchFamily="49" charset="-122"/>
                  </a:rPr>
                  <a:t>，求</a:t>
                </a:r>
                <a14:m>
                  <m:oMath xmlns:m="http://schemas.openxmlformats.org/officeDocument/2006/math">
                    <m:r>
                      <a:rPr lang="en-US" altLang="zh-CN" b="0" i="1" smtClean="0">
                        <a:latin typeface="Cambria Math" panose="02040503050406030204" pitchFamily="18" charset="0"/>
                        <a:ea typeface="楷体" panose="02010609060101010101" pitchFamily="49" charset="-122"/>
                      </a:rPr>
                      <m:t>𝐴</m:t>
                    </m:r>
                    <m:r>
                      <a:rPr lang="zh-CN" altLang="en-US" i="1">
                        <a:latin typeface="Cambria Math" panose="02040503050406030204" pitchFamily="18" charset="0"/>
                        <a:ea typeface="楷体" panose="02010609060101010101" pitchFamily="49" charset="-122"/>
                      </a:rPr>
                      <m:t>有</m:t>
                    </m:r>
                  </m:oMath>
                </a14:m>
                <a:r>
                  <a:rPr lang="zh-CN" altLang="en-US" b="0" dirty="0">
                    <a:latin typeface="楷体" panose="02010609060101010101" pitchFamily="49" charset="-122"/>
                    <a:ea typeface="楷体" panose="02010609060101010101" pitchFamily="49" charset="-122"/>
                  </a:rPr>
                  <a:t>多少个不同的连通子图与</a:t>
                </a:r>
                <a14:m>
                  <m:oMath xmlns:m="http://schemas.openxmlformats.org/officeDocument/2006/math">
                    <m:r>
                      <a:rPr lang="en-US" altLang="zh-CN" b="0" i="1" smtClean="0">
                        <a:latin typeface="Cambria Math" panose="02040503050406030204" pitchFamily="18" charset="0"/>
                        <a:ea typeface="楷体" panose="02010609060101010101" pitchFamily="49" charset="-122"/>
                      </a:rPr>
                      <m:t>𝐵</m:t>
                    </m:r>
                    <m:r>
                      <a:rPr lang="zh-CN" altLang="en-US" i="1">
                        <a:latin typeface="Cambria Math" panose="02040503050406030204" pitchFamily="18" charset="0"/>
                        <a:ea typeface="楷体" panose="02010609060101010101" pitchFamily="49" charset="-122"/>
                      </a:rPr>
                      <m:t>同构</m:t>
                    </m:r>
                  </m:oMath>
                </a14:m>
                <a:endParaRPr lang="en-US" altLang="zh-CN" b="0"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Cambria Math" panose="02040503050406030204" pitchFamily="18" charset="0"/>
                      </a:rPr>
                      <m:t>≤2000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≤12</m:t>
                    </m:r>
                  </m:oMath>
                </a14:m>
                <a:endParaRPr lang="en-US" altLang="zh-CN" b="0" dirty="0">
                  <a:latin typeface="楷体" panose="02010609060101010101" pitchFamily="49" charset="-122"/>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09269823-7D78-4EEE-9ED2-BEB33A02B810}"/>
                  </a:ext>
                </a:extLst>
              </p:cNvPr>
              <p:cNvSpPr>
                <a:spLocks noGrp="1" noRot="1" noChangeAspect="1" noMove="1" noResize="1" noEditPoints="1" noAdjustHandles="1" noChangeArrowheads="1" noChangeShapeType="1" noTextEdit="1"/>
              </p:cNvSpPr>
              <p:nvPr>
                <p:ph idx="1"/>
              </p:nvPr>
            </p:nvSpPr>
            <p:spPr>
              <a:blipFill>
                <a:blip r:embed="rId2"/>
                <a:stretch>
                  <a:fillRect l="-1043" t="-2661"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58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906</Words>
  <Application>Microsoft Office PowerPoint</Application>
  <PresentationFormat>宽屏</PresentationFormat>
  <Paragraphs>55</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楷体</vt:lpstr>
      <vt:lpstr>Arial</vt:lpstr>
      <vt:lpstr>Calibri</vt:lpstr>
      <vt:lpstr>Calibri Light</vt:lpstr>
      <vt:lpstr>Cambria Math</vt:lpstr>
      <vt:lpstr>Office 主题</vt:lpstr>
      <vt:lpstr>题解</vt:lpstr>
      <vt:lpstr>堆</vt:lpstr>
      <vt:lpstr>堆</vt:lpstr>
      <vt:lpstr>堆</vt:lpstr>
      <vt:lpstr>密文</vt:lpstr>
      <vt:lpstr>密文</vt:lpstr>
      <vt:lpstr>密文</vt:lpstr>
      <vt:lpstr>密文</vt:lpstr>
      <vt:lpstr>树</vt:lpstr>
      <vt:lpstr>树</vt:lpstr>
      <vt:lpstr>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线性代数相关知识</dc:title>
  <dc:creator>ditoly</dc:creator>
  <cp:lastModifiedBy>Sunday Zhao</cp:lastModifiedBy>
  <cp:revision>172</cp:revision>
  <dcterms:created xsi:type="dcterms:W3CDTF">2018-12-25T01:45:01Z</dcterms:created>
  <dcterms:modified xsi:type="dcterms:W3CDTF">2019-02-16T08:19:47Z</dcterms:modified>
</cp:coreProperties>
</file>