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1" r:id="rId4"/>
    <p:sldMasterId id="2147483694" r:id="rId5"/>
    <p:sldMasterId id="2147483707" r:id="rId6"/>
    <p:sldMasterId id="2147483720" r:id="rId7"/>
    <p:sldMasterId id="2147483733" r:id="rId8"/>
    <p:sldMasterId id="2147483746" r:id="rId9"/>
    <p:sldMasterId id="2147483772" r:id="rId10"/>
    <p:sldMasterId id="2147483785" r:id="rId11"/>
  </p:sldMasterIdLst>
  <p:notesMasterIdLst>
    <p:notesMasterId r:id="rId34"/>
  </p:notesMasterIdLst>
  <p:handoutMasterIdLst>
    <p:handoutMasterId r:id="rId35"/>
  </p:handoutMasterIdLst>
  <p:sldIdLst>
    <p:sldId id="503" r:id="rId12"/>
    <p:sldId id="1815" r:id="rId13"/>
    <p:sldId id="1845" r:id="rId14"/>
    <p:sldId id="1854" r:id="rId15"/>
    <p:sldId id="1855" r:id="rId16"/>
    <p:sldId id="1856" r:id="rId17"/>
    <p:sldId id="1857" r:id="rId18"/>
    <p:sldId id="1866" r:id="rId19"/>
    <p:sldId id="1868" r:id="rId20"/>
    <p:sldId id="1869" r:id="rId21"/>
    <p:sldId id="1865" r:id="rId22"/>
    <p:sldId id="1870" r:id="rId23"/>
    <p:sldId id="1859" r:id="rId24"/>
    <p:sldId id="1871" r:id="rId25"/>
    <p:sldId id="1872" r:id="rId26"/>
    <p:sldId id="1860" r:id="rId27"/>
    <p:sldId id="1873" r:id="rId28"/>
    <p:sldId id="1874" r:id="rId29"/>
    <p:sldId id="1864" r:id="rId30"/>
    <p:sldId id="1863" r:id="rId31"/>
    <p:sldId id="1876" r:id="rId32"/>
    <p:sldId id="501" r:id="rId33"/>
  </p:sldIdLst>
  <p:sldSz cx="9144000" cy="571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orient="horz" pos="2051">
          <p15:clr>
            <a:srgbClr val="A4A3A4"/>
          </p15:clr>
        </p15:guide>
        <p15:guide id="3" pos="1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3CC"/>
    <a:srgbClr val="5185CC"/>
    <a:srgbClr val="4385D2"/>
    <a:srgbClr val="4472C4"/>
    <a:srgbClr val="073E87"/>
    <a:srgbClr val="001845"/>
    <a:srgbClr val="07438A"/>
    <a:srgbClr val="07A2BB"/>
    <a:srgbClr val="05DFDB"/>
    <a:srgbClr val="05E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938" autoAdjust="0"/>
  </p:normalViewPr>
  <p:slideViewPr>
    <p:cSldViewPr snapToGrid="0">
      <p:cViewPr varScale="1">
        <p:scale>
          <a:sx n="136" d="100"/>
          <a:sy n="136" d="100"/>
        </p:scale>
        <p:origin x="930" y="120"/>
      </p:cViewPr>
      <p:guideLst>
        <p:guide orient="horz" pos="1669"/>
        <p:guide orient="horz" pos="2051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结束页，可以在这里链接到</a:t>
            </a:r>
            <a:r>
              <a:rPr lang="en-US" altLang="zh-CN" dirty="0"/>
              <a:t>Datawhale</a:t>
            </a:r>
            <a:r>
              <a:rPr lang="zh-CN" altLang="en-US" dirty="0"/>
              <a:t>的介绍之类的地方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159050"/>
            <a:ext cx="8139178" cy="75005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50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974762"/>
            <a:ext cx="8139178" cy="79327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081076"/>
            <a:ext cx="8139178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177105"/>
            <a:ext cx="8139178" cy="521223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0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763476"/>
            <a:ext cx="8139178" cy="89921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3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081076"/>
            <a:ext cx="3962432" cy="4204186"/>
          </a:xfrm>
        </p:spPr>
        <p:txBody>
          <a:bodyPr>
            <a:noAutofit/>
          </a:bodyPr>
          <a:lstStyle>
            <a:lvl1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081076"/>
            <a:ext cx="3962432" cy="317819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7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92355"/>
            <a:ext cx="3962400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081076"/>
            <a:ext cx="3962432" cy="317819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92355"/>
            <a:ext cx="3962432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081076"/>
            <a:ext cx="3962432" cy="4204186"/>
          </a:xfrm>
        </p:spPr>
        <p:txBody>
          <a:bodyPr vert="horz" lIns="101600" tIns="0" rIns="82550" bIns="0" rtlCol="0">
            <a:norm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94548"/>
            <a:ext cx="713238" cy="449523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94541"/>
            <a:ext cx="7371076" cy="449523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94548"/>
            <a:ext cx="8139178" cy="42041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159050"/>
            <a:ext cx="8139178" cy="750053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21208" y="617765"/>
            <a:ext cx="86227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60359"/>
            <a:ext cx="8139178" cy="540538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081076"/>
            <a:ext cx="8139178" cy="4204186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5296801"/>
            <a:ext cx="2970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762635" rtl="0" eaLnBrk="1" fontAlgn="auto" latinLnBrk="0" hangingPunct="1">
        <a:lnSpc>
          <a:spcPct val="100000"/>
        </a:lnSpc>
        <a:spcBef>
          <a:spcPct val="0"/>
        </a:spcBef>
        <a:buNone/>
        <a:defRPr sz="233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72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43025" algn="l"/>
        </a:tabLst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53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34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15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35501" y="1895009"/>
            <a:ext cx="6918960" cy="6337935"/>
          </a:xfrm>
          <a:prstGeom prst="rect">
            <a:avLst/>
          </a:prstGeom>
          <a:blipFill rotWithShape="1">
            <a:blip r:embed="rId4">
              <a:alphaModFix amt="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1"/>
          <p:cNvSpPr txBox="1"/>
          <p:nvPr/>
        </p:nvSpPr>
        <p:spPr>
          <a:xfrm>
            <a:off x="0" y="9191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626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sz="4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sz="4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4400" y="292314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Datawhale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西安电子科技大学研究生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罗如意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协同过滤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ItemCF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50B0E5-65C5-43BF-8BE2-0E157F8A088F}"/>
              </a:ext>
            </a:extLst>
          </p:cNvPr>
          <p:cNvSpPr txBox="1"/>
          <p:nvPr/>
        </p:nvSpPr>
        <p:spPr>
          <a:xfrm>
            <a:off x="1709223" y="5420383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朴素版本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335F68-5C55-4FA7-9840-1DFA8789872B}"/>
              </a:ext>
            </a:extLst>
          </p:cNvPr>
          <p:cNvSpPr txBox="1"/>
          <p:nvPr/>
        </p:nvSpPr>
        <p:spPr>
          <a:xfrm>
            <a:off x="6139397" y="5413232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关联规则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EAF11E-DD4A-4DA5-8A1F-9D226249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7" y="1877695"/>
            <a:ext cx="4211585" cy="35865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22D616-3154-4187-BC07-D1C76737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56" y="765592"/>
            <a:ext cx="4361113" cy="46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协同过滤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UserCF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F558CF-B9C2-4B30-8B18-38C07043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99" y="2092667"/>
            <a:ext cx="3535284" cy="23374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A20B43-00B7-4645-8E02-F26774D6CE17}"/>
              </a:ext>
            </a:extLst>
          </p:cNvPr>
          <p:cNvSpPr txBox="1"/>
          <p:nvPr/>
        </p:nvSpPr>
        <p:spPr>
          <a:xfrm>
            <a:off x="951230" y="2109382"/>
            <a:ext cx="3945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计算用户相似性矩阵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朴素版本的用户相似度公式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基于关联规则的用户相似度计算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用户活跃度权重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85CFCC-A6D0-41B6-82DC-FAE5222463C9}"/>
                  </a:ext>
                </a:extLst>
              </p:cNvPr>
              <p:cNvSpPr txBox="1"/>
              <p:nvPr/>
            </p:nvSpPr>
            <p:spPr>
              <a:xfrm>
                <a:off x="2087159" y="2762766"/>
                <a:ext cx="1760354" cy="50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)∩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)||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85CFCC-A6D0-41B6-82DC-FAE522246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159" y="2762766"/>
                <a:ext cx="1760354" cy="500778"/>
              </a:xfrm>
              <a:prstGeom prst="rect">
                <a:avLst/>
              </a:prstGeom>
              <a:blipFill>
                <a:blip r:embed="rId3"/>
                <a:stretch>
                  <a:fillRect t="-2439" r="-1384" b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4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协同过滤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UserCF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FB9FD6-14AA-4ECB-9A31-4C7319A8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5" y="1991916"/>
            <a:ext cx="4414115" cy="3544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CBC695-344B-4283-A2C3-E53008FEF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115" y="782003"/>
            <a:ext cx="441334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2.4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向量召回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54CA87-BE4B-4EB2-A91D-5764478F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93545"/>
            <a:ext cx="4290646" cy="3649054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3D27C059-F44D-41E7-A932-468964F63DBB}"/>
              </a:ext>
            </a:extLst>
          </p:cNvPr>
          <p:cNvSpPr/>
          <p:nvPr/>
        </p:nvSpPr>
        <p:spPr>
          <a:xfrm>
            <a:off x="669925" y="2653405"/>
            <a:ext cx="963637" cy="583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F7E6E6-F803-41F9-A926-AB85D4CA25EE}"/>
              </a:ext>
            </a:extLst>
          </p:cNvPr>
          <p:cNvSpPr/>
          <p:nvPr/>
        </p:nvSpPr>
        <p:spPr>
          <a:xfrm>
            <a:off x="3295309" y="2642479"/>
            <a:ext cx="963637" cy="583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61C357C-0470-4B70-8422-ADB2BF348ECC}"/>
              </a:ext>
            </a:extLst>
          </p:cNvPr>
          <p:cNvSpPr/>
          <p:nvPr/>
        </p:nvSpPr>
        <p:spPr>
          <a:xfrm>
            <a:off x="1768964" y="2863867"/>
            <a:ext cx="1369843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4FE1F0-4800-4AEC-B231-7C81348B692F}"/>
              </a:ext>
            </a:extLst>
          </p:cNvPr>
          <p:cNvSpPr txBox="1"/>
          <p:nvPr/>
        </p:nvSpPr>
        <p:spPr>
          <a:xfrm>
            <a:off x="1757531" y="2351112"/>
            <a:ext cx="150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通过计算向量相似度召回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topK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个物品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88F2CB-25A6-4FAA-BD3C-05852365D8D5}"/>
              </a:ext>
            </a:extLst>
          </p:cNvPr>
          <p:cNvSpPr txBox="1"/>
          <p:nvPr/>
        </p:nvSpPr>
        <p:spPr>
          <a:xfrm>
            <a:off x="967105" y="3641914"/>
            <a:ext cx="329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Embedding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Item embedding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需要注意什么问题？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D788DB-ED85-4404-A9F4-17F3FEEED31B}"/>
              </a:ext>
            </a:extLst>
          </p:cNvPr>
          <p:cNvSpPr txBox="1"/>
          <p:nvPr/>
        </p:nvSpPr>
        <p:spPr>
          <a:xfrm>
            <a:off x="1288046" y="4467287"/>
            <a:ext cx="244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强烈推荐王喆老师知乎上关于</a:t>
            </a: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YoutubeDNN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的两篇文章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2.4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向量召回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DeepMatch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A8CF4-9535-49A8-87A0-AE309532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83" y="1070157"/>
            <a:ext cx="4740815" cy="43769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532B52-0318-4E48-92A4-0E9A5CED8C8A}"/>
              </a:ext>
            </a:extLst>
          </p:cNvPr>
          <p:cNvSpPr txBox="1"/>
          <p:nvPr/>
        </p:nvSpPr>
        <p:spPr>
          <a:xfrm>
            <a:off x="1222563" y="1966638"/>
            <a:ext cx="1851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滑窗扩充训练数据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A1F67B-E30F-4431-8FEA-B39DE70982F1}"/>
              </a:ext>
            </a:extLst>
          </p:cNvPr>
          <p:cNvGrpSpPr/>
          <p:nvPr/>
        </p:nvGrpSpPr>
        <p:grpSpPr>
          <a:xfrm>
            <a:off x="128718" y="2429983"/>
            <a:ext cx="4246460" cy="1657307"/>
            <a:chOff x="167062" y="2601938"/>
            <a:chExt cx="4246460" cy="165730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00D1E553-906E-4694-8BBC-A9A733F21100}"/>
                </a:ext>
              </a:extLst>
            </p:cNvPr>
            <p:cNvSpPr/>
            <p:nvPr/>
          </p:nvSpPr>
          <p:spPr>
            <a:xfrm>
              <a:off x="167062" y="2996419"/>
              <a:ext cx="3481754" cy="4232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1210532-EEDB-4AD8-BB97-03D49CCD7B3E}"/>
                </a:ext>
              </a:extLst>
            </p:cNvPr>
            <p:cNvSpPr/>
            <p:nvPr/>
          </p:nvSpPr>
          <p:spPr>
            <a:xfrm>
              <a:off x="227036" y="3058127"/>
              <a:ext cx="499025" cy="2778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975FA9A-F983-4F0E-A87E-76227FA34008}"/>
                </a:ext>
              </a:extLst>
            </p:cNvPr>
            <p:cNvSpPr/>
            <p:nvPr/>
          </p:nvSpPr>
          <p:spPr>
            <a:xfrm>
              <a:off x="936614" y="3058127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0C8777-2F8E-4940-B302-53B1E8517655}"/>
                </a:ext>
              </a:extLst>
            </p:cNvPr>
            <p:cNvSpPr/>
            <p:nvPr/>
          </p:nvSpPr>
          <p:spPr>
            <a:xfrm>
              <a:off x="1640670" y="3067297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BE18E99-56D4-4F84-9CD2-C11F2E5C4A4D}"/>
                </a:ext>
              </a:extLst>
            </p:cNvPr>
            <p:cNvSpPr/>
            <p:nvPr/>
          </p:nvSpPr>
          <p:spPr>
            <a:xfrm>
              <a:off x="2344726" y="3058127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BF002AC-AABF-4094-A66C-159584701F7C}"/>
                </a:ext>
              </a:extLst>
            </p:cNvPr>
            <p:cNvSpPr/>
            <p:nvPr/>
          </p:nvSpPr>
          <p:spPr>
            <a:xfrm>
              <a:off x="3048782" y="3067297"/>
              <a:ext cx="499025" cy="27788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3FF9AFB-ACC6-43A4-BE64-DBAF6447F9B8}"/>
                </a:ext>
              </a:extLst>
            </p:cNvPr>
            <p:cNvSpPr/>
            <p:nvPr/>
          </p:nvSpPr>
          <p:spPr>
            <a:xfrm>
              <a:off x="227036" y="3510574"/>
              <a:ext cx="499025" cy="2778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F023FAA-2F0E-4221-BA72-A0837A0F4697}"/>
                </a:ext>
              </a:extLst>
            </p:cNvPr>
            <p:cNvSpPr/>
            <p:nvPr/>
          </p:nvSpPr>
          <p:spPr>
            <a:xfrm>
              <a:off x="936614" y="3510574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D8AAD09-1CAB-4B86-9606-AA89093E9063}"/>
                </a:ext>
              </a:extLst>
            </p:cNvPr>
            <p:cNvSpPr/>
            <p:nvPr/>
          </p:nvSpPr>
          <p:spPr>
            <a:xfrm>
              <a:off x="1640670" y="3519744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CB2C6B8F-5DC5-4D66-9E1D-EB87C82768BA}"/>
                </a:ext>
              </a:extLst>
            </p:cNvPr>
            <p:cNvSpPr/>
            <p:nvPr/>
          </p:nvSpPr>
          <p:spPr>
            <a:xfrm>
              <a:off x="2344726" y="3510574"/>
              <a:ext cx="499025" cy="27788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FE53FEC-2CA7-49D4-A8F1-D223C6C2F374}"/>
                </a:ext>
              </a:extLst>
            </p:cNvPr>
            <p:cNvSpPr/>
            <p:nvPr/>
          </p:nvSpPr>
          <p:spPr>
            <a:xfrm>
              <a:off x="227036" y="2601938"/>
              <a:ext cx="499025" cy="2778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E1DF250-C41B-4C0E-895F-3D4E69F4D91F}"/>
                </a:ext>
              </a:extLst>
            </p:cNvPr>
            <p:cNvSpPr/>
            <p:nvPr/>
          </p:nvSpPr>
          <p:spPr>
            <a:xfrm>
              <a:off x="936614" y="2601938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985262C-0C19-46EC-AAFE-AECCCDBB9BE6}"/>
                </a:ext>
              </a:extLst>
            </p:cNvPr>
            <p:cNvSpPr/>
            <p:nvPr/>
          </p:nvSpPr>
          <p:spPr>
            <a:xfrm>
              <a:off x="1640670" y="2611108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91349387-9A08-49EE-84AD-3FDF7BC5068B}"/>
                </a:ext>
              </a:extLst>
            </p:cNvPr>
            <p:cNvSpPr/>
            <p:nvPr/>
          </p:nvSpPr>
          <p:spPr>
            <a:xfrm>
              <a:off x="2344726" y="2601938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348B21A-E11F-4E2C-A4D9-C4CB0519180F}"/>
                </a:ext>
              </a:extLst>
            </p:cNvPr>
            <p:cNvSpPr/>
            <p:nvPr/>
          </p:nvSpPr>
          <p:spPr>
            <a:xfrm>
              <a:off x="3048782" y="2611108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200B0762-2D31-49FF-8C4A-77D134BD79EE}"/>
                </a:ext>
              </a:extLst>
            </p:cNvPr>
            <p:cNvSpPr/>
            <p:nvPr/>
          </p:nvSpPr>
          <p:spPr>
            <a:xfrm>
              <a:off x="227036" y="3972191"/>
              <a:ext cx="499025" cy="2778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09385380-31B3-46AC-8C95-C815BC4DB093}"/>
                </a:ext>
              </a:extLst>
            </p:cNvPr>
            <p:cNvSpPr/>
            <p:nvPr/>
          </p:nvSpPr>
          <p:spPr>
            <a:xfrm>
              <a:off x="936614" y="3972191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C08CC26-1600-4819-83E0-82F5AC30B147}"/>
                </a:ext>
              </a:extLst>
            </p:cNvPr>
            <p:cNvSpPr/>
            <p:nvPr/>
          </p:nvSpPr>
          <p:spPr>
            <a:xfrm>
              <a:off x="1640670" y="3981361"/>
              <a:ext cx="499025" cy="27788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2C7ADF9-06C2-4739-AA41-6B37A73A64BA}"/>
                </a:ext>
              </a:extLst>
            </p:cNvPr>
            <p:cNvSpPr txBox="1"/>
            <p:nvPr/>
          </p:nvSpPr>
          <p:spPr>
            <a:xfrm>
              <a:off x="3547807" y="261969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原始数据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4D155D5-5D9B-498F-A78C-2156E349A20A}"/>
                </a:ext>
              </a:extLst>
            </p:cNvPr>
            <p:cNvSpPr txBox="1"/>
            <p:nvPr/>
          </p:nvSpPr>
          <p:spPr>
            <a:xfrm>
              <a:off x="3613303" y="307270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测试数据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B0ACB30-00F2-4DFB-864A-96F5E616C5EC}"/>
                </a:ext>
              </a:extLst>
            </p:cNvPr>
            <p:cNvSpPr txBox="1"/>
            <p:nvPr/>
          </p:nvSpPr>
          <p:spPr>
            <a:xfrm>
              <a:off x="2932511" y="350863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训练数据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DD4C095-E2DB-4275-ACBC-AA752B15E80C}"/>
                </a:ext>
              </a:extLst>
            </p:cNvPr>
            <p:cNvSpPr txBox="1"/>
            <p:nvPr/>
          </p:nvSpPr>
          <p:spPr>
            <a:xfrm>
              <a:off x="2186654" y="39813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训练数据</a:t>
              </a: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BA782664-EDA6-4A4E-9B2C-2CA49122AB70}"/>
              </a:ext>
            </a:extLst>
          </p:cNvPr>
          <p:cNvSpPr txBox="1"/>
          <p:nvPr/>
        </p:nvSpPr>
        <p:spPr>
          <a:xfrm>
            <a:off x="1611496" y="4322054"/>
            <a:ext cx="829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注意点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30E6B9D-55A1-40AE-AD69-C8D5BFE63411}"/>
              </a:ext>
            </a:extLst>
          </p:cNvPr>
          <p:cNvSpPr txBox="1"/>
          <p:nvPr/>
        </p:nvSpPr>
        <p:spPr>
          <a:xfrm>
            <a:off x="1635879" y="4755394"/>
            <a:ext cx="2396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当用户只有一篇点击文章的时候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A867805-6CE9-4931-971A-3B108C8ECDD3}"/>
              </a:ext>
            </a:extLst>
          </p:cNvPr>
          <p:cNvGrpSpPr/>
          <p:nvPr/>
        </p:nvGrpSpPr>
        <p:grpSpPr>
          <a:xfrm>
            <a:off x="337496" y="4756872"/>
            <a:ext cx="1225111" cy="739501"/>
            <a:chOff x="337496" y="4756872"/>
            <a:chExt cx="1225111" cy="739501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0FB2331F-C559-4759-8243-665603331356}"/>
                </a:ext>
              </a:extLst>
            </p:cNvPr>
            <p:cNvSpPr/>
            <p:nvPr/>
          </p:nvSpPr>
          <p:spPr>
            <a:xfrm>
              <a:off x="354004" y="4756872"/>
              <a:ext cx="499025" cy="2778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9831DEC2-7606-4412-9F09-3DBA96B1EE76}"/>
                </a:ext>
              </a:extLst>
            </p:cNvPr>
            <p:cNvSpPr/>
            <p:nvPr/>
          </p:nvSpPr>
          <p:spPr>
            <a:xfrm>
              <a:off x="1063582" y="4756872"/>
              <a:ext cx="499025" cy="2778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DE5ACA33-D8F7-4EBB-B79C-E44E888F1759}"/>
                </a:ext>
              </a:extLst>
            </p:cNvPr>
            <p:cNvSpPr/>
            <p:nvPr/>
          </p:nvSpPr>
          <p:spPr>
            <a:xfrm>
              <a:off x="337496" y="5218489"/>
              <a:ext cx="499025" cy="2778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4D3023C-0050-4D4C-A747-64563A7437F0}"/>
                </a:ext>
              </a:extLst>
            </p:cNvPr>
            <p:cNvSpPr/>
            <p:nvPr/>
          </p:nvSpPr>
          <p:spPr>
            <a:xfrm>
              <a:off x="1047074" y="5218489"/>
              <a:ext cx="499025" cy="27788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5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2.4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向量召回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E40BAD-02FC-491D-AEE8-316643E8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70" y="1110273"/>
            <a:ext cx="4902592" cy="4465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7F8342-76E1-4B24-9008-F4D8D993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8" y="1877695"/>
            <a:ext cx="3963900" cy="38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冷启动问题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2365" y="2054378"/>
            <a:ext cx="6859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用户冷启动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物品冷启动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系统冷启动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81BC34-0452-4DBA-8411-08044631EC6E}"/>
              </a:ext>
            </a:extLst>
          </p:cNvPr>
          <p:cNvSpPr txBox="1"/>
          <p:nvPr/>
        </p:nvSpPr>
        <p:spPr>
          <a:xfrm>
            <a:off x="991770" y="1462115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冷启动问题简介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冷启动问题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81BC34-0452-4DBA-8411-08044631EC6E}"/>
              </a:ext>
            </a:extLst>
          </p:cNvPr>
          <p:cNvSpPr txBox="1"/>
          <p:nvPr/>
        </p:nvSpPr>
        <p:spPr>
          <a:xfrm>
            <a:off x="991770" y="1462115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赛题冷启动分析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78E01-FFE2-47C5-AB40-885FEE9CDC66}"/>
              </a:ext>
            </a:extLst>
          </p:cNvPr>
          <p:cNvSpPr txBox="1"/>
          <p:nvPr/>
        </p:nvSpPr>
        <p:spPr>
          <a:xfrm>
            <a:off x="991770" y="1998107"/>
            <a:ext cx="6731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文章库中的文章数量与点击数据中的文章数量分别是多少？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用户点击的文章是否包含了没有在点击日志中出现过的文章？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如何有效的给用户推荐没有在点击日志中出现过的文章？</a:t>
            </a:r>
          </a:p>
        </p:txBody>
      </p:sp>
    </p:spTree>
    <p:extLst>
      <p:ext uri="{BB962C8B-B14F-4D97-AF65-F5344CB8AC3E}">
        <p14:creationId xmlns:p14="http://schemas.microsoft.com/office/powerpoint/2010/main" val="23422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冷启动问题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81BC34-0452-4DBA-8411-08044631EC6E}"/>
              </a:ext>
            </a:extLst>
          </p:cNvPr>
          <p:cNvSpPr txBox="1"/>
          <p:nvPr/>
        </p:nvSpPr>
        <p:spPr>
          <a:xfrm>
            <a:off x="991770" y="1462115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赛题冷启动分析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B48642-BEE2-4323-8B10-9D38C78D1C31}"/>
              </a:ext>
            </a:extLst>
          </p:cNvPr>
          <p:cNvSpPr txBox="1"/>
          <p:nvPr/>
        </p:nvSpPr>
        <p:spPr>
          <a:xfrm>
            <a:off x="598767" y="2030400"/>
            <a:ext cx="2574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如何引入未点击文章？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2B0857-E0D4-4F91-8FF0-02E05173BE1A}"/>
              </a:ext>
            </a:extLst>
          </p:cNvPr>
          <p:cNvSpPr txBox="1"/>
          <p:nvPr/>
        </p:nvSpPr>
        <p:spPr>
          <a:xfrm>
            <a:off x="598766" y="2452330"/>
            <a:ext cx="320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相似度的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ItemCF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E726A2-5570-4B75-9A23-B93A4640857A}"/>
              </a:ext>
            </a:extLst>
          </p:cNvPr>
          <p:cNvSpPr txBox="1"/>
          <p:nvPr/>
        </p:nvSpPr>
        <p:spPr>
          <a:xfrm>
            <a:off x="555672" y="2861454"/>
            <a:ext cx="325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在获取了未点击文章之后，如何得到更好的冷启动文章？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E1683-3B9A-40A7-9F5D-1D2A3A9EE3FE}"/>
              </a:ext>
            </a:extLst>
          </p:cNvPr>
          <p:cNvSpPr txBox="1"/>
          <p:nvPr/>
        </p:nvSpPr>
        <p:spPr>
          <a:xfrm>
            <a:off x="555672" y="3561805"/>
            <a:ext cx="349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基于用户历史行为或者兴趣进行规则过滤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623277-CA11-475E-8874-817DA866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72" y="840200"/>
            <a:ext cx="5059110" cy="47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2.5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50A1EF-4592-405E-892B-66EB64C55CFC}"/>
              </a:ext>
            </a:extLst>
          </p:cNvPr>
          <p:cNvSpPr txBox="1"/>
          <p:nvPr/>
        </p:nvSpPr>
        <p:spPr>
          <a:xfrm>
            <a:off x="951230" y="1969818"/>
            <a:ext cx="262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为什么要做召回评估？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F77FD7-4E5E-47D4-8E4D-128DEBC179EB}"/>
              </a:ext>
            </a:extLst>
          </p:cNvPr>
          <p:cNvSpPr txBox="1"/>
          <p:nvPr/>
        </p:nvSpPr>
        <p:spPr>
          <a:xfrm>
            <a:off x="951230" y="2350416"/>
            <a:ext cx="262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如何做召回评估？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65E18F-2617-4E7F-8E62-CEA3844E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" y="2798909"/>
            <a:ext cx="4723423" cy="28076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37182C-C9D3-4FA0-86A9-471299E66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95" y="3253495"/>
            <a:ext cx="4343205" cy="1898455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5CDFD032-2611-4B67-9086-AB268C518104}"/>
              </a:ext>
            </a:extLst>
          </p:cNvPr>
          <p:cNvGrpSpPr/>
          <p:nvPr/>
        </p:nvGrpSpPr>
        <p:grpSpPr>
          <a:xfrm>
            <a:off x="3974123" y="711419"/>
            <a:ext cx="4723423" cy="1977551"/>
            <a:chOff x="1366350" y="2451997"/>
            <a:chExt cx="5716516" cy="2541593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D51C7AE-7917-433E-A011-D89AD2CBD30F}"/>
                </a:ext>
              </a:extLst>
            </p:cNvPr>
            <p:cNvSpPr/>
            <p:nvPr/>
          </p:nvSpPr>
          <p:spPr>
            <a:xfrm>
              <a:off x="1366350" y="2470910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AE3FD58-1EB4-4D15-98B9-401D4DD58B8F}"/>
                </a:ext>
              </a:extLst>
            </p:cNvPr>
            <p:cNvSpPr/>
            <p:nvPr/>
          </p:nvSpPr>
          <p:spPr>
            <a:xfrm>
              <a:off x="2263165" y="2470910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03FBD7D-738E-4562-8662-7128EB782E22}"/>
                </a:ext>
              </a:extLst>
            </p:cNvPr>
            <p:cNvSpPr/>
            <p:nvPr/>
          </p:nvSpPr>
          <p:spPr>
            <a:xfrm>
              <a:off x="3103734" y="2470910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1B9E2EF-8DF1-444A-88AB-53E1EBF7969E}"/>
                </a:ext>
              </a:extLst>
            </p:cNvPr>
            <p:cNvSpPr/>
            <p:nvPr/>
          </p:nvSpPr>
          <p:spPr>
            <a:xfrm>
              <a:off x="6439270" y="2470910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4DC12C5-FD2E-4CF3-8835-1C2BDA709F9C}"/>
                </a:ext>
              </a:extLst>
            </p:cNvPr>
            <p:cNvSpPr/>
            <p:nvPr/>
          </p:nvSpPr>
          <p:spPr>
            <a:xfrm>
              <a:off x="1366350" y="3003358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B64F9FEA-C61B-4229-81CD-7BC9A527ED62}"/>
                </a:ext>
              </a:extLst>
            </p:cNvPr>
            <p:cNvSpPr/>
            <p:nvPr/>
          </p:nvSpPr>
          <p:spPr>
            <a:xfrm>
              <a:off x="2263165" y="3003358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E6644CA-0BE1-4AB0-813B-95C82C38C4F2}"/>
                </a:ext>
              </a:extLst>
            </p:cNvPr>
            <p:cNvSpPr/>
            <p:nvPr/>
          </p:nvSpPr>
          <p:spPr>
            <a:xfrm>
              <a:off x="5552811" y="2972187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33BBB978-DDA6-490D-B4F7-1270F560DDFF}"/>
                </a:ext>
              </a:extLst>
            </p:cNvPr>
            <p:cNvSpPr/>
            <p:nvPr/>
          </p:nvSpPr>
          <p:spPr>
            <a:xfrm>
              <a:off x="3896242" y="2451997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04D1BF9-B86F-4D23-B25D-0849C1F6A8C3}"/>
                </a:ext>
              </a:extLst>
            </p:cNvPr>
            <p:cNvSpPr/>
            <p:nvPr/>
          </p:nvSpPr>
          <p:spPr>
            <a:xfrm>
              <a:off x="4743918" y="2454359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0A2ED677-A9C8-49FF-90F7-64CF65C7F6B3}"/>
                </a:ext>
              </a:extLst>
            </p:cNvPr>
            <p:cNvSpPr/>
            <p:nvPr/>
          </p:nvSpPr>
          <p:spPr>
            <a:xfrm>
              <a:off x="3097848" y="2982701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24E433A7-E2CB-4A2F-8F0E-BFD543082BDD}"/>
                </a:ext>
              </a:extLst>
            </p:cNvPr>
            <p:cNvSpPr/>
            <p:nvPr/>
          </p:nvSpPr>
          <p:spPr>
            <a:xfrm>
              <a:off x="3889131" y="2990099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422545B-3E6B-4B07-BC9E-F82627E844F2}"/>
                </a:ext>
              </a:extLst>
            </p:cNvPr>
            <p:cNvSpPr/>
            <p:nvPr/>
          </p:nvSpPr>
          <p:spPr>
            <a:xfrm>
              <a:off x="5591594" y="2457463"/>
              <a:ext cx="643596" cy="33308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610CAAF5-E320-4326-AB89-07B24E380C8C}"/>
                </a:ext>
              </a:extLst>
            </p:cNvPr>
            <p:cNvSpPr/>
            <p:nvPr/>
          </p:nvSpPr>
          <p:spPr>
            <a:xfrm>
              <a:off x="4720971" y="2977555"/>
              <a:ext cx="643596" cy="3385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DA7EC4D4-25AF-41AE-932E-E84BBCB43CD4}"/>
                </a:ext>
              </a:extLst>
            </p:cNvPr>
            <p:cNvSpPr/>
            <p:nvPr/>
          </p:nvSpPr>
          <p:spPr>
            <a:xfrm>
              <a:off x="1366350" y="3566977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2D348D89-79F9-48F6-9326-3332ED9365D6}"/>
                </a:ext>
              </a:extLst>
            </p:cNvPr>
            <p:cNvSpPr/>
            <p:nvPr/>
          </p:nvSpPr>
          <p:spPr>
            <a:xfrm>
              <a:off x="2263165" y="3566977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E84A0804-D1BF-4380-B9EF-DAF00E0EB43F}"/>
                </a:ext>
              </a:extLst>
            </p:cNvPr>
            <p:cNvSpPr/>
            <p:nvPr/>
          </p:nvSpPr>
          <p:spPr>
            <a:xfrm>
              <a:off x="5552811" y="3535806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7412BC5D-5F16-4D7B-8283-9D894183817A}"/>
                </a:ext>
              </a:extLst>
            </p:cNvPr>
            <p:cNvSpPr/>
            <p:nvPr/>
          </p:nvSpPr>
          <p:spPr>
            <a:xfrm>
              <a:off x="3097848" y="3546320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20314CA7-918A-4B06-AAD0-C2740817C1CF}"/>
                </a:ext>
              </a:extLst>
            </p:cNvPr>
            <p:cNvSpPr/>
            <p:nvPr/>
          </p:nvSpPr>
          <p:spPr>
            <a:xfrm>
              <a:off x="3889131" y="3553718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91D70F37-6701-4895-95C9-E4767BE54283}"/>
                </a:ext>
              </a:extLst>
            </p:cNvPr>
            <p:cNvSpPr/>
            <p:nvPr/>
          </p:nvSpPr>
          <p:spPr>
            <a:xfrm>
              <a:off x="4720971" y="3541174"/>
              <a:ext cx="643596" cy="3385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7578E2D-2FD7-4298-93FD-D94B8BCDAC3E}"/>
                </a:ext>
              </a:extLst>
            </p:cNvPr>
            <p:cNvSpPr/>
            <p:nvPr/>
          </p:nvSpPr>
          <p:spPr>
            <a:xfrm>
              <a:off x="1366350" y="4655036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34AA356-D64A-4AAF-842D-5951FC5B0CD2}"/>
                </a:ext>
              </a:extLst>
            </p:cNvPr>
            <p:cNvSpPr/>
            <p:nvPr/>
          </p:nvSpPr>
          <p:spPr>
            <a:xfrm>
              <a:off x="2263165" y="4655036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1A591A9A-5F3B-41FB-9673-AF4FA889B799}"/>
                </a:ext>
              </a:extLst>
            </p:cNvPr>
            <p:cNvSpPr/>
            <p:nvPr/>
          </p:nvSpPr>
          <p:spPr>
            <a:xfrm>
              <a:off x="4720971" y="4641777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D67B50FF-08CC-4ED1-A57A-818BD73FA278}"/>
                </a:ext>
              </a:extLst>
            </p:cNvPr>
            <p:cNvSpPr/>
            <p:nvPr/>
          </p:nvSpPr>
          <p:spPr>
            <a:xfrm>
              <a:off x="3097848" y="4634379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32EC0C7-97B5-4B5B-B959-19DE6F7A8A79}"/>
                </a:ext>
              </a:extLst>
            </p:cNvPr>
            <p:cNvSpPr/>
            <p:nvPr/>
          </p:nvSpPr>
          <p:spPr>
            <a:xfrm>
              <a:off x="3889131" y="4641777"/>
              <a:ext cx="643596" cy="3385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本次直播内容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7114" y="1716258"/>
            <a:ext cx="751214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为什么要多路召回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多路召回的常用策略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冷启动问题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多路召回的合并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多路召回的合并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1" y="1600267"/>
            <a:ext cx="4402265" cy="26266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B500EE8-8ABC-4F4C-B00C-2B1C2877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77" y="989427"/>
            <a:ext cx="4560103" cy="43398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2AC4E6-BA0F-47BE-B89E-72FE7AB0C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0" y="4415352"/>
            <a:ext cx="4350303" cy="75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D21215-B2BE-4791-9EBA-061E23ED33B9}"/>
              </a:ext>
            </a:extLst>
          </p:cNvPr>
          <p:cNvSpPr txBox="1"/>
          <p:nvPr/>
        </p:nvSpPr>
        <p:spPr>
          <a:xfrm>
            <a:off x="629529" y="1470073"/>
            <a:ext cx="7884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多路召回的意义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如何使用关联规则做召回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什么是向量召回，做向量召回需要注意什么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如何分析冷启动问题，冷启动问题的解决方案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如何验证召回效果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如何将多路召回结果合并成一个列表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5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459" y="911042"/>
            <a:ext cx="59874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Datawhale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做对学习者最有价值的开源社区</a:t>
            </a:r>
          </a:p>
        </p:txBody>
      </p:sp>
      <p:sp>
        <p:nvSpPr>
          <p:cNvPr id="2" name="矩形 1"/>
          <p:cNvSpPr/>
          <p:nvPr/>
        </p:nvSpPr>
        <p:spPr>
          <a:xfrm>
            <a:off x="2517934" y="1259657"/>
            <a:ext cx="776288" cy="711041"/>
          </a:xfrm>
          <a:prstGeom prst="rect">
            <a:avLst/>
          </a:prstGeom>
          <a:blipFill rotWithShape="1">
            <a:blip r:embed="rId4">
              <a:alphaModFix amt="7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l="15781" t="11667" r="16955" b="31289"/>
          <a:stretch>
            <a:fillRect/>
          </a:stretch>
        </p:blipFill>
        <p:spPr>
          <a:xfrm>
            <a:off x="3767137" y="2924260"/>
            <a:ext cx="1609725" cy="1581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0A8876E-94CE-4992-A2CF-C8A37F4D090A}"/>
              </a:ext>
            </a:extLst>
          </p:cNvPr>
          <p:cNvSpPr/>
          <p:nvPr/>
        </p:nvSpPr>
        <p:spPr>
          <a:xfrm>
            <a:off x="4300922" y="2586831"/>
            <a:ext cx="826771" cy="17221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B267CC6-778B-4782-AEE1-59ECA72B3FFF}"/>
              </a:ext>
            </a:extLst>
          </p:cNvPr>
          <p:cNvSpPr/>
          <p:nvPr/>
        </p:nvSpPr>
        <p:spPr>
          <a:xfrm>
            <a:off x="284000" y="3085819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海量文章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3AD1F8B-36BC-420C-8554-D522EFD52F56}"/>
              </a:ext>
            </a:extLst>
          </p:cNvPr>
          <p:cNvSpPr/>
          <p:nvPr/>
        </p:nvSpPr>
        <p:spPr>
          <a:xfrm>
            <a:off x="1103151" y="3281923"/>
            <a:ext cx="1151208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8AD8AD-A1E2-4831-AC4A-79BFB16E62CB}"/>
              </a:ext>
            </a:extLst>
          </p:cNvPr>
          <p:cNvSpPr txBox="1"/>
          <p:nvPr/>
        </p:nvSpPr>
        <p:spPr>
          <a:xfrm>
            <a:off x="1103151" y="2620939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通过召回策略得到了每个用户的候选商品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B3C7C6-5835-416C-86CE-ECCA5B801CDD}"/>
              </a:ext>
            </a:extLst>
          </p:cNvPr>
          <p:cNvSpPr/>
          <p:nvPr/>
        </p:nvSpPr>
        <p:spPr>
          <a:xfrm>
            <a:off x="2421998" y="3108333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候选商品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78642F0-946E-4DF0-BF17-5DF4DF3DB11F}"/>
              </a:ext>
            </a:extLst>
          </p:cNvPr>
          <p:cNvSpPr/>
          <p:nvPr/>
        </p:nvSpPr>
        <p:spPr>
          <a:xfrm rot="20279289">
            <a:off x="3338093" y="3037023"/>
            <a:ext cx="724487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8C44F27-D4FC-4128-8AFC-1C2702CFE91F}"/>
              </a:ext>
            </a:extLst>
          </p:cNvPr>
          <p:cNvSpPr/>
          <p:nvPr/>
        </p:nvSpPr>
        <p:spPr>
          <a:xfrm>
            <a:off x="4384304" y="2677005"/>
            <a:ext cx="6477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排序特征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8600DC-F8C0-4458-8D89-1E3F72D453D2}"/>
              </a:ext>
            </a:extLst>
          </p:cNvPr>
          <p:cNvSpPr txBox="1"/>
          <p:nvPr/>
        </p:nvSpPr>
        <p:spPr>
          <a:xfrm>
            <a:off x="2904975" y="2292285"/>
            <a:ext cx="1171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将候选物品的特征，及用户本身的属性、兴趣特征拼接到一起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DFFA35-7B97-4F76-B2D3-3EDA69518511}"/>
              </a:ext>
            </a:extLst>
          </p:cNvPr>
          <p:cNvSpPr/>
          <p:nvPr/>
        </p:nvSpPr>
        <p:spPr>
          <a:xfrm>
            <a:off x="4393829" y="3519813"/>
            <a:ext cx="62865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排序标签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DD3674-FBDA-409A-8CB9-9B657022052D}"/>
              </a:ext>
            </a:extLst>
          </p:cNvPr>
          <p:cNvSpPr txBox="1"/>
          <p:nvPr/>
        </p:nvSpPr>
        <p:spPr>
          <a:xfrm>
            <a:off x="2929089" y="3861079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提取用户最后一次点击构造排序标签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C03DC0E-F275-4931-9E3D-08C609502367}"/>
              </a:ext>
            </a:extLst>
          </p:cNvPr>
          <p:cNvSpPr/>
          <p:nvPr/>
        </p:nvSpPr>
        <p:spPr>
          <a:xfrm rot="753562">
            <a:off x="3339043" y="3571501"/>
            <a:ext cx="724487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011E67F-AEC7-402D-8F4B-E553C57F1698}"/>
              </a:ext>
            </a:extLst>
          </p:cNvPr>
          <p:cNvSpPr/>
          <p:nvPr/>
        </p:nvSpPr>
        <p:spPr>
          <a:xfrm>
            <a:off x="5294084" y="3306453"/>
            <a:ext cx="1151208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F251C-A5CD-4FBF-B9FC-614D01B92490}"/>
              </a:ext>
            </a:extLst>
          </p:cNvPr>
          <p:cNvSpPr txBox="1"/>
          <p:nvPr/>
        </p:nvSpPr>
        <p:spPr>
          <a:xfrm>
            <a:off x="5293714" y="2547378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通过排序模型得到候选物品的点击率或者排序分数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6DDA0A1-2718-49D0-A0F8-51D9292ACC7D}"/>
              </a:ext>
            </a:extLst>
          </p:cNvPr>
          <p:cNvSpPr/>
          <p:nvPr/>
        </p:nvSpPr>
        <p:spPr>
          <a:xfrm>
            <a:off x="6621981" y="3085819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排序列表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BD2D74C-204B-4B89-BB7A-69639DB0C1D6}"/>
              </a:ext>
            </a:extLst>
          </p:cNvPr>
          <p:cNvSpPr/>
          <p:nvPr/>
        </p:nvSpPr>
        <p:spPr>
          <a:xfrm>
            <a:off x="8270759" y="3066423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排序列表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833B21D-6AC5-474F-83C6-12EA90B15357}"/>
              </a:ext>
            </a:extLst>
          </p:cNvPr>
          <p:cNvSpPr/>
          <p:nvPr/>
        </p:nvSpPr>
        <p:spPr>
          <a:xfrm rot="5400000">
            <a:off x="6481355" y="4151217"/>
            <a:ext cx="908358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6C6385-5779-4572-91FD-47FE30F75061}"/>
              </a:ext>
            </a:extLst>
          </p:cNvPr>
          <p:cNvSpPr txBox="1"/>
          <p:nvPr/>
        </p:nvSpPr>
        <p:spPr>
          <a:xfrm>
            <a:off x="5655375" y="4009165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通过排序模型得到候选物品的点击率或者排序分数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D200F9-EBAA-4A15-9DD5-89312073638B}"/>
              </a:ext>
            </a:extLst>
          </p:cNvPr>
          <p:cNvSpPr txBox="1"/>
          <p:nvPr/>
        </p:nvSpPr>
        <p:spPr>
          <a:xfrm>
            <a:off x="7338064" y="2547378"/>
            <a:ext cx="95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通过规则过滤不符合要求的文章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C85CB1-1AD6-43F6-B040-88EFB7623551}"/>
              </a:ext>
            </a:extLst>
          </p:cNvPr>
          <p:cNvSpPr/>
          <p:nvPr/>
        </p:nvSpPr>
        <p:spPr>
          <a:xfrm>
            <a:off x="6621981" y="4820375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推荐列表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1EEE9AD-6865-492E-8799-AF94DE6199F2}"/>
              </a:ext>
            </a:extLst>
          </p:cNvPr>
          <p:cNvSpPr/>
          <p:nvPr/>
        </p:nvSpPr>
        <p:spPr>
          <a:xfrm>
            <a:off x="7446370" y="3302297"/>
            <a:ext cx="64770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DF7A32A-2494-453F-81C3-BD5EF7FCCBC9}"/>
              </a:ext>
            </a:extLst>
          </p:cNvPr>
          <p:cNvSpPr/>
          <p:nvPr/>
        </p:nvSpPr>
        <p:spPr>
          <a:xfrm rot="7864011">
            <a:off x="7250682" y="4317983"/>
            <a:ext cx="1554465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B20AA9-BF7F-4AAC-ADA4-18C66B19B368}"/>
              </a:ext>
            </a:extLst>
          </p:cNvPr>
          <p:cNvGrpSpPr/>
          <p:nvPr/>
        </p:nvGrpSpPr>
        <p:grpSpPr>
          <a:xfrm>
            <a:off x="1037497" y="805190"/>
            <a:ext cx="7069006" cy="978029"/>
            <a:chOff x="752622" y="1881852"/>
            <a:chExt cx="7069006" cy="978029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60F036F-7B34-454D-8376-6160AF27B114}"/>
                </a:ext>
              </a:extLst>
            </p:cNvPr>
            <p:cNvSpPr/>
            <p:nvPr/>
          </p:nvSpPr>
          <p:spPr>
            <a:xfrm>
              <a:off x="752622" y="1949953"/>
              <a:ext cx="879228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海量文章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579CF3C-F21B-441E-A232-F4BFC3F82894}"/>
                </a:ext>
              </a:extLst>
            </p:cNvPr>
            <p:cNvSpPr/>
            <p:nvPr/>
          </p:nvSpPr>
          <p:spPr>
            <a:xfrm>
              <a:off x="2825854" y="1944424"/>
              <a:ext cx="879227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候选文章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7FE6732-B563-41B2-82AF-055D079B5A1B}"/>
                </a:ext>
              </a:extLst>
            </p:cNvPr>
            <p:cNvSpPr/>
            <p:nvPr/>
          </p:nvSpPr>
          <p:spPr>
            <a:xfrm>
              <a:off x="4914853" y="1976050"/>
              <a:ext cx="829992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排序列表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1E21BFB-C139-41CA-877D-6C6CB3C037E8}"/>
                </a:ext>
              </a:extLst>
            </p:cNvPr>
            <p:cNvSpPr/>
            <p:nvPr/>
          </p:nvSpPr>
          <p:spPr>
            <a:xfrm>
              <a:off x="6942402" y="1944423"/>
              <a:ext cx="879226" cy="883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推荐列表</a:t>
              </a:r>
            </a:p>
          </p:txBody>
        </p:sp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E186A43C-18A4-4386-8465-D9A0DFDACFA2}"/>
                </a:ext>
              </a:extLst>
            </p:cNvPr>
            <p:cNvSpPr/>
            <p:nvPr/>
          </p:nvSpPr>
          <p:spPr>
            <a:xfrm>
              <a:off x="1791867" y="2282810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9EE57DE-CD5F-4CFA-860C-4CFCEA49547F}"/>
                </a:ext>
              </a:extLst>
            </p:cNvPr>
            <p:cNvSpPr txBox="1"/>
            <p:nvPr/>
          </p:nvSpPr>
          <p:spPr>
            <a:xfrm>
              <a:off x="1862206" y="1913478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召回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EB3C6B6-4DCB-47B3-94EA-F05E2B892DF2}"/>
                </a:ext>
              </a:extLst>
            </p:cNvPr>
            <p:cNvSpPr txBox="1"/>
            <p:nvPr/>
          </p:nvSpPr>
          <p:spPr>
            <a:xfrm>
              <a:off x="3967044" y="1881852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排序</a:t>
              </a:r>
            </a:p>
          </p:txBody>
        </p:sp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25121521-804C-447A-AEE5-B66550D8A03D}"/>
                </a:ext>
              </a:extLst>
            </p:cNvPr>
            <p:cNvSpPr/>
            <p:nvPr/>
          </p:nvSpPr>
          <p:spPr>
            <a:xfrm>
              <a:off x="3870354" y="2251184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FB701-DAD4-445B-B8DB-593B53EE7FEF}"/>
                </a:ext>
              </a:extLst>
            </p:cNvPr>
            <p:cNvSpPr txBox="1"/>
            <p:nvPr/>
          </p:nvSpPr>
          <p:spPr>
            <a:xfrm>
              <a:off x="6006808" y="1913478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规则</a:t>
              </a:r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2CB4C7D5-B290-4623-9910-B45A0FF1A46F}"/>
                </a:ext>
              </a:extLst>
            </p:cNvPr>
            <p:cNvSpPr/>
            <p:nvPr/>
          </p:nvSpPr>
          <p:spPr>
            <a:xfrm>
              <a:off x="5910118" y="2282810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82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为什么要多路召回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0159" y="4136953"/>
            <a:ext cx="658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召回结果决定了排序的上限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多路召回的结果可以更加接近真实场景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多路召回可并发执行，计算速度与单路召回差不多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image-20201119132726873">
            <a:extLst>
              <a:ext uri="{FF2B5EF4-FFF2-40B4-BE49-F238E27FC236}">
                <a16:creationId xmlns:a16="http://schemas.microsoft.com/office/drawing/2014/main" id="{FADF92C0-7724-4A6D-9EB3-0417C017D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78" y="1414309"/>
            <a:ext cx="3833043" cy="235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5955" y="1527810"/>
            <a:ext cx="7642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热度召回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类别召回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协同过滤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向量召回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热度召回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3150" y="2066290"/>
            <a:ext cx="6765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什么是热度召回？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如何度量文章的热度？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3149" y="2750185"/>
            <a:ext cx="2085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不考虑用户的兴趣，只考虑文章本身是否热门，选择最热门的一些文章作为召回结果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28340" y="2750185"/>
            <a:ext cx="2455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度量文章的热度，需要根据实际的数据来，直观的判断指标有：点击率，收藏率，评论数等一些正反馈的动作。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59109" y="2750185"/>
            <a:ext cx="23876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本赛题中只给出了用户点击的文章，没有曝光文章，这里很直观的一个热度的刻画就是，文章被点击的次数。当然也可以考虑在一个时间段内文章被点击的次数。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66800" y="4019550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类别召回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76997" y="4575810"/>
            <a:ext cx="5080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对不同的新闻类别，按照时间或则热度召回一部分文章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协同过滤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E88CC-498D-4A31-8F7F-89E6E351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378" y="2092667"/>
            <a:ext cx="3332266" cy="22609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F558CF-B9C2-4B30-8B18-38C07043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28" y="2092667"/>
            <a:ext cx="3535284" cy="23374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8F89AF-0BA1-4A2E-A97A-7D444E07890E}"/>
              </a:ext>
            </a:extLst>
          </p:cNvPr>
          <p:cNvSpPr txBox="1"/>
          <p:nvPr/>
        </p:nvSpPr>
        <p:spPr>
          <a:xfrm>
            <a:off x="2110155" y="4430088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UserCF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0EBB9A-FE90-4593-9A81-DFA2EEB3BCB7}"/>
              </a:ext>
            </a:extLst>
          </p:cNvPr>
          <p:cNvSpPr txBox="1"/>
          <p:nvPr/>
        </p:nvSpPr>
        <p:spPr>
          <a:xfrm>
            <a:off x="6428936" y="4430088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ItemCF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协同过滤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ItemCF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A20B43-00B7-4645-8E02-F26774D6CE17}"/>
              </a:ext>
            </a:extLst>
          </p:cNvPr>
          <p:cNvSpPr txBox="1"/>
          <p:nvPr/>
        </p:nvSpPr>
        <p:spPr>
          <a:xfrm>
            <a:off x="681464" y="2092667"/>
            <a:ext cx="46688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计算物品相似性矩阵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朴素版本的物品相似度公式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基于关联规则的物品相似度计算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用户点击文章的时间权重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用户点击文章的顺序权重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用户点击的文章的创建时间权重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物品之间的向量相似度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24DF49-9A2E-4299-9DF6-6211D1C1A88D}"/>
                  </a:ext>
                </a:extLst>
              </p:cNvPr>
              <p:cNvSpPr txBox="1"/>
              <p:nvPr/>
            </p:nvSpPr>
            <p:spPr>
              <a:xfrm>
                <a:off x="2184230" y="2682924"/>
                <a:ext cx="1663283" cy="500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)∩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)||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24DF49-9A2E-4299-9DF6-6211D1C1A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230" y="2682924"/>
                <a:ext cx="1663283" cy="500778"/>
              </a:xfrm>
              <a:prstGeom prst="rect">
                <a:avLst/>
              </a:prstGeom>
              <a:blipFill>
                <a:blip r:embed="rId2"/>
                <a:stretch>
                  <a:fillRect t="-2439" r="-366" b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F0C71F2-0311-4686-90BF-1FCAE103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809" y="1693545"/>
            <a:ext cx="4178057" cy="37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673" y="182880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多路召回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72" y="926123"/>
            <a:ext cx="3291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多路召回的常用策略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230" y="1509395"/>
            <a:ext cx="700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协同过滤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ItemCF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EFA26-8E7F-4AF6-8AB8-D0920FBD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581" y="926123"/>
            <a:ext cx="4694371" cy="44875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2542C6-29E2-4855-AD05-F2007823A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8" y="1877695"/>
            <a:ext cx="3907549" cy="35426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E50B0E5-65C5-43BF-8BE2-0E157F8A088F}"/>
              </a:ext>
            </a:extLst>
          </p:cNvPr>
          <p:cNvSpPr txBox="1"/>
          <p:nvPr/>
        </p:nvSpPr>
        <p:spPr>
          <a:xfrm>
            <a:off x="1709223" y="5420383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朴素版本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335F68-5C55-4FA7-9840-1DFA8789872B}"/>
              </a:ext>
            </a:extLst>
          </p:cNvPr>
          <p:cNvSpPr txBox="1"/>
          <p:nvPr/>
        </p:nvSpPr>
        <p:spPr>
          <a:xfrm>
            <a:off x="6139397" y="5413232"/>
            <a:ext cx="98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关联规则</a:t>
            </a:r>
          </a:p>
        </p:txBody>
      </p:sp>
    </p:spTree>
    <p:extLst>
      <p:ext uri="{BB962C8B-B14F-4D97-AF65-F5344CB8AC3E}">
        <p14:creationId xmlns:p14="http://schemas.microsoft.com/office/powerpoint/2010/main" val="100509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4|NoFill|#FFFFFF|False|True|"/>
  <p:tag name="RESOURCELIBID_SMARTLAYOUT" val="5560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1|NoFill|#FFFFFF|False|True|"/>
  <p:tag name="RESOURCELIBID_SMARTLAYOUT" val="5560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648</TotalTime>
  <Words>1012</Words>
  <Application>Microsoft Office PowerPoint</Application>
  <PresentationFormat>自定义</PresentationFormat>
  <Paragraphs>203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自定义设计方案</vt:lpstr>
      <vt:lpstr>www.99ppt.com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ryl</cp:lastModifiedBy>
  <cp:revision>1120</cp:revision>
  <dcterms:created xsi:type="dcterms:W3CDTF">2020-02-22T09:28:00Z</dcterms:created>
  <dcterms:modified xsi:type="dcterms:W3CDTF">2020-12-01T13:36:00Z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