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6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3.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1" r:id="rId4"/>
    <p:sldMasterId id="2147483694" r:id="rId5"/>
    <p:sldMasterId id="2147483707" r:id="rId6"/>
  </p:sldMasterIdLst>
  <p:notesMasterIdLst>
    <p:notesMasterId r:id="rId32"/>
  </p:notesMasterIdLst>
  <p:handoutMasterIdLst>
    <p:handoutMasterId r:id="rId33"/>
  </p:handoutMasterIdLst>
  <p:sldIdLst>
    <p:sldId id="503" r:id="rId7"/>
    <p:sldId id="1815" r:id="rId8"/>
    <p:sldId id="1845" r:id="rId9"/>
    <p:sldId id="1854" r:id="rId10"/>
    <p:sldId id="1855" r:id="rId11"/>
    <p:sldId id="1833" r:id="rId12"/>
    <p:sldId id="1834" r:id="rId13"/>
    <p:sldId id="1840" r:id="rId14"/>
    <p:sldId id="1880" r:id="rId15"/>
    <p:sldId id="1881" r:id="rId16"/>
    <p:sldId id="1883" r:id="rId17"/>
    <p:sldId id="1882" r:id="rId18"/>
    <p:sldId id="1877" r:id="rId19"/>
    <p:sldId id="1878" r:id="rId20"/>
    <p:sldId id="1884" r:id="rId21"/>
    <p:sldId id="1886" r:id="rId22"/>
    <p:sldId id="1887" r:id="rId23"/>
    <p:sldId id="1888" r:id="rId24"/>
    <p:sldId id="1889" r:id="rId25"/>
    <p:sldId id="1879" r:id="rId26"/>
    <p:sldId id="1890" r:id="rId27"/>
    <p:sldId id="1891" r:id="rId28"/>
    <p:sldId id="1892" r:id="rId29"/>
    <p:sldId id="1893" r:id="rId30"/>
    <p:sldId id="501" r:id="rId31"/>
  </p:sldIdLst>
  <p:sldSz cx="9144000" cy="571976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9">
          <p15:clr>
            <a:srgbClr val="A4A3A4"/>
          </p15:clr>
        </p15:guide>
        <p15:guide id="2" orient="horz" pos="2051">
          <p15:clr>
            <a:srgbClr val="A4A3A4"/>
          </p15:clr>
        </p15:guide>
        <p15:guide id="3" pos="1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3CC"/>
    <a:srgbClr val="5185CC"/>
    <a:srgbClr val="4385D2"/>
    <a:srgbClr val="4472C4"/>
    <a:srgbClr val="073E87"/>
    <a:srgbClr val="001845"/>
    <a:srgbClr val="07438A"/>
    <a:srgbClr val="07A2BB"/>
    <a:srgbClr val="05DFDB"/>
    <a:srgbClr val="05E0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938" autoAdjust="0"/>
  </p:normalViewPr>
  <p:slideViewPr>
    <p:cSldViewPr snapToGrid="0">
      <p:cViewPr varScale="1">
        <p:scale>
          <a:sx n="112" d="100"/>
          <a:sy n="112" d="100"/>
        </p:scale>
        <p:origin x="1620" y="114"/>
      </p:cViewPr>
      <p:guideLst>
        <p:guide orient="horz" pos="1669"/>
        <p:guide orient="horz" pos="2051"/>
        <p:guide pos="1882"/>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D8B3C4-4890-3948-9363-923FD9C75688}" type="datetimeFigureOut">
              <a:rPr kumimoji="1" lang="zh-CN" altLang="en-US" smtClean="0"/>
              <a:t>2020/12/1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EE3F0E-A656-0A4E-995A-CEABC8483FA5}"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BDA90-0165-49D6-9986-4CE6A861612C}" type="datetimeFigureOut">
              <a:rPr lang="zh-CN" altLang="en-US" smtClean="0"/>
              <a:t>2020/12/1</a:t>
            </a:fld>
            <a:endParaRPr lang="zh-CN" altLang="en-US"/>
          </a:p>
        </p:txBody>
      </p:sp>
      <p:sp>
        <p:nvSpPr>
          <p:cNvPr id="4" name="幻灯片图像占位符 3"/>
          <p:cNvSpPr>
            <a:spLocks noGrp="1" noRot="1" noChangeAspect="1"/>
          </p:cNvSpPr>
          <p:nvPr>
            <p:ph type="sldImg" idx="2"/>
          </p:nvPr>
        </p:nvSpPr>
        <p:spPr>
          <a:xfrm>
            <a:off x="962451" y="1143000"/>
            <a:ext cx="4933098"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C6B13-821D-4E8C-9271-B418E89BACE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哈喽，伙伴们大家好，我是</a:t>
            </a:r>
            <a:r>
              <a:rPr lang="en-US" altLang="zh-CN" dirty="0" err="1"/>
              <a:t>Datawhale</a:t>
            </a:r>
            <a:r>
              <a:rPr lang="zh-CN" altLang="en-US" dirty="0"/>
              <a:t>成员吴忠强， 目前是东北大学在读研究生， 今天很荣幸能在这里给大家分享新闻推荐入门赛特征工程部分的内容和设计思路， 下面我们开始吧：</a:t>
            </a:r>
          </a:p>
        </p:txBody>
      </p:sp>
      <p:sp>
        <p:nvSpPr>
          <p:cNvPr id="4" name="灯片编号占位符 3"/>
          <p:cNvSpPr>
            <a:spLocks noGrp="1"/>
          </p:cNvSpPr>
          <p:nvPr>
            <p:ph type="sldNum" sz="quarter" idx="10"/>
          </p:nvPr>
        </p:nvSpPr>
        <p:spPr/>
        <p:txBody>
          <a:bodyPr/>
          <a:lstStyle/>
          <a:p>
            <a:fld id="{C40716FC-E790-4F67-9354-6976C83A4E6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en-US" altLang="zh-CN" dirty="0"/>
              <a:t>Word2Vec</a:t>
            </a:r>
            <a:r>
              <a:rPr lang="zh-CN" altLang="en-US" dirty="0"/>
              <a:t>是计算词嵌入向量的一种模式， 是</a:t>
            </a:r>
            <a:r>
              <a:rPr lang="en-US" altLang="zh-CN" dirty="0"/>
              <a:t>NLP</a:t>
            </a:r>
            <a:r>
              <a:rPr lang="zh-CN" altLang="en-US" dirty="0"/>
              <a:t>领域开始的时候计算词嵌入的一种经典的方式， 它的主要思想就是从一个单词的上下文中往往可以猜测出这个单词的大体意思，这就说明这个句子序列相邻单词之间是有某种关联或者关系的， 而</a:t>
            </a:r>
            <a:r>
              <a:rPr lang="en-US" altLang="zh-CN" dirty="0"/>
              <a:t>word2vec</a:t>
            </a:r>
            <a:r>
              <a:rPr lang="zh-CN" altLang="en-US" dirty="0"/>
              <a:t>呢，就是想把这种上下文与中心词之间的这种关系给学习出来。 有两个主流的算法模型</a:t>
            </a:r>
            <a:r>
              <a:rPr lang="en-US" altLang="zh-CN" dirty="0"/>
              <a:t>skip-gram</a:t>
            </a:r>
            <a:r>
              <a:rPr lang="zh-CN" altLang="en-US" dirty="0"/>
              <a:t>和</a:t>
            </a:r>
            <a:r>
              <a:rPr lang="en-US" altLang="zh-CN" dirty="0" err="1"/>
              <a:t>cbow</a:t>
            </a:r>
            <a:r>
              <a:rPr lang="zh-CN" altLang="en-US" dirty="0"/>
              <a:t>， 前者是通过中心词去预测上下文， 而后者是通过上下文去预测中心词。具体的原理这里简单的说一下，详细的可以参考我们给出的几篇文章哈。</a:t>
            </a:r>
            <a:endParaRPr lang="en-US" altLang="zh-CN" dirty="0"/>
          </a:p>
          <a:p>
            <a:r>
              <a:rPr lang="zh-CN" altLang="en-US" dirty="0"/>
              <a:t>解释一下上面的过程。</a:t>
            </a:r>
            <a:endParaRPr lang="en-US" altLang="zh-CN" dirty="0"/>
          </a:p>
          <a:p>
            <a:r>
              <a:rPr lang="zh-CN" altLang="en-US" dirty="0"/>
              <a:t>然后说一下这个</a:t>
            </a:r>
            <a:r>
              <a:rPr lang="en-US" altLang="zh-CN" dirty="0"/>
              <a:t>embedding</a:t>
            </a:r>
            <a:r>
              <a:rPr lang="zh-CN" altLang="en-US" dirty="0"/>
              <a:t>和比赛中给出</a:t>
            </a:r>
            <a:r>
              <a:rPr lang="en-US" altLang="zh-CN" dirty="0"/>
              <a:t>embedding</a:t>
            </a:r>
            <a:r>
              <a:rPr lang="zh-CN" altLang="en-US" dirty="0"/>
              <a:t>可能存在的不同。</a:t>
            </a:r>
            <a:endParaRPr lang="en-US" altLang="zh-CN" dirty="0"/>
          </a:p>
          <a:p>
            <a:r>
              <a:rPr lang="zh-CN" altLang="en-US" dirty="0"/>
              <a:t>至于代码部分，这里不做讲解，  说一下具体用的话，可以使用</a:t>
            </a:r>
            <a:r>
              <a:rPr lang="en-US" altLang="zh-CN" dirty="0" err="1"/>
              <a:t>gensim</a:t>
            </a:r>
            <a:r>
              <a:rPr lang="zh-CN" altLang="en-US" dirty="0"/>
              <a:t>里面写好的</a:t>
            </a:r>
            <a:r>
              <a:rPr lang="en-US" altLang="zh-CN" dirty="0"/>
              <a:t>Word2Vec</a:t>
            </a:r>
            <a:r>
              <a:rPr lang="zh-CN" altLang="en-US" dirty="0"/>
              <a:t>模型， 一些参数和如何使用我们已经给出了详细的说明。 </a:t>
            </a:r>
            <a:endParaRPr lang="en-US" altLang="zh-CN" dirty="0"/>
          </a:p>
        </p:txBody>
      </p:sp>
      <p:sp>
        <p:nvSpPr>
          <p:cNvPr id="4" name="灯片编号占位符 3"/>
          <p:cNvSpPr>
            <a:spLocks noGrp="1"/>
          </p:cNvSpPr>
          <p:nvPr>
            <p:ph type="sldNum" sz="quarter" idx="5"/>
          </p:nvPr>
        </p:nvSpPr>
        <p:spPr/>
        <p:txBody>
          <a:bodyPr/>
          <a:lstStyle/>
          <a:p>
            <a:fld id="{7A8C6B13-821D-4E8C-9271-B418E89BACEA}" type="slidenum">
              <a:rPr lang="zh-CN" altLang="en-US" smtClean="0"/>
              <a:t>16</a:t>
            </a:fld>
            <a:endParaRPr lang="zh-CN" altLang="en-US"/>
          </a:p>
        </p:txBody>
      </p:sp>
    </p:spTree>
    <p:extLst>
      <p:ext uri="{BB962C8B-B14F-4D97-AF65-F5344CB8AC3E}">
        <p14:creationId xmlns:p14="http://schemas.microsoft.com/office/powerpoint/2010/main" val="1553260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这部分的思路启发，来自于数据分析</a:t>
            </a:r>
            <a:endParaRPr lang="en-US" altLang="zh-CN" dirty="0"/>
          </a:p>
          <a:p>
            <a:r>
              <a:rPr lang="zh-CN" altLang="en-US" dirty="0"/>
              <a:t>这里在解释一下用户活跃度的衡量这里， 只是提供了一种思路， 用了一个点击频率和点击次数的一种结合</a:t>
            </a:r>
            <a:endParaRPr lang="en-US" altLang="zh-CN" dirty="0"/>
          </a:p>
          <a:p>
            <a:r>
              <a:rPr lang="zh-CN" altLang="en-US" dirty="0"/>
              <a:t>解释一下主题爱好这个， 从用户点击文章的主题个数也可以做一个特征， 衡量用户的兴趣广泛度等等， 或者</a:t>
            </a:r>
            <a:r>
              <a:rPr lang="en-US" altLang="zh-CN" dirty="0" err="1"/>
              <a:t>mltihot</a:t>
            </a:r>
            <a:r>
              <a:rPr lang="zh-CN" altLang="en-US" dirty="0"/>
              <a:t>编码，这里采取的一种方式是候选文章是不是在其历史点击的文章主题里面</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A8C6B13-821D-4E8C-9271-B418E89BACEA}" type="slidenum">
              <a:rPr lang="zh-CN" altLang="en-US" smtClean="0"/>
              <a:t>17</a:t>
            </a:fld>
            <a:endParaRPr lang="zh-CN" altLang="en-US"/>
          </a:p>
        </p:txBody>
      </p:sp>
    </p:spTree>
    <p:extLst>
      <p:ext uri="{BB962C8B-B14F-4D97-AF65-F5344CB8AC3E}">
        <p14:creationId xmlns:p14="http://schemas.microsoft.com/office/powerpoint/2010/main" val="22777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这部分的思路启发，来自于数据分析</a:t>
            </a:r>
            <a:endParaRPr lang="en-US" altLang="zh-CN" dirty="0"/>
          </a:p>
          <a:p>
            <a:r>
              <a:rPr lang="zh-CN" altLang="en-US" dirty="0"/>
              <a:t>这里在解释一下文章热度的衡量这里， 只是提供了一种思路， 用了一个被点击频率和被点击次数的组合， 并且还要说明一下，这里的文章热度特征没用， 因为这个方式计算的热度只是日志里面出现过的文章， 而我们召回的时候， 召回了大量的日志里面没出现过的文章， 对于这种， 热度这个没法衡量。</a:t>
            </a:r>
            <a:endParaRPr lang="en-US" altLang="zh-CN" dirty="0"/>
          </a:p>
          <a:p>
            <a:endParaRPr lang="en-US" altLang="zh-CN" dirty="0"/>
          </a:p>
          <a:p>
            <a:r>
              <a:rPr lang="zh-CN" altLang="en-US" dirty="0"/>
              <a:t>除了文章热度，其他的直接拼接</a:t>
            </a:r>
            <a:endParaRPr lang="en-US" altLang="zh-CN" dirty="0"/>
          </a:p>
          <a:p>
            <a:r>
              <a:rPr lang="zh-CN" altLang="en-US" dirty="0"/>
              <a:t>具体代码不解释</a:t>
            </a:r>
          </a:p>
        </p:txBody>
      </p:sp>
      <p:sp>
        <p:nvSpPr>
          <p:cNvPr id="4" name="灯片编号占位符 3"/>
          <p:cNvSpPr>
            <a:spLocks noGrp="1"/>
          </p:cNvSpPr>
          <p:nvPr>
            <p:ph type="sldNum" sz="quarter" idx="5"/>
          </p:nvPr>
        </p:nvSpPr>
        <p:spPr/>
        <p:txBody>
          <a:bodyPr/>
          <a:lstStyle/>
          <a:p>
            <a:fld id="{7A8C6B13-821D-4E8C-9271-B418E89BACEA}" type="slidenum">
              <a:rPr lang="zh-CN" altLang="en-US" smtClean="0"/>
              <a:t>18</a:t>
            </a:fld>
            <a:endParaRPr lang="zh-CN" altLang="en-US"/>
          </a:p>
        </p:txBody>
      </p:sp>
    </p:spTree>
    <p:extLst>
      <p:ext uri="{BB962C8B-B14F-4D97-AF65-F5344CB8AC3E}">
        <p14:creationId xmlns:p14="http://schemas.microsoft.com/office/powerpoint/2010/main" val="303971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基于这个数据集， 就可以进行一些操作了，比如特征选择呀等， 也可以直接用模型来进行训练了， 这个就是经过特征工程后的一个数据集， 通过特征工程，我们已经加入了用户和文章自身更多的信息， 也考虑了候选文章与用户点击过的历史文章之间的一些相似性， 包括内容上的（</a:t>
            </a:r>
            <a:r>
              <a:rPr lang="en-US" altLang="zh-CN" dirty="0"/>
              <a:t>embedding</a:t>
            </a:r>
            <a:r>
              <a:rPr lang="zh-CN" altLang="en-US" dirty="0"/>
              <a:t>）， 字数上的， 创建时间上的等等。 这时候， 我们如果再通过模型来训练进行预测的话， 效果要更加的精准。下面就是排序模型的事情了。 当然， 关于特征构造这块，一开始我也列出了一个核心理念，就是以目标为导向，从数据分析中启发， 仁者见仁和智者见智， 我们只是给大家提供一个构造特征的思路， 也不敢保证构造的每个特征都会有用， 也希望大家不被这些思路给限制住， 思维发散一些，尝试一个其他的特征，也欢迎后期和我们一块讨论。</a:t>
            </a:r>
          </a:p>
        </p:txBody>
      </p:sp>
      <p:sp>
        <p:nvSpPr>
          <p:cNvPr id="4" name="灯片编号占位符 3"/>
          <p:cNvSpPr>
            <a:spLocks noGrp="1"/>
          </p:cNvSpPr>
          <p:nvPr>
            <p:ph type="sldNum" sz="quarter" idx="5"/>
          </p:nvPr>
        </p:nvSpPr>
        <p:spPr/>
        <p:txBody>
          <a:bodyPr/>
          <a:lstStyle/>
          <a:p>
            <a:fld id="{7A8C6B13-821D-4E8C-9271-B418E89BACEA}" type="slidenum">
              <a:rPr lang="zh-CN" altLang="en-US" smtClean="0"/>
              <a:t>19</a:t>
            </a:fld>
            <a:endParaRPr lang="zh-CN" altLang="en-US"/>
          </a:p>
        </p:txBody>
      </p:sp>
    </p:spTree>
    <p:extLst>
      <p:ext uri="{BB962C8B-B14F-4D97-AF65-F5344CB8AC3E}">
        <p14:creationId xmlns:p14="http://schemas.microsoft.com/office/powerpoint/2010/main" val="2439576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目前大家应该是学习到了特征工程这部分的内容， 为了直播内容的完整性呢？ 这里简单的说一下排序这边一些细节和思路。通过召回的操作， 我们已经进行了问题规模的缩减， 而通过特征工程，我们构建好了一个监督的学习数据集， 下面我们就可以通过机器学习模型来进行训练，然后进行预测的过程。有了数据集之后， 模型这块我们鼓励大家多多尝试一些模型，比如上一期组队学习中学习到的</a:t>
            </a:r>
            <a:r>
              <a:rPr lang="en-US" altLang="zh-CN" dirty="0">
                <a:latin typeface="宋体" panose="02010600030101010101" pitchFamily="2" charset="-122"/>
                <a:ea typeface="宋体" panose="02010600030101010101" pitchFamily="2" charset="-122"/>
              </a:rPr>
              <a:t>GBDT+LR</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W&amp;D</a:t>
            </a:r>
            <a:r>
              <a:rPr lang="zh-CN" altLang="en-US" dirty="0">
                <a:latin typeface="宋体" panose="02010600030101010101" pitchFamily="2" charset="-122"/>
                <a:ea typeface="宋体" panose="02010600030101010101" pitchFamily="2" charset="-122"/>
              </a:rPr>
              <a:t>等，都可以拿来试试， 学习致用才能对模型有更深的理解。  为了尽可能让知识全面一些，这里我们给出了三个比较有代表的排序模型， 一个机器学习分类模型</a:t>
            </a:r>
            <a:r>
              <a:rPr lang="en-US" altLang="zh-CN" dirty="0" err="1">
                <a:latin typeface="宋体" panose="02010600030101010101" pitchFamily="2" charset="-122"/>
                <a:ea typeface="宋体" panose="02010600030101010101" pitchFamily="2" charset="-122"/>
              </a:rPr>
              <a:t>lgb</a:t>
            </a:r>
            <a:r>
              <a:rPr lang="zh-CN" altLang="en-US" dirty="0">
                <a:latin typeface="宋体" panose="02010600030101010101" pitchFamily="2" charset="-122"/>
                <a:ea typeface="宋体" panose="02010600030101010101" pitchFamily="2" charset="-122"/>
              </a:rPr>
              <a:t>，一个排序模型</a:t>
            </a:r>
            <a:r>
              <a:rPr lang="en-US" altLang="zh-CN" dirty="0" err="1">
                <a:latin typeface="宋体" panose="02010600030101010101" pitchFamily="2" charset="-122"/>
                <a:ea typeface="宋体" panose="02010600030101010101" pitchFamily="2" charset="-122"/>
              </a:rPr>
              <a:t>lgb</a:t>
            </a:r>
            <a:r>
              <a:rPr lang="zh-CN" altLang="en-US" dirty="0">
                <a:latin typeface="宋体" panose="02010600030101010101" pitchFamily="2" charset="-122"/>
                <a:ea typeface="宋体" panose="02010600030101010101" pitchFamily="2" charset="-122"/>
              </a:rPr>
              <a:t>和 一个深度学习模型</a:t>
            </a:r>
            <a:r>
              <a:rPr lang="en-US" altLang="zh-CN" dirty="0">
                <a:latin typeface="宋体" panose="02010600030101010101" pitchFamily="2" charset="-122"/>
                <a:ea typeface="宋体" panose="02010600030101010101" pitchFamily="2" charset="-122"/>
              </a:rPr>
              <a:t>DIN</a:t>
            </a:r>
            <a:r>
              <a:rPr lang="zh-CN" altLang="en-US" dirty="0">
                <a:latin typeface="宋体" panose="02010600030101010101" pitchFamily="2" charset="-122"/>
                <a:ea typeface="宋体" panose="02010600030101010101" pitchFamily="2" charset="-122"/>
              </a:rPr>
              <a:t>。 关于</a:t>
            </a:r>
            <a:r>
              <a:rPr lang="en-US" altLang="zh-CN" dirty="0" err="1">
                <a:latin typeface="宋体" panose="02010600030101010101" pitchFamily="2" charset="-122"/>
                <a:ea typeface="宋体" panose="02010600030101010101" pitchFamily="2" charset="-122"/>
              </a:rPr>
              <a:t>lgb</a:t>
            </a:r>
            <a:r>
              <a:rPr lang="zh-CN" altLang="en-US" dirty="0">
                <a:latin typeface="宋体" panose="02010600030101010101" pitchFamily="2" charset="-122"/>
                <a:ea typeface="宋体" panose="02010600030101010101" pitchFamily="2" charset="-122"/>
              </a:rPr>
              <a:t>分类模型呢？ 这里就不再过多的赘述了， 相信大家对于</a:t>
            </a:r>
            <a:r>
              <a:rPr lang="en-US" altLang="zh-CN" dirty="0" err="1">
                <a:latin typeface="宋体" panose="02010600030101010101" pitchFamily="2" charset="-122"/>
                <a:ea typeface="宋体" panose="02010600030101010101" pitchFamily="2" charset="-122"/>
              </a:rPr>
              <a:t>lgb.classifier</a:t>
            </a:r>
            <a:r>
              <a:rPr lang="zh-CN" altLang="en-US" dirty="0">
                <a:latin typeface="宋体" panose="02010600030101010101" pitchFamily="2" charset="-122"/>
                <a:ea typeface="宋体" panose="02010600030101010101" pitchFamily="2" charset="-122"/>
              </a:rPr>
              <a:t>也比较熟悉了， 这里主要是解释一下另外的两个模型。</a:t>
            </a:r>
            <a:endParaRPr lang="en-US" altLang="zh-CN"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7A8C6B13-821D-4E8C-9271-B418E89BACEA}" type="slidenum">
              <a:rPr lang="zh-CN" altLang="en-US" smtClean="0"/>
              <a:t>20</a:t>
            </a:fld>
            <a:endParaRPr lang="zh-CN" altLang="en-US"/>
          </a:p>
        </p:txBody>
      </p:sp>
    </p:spTree>
    <p:extLst>
      <p:ext uri="{BB962C8B-B14F-4D97-AF65-F5344CB8AC3E}">
        <p14:creationId xmlns:p14="http://schemas.microsoft.com/office/powerpoint/2010/main" val="2630719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en-US" altLang="zh-CN" dirty="0" err="1"/>
              <a:t>LGBRanker</a:t>
            </a:r>
            <a:r>
              <a:rPr lang="zh-CN" altLang="en-US" dirty="0"/>
              <a:t>的原理简单介绍， 怎么使用简单介绍， 分组那里要解释一下， 目前这个还没大弄明白。</a:t>
            </a:r>
          </a:p>
        </p:txBody>
      </p:sp>
      <p:sp>
        <p:nvSpPr>
          <p:cNvPr id="4" name="灯片编号占位符 3"/>
          <p:cNvSpPr>
            <a:spLocks noGrp="1"/>
          </p:cNvSpPr>
          <p:nvPr>
            <p:ph type="sldNum" sz="quarter" idx="5"/>
          </p:nvPr>
        </p:nvSpPr>
        <p:spPr/>
        <p:txBody>
          <a:bodyPr/>
          <a:lstStyle/>
          <a:p>
            <a:fld id="{7A8C6B13-821D-4E8C-9271-B418E89BACEA}" type="slidenum">
              <a:rPr lang="zh-CN" altLang="en-US" smtClean="0"/>
              <a:t>21</a:t>
            </a:fld>
            <a:endParaRPr lang="zh-CN" altLang="en-US"/>
          </a:p>
        </p:txBody>
      </p:sp>
    </p:spTree>
    <p:extLst>
      <p:ext uri="{BB962C8B-B14F-4D97-AF65-F5344CB8AC3E}">
        <p14:creationId xmlns:p14="http://schemas.microsoft.com/office/powerpoint/2010/main" val="2395235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en-US" altLang="zh-CN" dirty="0"/>
              <a:t>DIN</a:t>
            </a:r>
            <a:r>
              <a:rPr lang="zh-CN" altLang="en-US" dirty="0"/>
              <a:t>这块简单的介绍一下原理和怎么使用， 具体的可以看后期的组队学习进阶， 会手撸这个模型</a:t>
            </a:r>
          </a:p>
        </p:txBody>
      </p:sp>
      <p:sp>
        <p:nvSpPr>
          <p:cNvPr id="4" name="灯片编号占位符 3"/>
          <p:cNvSpPr>
            <a:spLocks noGrp="1"/>
          </p:cNvSpPr>
          <p:nvPr>
            <p:ph type="sldNum" sz="quarter" idx="5"/>
          </p:nvPr>
        </p:nvSpPr>
        <p:spPr/>
        <p:txBody>
          <a:bodyPr/>
          <a:lstStyle/>
          <a:p>
            <a:fld id="{7A8C6B13-821D-4E8C-9271-B418E89BACEA}" type="slidenum">
              <a:rPr lang="zh-CN" altLang="en-US" smtClean="0"/>
              <a:t>22</a:t>
            </a:fld>
            <a:endParaRPr lang="zh-CN" altLang="en-US"/>
          </a:p>
        </p:txBody>
      </p:sp>
    </p:spTree>
    <p:extLst>
      <p:ext uri="{BB962C8B-B14F-4D97-AF65-F5344CB8AC3E}">
        <p14:creationId xmlns:p14="http://schemas.microsoft.com/office/powerpoint/2010/main" val="655758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这里放两块代码进行解释一下， 相对简单</a:t>
            </a:r>
          </a:p>
        </p:txBody>
      </p:sp>
      <p:sp>
        <p:nvSpPr>
          <p:cNvPr id="4" name="灯片编号占位符 3"/>
          <p:cNvSpPr>
            <a:spLocks noGrp="1"/>
          </p:cNvSpPr>
          <p:nvPr>
            <p:ph type="sldNum" sz="quarter" idx="5"/>
          </p:nvPr>
        </p:nvSpPr>
        <p:spPr/>
        <p:txBody>
          <a:bodyPr/>
          <a:lstStyle/>
          <a:p>
            <a:fld id="{7A8C6B13-821D-4E8C-9271-B418E89BACEA}" type="slidenum">
              <a:rPr lang="zh-CN" altLang="en-US" smtClean="0"/>
              <a:t>23</a:t>
            </a:fld>
            <a:endParaRPr lang="zh-CN" altLang="en-US"/>
          </a:p>
        </p:txBody>
      </p:sp>
    </p:spTree>
    <p:extLst>
      <p:ext uri="{BB962C8B-B14F-4D97-AF65-F5344CB8AC3E}">
        <p14:creationId xmlns:p14="http://schemas.microsoft.com/office/powerpoint/2010/main" val="3425181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这里放两块代码进行解释一下</a:t>
            </a:r>
          </a:p>
        </p:txBody>
      </p:sp>
      <p:sp>
        <p:nvSpPr>
          <p:cNvPr id="4" name="灯片编号占位符 3"/>
          <p:cNvSpPr>
            <a:spLocks noGrp="1"/>
          </p:cNvSpPr>
          <p:nvPr>
            <p:ph type="sldNum" sz="quarter" idx="5"/>
          </p:nvPr>
        </p:nvSpPr>
        <p:spPr/>
        <p:txBody>
          <a:bodyPr/>
          <a:lstStyle/>
          <a:p>
            <a:fld id="{7A8C6B13-821D-4E8C-9271-B418E89BACEA}" type="slidenum">
              <a:rPr lang="zh-CN" altLang="en-US" smtClean="0"/>
              <a:t>24</a:t>
            </a:fld>
            <a:endParaRPr lang="zh-CN" altLang="en-US"/>
          </a:p>
        </p:txBody>
      </p:sp>
    </p:spTree>
    <p:extLst>
      <p:ext uri="{BB962C8B-B14F-4D97-AF65-F5344CB8AC3E}">
        <p14:creationId xmlns:p14="http://schemas.microsoft.com/office/powerpoint/2010/main" val="703833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到这里， 关于本次新闻推荐入门赛组队学习的设计内容基本上就介绍完了， 我们这期的组队学习也即将到了尾声，感谢大家的坚持学习和一路陪伴，希望大家能够最后学有所获。</a:t>
            </a:r>
            <a:endParaRPr lang="en-US" altLang="zh-CN" dirty="0"/>
          </a:p>
          <a:p>
            <a:r>
              <a:rPr lang="zh-CN" altLang="en-US" dirty="0"/>
              <a:t>如果大家在学习的过程中遇到了问题， 可以在群里找到我们， 助教会尽快做出解答</a:t>
            </a:r>
            <a:endParaRPr lang="en-US" altLang="zh-CN" dirty="0"/>
          </a:p>
          <a:p>
            <a:r>
              <a:rPr lang="zh-CN" altLang="en-US" dirty="0"/>
              <a:t>如果大家对于该比赛上分方面有好的思路也欢迎与我们一块探讨和交流哈。</a:t>
            </a:r>
            <a:endParaRPr lang="en-US" altLang="zh-CN" dirty="0"/>
          </a:p>
          <a:p>
            <a:endParaRPr lang="en-US" altLang="zh-CN" dirty="0"/>
          </a:p>
          <a:p>
            <a:r>
              <a:rPr lang="zh-CN" altLang="en-US" dirty="0"/>
              <a:t>好， 今天的分享就到这里吧， 感谢大家的观看， 后面一期是鱼佬为我们介绍比赛上分的一些技巧了， 这个就是从实战的角度出发了， 拿好小板凳， 敬请期待吧， 谢谢大家。</a:t>
            </a:r>
          </a:p>
        </p:txBody>
      </p:sp>
      <p:sp>
        <p:nvSpPr>
          <p:cNvPr id="4" name="灯片编号占位符 3"/>
          <p:cNvSpPr>
            <a:spLocks noGrp="1"/>
          </p:cNvSpPr>
          <p:nvPr>
            <p:ph type="sldNum" sz="quarter" idx="10"/>
          </p:nvPr>
        </p:nvSpPr>
        <p:spPr/>
        <p:txBody>
          <a:bodyPr/>
          <a:lstStyle/>
          <a:p>
            <a:fld id="{C40716FC-E790-4F67-9354-6976C83A4E67}"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本次分享主要包括四部分的内容， </a:t>
            </a:r>
            <a:r>
              <a:rPr lang="en-US" altLang="zh-CN" dirty="0"/>
              <a:t>1</a:t>
            </a:r>
            <a:r>
              <a:rPr lang="zh-CN" altLang="en-US" dirty="0"/>
              <a:t>， </a:t>
            </a:r>
            <a:r>
              <a:rPr lang="en-US" altLang="zh-CN" dirty="0"/>
              <a:t>2</a:t>
            </a:r>
            <a:r>
              <a:rPr lang="zh-CN" altLang="en-US" dirty="0"/>
              <a:t>， </a:t>
            </a:r>
            <a:r>
              <a:rPr lang="en-US" altLang="zh-CN" dirty="0"/>
              <a:t>3</a:t>
            </a:r>
            <a:r>
              <a:rPr lang="zh-CN" altLang="en-US" dirty="0"/>
              <a:t>， </a:t>
            </a:r>
            <a:r>
              <a:rPr lang="en-US" altLang="zh-CN" dirty="0"/>
              <a:t>4</a:t>
            </a:r>
            <a:endParaRPr lang="zh-CN" altLang="en-US" dirty="0"/>
          </a:p>
        </p:txBody>
      </p:sp>
      <p:sp>
        <p:nvSpPr>
          <p:cNvPr id="4" name="灯片编号占位符 3"/>
          <p:cNvSpPr>
            <a:spLocks noGrp="1"/>
          </p:cNvSpPr>
          <p:nvPr>
            <p:ph type="sldNum" sz="quarter" idx="5"/>
          </p:nvPr>
        </p:nvSpPr>
        <p:spPr/>
        <p:txBody>
          <a:bodyPr/>
          <a:lstStyle/>
          <a:p>
            <a:fld id="{7A8C6B13-821D-4E8C-9271-B418E89BACEA}" type="slidenum">
              <a:rPr lang="zh-CN" altLang="en-US" smtClean="0"/>
              <a:t>2</a:t>
            </a:fld>
            <a:endParaRPr lang="zh-CN" altLang="en-US"/>
          </a:p>
        </p:txBody>
      </p:sp>
    </p:spTree>
    <p:extLst>
      <p:ext uri="{BB962C8B-B14F-4D97-AF65-F5344CB8AC3E}">
        <p14:creationId xmlns:p14="http://schemas.microsoft.com/office/powerpoint/2010/main" val="135117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这块需要重新介绍一下这个流程， 具体说法得再想想， </a:t>
            </a:r>
            <a:endParaRPr lang="en-US" altLang="zh-CN" dirty="0"/>
          </a:p>
          <a:p>
            <a:r>
              <a:rPr lang="en-US" altLang="zh-CN" dirty="0"/>
              <a:t>1. </a:t>
            </a:r>
            <a:r>
              <a:rPr lang="zh-CN" altLang="en-US" dirty="0"/>
              <a:t>为了照顾一下第一次看直播的伙伴</a:t>
            </a:r>
            <a:endParaRPr lang="en-US" altLang="zh-CN" dirty="0"/>
          </a:p>
          <a:p>
            <a:r>
              <a:rPr lang="en-US" altLang="zh-CN" dirty="0"/>
              <a:t>2. </a:t>
            </a:r>
            <a:r>
              <a:rPr lang="zh-CN" altLang="en-US" dirty="0"/>
              <a:t>为了看一下特征工程部分所在的地方， 宏观把握整体流程</a:t>
            </a:r>
          </a:p>
        </p:txBody>
      </p:sp>
      <p:sp>
        <p:nvSpPr>
          <p:cNvPr id="4" name="灯片编号占位符 3"/>
          <p:cNvSpPr>
            <a:spLocks noGrp="1"/>
          </p:cNvSpPr>
          <p:nvPr>
            <p:ph type="sldNum" sz="quarter" idx="5"/>
          </p:nvPr>
        </p:nvSpPr>
        <p:spPr/>
        <p:txBody>
          <a:bodyPr/>
          <a:lstStyle/>
          <a:p>
            <a:fld id="{7A8C6B13-821D-4E8C-9271-B418E89BACEA}" type="slidenum">
              <a:rPr lang="zh-CN" altLang="en-US" smtClean="0"/>
              <a:t>3</a:t>
            </a:fld>
            <a:endParaRPr lang="zh-CN" altLang="en-US"/>
          </a:p>
        </p:txBody>
      </p:sp>
    </p:spTree>
    <p:extLst>
      <p:ext uri="{BB962C8B-B14F-4D97-AF65-F5344CB8AC3E}">
        <p14:creationId xmlns:p14="http://schemas.microsoft.com/office/powerpoint/2010/main" val="4035647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特征工程本质上是一项工程活动， 他目的是最大限度的从原始数据中提取特征供算法和模型使用。</a:t>
            </a:r>
            <a:endParaRPr lang="en-US" altLang="zh-CN" dirty="0"/>
          </a:p>
          <a:p>
            <a:r>
              <a:rPr lang="zh-CN" altLang="en-US" sz="1200" b="0" i="0" kern="1200" dirty="0">
                <a:solidFill>
                  <a:schemeClr val="tx1"/>
                </a:solidFill>
                <a:effectLst/>
                <a:latin typeface="+mn-lt"/>
                <a:ea typeface="+mn-ea"/>
                <a:cs typeface="+mn-cs"/>
              </a:rPr>
              <a:t>特征是原始数据的一种数字表达，从数据到模型的中间过程，就是特征工程。特种工程是将原始数据提取出来，然后转换为适合机器学习模型的形式。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在实践过程中，数据处理和特征工程占据了整个项目大部分的时间，模型和算法就那么几个，训练的时候往上套就行。</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7A8C6B13-821D-4E8C-9271-B418E89BACEA}" type="slidenum">
              <a:rPr lang="zh-CN" altLang="en-US" smtClean="0"/>
              <a:t>4</a:t>
            </a:fld>
            <a:endParaRPr lang="zh-CN" altLang="en-US"/>
          </a:p>
        </p:txBody>
      </p:sp>
    </p:spTree>
    <p:extLst>
      <p:ext uri="{BB962C8B-B14F-4D97-AF65-F5344CB8AC3E}">
        <p14:creationId xmlns:p14="http://schemas.microsoft.com/office/powerpoint/2010/main" val="322938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召回列表</a:t>
            </a:r>
            <a:endParaRPr lang="en-US" altLang="zh-CN" dirty="0"/>
          </a:p>
          <a:p>
            <a:r>
              <a:rPr lang="zh-CN" altLang="en-US" dirty="0"/>
              <a:t>各种</a:t>
            </a:r>
            <a:r>
              <a:rPr lang="en-US" altLang="zh-CN" dirty="0"/>
              <a:t>embedding</a:t>
            </a:r>
            <a:endParaRPr lang="zh-CN" altLang="en-US" dirty="0"/>
          </a:p>
        </p:txBody>
      </p:sp>
      <p:sp>
        <p:nvSpPr>
          <p:cNvPr id="4" name="灯片编号占位符 3"/>
          <p:cNvSpPr>
            <a:spLocks noGrp="1"/>
          </p:cNvSpPr>
          <p:nvPr>
            <p:ph type="sldNum" sz="quarter" idx="5"/>
          </p:nvPr>
        </p:nvSpPr>
        <p:spPr/>
        <p:txBody>
          <a:bodyPr/>
          <a:lstStyle/>
          <a:p>
            <a:fld id="{7A8C6B13-821D-4E8C-9271-B418E89BACEA}" type="slidenum">
              <a:rPr lang="zh-CN" altLang="en-US" smtClean="0"/>
              <a:t>6</a:t>
            </a:fld>
            <a:endParaRPr lang="zh-CN" altLang="en-US"/>
          </a:p>
        </p:txBody>
      </p:sp>
    </p:spTree>
    <p:extLst>
      <p:ext uri="{BB962C8B-B14F-4D97-AF65-F5344CB8AC3E}">
        <p14:creationId xmlns:p14="http://schemas.microsoft.com/office/powerpoint/2010/main" val="143223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提醒一下召回列表一定要看好格式</a:t>
            </a:r>
          </a:p>
        </p:txBody>
      </p:sp>
      <p:sp>
        <p:nvSpPr>
          <p:cNvPr id="4" name="灯片编号占位符 3"/>
          <p:cNvSpPr>
            <a:spLocks noGrp="1"/>
          </p:cNvSpPr>
          <p:nvPr>
            <p:ph type="sldNum" sz="quarter" idx="5"/>
          </p:nvPr>
        </p:nvSpPr>
        <p:spPr/>
        <p:txBody>
          <a:bodyPr/>
          <a:lstStyle/>
          <a:p>
            <a:fld id="{7A8C6B13-821D-4E8C-9271-B418E89BACEA}" type="slidenum">
              <a:rPr lang="zh-CN" altLang="en-US" smtClean="0"/>
              <a:t>7</a:t>
            </a:fld>
            <a:endParaRPr lang="zh-CN" altLang="en-US"/>
          </a:p>
        </p:txBody>
      </p:sp>
    </p:spTree>
    <p:extLst>
      <p:ext uri="{BB962C8B-B14F-4D97-AF65-F5344CB8AC3E}">
        <p14:creationId xmlns:p14="http://schemas.microsoft.com/office/powerpoint/2010/main" val="285456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通过</a:t>
            </a:r>
            <a:r>
              <a:rPr lang="zh-CN" altLang="en-US" sz="1200" b="1" i="0" kern="1200" dirty="0">
                <a:solidFill>
                  <a:schemeClr val="tx1"/>
                </a:solidFill>
                <a:effectLst/>
                <a:latin typeface="+mn-lt"/>
                <a:ea typeface="+mn-ea"/>
                <a:cs typeface="+mn-cs"/>
              </a:rPr>
              <a:t>数据清洗和转换</a:t>
            </a:r>
            <a:r>
              <a:rPr lang="zh-CN" altLang="en-US" sz="1200" b="0" i="0" kern="1200" dirty="0">
                <a:solidFill>
                  <a:schemeClr val="tx1"/>
                </a:solidFill>
                <a:effectLst/>
                <a:latin typeface="+mn-lt"/>
                <a:ea typeface="+mn-ea"/>
                <a:cs typeface="+mn-cs"/>
              </a:rPr>
              <a:t>，我们能够更好地表示出潜在问题的特征，使得数据的表达清晰一些，比如处理异常值清除噪声，填充缺失值可以加入先验知识等。 而</a:t>
            </a:r>
            <a:r>
              <a:rPr lang="zh-CN" altLang="en-US" sz="1200" b="1" i="0" kern="1200" dirty="0">
                <a:solidFill>
                  <a:schemeClr val="tx1"/>
                </a:solidFill>
                <a:effectLst/>
                <a:latin typeface="+mn-lt"/>
                <a:ea typeface="+mn-ea"/>
                <a:cs typeface="+mn-cs"/>
              </a:rPr>
              <a:t>特征工程</a:t>
            </a:r>
            <a:r>
              <a:rPr lang="zh-CN" altLang="en-US" sz="1200" b="0" i="0" kern="1200" dirty="0">
                <a:solidFill>
                  <a:schemeClr val="tx1"/>
                </a:solidFill>
                <a:effectLst/>
                <a:latin typeface="+mn-lt"/>
                <a:ea typeface="+mn-ea"/>
                <a:cs typeface="+mn-cs"/>
              </a:rPr>
              <a:t>又进一步增强数据的表达能力，通过构造新特征，我们可以挖掘出数据的更多信息，使得数据的表达能力进一步放大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特征工程一般包括特征构造， 特征选择， 降维等步骤， 但是它一般是和数据清洗转换放在一块，也有的把这两块统称为特征工程，因为两者联系实在是密切。</a:t>
            </a:r>
            <a:endParaRPr lang="zh-CN" altLang="en-US" sz="1200" dirty="0">
              <a:latin typeface="宋体" panose="02010600030101010101" pitchFamily="2" charset="-122"/>
              <a:ea typeface="宋体" panose="02010600030101010101" pitchFamily="2" charset="-122"/>
            </a:endParaRPr>
          </a:p>
          <a:p>
            <a:r>
              <a:rPr lang="zh-CN" altLang="en-US" sz="1200" b="0" i="0" kern="1200" dirty="0">
                <a:solidFill>
                  <a:schemeClr val="tx1"/>
                </a:solidFill>
                <a:effectLst/>
                <a:latin typeface="+mn-lt"/>
                <a:ea typeface="+mn-ea"/>
                <a:cs typeface="+mn-cs"/>
              </a:rPr>
              <a:t>，当然如果特征过多，又往往会造成冗余，这时候我们又得根据相关性等进行特征的选择和降维操作</a:t>
            </a:r>
            <a:endParaRPr lang="zh-CN" altLang="en-US" dirty="0"/>
          </a:p>
        </p:txBody>
      </p:sp>
      <p:sp>
        <p:nvSpPr>
          <p:cNvPr id="4" name="灯片编号占位符 3"/>
          <p:cNvSpPr>
            <a:spLocks noGrp="1"/>
          </p:cNvSpPr>
          <p:nvPr>
            <p:ph type="sldNum" sz="quarter" idx="5"/>
          </p:nvPr>
        </p:nvSpPr>
        <p:spPr/>
        <p:txBody>
          <a:bodyPr/>
          <a:lstStyle/>
          <a:p>
            <a:fld id="{7A8C6B13-821D-4E8C-9271-B418E89BACEA}" type="slidenum">
              <a:rPr lang="zh-CN" altLang="en-US" smtClean="0"/>
              <a:t>13</a:t>
            </a:fld>
            <a:endParaRPr lang="zh-CN" altLang="en-US"/>
          </a:p>
        </p:txBody>
      </p:sp>
    </p:spTree>
    <p:extLst>
      <p:ext uri="{BB962C8B-B14F-4D97-AF65-F5344CB8AC3E}">
        <p14:creationId xmlns:p14="http://schemas.microsoft.com/office/powerpoint/2010/main" val="359591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比如同一个主题， 相似等等。 所以特征构造这块很重要的一系列特征是要结合用户的历史点击文章信息。我们已经得到了每个用户及点击候选文章的两列的一个数据集， 而我们的目的是要预测最后一次点击的文章， 比较自然的一个思路就是和其最后几次点击的文章产生关系， 这样既考虑了其历史点击文章信息， 又得离最后一次点击较近，因为新闻很大的一个特点就是注重时效性。 往往用户的最后一次点击会和其最后几次点击有很大的关联。 所以我们就可以对于每个候选文章， 做出与最后几次点击相关的特征如下：</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候选</a:t>
            </a:r>
            <a:r>
              <a:rPr lang="en-US" altLang="zh-CN" sz="1200" b="0" i="0" kern="1200" dirty="0">
                <a:solidFill>
                  <a:schemeClr val="tx1"/>
                </a:solidFill>
                <a:effectLst/>
                <a:latin typeface="+mn-lt"/>
                <a:ea typeface="+mn-ea"/>
                <a:cs typeface="+mn-cs"/>
              </a:rPr>
              <a:t>item</a:t>
            </a:r>
            <a:r>
              <a:rPr lang="zh-CN" altLang="en-US" sz="1200" b="0" i="0" kern="1200" dirty="0">
                <a:solidFill>
                  <a:schemeClr val="tx1"/>
                </a:solidFill>
                <a:effectLst/>
                <a:latin typeface="+mn-lt"/>
                <a:ea typeface="+mn-ea"/>
                <a:cs typeface="+mn-cs"/>
              </a:rPr>
              <a:t>与最后几次点击的相似性特征</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内积）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这个直接关联用户历史行为</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候选</a:t>
            </a:r>
            <a:r>
              <a:rPr lang="en-US" altLang="zh-CN" sz="1200" b="0" i="0" kern="1200" dirty="0">
                <a:solidFill>
                  <a:schemeClr val="tx1"/>
                </a:solidFill>
                <a:effectLst/>
                <a:latin typeface="+mn-lt"/>
                <a:ea typeface="+mn-ea"/>
                <a:cs typeface="+mn-cs"/>
              </a:rPr>
              <a:t>item</a:t>
            </a:r>
            <a:r>
              <a:rPr lang="zh-CN" altLang="en-US" sz="1200" b="0" i="0" kern="1200" dirty="0">
                <a:solidFill>
                  <a:schemeClr val="tx1"/>
                </a:solidFill>
                <a:effectLst/>
                <a:latin typeface="+mn-lt"/>
                <a:ea typeface="+mn-ea"/>
                <a:cs typeface="+mn-cs"/>
              </a:rPr>
              <a:t>与最后几次点击的相似性特征的统计特征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统计特征可以减少一些波动和异常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候选</a:t>
            </a:r>
            <a:r>
              <a:rPr lang="en-US" altLang="zh-CN" sz="1200" b="0" i="0" kern="1200" dirty="0">
                <a:solidFill>
                  <a:schemeClr val="tx1"/>
                </a:solidFill>
                <a:effectLst/>
                <a:latin typeface="+mn-lt"/>
                <a:ea typeface="+mn-ea"/>
                <a:cs typeface="+mn-cs"/>
              </a:rPr>
              <a:t>item</a:t>
            </a:r>
            <a:r>
              <a:rPr lang="zh-CN" altLang="en-US" sz="1200" b="0" i="0" kern="1200" dirty="0">
                <a:solidFill>
                  <a:schemeClr val="tx1"/>
                </a:solidFill>
                <a:effectLst/>
                <a:latin typeface="+mn-lt"/>
                <a:ea typeface="+mn-ea"/>
                <a:cs typeface="+mn-cs"/>
              </a:rPr>
              <a:t>与最后几次点击文章的字数差的特征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可以通过字数看用户偏好</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 候选</a:t>
            </a:r>
            <a:r>
              <a:rPr lang="en-US" altLang="zh-CN" sz="1200" b="0" i="0" kern="1200" dirty="0">
                <a:solidFill>
                  <a:schemeClr val="tx1"/>
                </a:solidFill>
                <a:effectLst/>
                <a:latin typeface="+mn-lt"/>
                <a:ea typeface="+mn-ea"/>
                <a:cs typeface="+mn-cs"/>
              </a:rPr>
              <a:t>item</a:t>
            </a:r>
            <a:r>
              <a:rPr lang="zh-CN" altLang="en-US" sz="1200" b="0" i="0" kern="1200" dirty="0">
                <a:solidFill>
                  <a:schemeClr val="tx1"/>
                </a:solidFill>
                <a:effectLst/>
                <a:latin typeface="+mn-lt"/>
                <a:ea typeface="+mn-ea"/>
                <a:cs typeface="+mn-cs"/>
              </a:rPr>
              <a:t>与最后几次点击的文章建立的时间差特征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时间差特征可以看出该用户对于文章的实时性的偏好 还需要考虑一下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如果使用了</a:t>
            </a:r>
            <a:r>
              <a:rPr lang="en-US" altLang="zh-CN" sz="1200" b="0" i="0" kern="1200" dirty="0" err="1">
                <a:solidFill>
                  <a:schemeClr val="tx1"/>
                </a:solidFill>
                <a:effectLst/>
                <a:latin typeface="+mn-lt"/>
                <a:ea typeface="+mn-ea"/>
                <a:cs typeface="+mn-cs"/>
              </a:rPr>
              <a:t>youtube</a:t>
            </a:r>
            <a:r>
              <a:rPr lang="zh-CN" altLang="en-US" sz="1200" b="0" i="0" kern="1200" dirty="0">
                <a:solidFill>
                  <a:schemeClr val="tx1"/>
                </a:solidFill>
                <a:effectLst/>
                <a:latin typeface="+mn-lt"/>
                <a:ea typeface="+mn-ea"/>
                <a:cs typeface="+mn-cs"/>
              </a:rPr>
              <a:t>召回的话， 我们还可以制作用户与候选</a:t>
            </a:r>
            <a:r>
              <a:rPr lang="en-US" altLang="zh-CN" sz="1200" b="0" i="0" kern="1200" dirty="0">
                <a:solidFill>
                  <a:schemeClr val="tx1"/>
                </a:solidFill>
                <a:effectLst/>
                <a:latin typeface="+mn-lt"/>
                <a:ea typeface="+mn-ea"/>
                <a:cs typeface="+mn-cs"/>
              </a:rPr>
              <a:t>item</a:t>
            </a:r>
            <a:r>
              <a:rPr lang="zh-CN" altLang="en-US" sz="1200" b="0" i="0" kern="1200" dirty="0">
                <a:solidFill>
                  <a:schemeClr val="tx1"/>
                </a:solidFill>
                <a:effectLst/>
                <a:latin typeface="+mn-lt"/>
                <a:ea typeface="+mn-ea"/>
                <a:cs typeface="+mn-cs"/>
              </a:rPr>
              <a:t>的相似特征</a:t>
            </a:r>
          </a:p>
          <a:p>
            <a:endParaRPr lang="zh-CN" altLang="en-US" dirty="0"/>
          </a:p>
        </p:txBody>
      </p:sp>
      <p:sp>
        <p:nvSpPr>
          <p:cNvPr id="4" name="灯片编号占位符 3"/>
          <p:cNvSpPr>
            <a:spLocks noGrp="1"/>
          </p:cNvSpPr>
          <p:nvPr>
            <p:ph type="sldNum" sz="quarter" idx="5"/>
          </p:nvPr>
        </p:nvSpPr>
        <p:spPr/>
        <p:txBody>
          <a:bodyPr/>
          <a:lstStyle/>
          <a:p>
            <a:fld id="{7A8C6B13-821D-4E8C-9271-B418E89BACEA}" type="slidenum">
              <a:rPr lang="zh-CN" altLang="en-US" smtClean="0"/>
              <a:t>14</a:t>
            </a:fld>
            <a:endParaRPr lang="zh-CN" altLang="en-US"/>
          </a:p>
        </p:txBody>
      </p:sp>
    </p:spTree>
    <p:extLst>
      <p:ext uri="{BB962C8B-B14F-4D97-AF65-F5344CB8AC3E}">
        <p14:creationId xmlns:p14="http://schemas.microsoft.com/office/powerpoint/2010/main" val="39658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这里简单的过一下代码， 然后说一下召回得到的</a:t>
            </a:r>
            <a:r>
              <a:rPr lang="en-US" altLang="zh-CN" dirty="0"/>
              <a:t>embedding</a:t>
            </a:r>
            <a:r>
              <a:rPr lang="zh-CN" altLang="en-US" dirty="0"/>
              <a:t>在这里的作用，然后引出</a:t>
            </a:r>
            <a:r>
              <a:rPr lang="en-US" altLang="zh-CN" dirty="0"/>
              <a:t>W2V</a:t>
            </a:r>
            <a:endParaRPr lang="zh-CN" altLang="en-US" dirty="0"/>
          </a:p>
        </p:txBody>
      </p:sp>
      <p:sp>
        <p:nvSpPr>
          <p:cNvPr id="4" name="灯片编号占位符 3"/>
          <p:cNvSpPr>
            <a:spLocks noGrp="1"/>
          </p:cNvSpPr>
          <p:nvPr>
            <p:ph type="sldNum" sz="quarter" idx="5"/>
          </p:nvPr>
        </p:nvSpPr>
        <p:spPr/>
        <p:txBody>
          <a:bodyPr/>
          <a:lstStyle/>
          <a:p>
            <a:fld id="{7A8C6B13-821D-4E8C-9271-B418E89BACEA}" type="slidenum">
              <a:rPr lang="zh-CN" altLang="en-US" smtClean="0"/>
              <a:t>15</a:t>
            </a:fld>
            <a:endParaRPr lang="zh-CN" altLang="en-US"/>
          </a:p>
        </p:txBody>
      </p:sp>
    </p:spTree>
    <p:extLst>
      <p:ext uri="{BB962C8B-B14F-4D97-AF65-F5344CB8AC3E}">
        <p14:creationId xmlns:p14="http://schemas.microsoft.com/office/powerpoint/2010/main" val="108088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2.xml"/><Relationship Id="rId5" Type="http://schemas.openxmlformats.org/officeDocument/2006/relationships/tags" Target="../tags/tag11.xml"/><Relationship Id="rId4" Type="http://schemas.openxmlformats.org/officeDocument/2006/relationships/tags" Target="../tags/tag1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2.xml"/><Relationship Id="rId5" Type="http://schemas.openxmlformats.org/officeDocument/2006/relationships/tags" Target="../tags/tag16.xml"/><Relationship Id="rId4"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2.xml"/><Relationship Id="rId5" Type="http://schemas.openxmlformats.org/officeDocument/2006/relationships/tags" Target="../tags/tag53.xml"/><Relationship Id="rId4" Type="http://schemas.openxmlformats.org/officeDocument/2006/relationships/tags" Target="../tags/tag5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2.xml"/><Relationship Id="rId4" Type="http://schemas.openxmlformats.org/officeDocument/2006/relationships/tags" Target="../tags/tag57.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2.xml"/><Relationship Id="rId4" Type="http://schemas.openxmlformats.org/officeDocument/2006/relationships/tags" Target="../tags/tag6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235"/>
            <a:ext cx="6858000" cy="1991650"/>
          </a:xfrm>
        </p:spPr>
        <p:txBody>
          <a:bodyPr anchor="b"/>
          <a:lstStyle>
            <a:lvl1pPr algn="ctr">
              <a:defRPr sz="5005"/>
            </a:lvl1pPr>
          </a:lstStyle>
          <a:p>
            <a:r>
              <a:rPr lang="zh-CN" altLang="en-US"/>
              <a:t>单击此处编辑母版标题样式</a:t>
            </a:r>
          </a:p>
        </p:txBody>
      </p:sp>
      <p:sp>
        <p:nvSpPr>
          <p:cNvPr id="3" name="副标题 2"/>
          <p:cNvSpPr>
            <a:spLocks noGrp="1"/>
          </p:cNvSpPr>
          <p:nvPr>
            <p:ph type="subTitle" idx="1"/>
          </p:nvPr>
        </p:nvSpPr>
        <p:spPr>
          <a:xfrm>
            <a:off x="1143000" y="3004690"/>
            <a:ext cx="6858000" cy="1381177"/>
          </a:xfrm>
        </p:spPr>
        <p:txBody>
          <a:bodyPr/>
          <a:lstStyle>
            <a:lvl1pPr marL="0" indent="0" algn="ctr">
              <a:buNone/>
              <a:defRPr sz="2000"/>
            </a:lvl1pPr>
            <a:lvl2pPr marL="381000" indent="0" algn="ctr">
              <a:buNone/>
              <a:defRPr sz="1670"/>
            </a:lvl2pPr>
            <a:lvl3pPr marL="762635" indent="0" algn="ctr">
              <a:buNone/>
              <a:defRPr sz="1500"/>
            </a:lvl3pPr>
            <a:lvl4pPr marL="1143635" indent="0" algn="ctr">
              <a:buNone/>
              <a:defRPr sz="1335"/>
            </a:lvl4pPr>
            <a:lvl5pPr marL="1525270" indent="0" algn="ctr">
              <a:buNone/>
              <a:defRPr sz="1335"/>
            </a:lvl5pPr>
            <a:lvl6pPr marL="1906270" indent="0" algn="ctr">
              <a:buNone/>
              <a:defRPr sz="1335"/>
            </a:lvl6pPr>
            <a:lvl7pPr marL="2288540" indent="0" algn="ctr">
              <a:buNone/>
              <a:defRPr sz="1335"/>
            </a:lvl7pPr>
            <a:lvl8pPr marL="2670175" indent="0" algn="ctr">
              <a:buNone/>
              <a:defRPr sz="1335"/>
            </a:lvl8pPr>
            <a:lvl9pPr marL="3051175" indent="0" algn="ctr">
              <a:buNone/>
              <a:defRPr sz="133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74"/>
            <a:ext cx="1971675" cy="4848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04574"/>
            <a:ext cx="5800725" cy="48480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
        <p:nvSpPr>
          <p:cNvPr id="6" name="矩形 5"/>
          <p:cNvSpPr/>
          <p:nvPr userDrawn="1"/>
        </p:nvSpPr>
        <p:spPr>
          <a:xfrm>
            <a:off x="1271908" y="62149"/>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37312"/>
            <a:ext cx="521208" cy="480453"/>
          </a:xfrm>
          <a:prstGeom prst="rect">
            <a:avLst/>
          </a:prstGeom>
          <a:solidFill>
            <a:srgbClr val="005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cxnSp>
        <p:nvCxnSpPr>
          <p:cNvPr id="7" name="直接连接符 6"/>
          <p:cNvCxnSpPr/>
          <p:nvPr userDrawn="1"/>
        </p:nvCxnSpPr>
        <p:spPr>
          <a:xfrm>
            <a:off x="519303" y="610145"/>
            <a:ext cx="8624697" cy="0"/>
          </a:xfrm>
          <a:prstGeom prst="line">
            <a:avLst/>
          </a:prstGeom>
          <a:ln>
            <a:solidFill>
              <a:srgbClr val="0053CC"/>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271908" y="62149"/>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99034" y="171509"/>
            <a:ext cx="1500161" cy="3051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502412" y="2159050"/>
            <a:ext cx="8139178" cy="750053"/>
          </a:xfrm>
        </p:spPr>
        <p:txBody>
          <a:bodyPr lIns="101600" tIns="38100" rIns="25400" bIns="38100" anchor="t" anchorCtr="0">
            <a:noAutofit/>
          </a:bodyPr>
          <a:lstStyle>
            <a:lvl1pPr algn="ctr">
              <a:defRPr sz="4505"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502412" y="2974762"/>
            <a:ext cx="8139178" cy="793276"/>
          </a:xfrm>
        </p:spPr>
        <p:txBody>
          <a:bodyPr lIns="101600" tIns="38100" rIns="76200" bIns="38100">
            <a:noAutofit/>
          </a:bodyPr>
          <a:lstStyle>
            <a:lvl1pPr marL="0" indent="0" algn="ctr" eaLnBrk="1" fontAlgn="auto" latinLnBrk="0" hangingPunct="1">
              <a:lnSpc>
                <a:spcPct val="100000"/>
              </a:lnSpc>
              <a:buNone/>
              <a:defRPr sz="2000" u="none" strike="noStrike" kern="1200" cap="none" spc="200" normalizeH="0" baseline="0">
                <a:solidFill>
                  <a:schemeClr val="tx1"/>
                </a:solidFill>
                <a:uFillTx/>
              </a:defRPr>
            </a:lvl1pPr>
            <a:lvl2pPr marL="381000" indent="0" algn="ctr">
              <a:buNone/>
              <a:defRPr sz="1670"/>
            </a:lvl2pPr>
            <a:lvl3pPr marL="762635" indent="0" algn="ctr">
              <a:buNone/>
              <a:defRPr sz="1500"/>
            </a:lvl3pPr>
            <a:lvl4pPr marL="1143635" indent="0" algn="ctr">
              <a:buNone/>
              <a:defRPr sz="1335"/>
            </a:lvl4pPr>
            <a:lvl5pPr marL="1525270" indent="0" algn="ctr">
              <a:buNone/>
              <a:defRPr sz="1335"/>
            </a:lvl5pPr>
            <a:lvl6pPr marL="1906270" indent="0" algn="ctr">
              <a:buNone/>
              <a:defRPr sz="1335"/>
            </a:lvl6pPr>
            <a:lvl7pPr marL="2288540" indent="0" algn="ctr">
              <a:buNone/>
              <a:defRPr sz="1335"/>
            </a:lvl7pPr>
            <a:lvl8pPr marL="2670175" indent="0" algn="ctr">
              <a:buNone/>
              <a:defRPr sz="1335"/>
            </a:lvl8pPr>
            <a:lvl9pPr marL="3051175" indent="0" algn="ctr">
              <a:buNone/>
              <a:defRPr sz="1335"/>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2020/12/1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60359"/>
            <a:ext cx="8139178" cy="540538"/>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2" y="1081076"/>
            <a:ext cx="8139178" cy="4205316"/>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3177105"/>
            <a:ext cx="8139178" cy="521223"/>
          </a:xfrm>
        </p:spPr>
        <p:txBody>
          <a:bodyPr lIns="101600" tIns="38100" rIns="63500" bIns="38100" anchor="t" anchorCtr="0">
            <a:noAutofit/>
          </a:bodyPr>
          <a:lstStyle>
            <a:lvl1pPr>
              <a:defRPr sz="30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502444" y="3763476"/>
            <a:ext cx="8139178" cy="899216"/>
          </a:xfrm>
        </p:spPr>
        <p:txBody>
          <a:bodyPr lIns="101600" tIns="38100" rIns="76200" bIns="38100">
            <a:noAutofit/>
          </a:bodyPr>
          <a:lstStyle>
            <a:lvl1pPr marL="0" indent="0" eaLnBrk="1" fontAlgn="auto" latinLnBrk="0" hangingPunct="1">
              <a:buNone/>
              <a:defRPr kumimoji="0" lang="zh-CN" altLang="en-US" sz="1335" b="0" i="0" u="none" strike="noStrike" kern="1200" cap="none" spc="150" normalizeH="0" baseline="0" noProof="1">
                <a:solidFill>
                  <a:schemeClr val="tx1"/>
                </a:solidFill>
                <a:uFillTx/>
                <a:latin typeface="+mn-lt"/>
                <a:ea typeface="+mn-ea"/>
                <a:cs typeface="+mn-cs"/>
                <a:sym typeface="+mn-ea"/>
              </a:defRPr>
            </a:lvl1pPr>
            <a:lvl2pPr marL="381000" indent="0">
              <a:buNone/>
              <a:defRPr sz="1670">
                <a:solidFill>
                  <a:schemeClr val="tx1">
                    <a:tint val="75000"/>
                  </a:schemeClr>
                </a:solidFill>
              </a:defRPr>
            </a:lvl2pPr>
            <a:lvl3pPr marL="762635" indent="0">
              <a:buNone/>
              <a:defRPr sz="1500">
                <a:solidFill>
                  <a:schemeClr val="tx1">
                    <a:tint val="75000"/>
                  </a:schemeClr>
                </a:solidFill>
              </a:defRPr>
            </a:lvl3pPr>
            <a:lvl4pPr marL="1143635" indent="0">
              <a:buNone/>
              <a:defRPr sz="1335">
                <a:solidFill>
                  <a:schemeClr val="tx1">
                    <a:tint val="75000"/>
                  </a:schemeClr>
                </a:solidFill>
              </a:defRPr>
            </a:lvl4pPr>
            <a:lvl5pPr marL="1525270" indent="0">
              <a:buNone/>
              <a:defRPr sz="1335">
                <a:solidFill>
                  <a:schemeClr val="tx1">
                    <a:tint val="75000"/>
                  </a:schemeClr>
                </a:solidFill>
              </a:defRPr>
            </a:lvl5pPr>
            <a:lvl6pPr marL="1906270" indent="0">
              <a:buNone/>
              <a:defRPr sz="1335">
                <a:solidFill>
                  <a:schemeClr val="tx1">
                    <a:tint val="75000"/>
                  </a:schemeClr>
                </a:solidFill>
              </a:defRPr>
            </a:lvl6pPr>
            <a:lvl7pPr marL="2288540" indent="0">
              <a:buNone/>
              <a:defRPr sz="1335">
                <a:solidFill>
                  <a:schemeClr val="tx1">
                    <a:tint val="75000"/>
                  </a:schemeClr>
                </a:solidFill>
              </a:defRPr>
            </a:lvl7pPr>
            <a:lvl8pPr marL="2670175" indent="0">
              <a:buNone/>
              <a:defRPr sz="1335">
                <a:solidFill>
                  <a:schemeClr val="tx1">
                    <a:tint val="75000"/>
                  </a:schemeClr>
                </a:solidFill>
              </a:defRPr>
            </a:lvl8pPr>
            <a:lvl9pPr marL="3051175" indent="0">
              <a:buNone/>
              <a:defRPr sz="1335">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60359"/>
            <a:ext cx="8139178" cy="540538"/>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502448" y="1081076"/>
            <a:ext cx="3962432" cy="4204186"/>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679158" y="1081076"/>
            <a:ext cx="3962432" cy="4204186"/>
          </a:xfrm>
        </p:spPr>
        <p:txBody>
          <a:bodyPr>
            <a:noAutofit/>
          </a:bodyPr>
          <a:lstStyle>
            <a:lvl1pPr>
              <a:defRPr sz="1335">
                <a:solidFill>
                  <a:schemeClr val="tx1">
                    <a:lumMod val="75000"/>
                    <a:lumOff val="25000"/>
                  </a:schemeClr>
                </a:solidFill>
              </a:defRPr>
            </a:lvl1pPr>
            <a:lvl2pPr>
              <a:defRPr sz="1335">
                <a:solidFill>
                  <a:schemeClr val="tx1">
                    <a:lumMod val="75000"/>
                    <a:lumOff val="25000"/>
                  </a:schemeClr>
                </a:solidFill>
              </a:defRPr>
            </a:lvl2pPr>
            <a:lvl3pPr>
              <a:defRPr sz="1335">
                <a:solidFill>
                  <a:schemeClr val="tx1">
                    <a:lumMod val="75000"/>
                    <a:lumOff val="25000"/>
                  </a:schemeClr>
                </a:solidFill>
              </a:defRPr>
            </a:lvl3pPr>
            <a:lvl4pPr>
              <a:defRPr sz="1335">
                <a:solidFill>
                  <a:schemeClr val="tx1">
                    <a:lumMod val="75000"/>
                    <a:lumOff val="25000"/>
                  </a:schemeClr>
                </a:solidFill>
              </a:defRPr>
            </a:lvl4pPr>
            <a:lvl5pPr>
              <a:defRPr sz="1335">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2020/12/1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60359"/>
            <a:ext cx="8139178" cy="540538"/>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1081076"/>
            <a:ext cx="3962432" cy="317819"/>
          </a:xfrm>
        </p:spPr>
        <p:txBody>
          <a:bodyPr lIns="101600" tIns="38100" rIns="76200" bIns="38100" anchor="t" anchorCtr="0">
            <a:noAutofit/>
          </a:bodyPr>
          <a:lstStyle>
            <a:lvl1pPr marL="0" indent="0" eaLnBrk="1" fontAlgn="auto" latinLnBrk="0" hangingPunct="1">
              <a:lnSpc>
                <a:spcPct val="100000"/>
              </a:lnSpc>
              <a:spcAft>
                <a:spcPts val="0"/>
              </a:spcAft>
              <a:buNone/>
              <a:defRPr sz="1670" b="1" u="none" strike="noStrike" kern="1200" cap="none" spc="200" normalizeH="0" baseline="0">
                <a:solidFill>
                  <a:schemeClr val="tx1"/>
                </a:solidFill>
                <a:uFillTx/>
              </a:defRPr>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92355"/>
            <a:ext cx="3962400" cy="3797309"/>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081076"/>
            <a:ext cx="3962432" cy="317819"/>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670" b="1" i="0" u="none" strike="noStrike" kern="1200" cap="none" spc="200" normalizeH="0" baseline="0" noProof="1" dirty="0">
                <a:solidFill>
                  <a:schemeClr val="tx1"/>
                </a:solidFill>
                <a:uFillTx/>
                <a:latin typeface="+mn-lt"/>
                <a:ea typeface="+mn-ea"/>
                <a:cs typeface="+mn-cs"/>
                <a:sym typeface="+mn-ea"/>
              </a:defRPr>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92355"/>
            <a:ext cx="3962432" cy="3797309"/>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2020/12/1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2020/12/1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502448" y="1081076"/>
            <a:ext cx="3962432" cy="4204186"/>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335" b="0" i="0" u="none" strike="noStrike" kern="1200" cap="none" spc="150" normalizeH="0" baseline="0" noProof="1" dirty="0">
                <a:solidFill>
                  <a:schemeClr val="tx1"/>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4679194" y="1081076"/>
            <a:ext cx="3962432" cy="4204186"/>
          </a:xfrm>
        </p:spPr>
        <p:txBody>
          <a:bodyPr vert="horz" lIns="101600" tIns="0" rIns="82550" bIns="0" rtlCol="0">
            <a:norm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2020/12/1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794548"/>
            <a:ext cx="713238" cy="4495231"/>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0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794541"/>
            <a:ext cx="7371076" cy="4495231"/>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794548"/>
            <a:ext cx="8139178" cy="4204186"/>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502412" y="2159050"/>
            <a:ext cx="8139178" cy="750053"/>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4505"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矩形 1"/>
          <p:cNvSpPr/>
          <p:nvPr userDrawn="1"/>
        </p:nvSpPr>
        <p:spPr>
          <a:xfrm>
            <a:off x="0" y="137312"/>
            <a:ext cx="521208" cy="480453"/>
          </a:xfrm>
          <a:prstGeom prst="rect">
            <a:avLst/>
          </a:prstGeom>
          <a:solidFill>
            <a:srgbClr val="427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cxnSp>
        <p:nvCxnSpPr>
          <p:cNvPr id="4" name="直接连接符 3"/>
          <p:cNvCxnSpPr/>
          <p:nvPr userDrawn="1"/>
        </p:nvCxnSpPr>
        <p:spPr>
          <a:xfrm>
            <a:off x="521208" y="617765"/>
            <a:ext cx="86227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271908" y="62149"/>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矩形 1"/>
          <p:cNvSpPr/>
          <p:nvPr userDrawn="1"/>
        </p:nvSpPr>
        <p:spPr>
          <a:xfrm>
            <a:off x="0" y="137312"/>
            <a:ext cx="899592" cy="4804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 name="椭圆 2"/>
          <p:cNvSpPr/>
          <p:nvPr userDrawn="1"/>
        </p:nvSpPr>
        <p:spPr>
          <a:xfrm>
            <a:off x="647973" y="74587"/>
            <a:ext cx="568411" cy="63209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 name="直接连接符 3"/>
          <p:cNvCxnSpPr/>
          <p:nvPr userDrawn="1"/>
        </p:nvCxnSpPr>
        <p:spPr>
          <a:xfrm>
            <a:off x="1216384" y="617765"/>
            <a:ext cx="792761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userDrawn="1"/>
        </p:nvSpPr>
        <p:spPr>
          <a:xfrm>
            <a:off x="7608094" y="146421"/>
            <a:ext cx="1358064" cy="343877"/>
          </a:xfrm>
          <a:prstGeom prst="rect">
            <a:avLst/>
          </a:prstGeom>
          <a:noFill/>
        </p:spPr>
        <p:txBody>
          <a:bodyPr wrap="none" rtlCol="0" anchor="ctr">
            <a:spAutoFit/>
          </a:bodyPr>
          <a:lstStyle/>
          <a:p>
            <a:pPr>
              <a:lnSpc>
                <a:spcPct val="120000"/>
              </a:lnSpc>
            </a:pPr>
            <a:r>
              <a:rPr lang="en-US" altLang="zh-CN" sz="1500" b="1" dirty="0">
                <a:solidFill>
                  <a:schemeClr val="tx1">
                    <a:lumMod val="75000"/>
                    <a:lumOff val="25000"/>
                  </a:schemeClr>
                </a:solidFill>
              </a:rPr>
              <a:t>YOUR LOGO</a:t>
            </a:r>
            <a:endParaRPr lang="zh-CN" altLang="en-US" sz="1500" b="1" dirty="0">
              <a:solidFill>
                <a:schemeClr val="tx1">
                  <a:lumMod val="75000"/>
                  <a:lumOff val="25000"/>
                </a:schemeClr>
              </a:solidFill>
            </a:endParaRPr>
          </a:p>
        </p:txBody>
      </p:sp>
      <p:sp>
        <p:nvSpPr>
          <p:cNvPr id="6" name="矩形 5"/>
          <p:cNvSpPr/>
          <p:nvPr userDrawn="1"/>
        </p:nvSpPr>
        <p:spPr>
          <a:xfrm>
            <a:off x="1216383" y="99730"/>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请输入您的标题</a:t>
            </a:r>
          </a:p>
        </p:txBody>
      </p:sp>
      <p:sp>
        <p:nvSpPr>
          <p:cNvPr id="7" name="文本框 6"/>
          <p:cNvSpPr txBox="1"/>
          <p:nvPr userDrawn="1"/>
        </p:nvSpPr>
        <p:spPr>
          <a:xfrm>
            <a:off x="647973" y="130163"/>
            <a:ext cx="568411" cy="494751"/>
          </a:xfrm>
          <a:prstGeom prst="rect">
            <a:avLst/>
          </a:prstGeom>
          <a:noFill/>
        </p:spPr>
        <p:txBody>
          <a:bodyPr wrap="square" rtlCol="0" anchor="ctr">
            <a:spAutoFit/>
          </a:bodyPr>
          <a:lstStyle/>
          <a:p>
            <a:pPr algn="ctr">
              <a:lnSpc>
                <a:spcPct val="120000"/>
              </a:lnSpc>
            </a:pPr>
            <a:r>
              <a:rPr lang="en-US" altLang="zh-CN" sz="2400" b="1" dirty="0">
                <a:solidFill>
                  <a:schemeClr val="accent1"/>
                </a:solidFill>
              </a:rPr>
              <a:t>2</a:t>
            </a:r>
            <a:endParaRPr lang="zh-CN" altLang="en-US" sz="2400"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矩形 1"/>
          <p:cNvSpPr/>
          <p:nvPr userDrawn="1"/>
        </p:nvSpPr>
        <p:spPr>
          <a:xfrm>
            <a:off x="0" y="137312"/>
            <a:ext cx="899592" cy="4804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 name="椭圆 2"/>
          <p:cNvSpPr/>
          <p:nvPr userDrawn="1"/>
        </p:nvSpPr>
        <p:spPr>
          <a:xfrm>
            <a:off x="647973" y="74587"/>
            <a:ext cx="568411" cy="63209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 name="直接连接符 3"/>
          <p:cNvCxnSpPr/>
          <p:nvPr userDrawn="1"/>
        </p:nvCxnSpPr>
        <p:spPr>
          <a:xfrm>
            <a:off x="1216384" y="617765"/>
            <a:ext cx="792761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userDrawn="1"/>
        </p:nvSpPr>
        <p:spPr>
          <a:xfrm>
            <a:off x="7608094" y="146421"/>
            <a:ext cx="1358064" cy="343877"/>
          </a:xfrm>
          <a:prstGeom prst="rect">
            <a:avLst/>
          </a:prstGeom>
          <a:noFill/>
        </p:spPr>
        <p:txBody>
          <a:bodyPr wrap="none" rtlCol="0" anchor="ctr">
            <a:spAutoFit/>
          </a:bodyPr>
          <a:lstStyle/>
          <a:p>
            <a:pPr>
              <a:lnSpc>
                <a:spcPct val="120000"/>
              </a:lnSpc>
            </a:pPr>
            <a:r>
              <a:rPr lang="en-US" altLang="zh-CN" sz="1500" b="1" dirty="0">
                <a:solidFill>
                  <a:schemeClr val="tx1">
                    <a:lumMod val="75000"/>
                    <a:lumOff val="25000"/>
                  </a:schemeClr>
                </a:solidFill>
              </a:rPr>
              <a:t>YOUR LOGO</a:t>
            </a:r>
            <a:endParaRPr lang="zh-CN" altLang="en-US" sz="1500" b="1" dirty="0">
              <a:solidFill>
                <a:schemeClr val="tx1">
                  <a:lumMod val="75000"/>
                  <a:lumOff val="25000"/>
                </a:schemeClr>
              </a:solidFill>
            </a:endParaRPr>
          </a:p>
        </p:txBody>
      </p:sp>
      <p:sp>
        <p:nvSpPr>
          <p:cNvPr id="6" name="矩形 5"/>
          <p:cNvSpPr/>
          <p:nvPr userDrawn="1"/>
        </p:nvSpPr>
        <p:spPr>
          <a:xfrm>
            <a:off x="1216383" y="99730"/>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请输入您的标题</a:t>
            </a:r>
          </a:p>
        </p:txBody>
      </p:sp>
      <p:sp>
        <p:nvSpPr>
          <p:cNvPr id="7" name="文本框 6"/>
          <p:cNvSpPr txBox="1"/>
          <p:nvPr userDrawn="1"/>
        </p:nvSpPr>
        <p:spPr>
          <a:xfrm>
            <a:off x="647973" y="130163"/>
            <a:ext cx="568411" cy="494751"/>
          </a:xfrm>
          <a:prstGeom prst="rect">
            <a:avLst/>
          </a:prstGeom>
          <a:noFill/>
        </p:spPr>
        <p:txBody>
          <a:bodyPr wrap="square" rtlCol="0" anchor="ctr">
            <a:spAutoFit/>
          </a:bodyPr>
          <a:lstStyle/>
          <a:p>
            <a:pPr algn="ctr">
              <a:lnSpc>
                <a:spcPct val="120000"/>
              </a:lnSpc>
            </a:pPr>
            <a:r>
              <a:rPr lang="en-US" altLang="zh-CN" sz="2400" b="1" dirty="0">
                <a:solidFill>
                  <a:schemeClr val="accent1"/>
                </a:solidFill>
              </a:rPr>
              <a:t>3</a:t>
            </a:r>
            <a:endParaRPr lang="zh-CN" altLang="en-US" sz="2400"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202"/>
            <a:ext cx="7886700" cy="2379650"/>
          </a:xfrm>
        </p:spPr>
        <p:txBody>
          <a:bodyPr anchor="b"/>
          <a:lstStyle>
            <a:lvl1pPr>
              <a:defRPr sz="5005"/>
            </a:lvl1pPr>
          </a:lstStyle>
          <a:p>
            <a:r>
              <a:rPr lang="zh-CN" altLang="en-US"/>
              <a:t>单击此处编辑母版标题样式</a:t>
            </a:r>
          </a:p>
        </p:txBody>
      </p:sp>
      <p:sp>
        <p:nvSpPr>
          <p:cNvPr id="3" name="文本占位符 2"/>
          <p:cNvSpPr>
            <a:spLocks noGrp="1"/>
          </p:cNvSpPr>
          <p:nvPr>
            <p:ph type="body" idx="1"/>
          </p:nvPr>
        </p:nvSpPr>
        <p:spPr>
          <a:xfrm>
            <a:off x="623888" y="3828364"/>
            <a:ext cx="7886700" cy="1251402"/>
          </a:xfrm>
        </p:spPr>
        <p:txBody>
          <a:bodyPr/>
          <a:lstStyle>
            <a:lvl1pPr marL="0" indent="0">
              <a:buNone/>
              <a:defRPr sz="2000">
                <a:solidFill>
                  <a:schemeClr val="tx1">
                    <a:tint val="75000"/>
                  </a:schemeClr>
                </a:solidFill>
              </a:defRPr>
            </a:lvl1pPr>
            <a:lvl2pPr marL="381000" indent="0">
              <a:buNone/>
              <a:defRPr sz="1670">
                <a:solidFill>
                  <a:schemeClr val="tx1">
                    <a:tint val="75000"/>
                  </a:schemeClr>
                </a:solidFill>
              </a:defRPr>
            </a:lvl2pPr>
            <a:lvl3pPr marL="762635" indent="0">
              <a:buNone/>
              <a:defRPr sz="1500">
                <a:solidFill>
                  <a:schemeClr val="tx1">
                    <a:tint val="75000"/>
                  </a:schemeClr>
                </a:solidFill>
              </a:defRPr>
            </a:lvl3pPr>
            <a:lvl4pPr marL="1143635" indent="0">
              <a:buNone/>
              <a:defRPr sz="1335">
                <a:solidFill>
                  <a:schemeClr val="tx1">
                    <a:tint val="75000"/>
                  </a:schemeClr>
                </a:solidFill>
              </a:defRPr>
            </a:lvl4pPr>
            <a:lvl5pPr marL="1525270" indent="0">
              <a:buNone/>
              <a:defRPr sz="1335">
                <a:solidFill>
                  <a:schemeClr val="tx1">
                    <a:tint val="75000"/>
                  </a:schemeClr>
                </a:solidFill>
              </a:defRPr>
            </a:lvl5pPr>
            <a:lvl6pPr marL="1906270" indent="0">
              <a:buNone/>
              <a:defRPr sz="1335">
                <a:solidFill>
                  <a:schemeClr val="tx1">
                    <a:tint val="75000"/>
                  </a:schemeClr>
                </a:solidFill>
              </a:defRPr>
            </a:lvl6pPr>
            <a:lvl7pPr marL="2288540" indent="0">
              <a:buNone/>
              <a:defRPr sz="1335">
                <a:solidFill>
                  <a:schemeClr val="tx1">
                    <a:tint val="75000"/>
                  </a:schemeClr>
                </a:solidFill>
              </a:defRPr>
            </a:lvl7pPr>
            <a:lvl8pPr marL="2670175" indent="0">
              <a:buNone/>
              <a:defRPr sz="1335">
                <a:solidFill>
                  <a:schemeClr val="tx1">
                    <a:tint val="75000"/>
                  </a:schemeClr>
                </a:solidFill>
              </a:defRPr>
            </a:lvl8pPr>
            <a:lvl9pPr marL="3051175" indent="0">
              <a:buNone/>
              <a:defRPr sz="133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矩形 1"/>
          <p:cNvSpPr/>
          <p:nvPr userDrawn="1"/>
        </p:nvSpPr>
        <p:spPr>
          <a:xfrm>
            <a:off x="0" y="137312"/>
            <a:ext cx="899592" cy="4804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 name="椭圆 2"/>
          <p:cNvSpPr/>
          <p:nvPr userDrawn="1"/>
        </p:nvSpPr>
        <p:spPr>
          <a:xfrm>
            <a:off x="647973" y="74587"/>
            <a:ext cx="568411" cy="63209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 name="直接连接符 3"/>
          <p:cNvCxnSpPr/>
          <p:nvPr userDrawn="1"/>
        </p:nvCxnSpPr>
        <p:spPr>
          <a:xfrm>
            <a:off x="1216384" y="617765"/>
            <a:ext cx="792761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userDrawn="1"/>
        </p:nvSpPr>
        <p:spPr>
          <a:xfrm>
            <a:off x="7608094" y="146421"/>
            <a:ext cx="1358064" cy="343877"/>
          </a:xfrm>
          <a:prstGeom prst="rect">
            <a:avLst/>
          </a:prstGeom>
          <a:noFill/>
        </p:spPr>
        <p:txBody>
          <a:bodyPr wrap="none" rtlCol="0" anchor="ctr">
            <a:spAutoFit/>
          </a:bodyPr>
          <a:lstStyle/>
          <a:p>
            <a:pPr>
              <a:lnSpc>
                <a:spcPct val="120000"/>
              </a:lnSpc>
            </a:pPr>
            <a:r>
              <a:rPr lang="en-US" altLang="zh-CN" sz="1500" b="1" dirty="0">
                <a:solidFill>
                  <a:schemeClr val="tx1">
                    <a:lumMod val="75000"/>
                    <a:lumOff val="25000"/>
                  </a:schemeClr>
                </a:solidFill>
              </a:rPr>
              <a:t>YOUR LOGO</a:t>
            </a:r>
            <a:endParaRPr lang="zh-CN" altLang="en-US" sz="1500" b="1" dirty="0">
              <a:solidFill>
                <a:schemeClr val="tx1">
                  <a:lumMod val="75000"/>
                  <a:lumOff val="25000"/>
                </a:schemeClr>
              </a:solidFill>
            </a:endParaRPr>
          </a:p>
        </p:txBody>
      </p:sp>
      <p:sp>
        <p:nvSpPr>
          <p:cNvPr id="6" name="矩形 5"/>
          <p:cNvSpPr/>
          <p:nvPr userDrawn="1"/>
        </p:nvSpPr>
        <p:spPr>
          <a:xfrm>
            <a:off x="1216383" y="99730"/>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请输入您的标题</a:t>
            </a:r>
          </a:p>
        </p:txBody>
      </p:sp>
      <p:sp>
        <p:nvSpPr>
          <p:cNvPr id="7" name="文本框 6"/>
          <p:cNvSpPr txBox="1"/>
          <p:nvPr userDrawn="1"/>
        </p:nvSpPr>
        <p:spPr>
          <a:xfrm>
            <a:off x="647973" y="130163"/>
            <a:ext cx="568411" cy="494751"/>
          </a:xfrm>
          <a:prstGeom prst="rect">
            <a:avLst/>
          </a:prstGeom>
          <a:noFill/>
        </p:spPr>
        <p:txBody>
          <a:bodyPr wrap="square" rtlCol="0" anchor="ctr">
            <a:spAutoFit/>
          </a:bodyPr>
          <a:lstStyle/>
          <a:p>
            <a:pPr algn="ctr">
              <a:lnSpc>
                <a:spcPct val="120000"/>
              </a:lnSpc>
            </a:pPr>
            <a:r>
              <a:rPr lang="en-US" altLang="zh-CN" sz="2400" b="1" dirty="0">
                <a:solidFill>
                  <a:schemeClr val="accent1"/>
                </a:solidFill>
              </a:rPr>
              <a:t>4</a:t>
            </a:r>
            <a:endParaRPr lang="zh-CN" altLang="en-US" sz="2400"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235"/>
            <a:ext cx="6858000" cy="1991650"/>
          </a:xfrm>
        </p:spPr>
        <p:txBody>
          <a:bodyPr anchor="b"/>
          <a:lstStyle>
            <a:lvl1pPr algn="ctr">
              <a:defRPr sz="5005"/>
            </a:lvl1pPr>
          </a:lstStyle>
          <a:p>
            <a:r>
              <a:rPr lang="zh-CN" altLang="en-US"/>
              <a:t>单击此处编辑母版标题样式</a:t>
            </a:r>
          </a:p>
        </p:txBody>
      </p:sp>
      <p:sp>
        <p:nvSpPr>
          <p:cNvPr id="3" name="副标题 2"/>
          <p:cNvSpPr>
            <a:spLocks noGrp="1"/>
          </p:cNvSpPr>
          <p:nvPr>
            <p:ph type="subTitle" idx="1"/>
          </p:nvPr>
        </p:nvSpPr>
        <p:spPr>
          <a:xfrm>
            <a:off x="1143000" y="3004690"/>
            <a:ext cx="6858000" cy="1381177"/>
          </a:xfrm>
        </p:spPr>
        <p:txBody>
          <a:bodyPr/>
          <a:lstStyle>
            <a:lvl1pPr marL="0" indent="0" algn="ctr">
              <a:buNone/>
              <a:defRPr sz="2000"/>
            </a:lvl1pPr>
            <a:lvl2pPr marL="381000" indent="0" algn="ctr">
              <a:buNone/>
              <a:defRPr sz="1670"/>
            </a:lvl2pPr>
            <a:lvl3pPr marL="762635" indent="0" algn="ctr">
              <a:buNone/>
              <a:defRPr sz="1500"/>
            </a:lvl3pPr>
            <a:lvl4pPr marL="1143635" indent="0" algn="ctr">
              <a:buNone/>
              <a:defRPr sz="1335"/>
            </a:lvl4pPr>
            <a:lvl5pPr marL="1525270" indent="0" algn="ctr">
              <a:buNone/>
              <a:defRPr sz="1335"/>
            </a:lvl5pPr>
            <a:lvl6pPr marL="1906270" indent="0" algn="ctr">
              <a:buNone/>
              <a:defRPr sz="1335"/>
            </a:lvl6pPr>
            <a:lvl7pPr marL="2288540" indent="0" algn="ctr">
              <a:buNone/>
              <a:defRPr sz="1335"/>
            </a:lvl7pPr>
            <a:lvl8pPr marL="2670175" indent="0" algn="ctr">
              <a:buNone/>
              <a:defRPr sz="1335"/>
            </a:lvl8pPr>
            <a:lvl9pPr marL="3051175" indent="0" algn="ctr">
              <a:buNone/>
              <a:defRPr sz="133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202"/>
            <a:ext cx="7886700" cy="2379650"/>
          </a:xfrm>
        </p:spPr>
        <p:txBody>
          <a:bodyPr anchor="b"/>
          <a:lstStyle>
            <a:lvl1pPr>
              <a:defRPr sz="5005"/>
            </a:lvl1pPr>
          </a:lstStyle>
          <a:p>
            <a:r>
              <a:rPr lang="zh-CN" altLang="en-US"/>
              <a:t>单击此处编辑母版标题样式</a:t>
            </a:r>
          </a:p>
        </p:txBody>
      </p:sp>
      <p:sp>
        <p:nvSpPr>
          <p:cNvPr id="3" name="文本占位符 2"/>
          <p:cNvSpPr>
            <a:spLocks noGrp="1"/>
          </p:cNvSpPr>
          <p:nvPr>
            <p:ph type="body" idx="1"/>
          </p:nvPr>
        </p:nvSpPr>
        <p:spPr>
          <a:xfrm>
            <a:off x="623888" y="3828364"/>
            <a:ext cx="7886700" cy="1251402"/>
          </a:xfrm>
        </p:spPr>
        <p:txBody>
          <a:bodyPr/>
          <a:lstStyle>
            <a:lvl1pPr marL="0" indent="0">
              <a:buNone/>
              <a:defRPr sz="2000">
                <a:solidFill>
                  <a:schemeClr val="tx1">
                    <a:tint val="75000"/>
                  </a:schemeClr>
                </a:solidFill>
              </a:defRPr>
            </a:lvl1pPr>
            <a:lvl2pPr marL="381000" indent="0">
              <a:buNone/>
              <a:defRPr sz="1670">
                <a:solidFill>
                  <a:schemeClr val="tx1">
                    <a:tint val="75000"/>
                  </a:schemeClr>
                </a:solidFill>
              </a:defRPr>
            </a:lvl2pPr>
            <a:lvl3pPr marL="762635" indent="0">
              <a:buNone/>
              <a:defRPr sz="1500">
                <a:solidFill>
                  <a:schemeClr val="tx1">
                    <a:tint val="75000"/>
                  </a:schemeClr>
                </a:solidFill>
              </a:defRPr>
            </a:lvl3pPr>
            <a:lvl4pPr marL="1143635" indent="0">
              <a:buNone/>
              <a:defRPr sz="1335">
                <a:solidFill>
                  <a:schemeClr val="tx1">
                    <a:tint val="75000"/>
                  </a:schemeClr>
                </a:solidFill>
              </a:defRPr>
            </a:lvl4pPr>
            <a:lvl5pPr marL="1525270" indent="0">
              <a:buNone/>
              <a:defRPr sz="1335">
                <a:solidFill>
                  <a:schemeClr val="tx1">
                    <a:tint val="75000"/>
                  </a:schemeClr>
                </a:solidFill>
              </a:defRPr>
            </a:lvl5pPr>
            <a:lvl6pPr marL="1906270" indent="0">
              <a:buNone/>
              <a:defRPr sz="1335">
                <a:solidFill>
                  <a:schemeClr val="tx1">
                    <a:tint val="75000"/>
                  </a:schemeClr>
                </a:solidFill>
              </a:defRPr>
            </a:lvl6pPr>
            <a:lvl7pPr marL="2288540" indent="0">
              <a:buNone/>
              <a:defRPr sz="1335">
                <a:solidFill>
                  <a:schemeClr val="tx1">
                    <a:tint val="75000"/>
                  </a:schemeClr>
                </a:solidFill>
              </a:defRPr>
            </a:lvl7pPr>
            <a:lvl8pPr marL="2670175" indent="0">
              <a:buNone/>
              <a:defRPr sz="1335">
                <a:solidFill>
                  <a:schemeClr val="tx1">
                    <a:tint val="75000"/>
                  </a:schemeClr>
                </a:solidFill>
              </a:defRPr>
            </a:lvl8pPr>
            <a:lvl9pPr marL="3051175" indent="0">
              <a:buNone/>
              <a:defRPr sz="133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74"/>
            <a:ext cx="7886700" cy="1105737"/>
          </a:xfrm>
        </p:spPr>
        <p:txBody>
          <a:bodyPr/>
          <a:lstStyle/>
          <a:p>
            <a:r>
              <a:rPr lang="zh-CN" altLang="en-US"/>
              <a:t>单击此处编辑母版标题样式</a:t>
            </a:r>
          </a:p>
        </p:txBody>
      </p:sp>
      <p:sp>
        <p:nvSpPr>
          <p:cNvPr id="3" name="文本占位符 2"/>
          <p:cNvSpPr>
            <a:spLocks noGrp="1"/>
          </p:cNvSpPr>
          <p:nvPr>
            <p:ph type="body" idx="1"/>
          </p:nvPr>
        </p:nvSpPr>
        <p:spPr>
          <a:xfrm>
            <a:off x="629841" y="1402365"/>
            <a:ext cx="3868340"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4" name="内容占位符 3"/>
          <p:cNvSpPr>
            <a:spLocks noGrp="1"/>
          </p:cNvSpPr>
          <p:nvPr>
            <p:ph sz="half" idx="2"/>
          </p:nvPr>
        </p:nvSpPr>
        <p:spPr>
          <a:xfrm>
            <a:off x="629841" y="2089643"/>
            <a:ext cx="3868340"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402365"/>
            <a:ext cx="3887391"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6" name="内容占位符 5"/>
          <p:cNvSpPr>
            <a:spLocks noGrp="1"/>
          </p:cNvSpPr>
          <p:nvPr>
            <p:ph sz="quarter" idx="4"/>
          </p:nvPr>
        </p:nvSpPr>
        <p:spPr>
          <a:xfrm>
            <a:off x="4629150" y="2089643"/>
            <a:ext cx="3887391"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内容占位符 2"/>
          <p:cNvSpPr>
            <a:spLocks noGrp="1"/>
          </p:cNvSpPr>
          <p:nvPr>
            <p:ph idx="1"/>
          </p:nvPr>
        </p:nvSpPr>
        <p:spPr>
          <a:xfrm>
            <a:off x="3887391" y="823674"/>
            <a:ext cx="4629150" cy="4065402"/>
          </a:xfrm>
        </p:spPr>
        <p:txBody>
          <a:bodyPr/>
          <a:lstStyle>
            <a:lvl1pPr>
              <a:defRPr sz="2670"/>
            </a:lvl1pPr>
            <a:lvl2pPr>
              <a:defRPr sz="2335"/>
            </a:lvl2pPr>
            <a:lvl3pPr>
              <a:defRPr sz="2000"/>
            </a:lvl3pPr>
            <a:lvl4pPr>
              <a:defRPr sz="1670"/>
            </a:lvl4pPr>
            <a:lvl5pPr>
              <a:defRPr sz="1670"/>
            </a:lvl5pPr>
            <a:lvl6pPr>
              <a:defRPr sz="1670"/>
            </a:lvl6pPr>
            <a:lvl7pPr>
              <a:defRPr sz="1670"/>
            </a:lvl7pPr>
            <a:lvl8pPr>
              <a:defRPr sz="1670"/>
            </a:lvl8pPr>
            <a:lvl9pPr>
              <a:defRPr sz="167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图片占位符 2"/>
          <p:cNvSpPr>
            <a:spLocks noGrp="1"/>
          </p:cNvSpPr>
          <p:nvPr>
            <p:ph type="pic" idx="1"/>
          </p:nvPr>
        </p:nvSpPr>
        <p:spPr>
          <a:xfrm>
            <a:off x="3887391" y="823674"/>
            <a:ext cx="4629150" cy="4065402"/>
          </a:xfrm>
        </p:spPr>
        <p:txBody>
          <a:bodyPr/>
          <a:lstStyle>
            <a:lvl1pPr marL="0" indent="0">
              <a:buNone/>
              <a:defRPr sz="2670"/>
            </a:lvl1pPr>
            <a:lvl2pPr marL="381000" indent="0">
              <a:buNone/>
              <a:defRPr sz="2335"/>
            </a:lvl2pPr>
            <a:lvl3pPr marL="762635" indent="0">
              <a:buNone/>
              <a:defRPr sz="2000"/>
            </a:lvl3pPr>
            <a:lvl4pPr marL="1143635" indent="0">
              <a:buNone/>
              <a:defRPr sz="1670"/>
            </a:lvl4pPr>
            <a:lvl5pPr marL="1525270" indent="0">
              <a:buNone/>
              <a:defRPr sz="1670"/>
            </a:lvl5pPr>
            <a:lvl6pPr marL="1906270" indent="0">
              <a:buNone/>
              <a:defRPr sz="1670"/>
            </a:lvl6pPr>
            <a:lvl7pPr marL="2288540" indent="0">
              <a:buNone/>
              <a:defRPr sz="1670"/>
            </a:lvl7pPr>
            <a:lvl8pPr marL="2670175" indent="0">
              <a:buNone/>
              <a:defRPr sz="1670"/>
            </a:lvl8pPr>
            <a:lvl9pPr marL="3051175" indent="0">
              <a:buNone/>
              <a:defRPr sz="1670"/>
            </a:lvl9pPr>
          </a:lstStyle>
          <a:p>
            <a:endParaRPr lang="zh-CN" altLang="en-US"/>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74"/>
            <a:ext cx="1971675" cy="4848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04574"/>
            <a:ext cx="5800725" cy="48480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
        <p:nvSpPr>
          <p:cNvPr id="6" name="矩形 5"/>
          <p:cNvSpPr/>
          <p:nvPr userDrawn="1"/>
        </p:nvSpPr>
        <p:spPr>
          <a:xfrm>
            <a:off x="1271908" y="62149"/>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37312"/>
            <a:ext cx="521208" cy="480453"/>
          </a:xfrm>
          <a:prstGeom prst="rect">
            <a:avLst/>
          </a:prstGeom>
          <a:solidFill>
            <a:srgbClr val="005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cxnSp>
        <p:nvCxnSpPr>
          <p:cNvPr id="7" name="直接连接符 6"/>
          <p:cNvCxnSpPr/>
          <p:nvPr userDrawn="1"/>
        </p:nvCxnSpPr>
        <p:spPr>
          <a:xfrm>
            <a:off x="519303" y="610145"/>
            <a:ext cx="8624697" cy="0"/>
          </a:xfrm>
          <a:prstGeom prst="line">
            <a:avLst/>
          </a:prstGeom>
          <a:ln>
            <a:solidFill>
              <a:srgbClr val="0053CC"/>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271908" y="62149"/>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99034" y="171509"/>
            <a:ext cx="1500161" cy="3051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235"/>
            <a:ext cx="6858000" cy="1991650"/>
          </a:xfrm>
        </p:spPr>
        <p:txBody>
          <a:bodyPr anchor="b"/>
          <a:lstStyle>
            <a:lvl1pPr algn="ctr">
              <a:defRPr sz="5005"/>
            </a:lvl1pPr>
          </a:lstStyle>
          <a:p>
            <a:r>
              <a:rPr lang="zh-CN" altLang="en-US"/>
              <a:t>单击此处编辑母版标题样式</a:t>
            </a:r>
          </a:p>
        </p:txBody>
      </p:sp>
      <p:sp>
        <p:nvSpPr>
          <p:cNvPr id="3" name="副标题 2"/>
          <p:cNvSpPr>
            <a:spLocks noGrp="1"/>
          </p:cNvSpPr>
          <p:nvPr>
            <p:ph type="subTitle" idx="1"/>
          </p:nvPr>
        </p:nvSpPr>
        <p:spPr>
          <a:xfrm>
            <a:off x="1143000" y="3004690"/>
            <a:ext cx="6858000" cy="1381177"/>
          </a:xfrm>
        </p:spPr>
        <p:txBody>
          <a:bodyPr/>
          <a:lstStyle>
            <a:lvl1pPr marL="0" indent="0" algn="ctr">
              <a:buNone/>
              <a:defRPr sz="2000"/>
            </a:lvl1pPr>
            <a:lvl2pPr marL="381000" indent="0" algn="ctr">
              <a:buNone/>
              <a:defRPr sz="1670"/>
            </a:lvl2pPr>
            <a:lvl3pPr marL="762635" indent="0" algn="ctr">
              <a:buNone/>
              <a:defRPr sz="1500"/>
            </a:lvl3pPr>
            <a:lvl4pPr marL="1143635" indent="0" algn="ctr">
              <a:buNone/>
              <a:defRPr sz="1335"/>
            </a:lvl4pPr>
            <a:lvl5pPr marL="1525270" indent="0" algn="ctr">
              <a:buNone/>
              <a:defRPr sz="1335"/>
            </a:lvl5pPr>
            <a:lvl6pPr marL="1906270" indent="0" algn="ctr">
              <a:buNone/>
              <a:defRPr sz="1335"/>
            </a:lvl6pPr>
            <a:lvl7pPr marL="2288540" indent="0" algn="ctr">
              <a:buNone/>
              <a:defRPr sz="1335"/>
            </a:lvl7pPr>
            <a:lvl8pPr marL="2670175" indent="0" algn="ctr">
              <a:buNone/>
              <a:defRPr sz="1335"/>
            </a:lvl8pPr>
            <a:lvl9pPr marL="3051175" indent="0" algn="ctr">
              <a:buNone/>
              <a:defRPr sz="133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202"/>
            <a:ext cx="7886700" cy="2379650"/>
          </a:xfrm>
        </p:spPr>
        <p:txBody>
          <a:bodyPr anchor="b"/>
          <a:lstStyle>
            <a:lvl1pPr>
              <a:defRPr sz="5005"/>
            </a:lvl1pPr>
          </a:lstStyle>
          <a:p>
            <a:r>
              <a:rPr lang="zh-CN" altLang="en-US"/>
              <a:t>单击此处编辑母版标题样式</a:t>
            </a:r>
          </a:p>
        </p:txBody>
      </p:sp>
      <p:sp>
        <p:nvSpPr>
          <p:cNvPr id="3" name="文本占位符 2"/>
          <p:cNvSpPr>
            <a:spLocks noGrp="1"/>
          </p:cNvSpPr>
          <p:nvPr>
            <p:ph type="body" idx="1"/>
          </p:nvPr>
        </p:nvSpPr>
        <p:spPr>
          <a:xfrm>
            <a:off x="623888" y="3828364"/>
            <a:ext cx="7886700" cy="1251402"/>
          </a:xfrm>
        </p:spPr>
        <p:txBody>
          <a:bodyPr/>
          <a:lstStyle>
            <a:lvl1pPr marL="0" indent="0">
              <a:buNone/>
              <a:defRPr sz="2000">
                <a:solidFill>
                  <a:schemeClr val="tx1">
                    <a:tint val="75000"/>
                  </a:schemeClr>
                </a:solidFill>
              </a:defRPr>
            </a:lvl1pPr>
            <a:lvl2pPr marL="381000" indent="0">
              <a:buNone/>
              <a:defRPr sz="1670">
                <a:solidFill>
                  <a:schemeClr val="tx1">
                    <a:tint val="75000"/>
                  </a:schemeClr>
                </a:solidFill>
              </a:defRPr>
            </a:lvl2pPr>
            <a:lvl3pPr marL="762635" indent="0">
              <a:buNone/>
              <a:defRPr sz="1500">
                <a:solidFill>
                  <a:schemeClr val="tx1">
                    <a:tint val="75000"/>
                  </a:schemeClr>
                </a:solidFill>
              </a:defRPr>
            </a:lvl3pPr>
            <a:lvl4pPr marL="1143635" indent="0">
              <a:buNone/>
              <a:defRPr sz="1335">
                <a:solidFill>
                  <a:schemeClr val="tx1">
                    <a:tint val="75000"/>
                  </a:schemeClr>
                </a:solidFill>
              </a:defRPr>
            </a:lvl4pPr>
            <a:lvl5pPr marL="1525270" indent="0">
              <a:buNone/>
              <a:defRPr sz="1335">
                <a:solidFill>
                  <a:schemeClr val="tx1">
                    <a:tint val="75000"/>
                  </a:schemeClr>
                </a:solidFill>
              </a:defRPr>
            </a:lvl5pPr>
            <a:lvl6pPr marL="1906270" indent="0">
              <a:buNone/>
              <a:defRPr sz="1335">
                <a:solidFill>
                  <a:schemeClr val="tx1">
                    <a:tint val="75000"/>
                  </a:schemeClr>
                </a:solidFill>
              </a:defRPr>
            </a:lvl6pPr>
            <a:lvl7pPr marL="2288540" indent="0">
              <a:buNone/>
              <a:defRPr sz="1335">
                <a:solidFill>
                  <a:schemeClr val="tx1">
                    <a:tint val="75000"/>
                  </a:schemeClr>
                </a:solidFill>
              </a:defRPr>
            </a:lvl7pPr>
            <a:lvl8pPr marL="2670175" indent="0">
              <a:buNone/>
              <a:defRPr sz="1335">
                <a:solidFill>
                  <a:schemeClr val="tx1">
                    <a:tint val="75000"/>
                  </a:schemeClr>
                </a:solidFill>
              </a:defRPr>
            </a:lvl8pPr>
            <a:lvl9pPr marL="3051175" indent="0">
              <a:buNone/>
              <a:defRPr sz="133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74"/>
            <a:ext cx="7886700" cy="1105737"/>
          </a:xfrm>
        </p:spPr>
        <p:txBody>
          <a:bodyPr/>
          <a:lstStyle/>
          <a:p>
            <a:r>
              <a:rPr lang="zh-CN" altLang="en-US"/>
              <a:t>单击此处编辑母版标题样式</a:t>
            </a:r>
          </a:p>
        </p:txBody>
      </p:sp>
      <p:sp>
        <p:nvSpPr>
          <p:cNvPr id="3" name="文本占位符 2"/>
          <p:cNvSpPr>
            <a:spLocks noGrp="1"/>
          </p:cNvSpPr>
          <p:nvPr>
            <p:ph type="body" idx="1"/>
          </p:nvPr>
        </p:nvSpPr>
        <p:spPr>
          <a:xfrm>
            <a:off x="629841" y="1402365"/>
            <a:ext cx="3868340"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4" name="内容占位符 3"/>
          <p:cNvSpPr>
            <a:spLocks noGrp="1"/>
          </p:cNvSpPr>
          <p:nvPr>
            <p:ph sz="half" idx="2"/>
          </p:nvPr>
        </p:nvSpPr>
        <p:spPr>
          <a:xfrm>
            <a:off x="629841" y="2089643"/>
            <a:ext cx="3868340"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402365"/>
            <a:ext cx="3887391"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6" name="内容占位符 5"/>
          <p:cNvSpPr>
            <a:spLocks noGrp="1"/>
          </p:cNvSpPr>
          <p:nvPr>
            <p:ph sz="quarter" idx="4"/>
          </p:nvPr>
        </p:nvSpPr>
        <p:spPr>
          <a:xfrm>
            <a:off x="4629150" y="2089643"/>
            <a:ext cx="3887391"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74"/>
            <a:ext cx="7886700" cy="1105737"/>
          </a:xfrm>
        </p:spPr>
        <p:txBody>
          <a:bodyPr/>
          <a:lstStyle/>
          <a:p>
            <a:r>
              <a:rPr lang="zh-CN" altLang="en-US"/>
              <a:t>单击此处编辑母版标题样式</a:t>
            </a:r>
          </a:p>
        </p:txBody>
      </p:sp>
      <p:sp>
        <p:nvSpPr>
          <p:cNvPr id="3" name="文本占位符 2"/>
          <p:cNvSpPr>
            <a:spLocks noGrp="1"/>
          </p:cNvSpPr>
          <p:nvPr>
            <p:ph type="body" idx="1"/>
          </p:nvPr>
        </p:nvSpPr>
        <p:spPr>
          <a:xfrm>
            <a:off x="629841" y="1402365"/>
            <a:ext cx="3868340"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4" name="内容占位符 3"/>
          <p:cNvSpPr>
            <a:spLocks noGrp="1"/>
          </p:cNvSpPr>
          <p:nvPr>
            <p:ph sz="half" idx="2"/>
          </p:nvPr>
        </p:nvSpPr>
        <p:spPr>
          <a:xfrm>
            <a:off x="629841" y="2089643"/>
            <a:ext cx="3868340"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402365"/>
            <a:ext cx="3887391"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6" name="内容占位符 5"/>
          <p:cNvSpPr>
            <a:spLocks noGrp="1"/>
          </p:cNvSpPr>
          <p:nvPr>
            <p:ph sz="quarter" idx="4"/>
          </p:nvPr>
        </p:nvSpPr>
        <p:spPr>
          <a:xfrm>
            <a:off x="4629150" y="2089643"/>
            <a:ext cx="3887391"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内容占位符 2"/>
          <p:cNvSpPr>
            <a:spLocks noGrp="1"/>
          </p:cNvSpPr>
          <p:nvPr>
            <p:ph idx="1"/>
          </p:nvPr>
        </p:nvSpPr>
        <p:spPr>
          <a:xfrm>
            <a:off x="3887391" y="823674"/>
            <a:ext cx="4629150" cy="4065402"/>
          </a:xfrm>
        </p:spPr>
        <p:txBody>
          <a:bodyPr/>
          <a:lstStyle>
            <a:lvl1pPr>
              <a:defRPr sz="2670"/>
            </a:lvl1pPr>
            <a:lvl2pPr>
              <a:defRPr sz="2335"/>
            </a:lvl2pPr>
            <a:lvl3pPr>
              <a:defRPr sz="2000"/>
            </a:lvl3pPr>
            <a:lvl4pPr>
              <a:defRPr sz="1670"/>
            </a:lvl4pPr>
            <a:lvl5pPr>
              <a:defRPr sz="1670"/>
            </a:lvl5pPr>
            <a:lvl6pPr>
              <a:defRPr sz="1670"/>
            </a:lvl6pPr>
            <a:lvl7pPr>
              <a:defRPr sz="1670"/>
            </a:lvl7pPr>
            <a:lvl8pPr>
              <a:defRPr sz="1670"/>
            </a:lvl8pPr>
            <a:lvl9pPr>
              <a:defRPr sz="167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图片占位符 2"/>
          <p:cNvSpPr>
            <a:spLocks noGrp="1"/>
          </p:cNvSpPr>
          <p:nvPr>
            <p:ph type="pic" idx="1"/>
          </p:nvPr>
        </p:nvSpPr>
        <p:spPr>
          <a:xfrm>
            <a:off x="3887391" y="823674"/>
            <a:ext cx="4629150" cy="4065402"/>
          </a:xfrm>
        </p:spPr>
        <p:txBody>
          <a:bodyPr/>
          <a:lstStyle>
            <a:lvl1pPr marL="0" indent="0">
              <a:buNone/>
              <a:defRPr sz="2670"/>
            </a:lvl1pPr>
            <a:lvl2pPr marL="381000" indent="0">
              <a:buNone/>
              <a:defRPr sz="2335"/>
            </a:lvl2pPr>
            <a:lvl3pPr marL="762635" indent="0">
              <a:buNone/>
              <a:defRPr sz="2000"/>
            </a:lvl3pPr>
            <a:lvl4pPr marL="1143635" indent="0">
              <a:buNone/>
              <a:defRPr sz="1670"/>
            </a:lvl4pPr>
            <a:lvl5pPr marL="1525270" indent="0">
              <a:buNone/>
              <a:defRPr sz="1670"/>
            </a:lvl5pPr>
            <a:lvl6pPr marL="1906270" indent="0">
              <a:buNone/>
              <a:defRPr sz="1670"/>
            </a:lvl6pPr>
            <a:lvl7pPr marL="2288540" indent="0">
              <a:buNone/>
              <a:defRPr sz="1670"/>
            </a:lvl7pPr>
            <a:lvl8pPr marL="2670175" indent="0">
              <a:buNone/>
              <a:defRPr sz="1670"/>
            </a:lvl8pPr>
            <a:lvl9pPr marL="3051175" indent="0">
              <a:buNone/>
              <a:defRPr sz="1670"/>
            </a:lvl9pPr>
          </a:lstStyle>
          <a:p>
            <a:endParaRPr lang="zh-CN" altLang="en-US"/>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74"/>
            <a:ext cx="1971675" cy="4848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04574"/>
            <a:ext cx="5800725" cy="48480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
        <p:nvSpPr>
          <p:cNvPr id="6" name="矩形 5"/>
          <p:cNvSpPr/>
          <p:nvPr userDrawn="1"/>
        </p:nvSpPr>
        <p:spPr>
          <a:xfrm>
            <a:off x="1271908" y="62149"/>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37312"/>
            <a:ext cx="521208" cy="480453"/>
          </a:xfrm>
          <a:prstGeom prst="rect">
            <a:avLst/>
          </a:prstGeom>
          <a:solidFill>
            <a:srgbClr val="005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cxnSp>
        <p:nvCxnSpPr>
          <p:cNvPr id="7" name="直接连接符 6"/>
          <p:cNvCxnSpPr/>
          <p:nvPr userDrawn="1"/>
        </p:nvCxnSpPr>
        <p:spPr>
          <a:xfrm>
            <a:off x="519303" y="610145"/>
            <a:ext cx="8624697" cy="0"/>
          </a:xfrm>
          <a:prstGeom prst="line">
            <a:avLst/>
          </a:prstGeom>
          <a:ln>
            <a:solidFill>
              <a:srgbClr val="0053CC"/>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271908" y="62149"/>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99034" y="171509"/>
            <a:ext cx="1500161" cy="3051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235"/>
            <a:ext cx="6858000" cy="1991650"/>
          </a:xfrm>
        </p:spPr>
        <p:txBody>
          <a:bodyPr anchor="b"/>
          <a:lstStyle>
            <a:lvl1pPr algn="ctr">
              <a:defRPr sz="5005"/>
            </a:lvl1pPr>
          </a:lstStyle>
          <a:p>
            <a:r>
              <a:rPr lang="zh-CN" altLang="en-US"/>
              <a:t>单击此处编辑母版标题样式</a:t>
            </a:r>
          </a:p>
        </p:txBody>
      </p:sp>
      <p:sp>
        <p:nvSpPr>
          <p:cNvPr id="3" name="副标题 2"/>
          <p:cNvSpPr>
            <a:spLocks noGrp="1"/>
          </p:cNvSpPr>
          <p:nvPr>
            <p:ph type="subTitle" idx="1"/>
          </p:nvPr>
        </p:nvSpPr>
        <p:spPr>
          <a:xfrm>
            <a:off x="1143000" y="3004690"/>
            <a:ext cx="6858000" cy="1381177"/>
          </a:xfrm>
        </p:spPr>
        <p:txBody>
          <a:bodyPr/>
          <a:lstStyle>
            <a:lvl1pPr marL="0" indent="0" algn="ctr">
              <a:buNone/>
              <a:defRPr sz="2000"/>
            </a:lvl1pPr>
            <a:lvl2pPr marL="381000" indent="0" algn="ctr">
              <a:buNone/>
              <a:defRPr sz="1670"/>
            </a:lvl2pPr>
            <a:lvl3pPr marL="762635" indent="0" algn="ctr">
              <a:buNone/>
              <a:defRPr sz="1500"/>
            </a:lvl3pPr>
            <a:lvl4pPr marL="1143635" indent="0" algn="ctr">
              <a:buNone/>
              <a:defRPr sz="1335"/>
            </a:lvl4pPr>
            <a:lvl5pPr marL="1525270" indent="0" algn="ctr">
              <a:buNone/>
              <a:defRPr sz="1335"/>
            </a:lvl5pPr>
            <a:lvl6pPr marL="1906270" indent="0" algn="ctr">
              <a:buNone/>
              <a:defRPr sz="1335"/>
            </a:lvl6pPr>
            <a:lvl7pPr marL="2288540" indent="0" algn="ctr">
              <a:buNone/>
              <a:defRPr sz="1335"/>
            </a:lvl7pPr>
            <a:lvl8pPr marL="2670175" indent="0" algn="ctr">
              <a:buNone/>
              <a:defRPr sz="1335"/>
            </a:lvl8pPr>
            <a:lvl9pPr marL="3051175" indent="0" algn="ctr">
              <a:buNone/>
              <a:defRPr sz="133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202"/>
            <a:ext cx="7886700" cy="2379650"/>
          </a:xfrm>
        </p:spPr>
        <p:txBody>
          <a:bodyPr anchor="b"/>
          <a:lstStyle>
            <a:lvl1pPr>
              <a:defRPr sz="5005"/>
            </a:lvl1pPr>
          </a:lstStyle>
          <a:p>
            <a:r>
              <a:rPr lang="zh-CN" altLang="en-US"/>
              <a:t>单击此处编辑母版标题样式</a:t>
            </a:r>
          </a:p>
        </p:txBody>
      </p:sp>
      <p:sp>
        <p:nvSpPr>
          <p:cNvPr id="3" name="文本占位符 2"/>
          <p:cNvSpPr>
            <a:spLocks noGrp="1"/>
          </p:cNvSpPr>
          <p:nvPr>
            <p:ph type="body" idx="1"/>
          </p:nvPr>
        </p:nvSpPr>
        <p:spPr>
          <a:xfrm>
            <a:off x="623888" y="3828364"/>
            <a:ext cx="7886700" cy="1251402"/>
          </a:xfrm>
        </p:spPr>
        <p:txBody>
          <a:bodyPr/>
          <a:lstStyle>
            <a:lvl1pPr marL="0" indent="0">
              <a:buNone/>
              <a:defRPr sz="2000">
                <a:solidFill>
                  <a:schemeClr val="tx1">
                    <a:tint val="75000"/>
                  </a:schemeClr>
                </a:solidFill>
              </a:defRPr>
            </a:lvl1pPr>
            <a:lvl2pPr marL="381000" indent="0">
              <a:buNone/>
              <a:defRPr sz="1670">
                <a:solidFill>
                  <a:schemeClr val="tx1">
                    <a:tint val="75000"/>
                  </a:schemeClr>
                </a:solidFill>
              </a:defRPr>
            </a:lvl2pPr>
            <a:lvl3pPr marL="762635" indent="0">
              <a:buNone/>
              <a:defRPr sz="1500">
                <a:solidFill>
                  <a:schemeClr val="tx1">
                    <a:tint val="75000"/>
                  </a:schemeClr>
                </a:solidFill>
              </a:defRPr>
            </a:lvl3pPr>
            <a:lvl4pPr marL="1143635" indent="0">
              <a:buNone/>
              <a:defRPr sz="1335">
                <a:solidFill>
                  <a:schemeClr val="tx1">
                    <a:tint val="75000"/>
                  </a:schemeClr>
                </a:solidFill>
              </a:defRPr>
            </a:lvl4pPr>
            <a:lvl5pPr marL="1525270" indent="0">
              <a:buNone/>
              <a:defRPr sz="1335">
                <a:solidFill>
                  <a:schemeClr val="tx1">
                    <a:tint val="75000"/>
                  </a:schemeClr>
                </a:solidFill>
              </a:defRPr>
            </a:lvl5pPr>
            <a:lvl6pPr marL="1906270" indent="0">
              <a:buNone/>
              <a:defRPr sz="1335">
                <a:solidFill>
                  <a:schemeClr val="tx1">
                    <a:tint val="75000"/>
                  </a:schemeClr>
                </a:solidFill>
              </a:defRPr>
            </a:lvl6pPr>
            <a:lvl7pPr marL="2288540" indent="0">
              <a:buNone/>
              <a:defRPr sz="1335">
                <a:solidFill>
                  <a:schemeClr val="tx1">
                    <a:tint val="75000"/>
                  </a:schemeClr>
                </a:solidFill>
              </a:defRPr>
            </a:lvl7pPr>
            <a:lvl8pPr marL="2670175" indent="0">
              <a:buNone/>
              <a:defRPr sz="1335">
                <a:solidFill>
                  <a:schemeClr val="tx1">
                    <a:tint val="75000"/>
                  </a:schemeClr>
                </a:solidFill>
              </a:defRPr>
            </a:lvl8pPr>
            <a:lvl9pPr marL="3051175" indent="0">
              <a:buNone/>
              <a:defRPr sz="133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74"/>
            <a:ext cx="7886700" cy="1105737"/>
          </a:xfrm>
        </p:spPr>
        <p:txBody>
          <a:bodyPr/>
          <a:lstStyle/>
          <a:p>
            <a:r>
              <a:rPr lang="zh-CN" altLang="en-US"/>
              <a:t>单击此处编辑母版标题样式</a:t>
            </a:r>
          </a:p>
        </p:txBody>
      </p:sp>
      <p:sp>
        <p:nvSpPr>
          <p:cNvPr id="3" name="文本占位符 2"/>
          <p:cNvSpPr>
            <a:spLocks noGrp="1"/>
          </p:cNvSpPr>
          <p:nvPr>
            <p:ph type="body" idx="1"/>
          </p:nvPr>
        </p:nvSpPr>
        <p:spPr>
          <a:xfrm>
            <a:off x="629841" y="1402365"/>
            <a:ext cx="3868340"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4" name="内容占位符 3"/>
          <p:cNvSpPr>
            <a:spLocks noGrp="1"/>
          </p:cNvSpPr>
          <p:nvPr>
            <p:ph sz="half" idx="2"/>
          </p:nvPr>
        </p:nvSpPr>
        <p:spPr>
          <a:xfrm>
            <a:off x="629841" y="2089643"/>
            <a:ext cx="3868340"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402365"/>
            <a:ext cx="3887391"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6" name="内容占位符 5"/>
          <p:cNvSpPr>
            <a:spLocks noGrp="1"/>
          </p:cNvSpPr>
          <p:nvPr>
            <p:ph sz="quarter" idx="4"/>
          </p:nvPr>
        </p:nvSpPr>
        <p:spPr>
          <a:xfrm>
            <a:off x="4629150" y="2089643"/>
            <a:ext cx="3887391"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内容占位符 2"/>
          <p:cNvSpPr>
            <a:spLocks noGrp="1"/>
          </p:cNvSpPr>
          <p:nvPr>
            <p:ph idx="1"/>
          </p:nvPr>
        </p:nvSpPr>
        <p:spPr>
          <a:xfrm>
            <a:off x="3887391" y="823674"/>
            <a:ext cx="4629150" cy="4065402"/>
          </a:xfrm>
        </p:spPr>
        <p:txBody>
          <a:bodyPr/>
          <a:lstStyle>
            <a:lvl1pPr>
              <a:defRPr sz="2670"/>
            </a:lvl1pPr>
            <a:lvl2pPr>
              <a:defRPr sz="2335"/>
            </a:lvl2pPr>
            <a:lvl3pPr>
              <a:defRPr sz="2000"/>
            </a:lvl3pPr>
            <a:lvl4pPr>
              <a:defRPr sz="1670"/>
            </a:lvl4pPr>
            <a:lvl5pPr>
              <a:defRPr sz="1670"/>
            </a:lvl5pPr>
            <a:lvl6pPr>
              <a:defRPr sz="1670"/>
            </a:lvl6pPr>
            <a:lvl7pPr>
              <a:defRPr sz="1670"/>
            </a:lvl7pPr>
            <a:lvl8pPr>
              <a:defRPr sz="1670"/>
            </a:lvl8pPr>
            <a:lvl9pPr>
              <a:defRPr sz="167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图片占位符 2"/>
          <p:cNvSpPr>
            <a:spLocks noGrp="1"/>
          </p:cNvSpPr>
          <p:nvPr>
            <p:ph type="pic" idx="1"/>
          </p:nvPr>
        </p:nvSpPr>
        <p:spPr>
          <a:xfrm>
            <a:off x="3887391" y="823674"/>
            <a:ext cx="4629150" cy="4065402"/>
          </a:xfrm>
        </p:spPr>
        <p:txBody>
          <a:bodyPr/>
          <a:lstStyle>
            <a:lvl1pPr marL="0" indent="0">
              <a:buNone/>
              <a:defRPr sz="2670"/>
            </a:lvl1pPr>
            <a:lvl2pPr marL="381000" indent="0">
              <a:buNone/>
              <a:defRPr sz="2335"/>
            </a:lvl2pPr>
            <a:lvl3pPr marL="762635" indent="0">
              <a:buNone/>
              <a:defRPr sz="2000"/>
            </a:lvl3pPr>
            <a:lvl4pPr marL="1143635" indent="0">
              <a:buNone/>
              <a:defRPr sz="1670"/>
            </a:lvl4pPr>
            <a:lvl5pPr marL="1525270" indent="0">
              <a:buNone/>
              <a:defRPr sz="1670"/>
            </a:lvl5pPr>
            <a:lvl6pPr marL="1906270" indent="0">
              <a:buNone/>
              <a:defRPr sz="1670"/>
            </a:lvl6pPr>
            <a:lvl7pPr marL="2288540" indent="0">
              <a:buNone/>
              <a:defRPr sz="1670"/>
            </a:lvl7pPr>
            <a:lvl8pPr marL="2670175" indent="0">
              <a:buNone/>
              <a:defRPr sz="1670"/>
            </a:lvl8pPr>
            <a:lvl9pPr marL="3051175" indent="0">
              <a:buNone/>
              <a:defRPr sz="1670"/>
            </a:lvl9pPr>
          </a:lstStyle>
          <a:p>
            <a:endParaRPr lang="zh-CN" altLang="en-US"/>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74"/>
            <a:ext cx="1971675" cy="4848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04574"/>
            <a:ext cx="5800725" cy="48480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
        <p:nvSpPr>
          <p:cNvPr id="6" name="矩形 5"/>
          <p:cNvSpPr/>
          <p:nvPr userDrawn="1"/>
        </p:nvSpPr>
        <p:spPr>
          <a:xfrm>
            <a:off x="1271908" y="62149"/>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37312"/>
            <a:ext cx="521208" cy="480453"/>
          </a:xfrm>
          <a:prstGeom prst="rect">
            <a:avLst/>
          </a:prstGeom>
          <a:solidFill>
            <a:srgbClr val="005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cxnSp>
        <p:nvCxnSpPr>
          <p:cNvPr id="7" name="直接连接符 6"/>
          <p:cNvCxnSpPr/>
          <p:nvPr userDrawn="1"/>
        </p:nvCxnSpPr>
        <p:spPr>
          <a:xfrm>
            <a:off x="519303" y="610145"/>
            <a:ext cx="8624697" cy="0"/>
          </a:xfrm>
          <a:prstGeom prst="line">
            <a:avLst/>
          </a:prstGeom>
          <a:ln>
            <a:solidFill>
              <a:srgbClr val="0053CC"/>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271908" y="62149"/>
            <a:ext cx="2605523" cy="55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solidFill>
                <a:srgbClr val="4276A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形 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99034" y="171509"/>
            <a:ext cx="1500161" cy="3051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内容占位符 2"/>
          <p:cNvSpPr>
            <a:spLocks noGrp="1"/>
          </p:cNvSpPr>
          <p:nvPr>
            <p:ph idx="1"/>
          </p:nvPr>
        </p:nvSpPr>
        <p:spPr>
          <a:xfrm>
            <a:off x="3887391" y="823674"/>
            <a:ext cx="4629150" cy="4065402"/>
          </a:xfrm>
        </p:spPr>
        <p:txBody>
          <a:bodyPr/>
          <a:lstStyle>
            <a:lvl1pPr>
              <a:defRPr sz="2670"/>
            </a:lvl1pPr>
            <a:lvl2pPr>
              <a:defRPr sz="2335"/>
            </a:lvl2pPr>
            <a:lvl3pPr>
              <a:defRPr sz="2000"/>
            </a:lvl3pPr>
            <a:lvl4pPr>
              <a:defRPr sz="1670"/>
            </a:lvl4pPr>
            <a:lvl5pPr>
              <a:defRPr sz="1670"/>
            </a:lvl5pPr>
            <a:lvl6pPr>
              <a:defRPr sz="1670"/>
            </a:lvl6pPr>
            <a:lvl7pPr>
              <a:defRPr sz="1670"/>
            </a:lvl7pPr>
            <a:lvl8pPr>
              <a:defRPr sz="1670"/>
            </a:lvl8pPr>
            <a:lvl9pPr>
              <a:defRPr sz="167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图片占位符 2"/>
          <p:cNvSpPr>
            <a:spLocks noGrp="1"/>
          </p:cNvSpPr>
          <p:nvPr>
            <p:ph type="pic" idx="1"/>
          </p:nvPr>
        </p:nvSpPr>
        <p:spPr>
          <a:xfrm>
            <a:off x="3887391" y="823674"/>
            <a:ext cx="4629150" cy="4065402"/>
          </a:xfrm>
        </p:spPr>
        <p:txBody>
          <a:bodyPr/>
          <a:lstStyle>
            <a:lvl1pPr marL="0" indent="0">
              <a:buNone/>
              <a:defRPr sz="2670"/>
            </a:lvl1pPr>
            <a:lvl2pPr marL="381000" indent="0">
              <a:buNone/>
              <a:defRPr sz="2335"/>
            </a:lvl2pPr>
            <a:lvl3pPr marL="762635" indent="0">
              <a:buNone/>
              <a:defRPr sz="2000"/>
            </a:lvl3pPr>
            <a:lvl4pPr marL="1143635" indent="0">
              <a:buNone/>
              <a:defRPr sz="1670"/>
            </a:lvl4pPr>
            <a:lvl5pPr marL="1525270" indent="0">
              <a:buNone/>
              <a:defRPr sz="1670"/>
            </a:lvl5pPr>
            <a:lvl6pPr marL="1906270" indent="0">
              <a:buNone/>
              <a:defRPr sz="1670"/>
            </a:lvl6pPr>
            <a:lvl7pPr marL="2288540" indent="0">
              <a:buNone/>
              <a:defRPr sz="1670"/>
            </a:lvl7pPr>
            <a:lvl8pPr marL="2670175" indent="0">
              <a:buNone/>
              <a:defRPr sz="1670"/>
            </a:lvl8pPr>
            <a:lvl9pPr marL="3051175" indent="0">
              <a:buNone/>
              <a:defRPr sz="1670"/>
            </a:lvl9pPr>
          </a:lstStyle>
          <a:p>
            <a:endParaRPr lang="zh-CN" altLang="en-US"/>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4.xml"/><Relationship Id="rId16" Type="http://schemas.openxmlformats.org/officeDocument/2006/relationships/tags" Target="../tags/tag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ags" Target="../tags/tag3.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theme" Target="../theme/theme6.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04574"/>
            <a:ext cx="7886700" cy="110573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522870"/>
            <a:ext cx="7886700" cy="3629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5302237"/>
            <a:ext cx="2057400" cy="304574"/>
          </a:xfrm>
          <a:prstGeom prst="rect">
            <a:avLst/>
          </a:prstGeom>
        </p:spPr>
        <p:txBody>
          <a:bodyPr vert="horz" lIns="91440" tIns="45720" rIns="91440" bIns="45720" rtlCol="0" anchor="ctr"/>
          <a:lstStyle>
            <a:lvl1pPr algn="l">
              <a:defRPr sz="1000">
                <a:solidFill>
                  <a:schemeClr val="tx1">
                    <a:tint val="75000"/>
                  </a:schemeClr>
                </a:solidFill>
              </a:defRPr>
            </a:lvl1p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3"/>
          </p:nvPr>
        </p:nvSpPr>
        <p:spPr>
          <a:xfrm>
            <a:off x="3028950" y="5302237"/>
            <a:ext cx="3086100" cy="304574"/>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5302237"/>
            <a:ext cx="2057400" cy="304574"/>
          </a:xfrm>
          <a:prstGeom prst="rect">
            <a:avLst/>
          </a:prstGeom>
        </p:spPr>
        <p:txBody>
          <a:bodyPr vert="horz" lIns="91440" tIns="45720" rIns="91440" bIns="45720" rtlCol="0" anchor="ctr"/>
          <a:lstStyle>
            <a:lvl1pPr algn="r">
              <a:defRPr sz="1000">
                <a:solidFill>
                  <a:schemeClr val="tx1">
                    <a:tint val="75000"/>
                  </a:schemeClr>
                </a:solidFill>
              </a:defRPr>
            </a:lvl1pPr>
          </a:lstStyle>
          <a:p>
            <a:fld id="{A29DD4E9-7B71-4C38-BB0F-104127232E2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762635" rtl="0" eaLnBrk="1" latinLnBrk="0" hangingPunct="1">
        <a:lnSpc>
          <a:spcPct val="90000"/>
        </a:lnSpc>
        <a:spcBef>
          <a:spcPct val="0"/>
        </a:spcBef>
        <a:buNone/>
        <a:defRPr sz="3670" kern="1200">
          <a:solidFill>
            <a:schemeClr val="tx1"/>
          </a:solidFill>
          <a:latin typeface="+mj-lt"/>
          <a:ea typeface="+mj-ea"/>
          <a:cs typeface="+mj-cs"/>
        </a:defRPr>
      </a:lvl1pPr>
    </p:titleStyle>
    <p:bodyStyle>
      <a:lvl1pPr marL="190500" indent="-190500" algn="l" defTabSz="762635" rtl="0" eaLnBrk="1" latinLnBrk="0" hangingPunct="1">
        <a:lnSpc>
          <a:spcPct val="90000"/>
        </a:lnSpc>
        <a:spcBef>
          <a:spcPct val="167000"/>
        </a:spcBef>
        <a:buFont typeface="Arial" panose="020B0604020202020204" pitchFamily="34" charset="0"/>
        <a:buChar char="•"/>
        <a:defRPr sz="2335" kern="1200">
          <a:solidFill>
            <a:schemeClr val="tx1"/>
          </a:solidFill>
          <a:latin typeface="+mn-lt"/>
          <a:ea typeface="+mn-ea"/>
          <a:cs typeface="+mn-cs"/>
        </a:defRPr>
      </a:lvl1pPr>
      <a:lvl2pPr marL="572135" indent="-190500" algn="l" defTabSz="762635" rtl="0" eaLnBrk="1" latinLnBrk="0" hangingPunct="1">
        <a:lnSpc>
          <a:spcPct val="90000"/>
        </a:lnSpc>
        <a:spcBef>
          <a:spcPct val="84000"/>
        </a:spcBef>
        <a:buFont typeface="Arial" panose="020B0604020202020204" pitchFamily="34" charset="0"/>
        <a:buChar char="•"/>
        <a:defRPr sz="2000" kern="1200">
          <a:solidFill>
            <a:schemeClr val="tx1"/>
          </a:solidFill>
          <a:latin typeface="+mn-lt"/>
          <a:ea typeface="+mn-ea"/>
          <a:cs typeface="+mn-cs"/>
        </a:defRPr>
      </a:lvl2pPr>
      <a:lvl3pPr marL="953135" indent="-190500" algn="l" defTabSz="762635" rtl="0" eaLnBrk="1" latinLnBrk="0" hangingPunct="1">
        <a:lnSpc>
          <a:spcPct val="90000"/>
        </a:lnSpc>
        <a:spcBef>
          <a:spcPct val="84000"/>
        </a:spcBef>
        <a:buFont typeface="Arial" panose="020B0604020202020204" pitchFamily="34" charset="0"/>
        <a:buChar char="•"/>
        <a:defRPr sz="1670" kern="1200">
          <a:solidFill>
            <a:schemeClr val="tx1"/>
          </a:solidFill>
          <a:latin typeface="+mn-lt"/>
          <a:ea typeface="+mn-ea"/>
          <a:cs typeface="+mn-cs"/>
        </a:defRPr>
      </a:lvl3pPr>
      <a:lvl4pPr marL="133477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4pPr>
      <a:lvl5pPr marL="171577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5pPr>
      <a:lvl6pPr marL="2098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6pPr>
      <a:lvl7pPr marL="2479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7pPr>
      <a:lvl8pPr marL="2860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8pPr>
      <a:lvl9pPr marL="3241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000"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3635"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270" algn="l" defTabSz="762635" rtl="0" eaLnBrk="1" latinLnBrk="0" hangingPunct="1">
        <a:defRPr sz="1500" kern="1200">
          <a:solidFill>
            <a:schemeClr val="tx1"/>
          </a:solidFill>
          <a:latin typeface="+mn-lt"/>
          <a:ea typeface="+mn-ea"/>
          <a:cs typeface="+mn-cs"/>
        </a:defRPr>
      </a:lvl6pPr>
      <a:lvl7pPr marL="2288540" algn="l" defTabSz="762635" rtl="0" eaLnBrk="1" latinLnBrk="0" hangingPunct="1">
        <a:defRPr sz="1500" kern="1200">
          <a:solidFill>
            <a:schemeClr val="tx1"/>
          </a:solidFill>
          <a:latin typeface="+mn-lt"/>
          <a:ea typeface="+mn-ea"/>
          <a:cs typeface="+mn-cs"/>
        </a:defRPr>
      </a:lvl7pPr>
      <a:lvl8pPr marL="2670175"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360359"/>
            <a:ext cx="8139178" cy="540538"/>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1081076"/>
            <a:ext cx="8139178" cy="4204186"/>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5296801"/>
            <a:ext cx="2025000" cy="264263"/>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t>2020/12/1</a:t>
            </a:fld>
            <a:endParaRPr lang="zh-CN" altLang="en-US"/>
          </a:p>
        </p:txBody>
      </p:sp>
      <p:sp>
        <p:nvSpPr>
          <p:cNvPr id="5" name="页脚占位符 4"/>
          <p:cNvSpPr>
            <a:spLocks noGrp="1"/>
          </p:cNvSpPr>
          <p:nvPr>
            <p:ph type="ftr" sz="quarter" idx="3"/>
            <p:custDataLst>
              <p:tags r:id="rId16"/>
            </p:custDataLst>
          </p:nvPr>
        </p:nvSpPr>
        <p:spPr>
          <a:xfrm>
            <a:off x="3087000" y="5296801"/>
            <a:ext cx="2970000" cy="264263"/>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5296801"/>
            <a:ext cx="2025000" cy="264263"/>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762635" rtl="0" eaLnBrk="1" fontAlgn="auto" latinLnBrk="0" hangingPunct="1">
        <a:lnSpc>
          <a:spcPct val="100000"/>
        </a:lnSpc>
        <a:spcBef>
          <a:spcPct val="0"/>
        </a:spcBef>
        <a:buNone/>
        <a:defRPr sz="2335" b="1" u="none" strike="noStrike" kern="1200" cap="none" spc="200" normalizeH="0">
          <a:solidFill>
            <a:schemeClr val="tx1"/>
          </a:solidFill>
          <a:uFillTx/>
          <a:latin typeface="+mj-lt"/>
          <a:ea typeface="+mj-ea"/>
          <a:cs typeface="+mj-cs"/>
        </a:defRPr>
      </a:lvl1pPr>
    </p:titleStyle>
    <p:bodyStyle>
      <a:lvl1pPr marL="190500" indent="-190500" algn="l" defTabSz="762635" rtl="0" eaLnBrk="1" fontAlgn="auto" latinLnBrk="0" hangingPunct="1">
        <a:lnSpc>
          <a:spcPct val="130000"/>
        </a:lnSpc>
        <a:spcBef>
          <a:spcPts val="0"/>
        </a:spcBef>
        <a:spcAft>
          <a:spcPts val="1000"/>
        </a:spcAft>
        <a:buFont typeface="Arial" panose="020B0604020202020204" pitchFamily="34" charset="0"/>
        <a:buChar char="•"/>
        <a:defRPr sz="1335" u="none" strike="noStrike" kern="1200" cap="none" spc="150" normalizeH="0" baseline="0">
          <a:solidFill>
            <a:schemeClr val="tx1"/>
          </a:solidFill>
          <a:uFillTx/>
          <a:latin typeface="+mn-lt"/>
          <a:ea typeface="+mn-ea"/>
          <a:cs typeface="+mn-cs"/>
        </a:defRPr>
      </a:lvl1pPr>
      <a:lvl2pPr marL="572135" indent="-190500" algn="l" defTabSz="762635" rtl="0" eaLnBrk="1" fontAlgn="auto" latinLnBrk="0" hangingPunct="1">
        <a:lnSpc>
          <a:spcPct val="130000"/>
        </a:lnSpc>
        <a:spcBef>
          <a:spcPts val="0"/>
        </a:spcBef>
        <a:spcAft>
          <a:spcPts val="1000"/>
        </a:spcAft>
        <a:buFont typeface="Arial" panose="020B0604020202020204" pitchFamily="34" charset="0"/>
        <a:buChar char="•"/>
        <a:tabLst>
          <a:tab pos="1343025" algn="l"/>
        </a:tabLst>
        <a:defRPr sz="1335" u="none" strike="noStrike" kern="1200" cap="none" spc="150" normalizeH="0" baseline="0">
          <a:solidFill>
            <a:schemeClr val="tx1"/>
          </a:solidFill>
          <a:uFillTx/>
          <a:latin typeface="+mn-lt"/>
          <a:ea typeface="+mn-ea"/>
          <a:cs typeface="+mn-cs"/>
        </a:defRPr>
      </a:lvl2pPr>
      <a:lvl3pPr marL="953135" indent="-190500" algn="l" defTabSz="762635" rtl="0" eaLnBrk="1" fontAlgn="auto" latinLnBrk="0" hangingPunct="1">
        <a:lnSpc>
          <a:spcPct val="130000"/>
        </a:lnSpc>
        <a:spcBef>
          <a:spcPts val="0"/>
        </a:spcBef>
        <a:spcAft>
          <a:spcPts val="1000"/>
        </a:spcAft>
        <a:buFont typeface="Arial" panose="020B0604020202020204" pitchFamily="34" charset="0"/>
        <a:buChar char="•"/>
        <a:defRPr sz="1335" u="none" strike="noStrike" kern="1200" cap="none" spc="150" normalizeH="0" baseline="0">
          <a:solidFill>
            <a:schemeClr val="tx1"/>
          </a:solidFill>
          <a:uFillTx/>
          <a:latin typeface="+mn-lt"/>
          <a:ea typeface="+mn-ea"/>
          <a:cs typeface="+mn-cs"/>
        </a:defRPr>
      </a:lvl3pPr>
      <a:lvl4pPr marL="1334770" indent="-190500" algn="l" defTabSz="762635" rtl="0" eaLnBrk="1" fontAlgn="auto" latinLnBrk="0" hangingPunct="1">
        <a:lnSpc>
          <a:spcPct val="130000"/>
        </a:lnSpc>
        <a:spcBef>
          <a:spcPts val="0"/>
        </a:spcBef>
        <a:spcAft>
          <a:spcPts val="1000"/>
        </a:spcAft>
        <a:buFont typeface="Arial" panose="020B0604020202020204" pitchFamily="34" charset="0"/>
        <a:buChar char="•"/>
        <a:defRPr sz="1335" u="none" strike="noStrike" kern="1200" cap="none" spc="150" normalizeH="0" baseline="0">
          <a:solidFill>
            <a:schemeClr val="tx1"/>
          </a:solidFill>
          <a:uFillTx/>
          <a:latin typeface="+mn-lt"/>
          <a:ea typeface="+mn-ea"/>
          <a:cs typeface="+mn-cs"/>
        </a:defRPr>
      </a:lvl4pPr>
      <a:lvl5pPr marL="1715770" indent="-190500" algn="l" defTabSz="762635" rtl="0" eaLnBrk="1" fontAlgn="auto" latinLnBrk="0" hangingPunct="1">
        <a:lnSpc>
          <a:spcPct val="130000"/>
        </a:lnSpc>
        <a:spcBef>
          <a:spcPts val="0"/>
        </a:spcBef>
        <a:spcAft>
          <a:spcPts val="1000"/>
        </a:spcAft>
        <a:buFont typeface="Arial" panose="020B0604020202020204" pitchFamily="34" charset="0"/>
        <a:buChar char="•"/>
        <a:defRPr sz="1335" u="none" strike="noStrike" kern="1200" cap="none" spc="150" normalizeH="0" baseline="0">
          <a:solidFill>
            <a:schemeClr val="tx1"/>
          </a:solidFill>
          <a:uFillTx/>
          <a:latin typeface="+mn-lt"/>
          <a:ea typeface="+mn-ea"/>
          <a:cs typeface="+mn-cs"/>
        </a:defRPr>
      </a:lvl5pPr>
      <a:lvl6pPr marL="2098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6pPr>
      <a:lvl7pPr marL="2479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7pPr>
      <a:lvl8pPr marL="2860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8pPr>
      <a:lvl9pPr marL="3241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000"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3635"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270" algn="l" defTabSz="762635" rtl="0" eaLnBrk="1" latinLnBrk="0" hangingPunct="1">
        <a:defRPr sz="1500" kern="1200">
          <a:solidFill>
            <a:schemeClr val="tx1"/>
          </a:solidFill>
          <a:latin typeface="+mn-lt"/>
          <a:ea typeface="+mn-ea"/>
          <a:cs typeface="+mn-cs"/>
        </a:defRPr>
      </a:lvl6pPr>
      <a:lvl7pPr marL="2288540" algn="l" defTabSz="762635" rtl="0" eaLnBrk="1" latinLnBrk="0" hangingPunct="1">
        <a:defRPr sz="1500" kern="1200">
          <a:solidFill>
            <a:schemeClr val="tx1"/>
          </a:solidFill>
          <a:latin typeface="+mn-lt"/>
          <a:ea typeface="+mn-ea"/>
          <a:cs typeface="+mn-cs"/>
        </a:defRPr>
      </a:lvl7pPr>
      <a:lvl8pPr marL="2670175"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04574"/>
            <a:ext cx="7886700" cy="110573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522870"/>
            <a:ext cx="7886700" cy="3629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5302237"/>
            <a:ext cx="2057400" cy="304574"/>
          </a:xfrm>
          <a:prstGeom prst="rect">
            <a:avLst/>
          </a:prstGeom>
        </p:spPr>
        <p:txBody>
          <a:bodyPr vert="horz" lIns="91440" tIns="45720" rIns="91440" bIns="45720" rtlCol="0" anchor="ctr"/>
          <a:lstStyle>
            <a:lvl1pPr algn="l">
              <a:defRPr sz="1000">
                <a:solidFill>
                  <a:schemeClr val="tx1">
                    <a:tint val="75000"/>
                  </a:schemeClr>
                </a:solidFill>
              </a:defRPr>
            </a:lvl1p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3"/>
          </p:nvPr>
        </p:nvSpPr>
        <p:spPr>
          <a:xfrm>
            <a:off x="3028950" y="5302237"/>
            <a:ext cx="3086100" cy="304574"/>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5302237"/>
            <a:ext cx="2057400" cy="304574"/>
          </a:xfrm>
          <a:prstGeom prst="rect">
            <a:avLst/>
          </a:prstGeom>
        </p:spPr>
        <p:txBody>
          <a:bodyPr vert="horz" lIns="91440" tIns="45720" rIns="91440" bIns="45720" rtlCol="0" anchor="ctr"/>
          <a:lstStyle>
            <a:lvl1pPr algn="r">
              <a:defRPr sz="1000">
                <a:solidFill>
                  <a:schemeClr val="tx1">
                    <a:tint val="75000"/>
                  </a:schemeClr>
                </a:solidFill>
              </a:defRPr>
            </a:lvl1pPr>
          </a:lstStyle>
          <a:p>
            <a:fld id="{A29DD4E9-7B71-4C38-BB0F-104127232E2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defTabSz="762635" rtl="0" eaLnBrk="1" latinLnBrk="0" hangingPunct="1">
        <a:lnSpc>
          <a:spcPct val="90000"/>
        </a:lnSpc>
        <a:spcBef>
          <a:spcPct val="0"/>
        </a:spcBef>
        <a:buNone/>
        <a:defRPr sz="3670" kern="1200">
          <a:solidFill>
            <a:schemeClr val="tx1"/>
          </a:solidFill>
          <a:latin typeface="+mj-lt"/>
          <a:ea typeface="+mj-ea"/>
          <a:cs typeface="+mj-cs"/>
        </a:defRPr>
      </a:lvl1pPr>
    </p:titleStyle>
    <p:bodyStyle>
      <a:lvl1pPr marL="190500" indent="-190500" algn="l" defTabSz="762635" rtl="0" eaLnBrk="1" latinLnBrk="0" hangingPunct="1">
        <a:lnSpc>
          <a:spcPct val="90000"/>
        </a:lnSpc>
        <a:spcBef>
          <a:spcPct val="167000"/>
        </a:spcBef>
        <a:buFont typeface="Arial" panose="020B0604020202020204" pitchFamily="34" charset="0"/>
        <a:buChar char="•"/>
        <a:defRPr sz="2335" kern="1200">
          <a:solidFill>
            <a:schemeClr val="tx1"/>
          </a:solidFill>
          <a:latin typeface="+mn-lt"/>
          <a:ea typeface="+mn-ea"/>
          <a:cs typeface="+mn-cs"/>
        </a:defRPr>
      </a:lvl1pPr>
      <a:lvl2pPr marL="572135" indent="-190500" algn="l" defTabSz="762635" rtl="0" eaLnBrk="1" latinLnBrk="0" hangingPunct="1">
        <a:lnSpc>
          <a:spcPct val="90000"/>
        </a:lnSpc>
        <a:spcBef>
          <a:spcPct val="84000"/>
        </a:spcBef>
        <a:buFont typeface="Arial" panose="020B0604020202020204" pitchFamily="34" charset="0"/>
        <a:buChar char="•"/>
        <a:defRPr sz="2000" kern="1200">
          <a:solidFill>
            <a:schemeClr val="tx1"/>
          </a:solidFill>
          <a:latin typeface="+mn-lt"/>
          <a:ea typeface="+mn-ea"/>
          <a:cs typeface="+mn-cs"/>
        </a:defRPr>
      </a:lvl2pPr>
      <a:lvl3pPr marL="953135" indent="-190500" algn="l" defTabSz="762635" rtl="0" eaLnBrk="1" latinLnBrk="0" hangingPunct="1">
        <a:lnSpc>
          <a:spcPct val="90000"/>
        </a:lnSpc>
        <a:spcBef>
          <a:spcPct val="84000"/>
        </a:spcBef>
        <a:buFont typeface="Arial" panose="020B0604020202020204" pitchFamily="34" charset="0"/>
        <a:buChar char="•"/>
        <a:defRPr sz="1670" kern="1200">
          <a:solidFill>
            <a:schemeClr val="tx1"/>
          </a:solidFill>
          <a:latin typeface="+mn-lt"/>
          <a:ea typeface="+mn-ea"/>
          <a:cs typeface="+mn-cs"/>
        </a:defRPr>
      </a:lvl3pPr>
      <a:lvl4pPr marL="133477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4pPr>
      <a:lvl5pPr marL="171577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5pPr>
      <a:lvl6pPr marL="2098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6pPr>
      <a:lvl7pPr marL="2479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7pPr>
      <a:lvl8pPr marL="2860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8pPr>
      <a:lvl9pPr marL="3241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000"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3635"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270" algn="l" defTabSz="762635" rtl="0" eaLnBrk="1" latinLnBrk="0" hangingPunct="1">
        <a:defRPr sz="1500" kern="1200">
          <a:solidFill>
            <a:schemeClr val="tx1"/>
          </a:solidFill>
          <a:latin typeface="+mn-lt"/>
          <a:ea typeface="+mn-ea"/>
          <a:cs typeface="+mn-cs"/>
        </a:defRPr>
      </a:lvl6pPr>
      <a:lvl7pPr marL="2288540" algn="l" defTabSz="762635" rtl="0" eaLnBrk="1" latinLnBrk="0" hangingPunct="1">
        <a:defRPr sz="1500" kern="1200">
          <a:solidFill>
            <a:schemeClr val="tx1"/>
          </a:solidFill>
          <a:latin typeface="+mn-lt"/>
          <a:ea typeface="+mn-ea"/>
          <a:cs typeface="+mn-cs"/>
        </a:defRPr>
      </a:lvl7pPr>
      <a:lvl8pPr marL="2670175"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04574"/>
            <a:ext cx="7886700" cy="110573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522870"/>
            <a:ext cx="7886700" cy="3629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5302237"/>
            <a:ext cx="2057400" cy="304574"/>
          </a:xfrm>
          <a:prstGeom prst="rect">
            <a:avLst/>
          </a:prstGeom>
        </p:spPr>
        <p:txBody>
          <a:bodyPr vert="horz" lIns="91440" tIns="45720" rIns="91440" bIns="45720" rtlCol="0" anchor="ctr"/>
          <a:lstStyle>
            <a:lvl1pPr algn="l">
              <a:defRPr sz="1000">
                <a:solidFill>
                  <a:schemeClr val="tx1">
                    <a:tint val="75000"/>
                  </a:schemeClr>
                </a:solidFill>
              </a:defRPr>
            </a:lvl1p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3"/>
          </p:nvPr>
        </p:nvSpPr>
        <p:spPr>
          <a:xfrm>
            <a:off x="3028950" y="5302237"/>
            <a:ext cx="3086100" cy="304574"/>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5302237"/>
            <a:ext cx="2057400" cy="304574"/>
          </a:xfrm>
          <a:prstGeom prst="rect">
            <a:avLst/>
          </a:prstGeom>
        </p:spPr>
        <p:txBody>
          <a:bodyPr vert="horz" lIns="91440" tIns="45720" rIns="91440" bIns="45720" rtlCol="0" anchor="ctr"/>
          <a:lstStyle>
            <a:lvl1pPr algn="r">
              <a:defRPr sz="1000">
                <a:solidFill>
                  <a:schemeClr val="tx1">
                    <a:tint val="75000"/>
                  </a:schemeClr>
                </a:solidFill>
              </a:defRPr>
            </a:lvl1pPr>
          </a:lstStyle>
          <a:p>
            <a:fld id="{A29DD4E9-7B71-4C38-BB0F-104127232E2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762635" rtl="0" eaLnBrk="1" latinLnBrk="0" hangingPunct="1">
        <a:lnSpc>
          <a:spcPct val="90000"/>
        </a:lnSpc>
        <a:spcBef>
          <a:spcPct val="0"/>
        </a:spcBef>
        <a:buNone/>
        <a:defRPr sz="3670" kern="1200">
          <a:solidFill>
            <a:schemeClr val="tx1"/>
          </a:solidFill>
          <a:latin typeface="+mj-lt"/>
          <a:ea typeface="+mj-ea"/>
          <a:cs typeface="+mj-cs"/>
        </a:defRPr>
      </a:lvl1pPr>
    </p:titleStyle>
    <p:bodyStyle>
      <a:lvl1pPr marL="190500" indent="-190500" algn="l" defTabSz="762635" rtl="0" eaLnBrk="1" latinLnBrk="0" hangingPunct="1">
        <a:lnSpc>
          <a:spcPct val="90000"/>
        </a:lnSpc>
        <a:spcBef>
          <a:spcPct val="167000"/>
        </a:spcBef>
        <a:buFont typeface="Arial" panose="020B0604020202020204" pitchFamily="34" charset="0"/>
        <a:buChar char="•"/>
        <a:defRPr sz="2335" kern="1200">
          <a:solidFill>
            <a:schemeClr val="tx1"/>
          </a:solidFill>
          <a:latin typeface="+mn-lt"/>
          <a:ea typeface="+mn-ea"/>
          <a:cs typeface="+mn-cs"/>
        </a:defRPr>
      </a:lvl1pPr>
      <a:lvl2pPr marL="572135" indent="-190500" algn="l" defTabSz="762635" rtl="0" eaLnBrk="1" latinLnBrk="0" hangingPunct="1">
        <a:lnSpc>
          <a:spcPct val="90000"/>
        </a:lnSpc>
        <a:spcBef>
          <a:spcPct val="84000"/>
        </a:spcBef>
        <a:buFont typeface="Arial" panose="020B0604020202020204" pitchFamily="34" charset="0"/>
        <a:buChar char="•"/>
        <a:defRPr sz="2000" kern="1200">
          <a:solidFill>
            <a:schemeClr val="tx1"/>
          </a:solidFill>
          <a:latin typeface="+mn-lt"/>
          <a:ea typeface="+mn-ea"/>
          <a:cs typeface="+mn-cs"/>
        </a:defRPr>
      </a:lvl2pPr>
      <a:lvl3pPr marL="953135" indent="-190500" algn="l" defTabSz="762635" rtl="0" eaLnBrk="1" latinLnBrk="0" hangingPunct="1">
        <a:lnSpc>
          <a:spcPct val="90000"/>
        </a:lnSpc>
        <a:spcBef>
          <a:spcPct val="84000"/>
        </a:spcBef>
        <a:buFont typeface="Arial" panose="020B0604020202020204" pitchFamily="34" charset="0"/>
        <a:buChar char="•"/>
        <a:defRPr sz="1670" kern="1200">
          <a:solidFill>
            <a:schemeClr val="tx1"/>
          </a:solidFill>
          <a:latin typeface="+mn-lt"/>
          <a:ea typeface="+mn-ea"/>
          <a:cs typeface="+mn-cs"/>
        </a:defRPr>
      </a:lvl3pPr>
      <a:lvl4pPr marL="133477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4pPr>
      <a:lvl5pPr marL="171577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5pPr>
      <a:lvl6pPr marL="2098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6pPr>
      <a:lvl7pPr marL="2479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7pPr>
      <a:lvl8pPr marL="2860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8pPr>
      <a:lvl9pPr marL="3241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000"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3635"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270" algn="l" defTabSz="762635" rtl="0" eaLnBrk="1" latinLnBrk="0" hangingPunct="1">
        <a:defRPr sz="1500" kern="1200">
          <a:solidFill>
            <a:schemeClr val="tx1"/>
          </a:solidFill>
          <a:latin typeface="+mn-lt"/>
          <a:ea typeface="+mn-ea"/>
          <a:cs typeface="+mn-cs"/>
        </a:defRPr>
      </a:lvl6pPr>
      <a:lvl7pPr marL="2288540" algn="l" defTabSz="762635" rtl="0" eaLnBrk="1" latinLnBrk="0" hangingPunct="1">
        <a:defRPr sz="1500" kern="1200">
          <a:solidFill>
            <a:schemeClr val="tx1"/>
          </a:solidFill>
          <a:latin typeface="+mn-lt"/>
          <a:ea typeface="+mn-ea"/>
          <a:cs typeface="+mn-cs"/>
        </a:defRPr>
      </a:lvl7pPr>
      <a:lvl8pPr marL="2670175"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04574"/>
            <a:ext cx="7886700" cy="110573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522870"/>
            <a:ext cx="7886700" cy="3629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5302237"/>
            <a:ext cx="2057400" cy="304574"/>
          </a:xfrm>
          <a:prstGeom prst="rect">
            <a:avLst/>
          </a:prstGeom>
        </p:spPr>
        <p:txBody>
          <a:bodyPr vert="horz" lIns="91440" tIns="45720" rIns="91440" bIns="45720" rtlCol="0" anchor="ctr"/>
          <a:lstStyle>
            <a:lvl1pPr algn="l">
              <a:defRPr sz="1000">
                <a:solidFill>
                  <a:schemeClr val="tx1">
                    <a:tint val="75000"/>
                  </a:schemeClr>
                </a:solidFill>
              </a:defRPr>
            </a:lvl1pPr>
          </a:lstStyle>
          <a:p>
            <a:fld id="{20A211A1-CB9C-4350-AF49-E9BF2084F0C1}" type="datetimeFigureOut">
              <a:rPr lang="zh-CN" altLang="en-US" smtClean="0"/>
              <a:t>2020/12/1</a:t>
            </a:fld>
            <a:endParaRPr lang="zh-CN" altLang="en-US"/>
          </a:p>
        </p:txBody>
      </p:sp>
      <p:sp>
        <p:nvSpPr>
          <p:cNvPr id="5" name="页脚占位符 4"/>
          <p:cNvSpPr>
            <a:spLocks noGrp="1"/>
          </p:cNvSpPr>
          <p:nvPr>
            <p:ph type="ftr" sz="quarter" idx="3"/>
          </p:nvPr>
        </p:nvSpPr>
        <p:spPr>
          <a:xfrm>
            <a:off x="3028950" y="5302237"/>
            <a:ext cx="3086100" cy="304574"/>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5302237"/>
            <a:ext cx="2057400" cy="304574"/>
          </a:xfrm>
          <a:prstGeom prst="rect">
            <a:avLst/>
          </a:prstGeom>
        </p:spPr>
        <p:txBody>
          <a:bodyPr vert="horz" lIns="91440" tIns="45720" rIns="91440" bIns="45720" rtlCol="0" anchor="ctr"/>
          <a:lstStyle>
            <a:lvl1pPr algn="r">
              <a:defRPr sz="1000">
                <a:solidFill>
                  <a:schemeClr val="tx1">
                    <a:tint val="75000"/>
                  </a:schemeClr>
                </a:solidFill>
              </a:defRPr>
            </a:lvl1pPr>
          </a:lstStyle>
          <a:p>
            <a:fld id="{A29DD4E9-7B71-4C38-BB0F-104127232E2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txStyles>
    <p:titleStyle>
      <a:lvl1pPr algn="l" defTabSz="762635" rtl="0" eaLnBrk="1" latinLnBrk="0" hangingPunct="1">
        <a:lnSpc>
          <a:spcPct val="90000"/>
        </a:lnSpc>
        <a:spcBef>
          <a:spcPct val="0"/>
        </a:spcBef>
        <a:buNone/>
        <a:defRPr sz="3670" kern="1200">
          <a:solidFill>
            <a:schemeClr val="tx1"/>
          </a:solidFill>
          <a:latin typeface="+mj-lt"/>
          <a:ea typeface="+mj-ea"/>
          <a:cs typeface="+mj-cs"/>
        </a:defRPr>
      </a:lvl1pPr>
    </p:titleStyle>
    <p:bodyStyle>
      <a:lvl1pPr marL="190500" indent="-190500" algn="l" defTabSz="762635" rtl="0" eaLnBrk="1" latinLnBrk="0" hangingPunct="1">
        <a:lnSpc>
          <a:spcPct val="90000"/>
        </a:lnSpc>
        <a:spcBef>
          <a:spcPct val="167000"/>
        </a:spcBef>
        <a:buFont typeface="Arial" panose="020B0604020202020204" pitchFamily="34" charset="0"/>
        <a:buChar char="•"/>
        <a:defRPr sz="2335" kern="1200">
          <a:solidFill>
            <a:schemeClr val="tx1"/>
          </a:solidFill>
          <a:latin typeface="+mn-lt"/>
          <a:ea typeface="+mn-ea"/>
          <a:cs typeface="+mn-cs"/>
        </a:defRPr>
      </a:lvl1pPr>
      <a:lvl2pPr marL="572135" indent="-190500" algn="l" defTabSz="762635" rtl="0" eaLnBrk="1" latinLnBrk="0" hangingPunct="1">
        <a:lnSpc>
          <a:spcPct val="90000"/>
        </a:lnSpc>
        <a:spcBef>
          <a:spcPct val="84000"/>
        </a:spcBef>
        <a:buFont typeface="Arial" panose="020B0604020202020204" pitchFamily="34" charset="0"/>
        <a:buChar char="•"/>
        <a:defRPr sz="2000" kern="1200">
          <a:solidFill>
            <a:schemeClr val="tx1"/>
          </a:solidFill>
          <a:latin typeface="+mn-lt"/>
          <a:ea typeface="+mn-ea"/>
          <a:cs typeface="+mn-cs"/>
        </a:defRPr>
      </a:lvl2pPr>
      <a:lvl3pPr marL="953135" indent="-190500" algn="l" defTabSz="762635" rtl="0" eaLnBrk="1" latinLnBrk="0" hangingPunct="1">
        <a:lnSpc>
          <a:spcPct val="90000"/>
        </a:lnSpc>
        <a:spcBef>
          <a:spcPct val="84000"/>
        </a:spcBef>
        <a:buFont typeface="Arial" panose="020B0604020202020204" pitchFamily="34" charset="0"/>
        <a:buChar char="•"/>
        <a:defRPr sz="1670" kern="1200">
          <a:solidFill>
            <a:schemeClr val="tx1"/>
          </a:solidFill>
          <a:latin typeface="+mn-lt"/>
          <a:ea typeface="+mn-ea"/>
          <a:cs typeface="+mn-cs"/>
        </a:defRPr>
      </a:lvl3pPr>
      <a:lvl4pPr marL="133477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4pPr>
      <a:lvl5pPr marL="171577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5pPr>
      <a:lvl6pPr marL="2098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6pPr>
      <a:lvl7pPr marL="2479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7pPr>
      <a:lvl8pPr marL="2860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8pPr>
      <a:lvl9pPr marL="3241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000"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3635"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270" algn="l" defTabSz="762635" rtl="0" eaLnBrk="1" latinLnBrk="0" hangingPunct="1">
        <a:defRPr sz="1500" kern="1200">
          <a:solidFill>
            <a:schemeClr val="tx1"/>
          </a:solidFill>
          <a:latin typeface="+mn-lt"/>
          <a:ea typeface="+mn-ea"/>
          <a:cs typeface="+mn-cs"/>
        </a:defRPr>
      </a:lvl6pPr>
      <a:lvl7pPr marL="2288540" algn="l" defTabSz="762635" rtl="0" eaLnBrk="1" latinLnBrk="0" hangingPunct="1">
        <a:defRPr sz="1500" kern="1200">
          <a:solidFill>
            <a:schemeClr val="tx1"/>
          </a:solidFill>
          <a:latin typeface="+mn-lt"/>
          <a:ea typeface="+mn-ea"/>
          <a:cs typeface="+mn-cs"/>
        </a:defRPr>
      </a:lvl7pPr>
      <a:lvl8pPr marL="2670175"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5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6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3.xml"/><Relationship Id="rId5" Type="http://schemas.openxmlformats.org/officeDocument/2006/relationships/image" Target="../media/image3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5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927"/>
        </a:solidFill>
        <a:effectLst/>
      </p:bgPr>
    </p:bg>
    <p:spTree>
      <p:nvGrpSpPr>
        <p:cNvPr id="1" name=""/>
        <p:cNvGrpSpPr/>
        <p:nvPr/>
      </p:nvGrpSpPr>
      <p:grpSpPr>
        <a:xfrm>
          <a:off x="0" y="0"/>
          <a:ext cx="0" cy="0"/>
          <a:chOff x="0" y="0"/>
          <a:chExt cx="0" cy="0"/>
        </a:xfrm>
      </p:grpSpPr>
      <p:sp>
        <p:nvSpPr>
          <p:cNvPr id="15" name="矩形 14"/>
          <p:cNvSpPr/>
          <p:nvPr/>
        </p:nvSpPr>
        <p:spPr>
          <a:xfrm>
            <a:off x="935501" y="1895009"/>
            <a:ext cx="6918960" cy="6337935"/>
          </a:xfrm>
          <a:prstGeom prst="rect">
            <a:avLst/>
          </a:prstGeom>
          <a:blipFill rotWithShape="1">
            <a:blip r:embed="rId4">
              <a:alphaModFix amt="70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标题 1"/>
          <p:cNvSpPr txBox="1"/>
          <p:nvPr/>
        </p:nvSpPr>
        <p:spPr>
          <a:xfrm>
            <a:off x="0" y="919161"/>
            <a:ext cx="9144000" cy="2387600"/>
          </a:xfrm>
          <a:prstGeom prst="rect">
            <a:avLst/>
          </a:prstGeom>
        </p:spPr>
        <p:txBody>
          <a:bodyPr vert="horz" lIns="91440" tIns="45720" rIns="91440" bIns="45720" rtlCol="0" anchor="ctr">
            <a:normAutofit/>
          </a:bodyPr>
          <a:lstStyle>
            <a:lvl1pPr algn="l" defTabSz="762635" rtl="0" eaLnBrk="1" latinLnBrk="0" hangingPunct="1">
              <a:lnSpc>
                <a:spcPct val="90000"/>
              </a:lnSpc>
              <a:spcBef>
                <a:spcPct val="0"/>
              </a:spcBef>
              <a:buNone/>
              <a:defRPr sz="3670" kern="1200">
                <a:solidFill>
                  <a:schemeClr val="tx1"/>
                </a:solidFill>
                <a:latin typeface="+mj-lt"/>
                <a:ea typeface="+mj-ea"/>
                <a:cs typeface="+mj-cs"/>
              </a:defRPr>
            </a:lvl1pPr>
          </a:lstStyle>
          <a:p>
            <a:pPr algn="ctr"/>
            <a:r>
              <a:rPr lang="zh-CN" altLang="en-US" sz="4800" dirty="0">
                <a:solidFill>
                  <a:schemeClr val="bg1"/>
                </a:solidFill>
                <a:latin typeface="宋体" panose="02010600030101010101" pitchFamily="2" charset="-122"/>
                <a:ea typeface="宋体" panose="02010600030101010101" pitchFamily="2" charset="-122"/>
              </a:rPr>
              <a:t>新闻推荐</a:t>
            </a:r>
            <a:r>
              <a:rPr lang="en-US" altLang="zh-CN" sz="4800" dirty="0">
                <a:solidFill>
                  <a:schemeClr val="bg1"/>
                </a:solidFill>
                <a:latin typeface="宋体" panose="02010600030101010101" pitchFamily="2" charset="-122"/>
                <a:ea typeface="宋体" panose="02010600030101010101" pitchFamily="2" charset="-122"/>
              </a:rPr>
              <a:t>-</a:t>
            </a:r>
            <a:r>
              <a:rPr lang="zh-CN" altLang="en-US" sz="4800" dirty="0">
                <a:solidFill>
                  <a:schemeClr val="bg1"/>
                </a:solidFill>
                <a:latin typeface="宋体" panose="02010600030101010101" pitchFamily="2" charset="-122"/>
                <a:ea typeface="宋体" panose="02010600030101010101" pitchFamily="2" charset="-122"/>
              </a:rPr>
              <a:t>特征工程</a:t>
            </a:r>
            <a:endParaRPr lang="zh-CN" sz="4800" dirty="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914400" y="2923141"/>
            <a:ext cx="7315200" cy="646331"/>
          </a:xfrm>
          <a:prstGeom prst="rect">
            <a:avLst/>
          </a:prstGeom>
          <a:noFill/>
        </p:spPr>
        <p:txBody>
          <a:bodyPr wrap="square" rtlCol="0">
            <a:spAutoFit/>
          </a:bodyPr>
          <a:lstStyle/>
          <a:p>
            <a:pPr algn="ctr"/>
            <a:r>
              <a:rPr lang="en-US" altLang="zh-CN" dirty="0" err="1">
                <a:solidFill>
                  <a:schemeClr val="bg1"/>
                </a:solidFill>
                <a:latin typeface="宋体" panose="02010600030101010101" pitchFamily="2" charset="-122"/>
                <a:ea typeface="宋体" panose="02010600030101010101" pitchFamily="2" charset="-122"/>
              </a:rPr>
              <a:t>Datawhale</a:t>
            </a:r>
            <a:r>
              <a:rPr lang="zh-CN" altLang="en-US" dirty="0">
                <a:solidFill>
                  <a:schemeClr val="bg1"/>
                </a:solidFill>
                <a:latin typeface="宋体" panose="02010600030101010101" pitchFamily="2" charset="-122"/>
                <a:ea typeface="宋体" panose="02010600030101010101" pitchFamily="2" charset="-122"/>
              </a:rPr>
              <a:t>成员</a:t>
            </a:r>
            <a:r>
              <a:rPr lang="en-US" altLang="zh-CN" dirty="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东北大学研究生</a:t>
            </a:r>
            <a:r>
              <a:rPr lang="en-US" altLang="zh-CN" dirty="0">
                <a:solidFill>
                  <a:schemeClr val="bg1"/>
                </a:solidFill>
                <a:latin typeface="宋体" panose="02010600030101010101" pitchFamily="2" charset="-122"/>
                <a:ea typeface="宋体" panose="02010600030101010101" pitchFamily="2" charset="-122"/>
              </a:rPr>
              <a:t> </a:t>
            </a:r>
          </a:p>
          <a:p>
            <a:pPr algn="ctr"/>
            <a:r>
              <a:rPr lang="zh-CN" altLang="en-US" dirty="0">
                <a:solidFill>
                  <a:schemeClr val="bg1"/>
                </a:solidFill>
                <a:latin typeface="宋体" panose="02010600030101010101" pitchFamily="2" charset="-122"/>
                <a:ea typeface="宋体" panose="02010600030101010101" pitchFamily="2" charset="-122"/>
              </a:rPr>
              <a:t>吴忠强</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0">
            <a:extLst>
              <a:ext uri="{FF2B5EF4-FFF2-40B4-BE49-F238E27FC236}">
                <a16:creationId xmlns:a16="http://schemas.microsoft.com/office/drawing/2014/main" id="{30A137C9-1124-40F2-94E5-A63925B146FB}"/>
              </a:ext>
            </a:extLst>
          </p:cNvPr>
          <p:cNvSpPr/>
          <p:nvPr/>
        </p:nvSpPr>
        <p:spPr>
          <a:xfrm>
            <a:off x="141006" y="2228194"/>
            <a:ext cx="2929053" cy="2642909"/>
          </a:xfrm>
          <a:prstGeom prst="round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19050" cap="flat" cmpd="sng" algn="ctr">
            <a:solidFill>
              <a:srgbClr val="E7BB01">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1600" b="1" i="0" u="none" strike="noStrike" kern="0" cap="none" spc="0" normalizeH="0" baseline="0" noProof="0" dirty="0">
              <a:ln>
                <a:noFill/>
              </a:ln>
              <a:solidFill>
                <a:srgbClr val="000000"/>
              </a:solidFill>
              <a:effectLst/>
              <a:uLnTx/>
              <a:uFillTx/>
              <a:latin typeface="Tahoma"/>
              <a:ea typeface="黑体"/>
              <a:cs typeface="+mn-cs"/>
            </a:endParaRPr>
          </a:p>
        </p:txBody>
      </p:sp>
      <p:sp>
        <p:nvSpPr>
          <p:cNvPr id="4" name="文本框 3">
            <a:extLst>
              <a:ext uri="{FF2B5EF4-FFF2-40B4-BE49-F238E27FC236}">
                <a16:creationId xmlns:a16="http://schemas.microsoft.com/office/drawing/2014/main" id="{B22B3E51-3B20-42FD-BB80-61CF682A55F0}"/>
              </a:ext>
            </a:extLst>
          </p:cNvPr>
          <p:cNvSpPr txBox="1"/>
          <p:nvPr/>
        </p:nvSpPr>
        <p:spPr>
          <a:xfrm>
            <a:off x="7896313" y="744158"/>
            <a:ext cx="3166557"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负采样</a:t>
            </a:r>
          </a:p>
        </p:txBody>
      </p:sp>
      <p:sp>
        <p:nvSpPr>
          <p:cNvPr id="32" name="文本框 31">
            <a:extLst>
              <a:ext uri="{FF2B5EF4-FFF2-40B4-BE49-F238E27FC236}">
                <a16:creationId xmlns:a16="http://schemas.microsoft.com/office/drawing/2014/main" id="{7AD65918-1430-465D-838B-B10BEBF1490F}"/>
              </a:ext>
            </a:extLst>
          </p:cNvPr>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43" name="矩形: 圆角 42">
            <a:extLst>
              <a:ext uri="{FF2B5EF4-FFF2-40B4-BE49-F238E27FC236}">
                <a16:creationId xmlns:a16="http://schemas.microsoft.com/office/drawing/2014/main" id="{994DFC83-4A85-4A64-96F0-43A92E5C4A15}"/>
              </a:ext>
            </a:extLst>
          </p:cNvPr>
          <p:cNvSpPr/>
          <p:nvPr/>
        </p:nvSpPr>
        <p:spPr>
          <a:xfrm>
            <a:off x="141006" y="789221"/>
            <a:ext cx="6249121" cy="368300"/>
          </a:xfrm>
          <a:prstGeom prst="round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19050" cap="flat" cmpd="sng" algn="ctr">
            <a:solidFill>
              <a:srgbClr val="00E4A8">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1" kern="0" dirty="0">
                <a:solidFill>
                  <a:srgbClr val="000000"/>
                </a:solidFill>
                <a:latin typeface="Tahoma"/>
                <a:ea typeface="黑体"/>
              </a:rPr>
              <a:t>做好监督数据集之后，发现样本极度不平衡， 需要对负样本下采样</a:t>
            </a:r>
            <a:endParaRPr kumimoji="1" lang="zh-CN" altLang="en-US" sz="1600" b="1" i="0" u="none" strike="noStrike" kern="0" cap="none" spc="0" normalizeH="0" baseline="0" noProof="0" dirty="0">
              <a:ln>
                <a:noFill/>
              </a:ln>
              <a:solidFill>
                <a:srgbClr val="000000"/>
              </a:solidFill>
              <a:effectLst/>
              <a:uLnTx/>
              <a:uFillTx/>
              <a:latin typeface="Tahoma"/>
              <a:ea typeface="黑体"/>
              <a:cs typeface="+mn-cs"/>
            </a:endParaRPr>
          </a:p>
        </p:txBody>
      </p:sp>
      <p:sp>
        <p:nvSpPr>
          <p:cNvPr id="7" name="矩形 6">
            <a:extLst>
              <a:ext uri="{FF2B5EF4-FFF2-40B4-BE49-F238E27FC236}">
                <a16:creationId xmlns:a16="http://schemas.microsoft.com/office/drawing/2014/main" id="{850E49E4-EBE7-499E-836C-EB3F8C88A811}"/>
              </a:ext>
            </a:extLst>
          </p:cNvPr>
          <p:cNvSpPr/>
          <p:nvPr/>
        </p:nvSpPr>
        <p:spPr>
          <a:xfrm>
            <a:off x="96496" y="2509892"/>
            <a:ext cx="2973563" cy="2246769"/>
          </a:xfrm>
          <a:prstGeom prst="rect">
            <a:avLst/>
          </a:prstGeom>
        </p:spPr>
        <p:txBody>
          <a:bodyPr wrap="square">
            <a:spAutoFit/>
          </a:bodyPr>
          <a:lstStyle/>
          <a:p>
            <a:pPr marL="285750" indent="-285750">
              <a:buFont typeface="Wingdings" panose="05000000000000000000" pitchFamily="2" charset="2"/>
              <a:buChar char="Ø"/>
            </a:pPr>
            <a:r>
              <a:rPr lang="zh-CN" altLang="en-US" sz="1400" dirty="0">
                <a:latin typeface="黑体" panose="02010609060101010101" pitchFamily="49" charset="-122"/>
                <a:ea typeface="黑体" panose="02010609060101010101" pitchFamily="49" charset="-122"/>
              </a:rPr>
              <a:t>只对负样本进行下采样</a:t>
            </a:r>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有比较好的正样本扩充方法也可</a:t>
            </a:r>
            <a:r>
              <a:rPr lang="en-US" altLang="zh-CN" sz="1400" dirty="0">
                <a:latin typeface="黑体" panose="02010609060101010101" pitchFamily="49" charset="-122"/>
                <a:ea typeface="黑体" panose="02010609060101010101" pitchFamily="49" charset="-122"/>
              </a:rPr>
              <a:t>)</a:t>
            </a:r>
          </a:p>
          <a:p>
            <a:pPr marL="285750" indent="-285750">
              <a:buFont typeface="Wingdings" panose="05000000000000000000" pitchFamily="2" charset="2"/>
              <a:buChar char="Ø"/>
            </a:pPr>
            <a:r>
              <a:rPr lang="zh-CN" altLang="en-US" sz="1400" dirty="0">
                <a:latin typeface="黑体" panose="02010609060101010101" pitchFamily="49" charset="-122"/>
                <a:ea typeface="黑体" panose="02010609060101010101" pitchFamily="49" charset="-122"/>
              </a:rPr>
              <a:t>负采样后，保证所有用户和文章仍然出现在采样之后的数据中</a:t>
            </a:r>
          </a:p>
          <a:p>
            <a:pPr marL="285750" indent="-285750">
              <a:buFont typeface="Wingdings" panose="05000000000000000000" pitchFamily="2" charset="2"/>
              <a:buChar char="Ø"/>
            </a:pPr>
            <a:r>
              <a:rPr lang="zh-CN" altLang="en-US" sz="1400" dirty="0">
                <a:latin typeface="黑体" panose="02010609060101010101" pitchFamily="49" charset="-122"/>
                <a:ea typeface="黑体" panose="02010609060101010101" pitchFamily="49" charset="-122"/>
              </a:rPr>
              <a:t>下采样的比例可以根据实际情况人为的控制</a:t>
            </a:r>
          </a:p>
          <a:p>
            <a:pPr marL="285750" indent="-285750">
              <a:buFont typeface="Wingdings" panose="05000000000000000000" pitchFamily="2" charset="2"/>
              <a:buChar char="Ø"/>
            </a:pPr>
            <a:r>
              <a:rPr lang="zh-CN" altLang="en-US" sz="1400" dirty="0">
                <a:latin typeface="黑体" panose="02010609060101010101" pitchFamily="49" charset="-122"/>
                <a:ea typeface="黑体" panose="02010609060101010101" pitchFamily="49" charset="-122"/>
              </a:rPr>
              <a:t>做完负采样之后，如果后续做特征要用到相对位置信息的时候，记得更新此时新的用户召回文章列表。</a:t>
            </a:r>
            <a:endParaRPr lang="zh-CN" altLang="en-US" sz="1400" b="0" i="0" dirty="0">
              <a:effectLst/>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0B276232-30A8-406C-9824-03F911F1EB7D}"/>
              </a:ext>
            </a:extLst>
          </p:cNvPr>
          <p:cNvPicPr>
            <a:picLocks noChangeAspect="1"/>
          </p:cNvPicPr>
          <p:nvPr/>
        </p:nvPicPr>
        <p:blipFill>
          <a:blip r:embed="rId2"/>
          <a:stretch>
            <a:fillRect/>
          </a:stretch>
        </p:blipFill>
        <p:spPr>
          <a:xfrm>
            <a:off x="3511406" y="1307508"/>
            <a:ext cx="5632594" cy="4412256"/>
          </a:xfrm>
          <a:prstGeom prst="rect">
            <a:avLst/>
          </a:prstGeom>
        </p:spPr>
      </p:pic>
    </p:spTree>
    <p:extLst>
      <p:ext uri="{BB962C8B-B14F-4D97-AF65-F5344CB8AC3E}">
        <p14:creationId xmlns:p14="http://schemas.microsoft.com/office/powerpoint/2010/main" val="151159054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7AD65918-1430-465D-838B-B10BEBF1490F}"/>
              </a:ext>
            </a:extLst>
          </p:cNvPr>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4EA6454C-A6B4-42FC-A296-2A7CD382C01A}"/>
              </a:ext>
            </a:extLst>
          </p:cNvPr>
          <p:cNvSpPr/>
          <p:nvPr/>
        </p:nvSpPr>
        <p:spPr>
          <a:xfrm>
            <a:off x="80676" y="710383"/>
            <a:ext cx="4370107" cy="369332"/>
          </a:xfrm>
          <a:prstGeom prst="rect">
            <a:avLst/>
          </a:prstGeom>
        </p:spPr>
        <p:txBody>
          <a:bodyPr wrap="none">
            <a:spAutoFit/>
          </a:bodyPr>
          <a:lstStyle/>
          <a:p>
            <a:r>
              <a:rPr lang="zh-CN" altLang="en-US" b="1" dirty="0">
                <a:solidFill>
                  <a:schemeClr val="bg2">
                    <a:lumMod val="50000"/>
                  </a:schemeClr>
                </a:solidFill>
                <a:latin typeface="宋体" panose="02010600030101010101" pitchFamily="2" charset="-122"/>
                <a:ea typeface="宋体" panose="02010600030101010101" pitchFamily="2" charset="-122"/>
              </a:rPr>
              <a:t>召回结果到监督数据集 </a:t>
            </a:r>
            <a:r>
              <a:rPr lang="en-US" altLang="zh-CN" b="1" dirty="0">
                <a:solidFill>
                  <a:schemeClr val="bg2">
                    <a:lumMod val="50000"/>
                  </a:schemeClr>
                </a:solidFill>
                <a:latin typeface="宋体" panose="02010600030101010101" pitchFamily="2" charset="-122"/>
                <a:ea typeface="宋体" panose="02010600030101010101" pitchFamily="2" charset="-122"/>
              </a:rPr>
              <a:t>– </a:t>
            </a:r>
            <a:r>
              <a:rPr lang="zh-CN" altLang="en-US" b="1" dirty="0">
                <a:solidFill>
                  <a:schemeClr val="bg2">
                    <a:lumMod val="50000"/>
                  </a:schemeClr>
                </a:solidFill>
                <a:latin typeface="宋体" panose="02010600030101010101" pitchFamily="2" charset="-122"/>
                <a:ea typeface="宋体" panose="02010600030101010101" pitchFamily="2" charset="-122"/>
              </a:rPr>
              <a:t>部分代码解释</a:t>
            </a:r>
            <a:endParaRPr lang="zh-CN" altLang="en-US" dirty="0"/>
          </a:p>
        </p:txBody>
      </p:sp>
      <p:pic>
        <p:nvPicPr>
          <p:cNvPr id="4" name="图片 3">
            <a:extLst>
              <a:ext uri="{FF2B5EF4-FFF2-40B4-BE49-F238E27FC236}">
                <a16:creationId xmlns:a16="http://schemas.microsoft.com/office/drawing/2014/main" id="{7496C5B5-4707-4EF3-82B7-0C3E8D73FD94}"/>
              </a:ext>
            </a:extLst>
          </p:cNvPr>
          <p:cNvPicPr>
            <a:picLocks noChangeAspect="1"/>
          </p:cNvPicPr>
          <p:nvPr/>
        </p:nvPicPr>
        <p:blipFill>
          <a:blip r:embed="rId2"/>
          <a:stretch>
            <a:fillRect/>
          </a:stretch>
        </p:blipFill>
        <p:spPr>
          <a:xfrm>
            <a:off x="143396" y="1333251"/>
            <a:ext cx="8857207" cy="3989012"/>
          </a:xfrm>
          <a:prstGeom prst="rect">
            <a:avLst/>
          </a:prstGeom>
        </p:spPr>
      </p:pic>
    </p:spTree>
    <p:extLst>
      <p:ext uri="{BB962C8B-B14F-4D97-AF65-F5344CB8AC3E}">
        <p14:creationId xmlns:p14="http://schemas.microsoft.com/office/powerpoint/2010/main" val="3541315484"/>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a:extLst>
              <a:ext uri="{FF2B5EF4-FFF2-40B4-BE49-F238E27FC236}">
                <a16:creationId xmlns:a16="http://schemas.microsoft.com/office/drawing/2014/main" id="{7AD65918-1430-465D-838B-B10BEBF1490F}"/>
              </a:ext>
            </a:extLst>
          </p:cNvPr>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4880E05D-58F8-410D-B047-2C680A0B7B87}"/>
              </a:ext>
            </a:extLst>
          </p:cNvPr>
          <p:cNvPicPr>
            <a:picLocks noChangeAspect="1"/>
          </p:cNvPicPr>
          <p:nvPr/>
        </p:nvPicPr>
        <p:blipFill>
          <a:blip r:embed="rId2"/>
          <a:stretch>
            <a:fillRect/>
          </a:stretch>
        </p:blipFill>
        <p:spPr>
          <a:xfrm>
            <a:off x="323789" y="649480"/>
            <a:ext cx="7974301" cy="2319807"/>
          </a:xfrm>
          <a:prstGeom prst="rect">
            <a:avLst/>
          </a:prstGeom>
        </p:spPr>
      </p:pic>
      <p:graphicFrame>
        <p:nvGraphicFramePr>
          <p:cNvPr id="11" name="表格 17">
            <a:extLst>
              <a:ext uri="{FF2B5EF4-FFF2-40B4-BE49-F238E27FC236}">
                <a16:creationId xmlns:a16="http://schemas.microsoft.com/office/drawing/2014/main" id="{1658D837-A14E-4E10-8699-55AECEAB898A}"/>
              </a:ext>
            </a:extLst>
          </p:cNvPr>
          <p:cNvGraphicFramePr>
            <a:graphicFrameLocks noGrp="1"/>
          </p:cNvGraphicFramePr>
          <p:nvPr>
            <p:extLst>
              <p:ext uri="{D42A27DB-BD31-4B8C-83A1-F6EECF244321}">
                <p14:modId xmlns:p14="http://schemas.microsoft.com/office/powerpoint/2010/main" val="1254376928"/>
              </p:ext>
            </p:extLst>
          </p:nvPr>
        </p:nvGraphicFramePr>
        <p:xfrm>
          <a:off x="0" y="3067587"/>
          <a:ext cx="2050991" cy="2284352"/>
        </p:xfrm>
        <a:graphic>
          <a:graphicData uri="http://schemas.openxmlformats.org/drawingml/2006/table">
            <a:tbl>
              <a:tblPr firstRow="1" bandRow="1">
                <a:tableStyleId>{5C22544A-7EE6-4342-B048-85BDC9FD1C3A}</a:tableStyleId>
              </a:tblPr>
              <a:tblGrid>
                <a:gridCol w="694616">
                  <a:extLst>
                    <a:ext uri="{9D8B030D-6E8A-4147-A177-3AD203B41FA5}">
                      <a16:colId xmlns:a16="http://schemas.microsoft.com/office/drawing/2014/main" val="2947978623"/>
                    </a:ext>
                  </a:extLst>
                </a:gridCol>
                <a:gridCol w="769122">
                  <a:extLst>
                    <a:ext uri="{9D8B030D-6E8A-4147-A177-3AD203B41FA5}">
                      <a16:colId xmlns:a16="http://schemas.microsoft.com/office/drawing/2014/main" val="4267097924"/>
                    </a:ext>
                  </a:extLst>
                </a:gridCol>
                <a:gridCol w="587253">
                  <a:extLst>
                    <a:ext uri="{9D8B030D-6E8A-4147-A177-3AD203B41FA5}">
                      <a16:colId xmlns:a16="http://schemas.microsoft.com/office/drawing/2014/main" val="3253289219"/>
                    </a:ext>
                  </a:extLst>
                </a:gridCol>
              </a:tblGrid>
              <a:tr h="285544">
                <a:tc>
                  <a:txBody>
                    <a:bodyPr/>
                    <a:lstStyle/>
                    <a:p>
                      <a:pPr algn="ctr"/>
                      <a:r>
                        <a:rPr lang="en-US" altLang="zh-CN" sz="1200" baseline="0" dirty="0" err="1">
                          <a:latin typeface="Times New Roman" panose="02020603050405020304" pitchFamily="18" charset="0"/>
                          <a:cs typeface="Times New Roman" panose="02020603050405020304" pitchFamily="18" charset="0"/>
                        </a:rPr>
                        <a:t>user_id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7492"/>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score1</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66935"/>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score2</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0206026"/>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447533"/>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scorek</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46812"/>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score1</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3799758"/>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score2</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5634198"/>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7613764"/>
                  </a:ext>
                </a:extLst>
              </a:tr>
            </a:tbl>
          </a:graphicData>
        </a:graphic>
      </p:graphicFrame>
      <p:graphicFrame>
        <p:nvGraphicFramePr>
          <p:cNvPr id="12" name="表格 17">
            <a:extLst>
              <a:ext uri="{FF2B5EF4-FFF2-40B4-BE49-F238E27FC236}">
                <a16:creationId xmlns:a16="http://schemas.microsoft.com/office/drawing/2014/main" id="{78F1DBC7-7214-4B12-B9CD-3A8A09771E46}"/>
              </a:ext>
            </a:extLst>
          </p:cNvPr>
          <p:cNvGraphicFramePr>
            <a:graphicFrameLocks noGrp="1"/>
          </p:cNvGraphicFramePr>
          <p:nvPr>
            <p:extLst>
              <p:ext uri="{D42A27DB-BD31-4B8C-83A1-F6EECF244321}">
                <p14:modId xmlns:p14="http://schemas.microsoft.com/office/powerpoint/2010/main" val="2341254883"/>
              </p:ext>
            </p:extLst>
          </p:nvPr>
        </p:nvGraphicFramePr>
        <p:xfrm>
          <a:off x="2483456" y="3067587"/>
          <a:ext cx="2396193" cy="2284352"/>
        </p:xfrm>
        <a:graphic>
          <a:graphicData uri="http://schemas.openxmlformats.org/drawingml/2006/table">
            <a:tbl>
              <a:tblPr firstRow="1" bandRow="1">
                <a:tableStyleId>{5C22544A-7EE6-4342-B048-85BDC9FD1C3A}</a:tableStyleId>
              </a:tblPr>
              <a:tblGrid>
                <a:gridCol w="687034">
                  <a:extLst>
                    <a:ext uri="{9D8B030D-6E8A-4147-A177-3AD203B41FA5}">
                      <a16:colId xmlns:a16="http://schemas.microsoft.com/office/drawing/2014/main" val="2947978623"/>
                    </a:ext>
                  </a:extLst>
                </a:gridCol>
                <a:gridCol w="803304">
                  <a:extLst>
                    <a:ext uri="{9D8B030D-6E8A-4147-A177-3AD203B41FA5}">
                      <a16:colId xmlns:a16="http://schemas.microsoft.com/office/drawing/2014/main" val="4267097924"/>
                    </a:ext>
                  </a:extLst>
                </a:gridCol>
                <a:gridCol w="905855">
                  <a:extLst>
                    <a:ext uri="{9D8B030D-6E8A-4147-A177-3AD203B41FA5}">
                      <a16:colId xmlns:a16="http://schemas.microsoft.com/office/drawing/2014/main" val="3253289219"/>
                    </a:ext>
                  </a:extLst>
                </a:gridCol>
              </a:tblGrid>
              <a:tr h="285544">
                <a:tc>
                  <a:txBody>
                    <a:bodyPr/>
                    <a:lstStyle/>
                    <a:p>
                      <a:pPr algn="ctr"/>
                      <a:r>
                        <a:rPr lang="en-US" altLang="zh-CN" sz="1200" baseline="0" dirty="0" err="1">
                          <a:latin typeface="Times New Roman" panose="02020603050405020304" pitchFamily="18" charset="0"/>
                          <a:cs typeface="Times New Roman" panose="02020603050405020304" pitchFamily="18" charset="0"/>
                        </a:rPr>
                        <a:t>user_id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click_time</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7492"/>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time1</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66935"/>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time2</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0206026"/>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447533"/>
                  </a:ext>
                </a:extLst>
              </a:tr>
              <a:tr h="285544">
                <a:tc>
                  <a:txBody>
                    <a:bodyPr/>
                    <a:lstStyle/>
                    <a:p>
                      <a:pPr algn="ctr"/>
                      <a:r>
                        <a:rPr lang="en-US" altLang="zh-CN" sz="1200" baseline="0" dirty="0" err="1">
                          <a:latin typeface="Times New Roman" panose="02020603050405020304" pitchFamily="18" charset="0"/>
                          <a:cs typeface="Times New Roman" panose="02020603050405020304" pitchFamily="18" charset="0"/>
                        </a:rPr>
                        <a:t>userx</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timex</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46812"/>
                  </a:ext>
                </a:extLst>
              </a:tr>
              <a:tr h="285544">
                <a:tc>
                  <a:txBody>
                    <a:bodyPr/>
                    <a:lstStyle/>
                    <a:p>
                      <a:pPr algn="ctr"/>
                      <a:r>
                        <a:rPr lang="en-US" altLang="zh-CN" sz="1200" baseline="0" dirty="0" err="1">
                          <a:latin typeface="Times New Roman" panose="02020603050405020304" pitchFamily="18" charset="0"/>
                          <a:cs typeface="Times New Roman" panose="02020603050405020304" pitchFamily="18" charset="0"/>
                        </a:rPr>
                        <a:t>usery</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timey</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3799758"/>
                  </a:ext>
                </a:extLst>
              </a:tr>
              <a:tr h="285544">
                <a:tc>
                  <a:txBody>
                    <a:bodyPr/>
                    <a:lstStyle/>
                    <a:p>
                      <a:pPr algn="ctr"/>
                      <a:r>
                        <a:rPr lang="en-US" altLang="zh-CN" sz="1200" baseline="0" dirty="0" err="1">
                          <a:latin typeface="Times New Roman" panose="02020603050405020304" pitchFamily="18" charset="0"/>
                          <a:cs typeface="Times New Roman" panose="02020603050405020304" pitchFamily="18" charset="0"/>
                        </a:rPr>
                        <a:t>userz</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timez</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5634198"/>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7613764"/>
                  </a:ext>
                </a:extLst>
              </a:tr>
            </a:tbl>
          </a:graphicData>
        </a:graphic>
      </p:graphicFrame>
      <p:sp>
        <p:nvSpPr>
          <p:cNvPr id="5" name="箭头: 左右 4">
            <a:extLst>
              <a:ext uri="{FF2B5EF4-FFF2-40B4-BE49-F238E27FC236}">
                <a16:creationId xmlns:a16="http://schemas.microsoft.com/office/drawing/2014/main" id="{54309383-04C9-4465-B8D0-B70DE1FBC558}"/>
              </a:ext>
            </a:extLst>
          </p:cNvPr>
          <p:cNvSpPr/>
          <p:nvPr/>
        </p:nvSpPr>
        <p:spPr>
          <a:xfrm>
            <a:off x="2085670" y="4254659"/>
            <a:ext cx="307649" cy="226401"/>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F14F99B-D2B5-4EF5-BDC8-2897C65391FB}"/>
              </a:ext>
            </a:extLst>
          </p:cNvPr>
          <p:cNvSpPr txBox="1"/>
          <p:nvPr/>
        </p:nvSpPr>
        <p:spPr>
          <a:xfrm>
            <a:off x="1996648" y="3932764"/>
            <a:ext cx="569387" cy="276999"/>
          </a:xfrm>
          <a:prstGeom prst="rect">
            <a:avLst/>
          </a:prstGeom>
          <a:noFill/>
        </p:spPr>
        <p:txBody>
          <a:bodyPr wrap="none" rtlCol="0">
            <a:spAutoFit/>
          </a:bodyPr>
          <a:lstStyle/>
          <a:p>
            <a:r>
              <a:rPr lang="en-US" altLang="zh-CN" sz="1200" b="1" dirty="0">
                <a:latin typeface="黑体" panose="02010609060101010101" pitchFamily="49" charset="-122"/>
                <a:ea typeface="黑体" panose="02010609060101010101" pitchFamily="49" charset="-122"/>
              </a:rPr>
              <a:t>merge</a:t>
            </a:r>
            <a:endParaRPr lang="zh-CN" altLang="en-US" sz="1200" b="1" dirty="0">
              <a:latin typeface="黑体" panose="02010609060101010101" pitchFamily="49" charset="-122"/>
              <a:ea typeface="黑体" panose="02010609060101010101" pitchFamily="49" charset="-122"/>
            </a:endParaRPr>
          </a:p>
        </p:txBody>
      </p:sp>
      <p:graphicFrame>
        <p:nvGraphicFramePr>
          <p:cNvPr id="16" name="表格 17">
            <a:extLst>
              <a:ext uri="{FF2B5EF4-FFF2-40B4-BE49-F238E27FC236}">
                <a16:creationId xmlns:a16="http://schemas.microsoft.com/office/drawing/2014/main" id="{D3656950-29BD-44F9-A1EF-FB96D4964FAB}"/>
              </a:ext>
            </a:extLst>
          </p:cNvPr>
          <p:cNvGraphicFramePr>
            <a:graphicFrameLocks noGrp="1"/>
          </p:cNvGraphicFramePr>
          <p:nvPr>
            <p:extLst>
              <p:ext uri="{D42A27DB-BD31-4B8C-83A1-F6EECF244321}">
                <p14:modId xmlns:p14="http://schemas.microsoft.com/office/powerpoint/2010/main" val="2636031537"/>
              </p:ext>
            </p:extLst>
          </p:nvPr>
        </p:nvGraphicFramePr>
        <p:xfrm>
          <a:off x="5405834" y="3067587"/>
          <a:ext cx="3031528" cy="2284352"/>
        </p:xfrm>
        <a:graphic>
          <a:graphicData uri="http://schemas.openxmlformats.org/drawingml/2006/table">
            <a:tbl>
              <a:tblPr firstRow="1" bandRow="1">
                <a:tableStyleId>{5C22544A-7EE6-4342-B048-85BDC9FD1C3A}</a:tableStyleId>
              </a:tblPr>
              <a:tblGrid>
                <a:gridCol w="672889">
                  <a:extLst>
                    <a:ext uri="{9D8B030D-6E8A-4147-A177-3AD203B41FA5}">
                      <a16:colId xmlns:a16="http://schemas.microsoft.com/office/drawing/2014/main" val="2947978623"/>
                    </a:ext>
                  </a:extLst>
                </a:gridCol>
                <a:gridCol w="811850">
                  <a:extLst>
                    <a:ext uri="{9D8B030D-6E8A-4147-A177-3AD203B41FA5}">
                      <a16:colId xmlns:a16="http://schemas.microsoft.com/office/drawing/2014/main" val="4267097924"/>
                    </a:ext>
                  </a:extLst>
                </a:gridCol>
                <a:gridCol w="692210">
                  <a:extLst>
                    <a:ext uri="{9D8B030D-6E8A-4147-A177-3AD203B41FA5}">
                      <a16:colId xmlns:a16="http://schemas.microsoft.com/office/drawing/2014/main" val="3253289219"/>
                    </a:ext>
                  </a:extLst>
                </a:gridCol>
                <a:gridCol w="854579">
                  <a:extLst>
                    <a:ext uri="{9D8B030D-6E8A-4147-A177-3AD203B41FA5}">
                      <a16:colId xmlns:a16="http://schemas.microsoft.com/office/drawing/2014/main" val="4048488771"/>
                    </a:ext>
                  </a:extLst>
                </a:gridCol>
              </a:tblGrid>
              <a:tr h="285544">
                <a:tc>
                  <a:txBody>
                    <a:bodyPr/>
                    <a:lstStyle/>
                    <a:p>
                      <a:pPr algn="ctr"/>
                      <a:r>
                        <a:rPr lang="en-US" altLang="zh-CN" sz="1200" baseline="0" dirty="0" err="1">
                          <a:latin typeface="Times New Roman" panose="02020603050405020304" pitchFamily="18" charset="0"/>
                          <a:cs typeface="Times New Roman" panose="02020603050405020304" pitchFamily="18" charset="0"/>
                        </a:rPr>
                        <a:t>user_id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click_time</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7492"/>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time1</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66935"/>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Nan</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0206026"/>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447533"/>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scorek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Nan</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46812"/>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Nan</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3799758"/>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time2</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5634198"/>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7613764"/>
                  </a:ext>
                </a:extLst>
              </a:tr>
            </a:tbl>
          </a:graphicData>
        </a:graphic>
      </p:graphicFrame>
      <p:sp>
        <p:nvSpPr>
          <p:cNvPr id="17" name="箭头: 右 16">
            <a:extLst>
              <a:ext uri="{FF2B5EF4-FFF2-40B4-BE49-F238E27FC236}">
                <a16:creationId xmlns:a16="http://schemas.microsoft.com/office/drawing/2014/main" id="{EEA3CB01-6E60-4BF9-8BA6-0E64E075E8C4}"/>
              </a:ext>
            </a:extLst>
          </p:cNvPr>
          <p:cNvSpPr/>
          <p:nvPr/>
        </p:nvSpPr>
        <p:spPr>
          <a:xfrm>
            <a:off x="5079782" y="4187753"/>
            <a:ext cx="262651"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18" name="表格 17">
            <a:extLst>
              <a:ext uri="{FF2B5EF4-FFF2-40B4-BE49-F238E27FC236}">
                <a16:creationId xmlns:a16="http://schemas.microsoft.com/office/drawing/2014/main" id="{36B9AB72-0F99-40FC-876A-F1EAA44406CD}"/>
              </a:ext>
            </a:extLst>
          </p:cNvPr>
          <p:cNvGraphicFramePr>
            <a:graphicFrameLocks noGrp="1"/>
          </p:cNvGraphicFramePr>
          <p:nvPr>
            <p:extLst>
              <p:ext uri="{D42A27DB-BD31-4B8C-83A1-F6EECF244321}">
                <p14:modId xmlns:p14="http://schemas.microsoft.com/office/powerpoint/2010/main" val="2267135408"/>
              </p:ext>
            </p:extLst>
          </p:nvPr>
        </p:nvGraphicFramePr>
        <p:xfrm>
          <a:off x="8437362" y="3066011"/>
          <a:ext cx="636955" cy="2285928"/>
        </p:xfrm>
        <a:graphic>
          <a:graphicData uri="http://schemas.openxmlformats.org/drawingml/2006/table">
            <a:tbl>
              <a:tblPr firstRow="1" bandRow="1">
                <a:tableStyleId>{5C22544A-7EE6-4342-B048-85BDC9FD1C3A}</a:tableStyleId>
              </a:tblPr>
              <a:tblGrid>
                <a:gridCol w="636955">
                  <a:extLst>
                    <a:ext uri="{9D8B030D-6E8A-4147-A177-3AD203B41FA5}">
                      <a16:colId xmlns:a16="http://schemas.microsoft.com/office/drawing/2014/main" val="2947978623"/>
                    </a:ext>
                  </a:extLst>
                </a:gridCol>
              </a:tblGrid>
              <a:tr h="289548">
                <a:tc>
                  <a:txBody>
                    <a:bodyPr/>
                    <a:lstStyle/>
                    <a:p>
                      <a:pPr algn="ctr"/>
                      <a:r>
                        <a:rPr lang="en-US" altLang="zh-CN" sz="1200" baseline="0" dirty="0">
                          <a:latin typeface="Times New Roman" panose="02020603050405020304" pitchFamily="18" charset="0"/>
                          <a:cs typeface="Times New Roman" panose="02020603050405020304" pitchFamily="18" charset="0"/>
                        </a:rPr>
                        <a:t>label</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31967492"/>
                  </a:ext>
                </a:extLst>
              </a:tr>
              <a:tr h="289548">
                <a:tc>
                  <a:txBody>
                    <a:bodyPr/>
                    <a:lstStyle/>
                    <a:p>
                      <a:pPr algn="ctr"/>
                      <a:r>
                        <a:rPr lang="en-US" altLang="zh-CN" sz="1200" baseline="0" dirty="0">
                          <a:latin typeface="Times New Roman" panose="02020603050405020304" pitchFamily="18" charset="0"/>
                          <a:cs typeface="Times New Roman" panose="02020603050405020304" pitchFamily="18" charset="0"/>
                        </a:rPr>
                        <a:t>1</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49266935"/>
                  </a:ext>
                </a:extLst>
              </a:tr>
              <a:tr h="289548">
                <a:tc>
                  <a:txBody>
                    <a:bodyPr/>
                    <a:lstStyle/>
                    <a:p>
                      <a:pPr algn="ctr"/>
                      <a:r>
                        <a:rPr lang="en-US" altLang="zh-CN" sz="1200" baseline="0" dirty="0">
                          <a:latin typeface="Times New Roman" panose="02020603050405020304" pitchFamily="18" charset="0"/>
                          <a:cs typeface="Times New Roman" panose="02020603050405020304" pitchFamily="18" charset="0"/>
                        </a:rPr>
                        <a:t>0</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830206026"/>
                  </a:ext>
                </a:extLst>
              </a:tr>
              <a:tr h="265651">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186447533"/>
                  </a:ext>
                </a:extLst>
              </a:tr>
              <a:tr h="289548">
                <a:tc>
                  <a:txBody>
                    <a:bodyPr/>
                    <a:lstStyle/>
                    <a:p>
                      <a:pPr algn="ctr"/>
                      <a:r>
                        <a:rPr lang="en-US" altLang="zh-CN" sz="1200" baseline="0" dirty="0">
                          <a:latin typeface="Times New Roman" panose="02020603050405020304" pitchFamily="18" charset="0"/>
                          <a:cs typeface="Times New Roman" panose="02020603050405020304" pitchFamily="18" charset="0"/>
                        </a:rPr>
                        <a:t>0</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4023346812"/>
                  </a:ext>
                </a:extLst>
              </a:tr>
              <a:tr h="289548">
                <a:tc>
                  <a:txBody>
                    <a:bodyPr/>
                    <a:lstStyle/>
                    <a:p>
                      <a:pPr algn="ctr"/>
                      <a:r>
                        <a:rPr lang="en-US" altLang="zh-CN" sz="1200" baseline="0" dirty="0">
                          <a:latin typeface="Times New Roman" panose="02020603050405020304" pitchFamily="18" charset="0"/>
                          <a:cs typeface="Times New Roman" panose="02020603050405020304" pitchFamily="18" charset="0"/>
                        </a:rPr>
                        <a:t>0</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1163799758"/>
                  </a:ext>
                </a:extLst>
              </a:tr>
              <a:tr h="289548">
                <a:tc>
                  <a:txBody>
                    <a:bodyPr/>
                    <a:lstStyle/>
                    <a:p>
                      <a:pPr algn="ctr"/>
                      <a:r>
                        <a:rPr lang="en-US" altLang="zh-CN" sz="1200" baseline="0" dirty="0">
                          <a:latin typeface="Times New Roman" panose="02020603050405020304" pitchFamily="18" charset="0"/>
                          <a:cs typeface="Times New Roman" panose="02020603050405020304" pitchFamily="18" charset="0"/>
                        </a:rPr>
                        <a:t>1</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085634198"/>
                  </a:ext>
                </a:extLst>
              </a:tr>
              <a:tr h="265651">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227613764"/>
                  </a:ext>
                </a:extLst>
              </a:tr>
            </a:tbl>
          </a:graphicData>
        </a:graphic>
      </p:graphicFrame>
      <p:sp>
        <p:nvSpPr>
          <p:cNvPr id="10" name="文本框 9">
            <a:extLst>
              <a:ext uri="{FF2B5EF4-FFF2-40B4-BE49-F238E27FC236}">
                <a16:creationId xmlns:a16="http://schemas.microsoft.com/office/drawing/2014/main" id="{08F43802-EAA9-4C9C-9661-8258B03BBBA7}"/>
              </a:ext>
            </a:extLst>
          </p:cNvPr>
          <p:cNvSpPr txBox="1"/>
          <p:nvPr/>
        </p:nvSpPr>
        <p:spPr>
          <a:xfrm>
            <a:off x="548441" y="5382994"/>
            <a:ext cx="954107" cy="307777"/>
          </a:xfrm>
          <a:prstGeom prst="rect">
            <a:avLst/>
          </a:prstGeom>
          <a:noFill/>
        </p:spPr>
        <p:txBody>
          <a:bodyPr wrap="none" rtlCol="0">
            <a:spAutoFit/>
          </a:bodyPr>
          <a:lstStyle/>
          <a:p>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Recall_list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a:extLst>
              <a:ext uri="{FF2B5EF4-FFF2-40B4-BE49-F238E27FC236}">
                <a16:creationId xmlns:a16="http://schemas.microsoft.com/office/drawing/2014/main" id="{D67F9DBF-7D12-44F2-807D-C8C1F4402A8F}"/>
              </a:ext>
            </a:extLst>
          </p:cNvPr>
          <p:cNvSpPr txBox="1"/>
          <p:nvPr/>
        </p:nvSpPr>
        <p:spPr>
          <a:xfrm>
            <a:off x="3224535" y="5363111"/>
            <a:ext cx="914033" cy="307777"/>
          </a:xfrm>
          <a:prstGeom prst="rect">
            <a:avLst/>
          </a:prstGeom>
          <a:noFill/>
        </p:spPr>
        <p:txBody>
          <a:bodyPr wrap="none" rtlCol="0">
            <a:spAutoFit/>
          </a:bodyPr>
          <a:lstStyle/>
          <a:p>
            <a:r>
              <a:rPr lang="en-US" altLang="zh-CN" sz="1400" dirty="0" err="1">
                <a:latin typeface="Times New Roman" panose="02020603050405020304" pitchFamily="18" charset="0"/>
                <a:ea typeface="黑体" panose="02010609060101010101" pitchFamily="49" charset="-122"/>
                <a:cs typeface="Times New Roman" panose="02020603050405020304" pitchFamily="18" charset="0"/>
              </a:rPr>
              <a:t>Click_last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379556"/>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66332" y="642322"/>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a:t>
            </a:r>
            <a:r>
              <a:rPr lang="zh-CN" altLang="en-US" b="1" dirty="0">
                <a:solidFill>
                  <a:schemeClr val="bg2">
                    <a:lumMod val="50000"/>
                  </a:schemeClr>
                </a:solidFill>
                <a:latin typeface="宋体" panose="02010600030101010101" pitchFamily="2" charset="-122"/>
                <a:ea typeface="宋体" panose="02010600030101010101" pitchFamily="2" charset="-122"/>
              </a:rPr>
              <a:t>如何进行特征工程</a:t>
            </a:r>
          </a:p>
        </p:txBody>
      </p:sp>
      <p:sp>
        <p:nvSpPr>
          <p:cNvPr id="7" name="文本框 6">
            <a:extLst>
              <a:ext uri="{FF2B5EF4-FFF2-40B4-BE49-F238E27FC236}">
                <a16:creationId xmlns:a16="http://schemas.microsoft.com/office/drawing/2014/main" id="{E481BC34-0452-4DBA-8411-08044631EC6E}"/>
              </a:ext>
            </a:extLst>
          </p:cNvPr>
          <p:cNvSpPr txBox="1"/>
          <p:nvPr/>
        </p:nvSpPr>
        <p:spPr>
          <a:xfrm>
            <a:off x="454623" y="990167"/>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3.1 </a:t>
            </a:r>
            <a:r>
              <a:rPr lang="zh-CN" altLang="en-US" b="1" dirty="0">
                <a:solidFill>
                  <a:schemeClr val="bg2">
                    <a:lumMod val="50000"/>
                  </a:schemeClr>
                </a:solidFill>
                <a:latin typeface="宋体" panose="02010600030101010101" pitchFamily="2" charset="-122"/>
                <a:ea typeface="宋体" panose="02010600030101010101" pitchFamily="2" charset="-122"/>
              </a:rPr>
              <a:t>特征工程的一般思路</a:t>
            </a:r>
          </a:p>
        </p:txBody>
      </p:sp>
      <p:pic>
        <p:nvPicPr>
          <p:cNvPr id="9" name="图片 8">
            <a:extLst>
              <a:ext uri="{FF2B5EF4-FFF2-40B4-BE49-F238E27FC236}">
                <a16:creationId xmlns:a16="http://schemas.microsoft.com/office/drawing/2014/main" id="{B84E5C16-4393-41B4-8D78-ECBC2DEDC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514" y="1156084"/>
            <a:ext cx="5256028" cy="4487537"/>
          </a:xfrm>
          <a:prstGeom prst="rect">
            <a:avLst/>
          </a:prstGeom>
        </p:spPr>
      </p:pic>
      <p:graphicFrame>
        <p:nvGraphicFramePr>
          <p:cNvPr id="10" name="表格 17">
            <a:extLst>
              <a:ext uri="{FF2B5EF4-FFF2-40B4-BE49-F238E27FC236}">
                <a16:creationId xmlns:a16="http://schemas.microsoft.com/office/drawing/2014/main" id="{2C5930A7-E501-4AB2-BD6D-72F197675BC4}"/>
              </a:ext>
            </a:extLst>
          </p:cNvPr>
          <p:cNvGraphicFramePr>
            <a:graphicFrameLocks noGrp="1"/>
          </p:cNvGraphicFramePr>
          <p:nvPr>
            <p:extLst>
              <p:ext uri="{D42A27DB-BD31-4B8C-83A1-F6EECF244321}">
                <p14:modId xmlns:p14="http://schemas.microsoft.com/office/powerpoint/2010/main" val="3959003290"/>
              </p:ext>
            </p:extLst>
          </p:nvPr>
        </p:nvGraphicFramePr>
        <p:xfrm>
          <a:off x="354181" y="2226431"/>
          <a:ext cx="2050991" cy="2284352"/>
        </p:xfrm>
        <a:graphic>
          <a:graphicData uri="http://schemas.openxmlformats.org/drawingml/2006/table">
            <a:tbl>
              <a:tblPr firstRow="1" bandRow="1">
                <a:tableStyleId>{5C22544A-7EE6-4342-B048-85BDC9FD1C3A}</a:tableStyleId>
              </a:tblPr>
              <a:tblGrid>
                <a:gridCol w="694616">
                  <a:extLst>
                    <a:ext uri="{9D8B030D-6E8A-4147-A177-3AD203B41FA5}">
                      <a16:colId xmlns:a16="http://schemas.microsoft.com/office/drawing/2014/main" val="2947978623"/>
                    </a:ext>
                  </a:extLst>
                </a:gridCol>
                <a:gridCol w="769122">
                  <a:extLst>
                    <a:ext uri="{9D8B030D-6E8A-4147-A177-3AD203B41FA5}">
                      <a16:colId xmlns:a16="http://schemas.microsoft.com/office/drawing/2014/main" val="4267097924"/>
                    </a:ext>
                  </a:extLst>
                </a:gridCol>
                <a:gridCol w="587253">
                  <a:extLst>
                    <a:ext uri="{9D8B030D-6E8A-4147-A177-3AD203B41FA5}">
                      <a16:colId xmlns:a16="http://schemas.microsoft.com/office/drawing/2014/main" val="3253289219"/>
                    </a:ext>
                  </a:extLst>
                </a:gridCol>
              </a:tblGrid>
              <a:tr h="285544">
                <a:tc>
                  <a:txBody>
                    <a:bodyPr/>
                    <a:lstStyle/>
                    <a:p>
                      <a:pPr algn="ctr"/>
                      <a:r>
                        <a:rPr lang="en-US" altLang="zh-CN" sz="1200" baseline="0" dirty="0" err="1">
                          <a:latin typeface="Times New Roman" panose="02020603050405020304" pitchFamily="18" charset="0"/>
                          <a:cs typeface="Times New Roman" panose="02020603050405020304" pitchFamily="18" charset="0"/>
                        </a:rPr>
                        <a:t>user_id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7492"/>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score1</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66935"/>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score2</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0206026"/>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447533"/>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scorek</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46812"/>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score1</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3799758"/>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score2</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5634198"/>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7613764"/>
                  </a:ext>
                </a:extLst>
              </a:tr>
            </a:tbl>
          </a:graphicData>
        </a:graphic>
      </p:graphicFrame>
      <p:graphicFrame>
        <p:nvGraphicFramePr>
          <p:cNvPr id="11" name="表格 10">
            <a:extLst>
              <a:ext uri="{FF2B5EF4-FFF2-40B4-BE49-F238E27FC236}">
                <a16:creationId xmlns:a16="http://schemas.microsoft.com/office/drawing/2014/main" id="{74040C9A-E06B-4576-BBCD-596A59A12F76}"/>
              </a:ext>
            </a:extLst>
          </p:cNvPr>
          <p:cNvGraphicFramePr>
            <a:graphicFrameLocks noGrp="1"/>
          </p:cNvGraphicFramePr>
          <p:nvPr>
            <p:extLst>
              <p:ext uri="{D42A27DB-BD31-4B8C-83A1-F6EECF244321}">
                <p14:modId xmlns:p14="http://schemas.microsoft.com/office/powerpoint/2010/main" val="119127802"/>
              </p:ext>
            </p:extLst>
          </p:nvPr>
        </p:nvGraphicFramePr>
        <p:xfrm>
          <a:off x="2404904" y="2226431"/>
          <a:ext cx="636955" cy="2285928"/>
        </p:xfrm>
        <a:graphic>
          <a:graphicData uri="http://schemas.openxmlformats.org/drawingml/2006/table">
            <a:tbl>
              <a:tblPr firstRow="1" bandRow="1">
                <a:tableStyleId>{5C22544A-7EE6-4342-B048-85BDC9FD1C3A}</a:tableStyleId>
              </a:tblPr>
              <a:tblGrid>
                <a:gridCol w="636955">
                  <a:extLst>
                    <a:ext uri="{9D8B030D-6E8A-4147-A177-3AD203B41FA5}">
                      <a16:colId xmlns:a16="http://schemas.microsoft.com/office/drawing/2014/main" val="1527370616"/>
                    </a:ext>
                  </a:extLst>
                </a:gridCol>
              </a:tblGrid>
              <a:tr h="289548">
                <a:tc>
                  <a:txBody>
                    <a:bodyPr/>
                    <a:lstStyle/>
                    <a:p>
                      <a:pPr algn="ctr"/>
                      <a:r>
                        <a:rPr lang="en-US" altLang="zh-CN" sz="1200" baseline="0" dirty="0">
                          <a:latin typeface="Times New Roman" panose="02020603050405020304" pitchFamily="18" charset="0"/>
                          <a:cs typeface="Times New Roman" panose="02020603050405020304" pitchFamily="18" charset="0"/>
                        </a:rPr>
                        <a:t>label</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77286116"/>
                  </a:ext>
                </a:extLst>
              </a:tr>
              <a:tr h="289548">
                <a:tc>
                  <a:txBody>
                    <a:bodyPr/>
                    <a:lstStyle/>
                    <a:p>
                      <a:pPr algn="ctr"/>
                      <a:r>
                        <a:rPr lang="en-US" altLang="zh-CN" sz="1200" baseline="0" dirty="0">
                          <a:latin typeface="Times New Roman" panose="02020603050405020304" pitchFamily="18" charset="0"/>
                          <a:cs typeface="Times New Roman" panose="02020603050405020304" pitchFamily="18" charset="0"/>
                        </a:rPr>
                        <a:t>1</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194533224"/>
                  </a:ext>
                </a:extLst>
              </a:tr>
              <a:tr h="289548">
                <a:tc>
                  <a:txBody>
                    <a:bodyPr/>
                    <a:lstStyle/>
                    <a:p>
                      <a:pPr algn="ctr"/>
                      <a:r>
                        <a:rPr lang="en-US" altLang="zh-CN" sz="1200" baseline="0" dirty="0">
                          <a:latin typeface="Times New Roman" panose="02020603050405020304" pitchFamily="18" charset="0"/>
                          <a:cs typeface="Times New Roman" panose="02020603050405020304" pitchFamily="18" charset="0"/>
                        </a:rPr>
                        <a:t>0</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1165586630"/>
                  </a:ext>
                </a:extLst>
              </a:tr>
              <a:tr h="265651">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1336835626"/>
                  </a:ext>
                </a:extLst>
              </a:tr>
              <a:tr h="289548">
                <a:tc>
                  <a:txBody>
                    <a:bodyPr/>
                    <a:lstStyle/>
                    <a:p>
                      <a:pPr algn="ctr"/>
                      <a:r>
                        <a:rPr lang="en-US" altLang="zh-CN" sz="1200" baseline="0" dirty="0">
                          <a:latin typeface="Times New Roman" panose="02020603050405020304" pitchFamily="18" charset="0"/>
                          <a:cs typeface="Times New Roman" panose="02020603050405020304" pitchFamily="18" charset="0"/>
                        </a:rPr>
                        <a:t>0</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4242134670"/>
                  </a:ext>
                </a:extLst>
              </a:tr>
              <a:tr h="289548">
                <a:tc>
                  <a:txBody>
                    <a:bodyPr/>
                    <a:lstStyle/>
                    <a:p>
                      <a:pPr algn="ctr"/>
                      <a:r>
                        <a:rPr lang="en-US" altLang="zh-CN" sz="1200" baseline="0" dirty="0">
                          <a:latin typeface="Times New Roman" panose="02020603050405020304" pitchFamily="18" charset="0"/>
                          <a:cs typeface="Times New Roman" panose="02020603050405020304" pitchFamily="18" charset="0"/>
                        </a:rPr>
                        <a:t>0</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3768635173"/>
                  </a:ext>
                </a:extLst>
              </a:tr>
              <a:tr h="289548">
                <a:tc>
                  <a:txBody>
                    <a:bodyPr/>
                    <a:lstStyle/>
                    <a:p>
                      <a:pPr algn="ctr"/>
                      <a:r>
                        <a:rPr lang="en-US" altLang="zh-CN" sz="1200" baseline="0" dirty="0">
                          <a:latin typeface="Times New Roman" panose="02020603050405020304" pitchFamily="18" charset="0"/>
                          <a:cs typeface="Times New Roman" panose="02020603050405020304" pitchFamily="18" charset="0"/>
                        </a:rPr>
                        <a:t>1</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190548463"/>
                  </a:ext>
                </a:extLst>
              </a:tr>
              <a:tr h="265651">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1703545095"/>
                  </a:ext>
                </a:extLst>
              </a:tr>
            </a:tbl>
          </a:graphicData>
        </a:graphic>
      </p:graphicFrame>
      <p:sp>
        <p:nvSpPr>
          <p:cNvPr id="12" name="Text Box 17">
            <a:extLst>
              <a:ext uri="{FF2B5EF4-FFF2-40B4-BE49-F238E27FC236}">
                <a16:creationId xmlns:a16="http://schemas.microsoft.com/office/drawing/2014/main" id="{44F86FF7-C074-46C2-8B94-761A9F062D5A}"/>
              </a:ext>
            </a:extLst>
          </p:cNvPr>
          <p:cNvSpPr txBox="1">
            <a:spLocks noChangeArrowheads="1"/>
          </p:cNvSpPr>
          <p:nvPr/>
        </p:nvSpPr>
        <p:spPr bwMode="auto">
          <a:xfrm>
            <a:off x="414713" y="1390379"/>
            <a:ext cx="2595077" cy="404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ts val="2800"/>
              </a:lnSpc>
              <a:defRPr/>
            </a:pPr>
            <a:r>
              <a:rPr lang="zh-CN" altLang="en-US" sz="2000" kern="0" dirty="0">
                <a:solidFill>
                  <a:srgbClr val="000000"/>
                </a:solidFill>
                <a:latin typeface="黑体" panose="02010609060101010101" pitchFamily="49" charset="-122"/>
                <a:ea typeface="黑体" panose="02010609060101010101" pitchFamily="49" charset="-122"/>
              </a:rPr>
              <a:t>得到的监督数据集</a:t>
            </a:r>
          </a:p>
        </p:txBody>
      </p:sp>
      <p:sp>
        <p:nvSpPr>
          <p:cNvPr id="13" name="箭头: 右 12">
            <a:extLst>
              <a:ext uri="{FF2B5EF4-FFF2-40B4-BE49-F238E27FC236}">
                <a16:creationId xmlns:a16="http://schemas.microsoft.com/office/drawing/2014/main" id="{781A48FC-624F-4C6E-AC93-0241AF3C20CB}"/>
              </a:ext>
            </a:extLst>
          </p:cNvPr>
          <p:cNvSpPr/>
          <p:nvPr/>
        </p:nvSpPr>
        <p:spPr>
          <a:xfrm rot="5400000">
            <a:off x="1412275" y="1850000"/>
            <a:ext cx="262651"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箭头: 右 13">
            <a:extLst>
              <a:ext uri="{FF2B5EF4-FFF2-40B4-BE49-F238E27FC236}">
                <a16:creationId xmlns:a16="http://schemas.microsoft.com/office/drawing/2014/main" id="{6BB68C14-6CC2-4575-AAB6-CF0DA0BE4448}"/>
              </a:ext>
            </a:extLst>
          </p:cNvPr>
          <p:cNvSpPr/>
          <p:nvPr/>
        </p:nvSpPr>
        <p:spPr>
          <a:xfrm>
            <a:off x="3386267" y="3597502"/>
            <a:ext cx="262651"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箭头: 右 22">
            <a:extLst>
              <a:ext uri="{FF2B5EF4-FFF2-40B4-BE49-F238E27FC236}">
                <a16:creationId xmlns:a16="http://schemas.microsoft.com/office/drawing/2014/main" id="{A6D9C077-09EE-4278-A5F1-9EB7F5B2C866}"/>
              </a:ext>
            </a:extLst>
          </p:cNvPr>
          <p:cNvSpPr/>
          <p:nvPr/>
        </p:nvSpPr>
        <p:spPr>
          <a:xfrm rot="10800000">
            <a:off x="3382764" y="5092292"/>
            <a:ext cx="262651"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Group 9">
            <a:extLst>
              <a:ext uri="{FF2B5EF4-FFF2-40B4-BE49-F238E27FC236}">
                <a16:creationId xmlns:a16="http://schemas.microsoft.com/office/drawing/2014/main" id="{63C0FBEA-AA2D-4D43-941B-C4DFF602B098}"/>
              </a:ext>
            </a:extLst>
          </p:cNvPr>
          <p:cNvGrpSpPr>
            <a:grpSpLocks/>
          </p:cNvGrpSpPr>
          <p:nvPr/>
        </p:nvGrpSpPr>
        <p:grpSpPr bwMode="auto">
          <a:xfrm>
            <a:off x="1621612" y="4895080"/>
            <a:ext cx="1673218" cy="602296"/>
            <a:chOff x="1997" y="1314"/>
            <a:chExt cx="1889" cy="1009"/>
          </a:xfrm>
        </p:grpSpPr>
        <p:grpSp>
          <p:nvGrpSpPr>
            <p:cNvPr id="26" name="Group 10">
              <a:extLst>
                <a:ext uri="{FF2B5EF4-FFF2-40B4-BE49-F238E27FC236}">
                  <a16:creationId xmlns:a16="http://schemas.microsoft.com/office/drawing/2014/main" id="{F475542B-5CEB-4E46-B133-74BDE17C480B}"/>
                </a:ext>
              </a:extLst>
            </p:cNvPr>
            <p:cNvGrpSpPr>
              <a:grpSpLocks/>
            </p:cNvGrpSpPr>
            <p:nvPr/>
          </p:nvGrpSpPr>
          <p:grpSpPr bwMode="auto">
            <a:xfrm>
              <a:off x="1997" y="1405"/>
              <a:ext cx="1889" cy="918"/>
              <a:chOff x="1973" y="1028"/>
              <a:chExt cx="1926" cy="936"/>
            </a:xfrm>
          </p:grpSpPr>
          <p:sp>
            <p:nvSpPr>
              <p:cNvPr id="31" name="Oval 11">
                <a:extLst>
                  <a:ext uri="{FF2B5EF4-FFF2-40B4-BE49-F238E27FC236}">
                    <a16:creationId xmlns:a16="http://schemas.microsoft.com/office/drawing/2014/main" id="{3EA8F778-B35E-4103-9578-A82EAA23D04D}"/>
                  </a:ext>
                </a:extLst>
              </p:cNvPr>
              <p:cNvSpPr>
                <a:spLocks noChangeArrowheads="1"/>
              </p:cNvSpPr>
              <p:nvPr/>
            </p:nvSpPr>
            <p:spPr bwMode="gray">
              <a:xfrm>
                <a:off x="1994" y="1057"/>
                <a:ext cx="1905" cy="907"/>
              </a:xfrm>
              <a:prstGeom prst="ellipse">
                <a:avLst/>
              </a:prstGeom>
              <a:gradFill rotWithShape="1">
                <a:gsLst>
                  <a:gs pos="0">
                    <a:srgbClr val="FF0000"/>
                  </a:gs>
                  <a:gs pos="100000">
                    <a:srgbClr val="FF0000">
                      <a:gamma/>
                      <a:shade val="48627"/>
                      <a:invGamma/>
                    </a:srgbClr>
                  </a:gs>
                </a:gsLst>
                <a:lin ang="2700000" scaled="1"/>
              </a:gradFill>
              <a:ln w="9525">
                <a:no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2" name="Oval 12">
                <a:extLst>
                  <a:ext uri="{FF2B5EF4-FFF2-40B4-BE49-F238E27FC236}">
                    <a16:creationId xmlns:a16="http://schemas.microsoft.com/office/drawing/2014/main" id="{3DF12299-8F3B-436C-A68E-1083C3FF80F1}"/>
                  </a:ext>
                </a:extLst>
              </p:cNvPr>
              <p:cNvSpPr>
                <a:spLocks noChangeArrowheads="1"/>
              </p:cNvSpPr>
              <p:nvPr/>
            </p:nvSpPr>
            <p:spPr bwMode="gray">
              <a:xfrm>
                <a:off x="1973" y="1028"/>
                <a:ext cx="1905" cy="907"/>
              </a:xfrm>
              <a:prstGeom prst="ellipse">
                <a:avLst/>
              </a:prstGeom>
              <a:gradFill rotWithShape="1">
                <a:gsLst>
                  <a:gs pos="0">
                    <a:srgbClr val="FF0000">
                      <a:gamma/>
                      <a:tint val="44314"/>
                      <a:invGamma/>
                    </a:srgbClr>
                  </a:gs>
                  <a:gs pos="100000">
                    <a:srgbClr val="FF0000"/>
                  </a:gs>
                </a:gsLst>
                <a:lin ang="2700000" scaled="1"/>
              </a:gradFill>
              <a:ln w="9525">
                <a:no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000000"/>
                  </a:solidFill>
                  <a:effectLst/>
                  <a:uLnTx/>
                  <a:uFillTx/>
                  <a:latin typeface="Arial" charset="0"/>
                  <a:ea typeface="宋体" pitchFamily="2" charset="-122"/>
                </a:endParaRPr>
              </a:p>
            </p:txBody>
          </p:sp>
        </p:grpSp>
        <p:sp>
          <p:nvSpPr>
            <p:cNvPr id="27" name="Oval 13">
              <a:extLst>
                <a:ext uri="{FF2B5EF4-FFF2-40B4-BE49-F238E27FC236}">
                  <a16:creationId xmlns:a16="http://schemas.microsoft.com/office/drawing/2014/main" id="{B7B5B616-F565-449B-9E3B-17AC8500FC5C}"/>
                </a:ext>
              </a:extLst>
            </p:cNvPr>
            <p:cNvSpPr>
              <a:spLocks noChangeArrowheads="1"/>
            </p:cNvSpPr>
            <p:nvPr/>
          </p:nvSpPr>
          <p:spPr bwMode="gray">
            <a:xfrm>
              <a:off x="2086" y="1314"/>
              <a:ext cx="1691" cy="845"/>
            </a:xfrm>
            <a:prstGeom prst="ellipse">
              <a:avLst/>
            </a:prstGeom>
            <a:gradFill rotWithShape="1">
              <a:gsLst>
                <a:gs pos="0">
                  <a:srgbClr val="3333CC">
                    <a:gamma/>
                    <a:shade val="46275"/>
                    <a:invGamma/>
                  </a:srgbClr>
                </a:gs>
                <a:gs pos="100000">
                  <a:srgbClr val="3333CC"/>
                </a:gs>
              </a:gsLst>
              <a:lin ang="2700000" scaled="1"/>
            </a:gradFill>
            <a:ln w="9525" algn="ctr">
              <a:noFill/>
              <a:round/>
              <a:headEnd/>
              <a:tailEnd/>
            </a:ln>
            <a:effectLst/>
          </p:spPr>
          <p:txBody>
            <a:bodyPr vert="eaVert"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000000"/>
                </a:solidFill>
                <a:effectLst/>
                <a:uLnTx/>
                <a:uFillTx/>
                <a:latin typeface="Arial" charset="0"/>
                <a:ea typeface="宋体" pitchFamily="2" charset="-122"/>
              </a:endParaRPr>
            </a:p>
          </p:txBody>
        </p:sp>
        <p:sp>
          <p:nvSpPr>
            <p:cNvPr id="28" name="Oval 14">
              <a:extLst>
                <a:ext uri="{FF2B5EF4-FFF2-40B4-BE49-F238E27FC236}">
                  <a16:creationId xmlns:a16="http://schemas.microsoft.com/office/drawing/2014/main" id="{F7B60740-6DBD-414D-B433-535AF6C306C9}"/>
                </a:ext>
              </a:extLst>
            </p:cNvPr>
            <p:cNvSpPr>
              <a:spLocks noChangeArrowheads="1"/>
            </p:cNvSpPr>
            <p:nvPr/>
          </p:nvSpPr>
          <p:spPr bwMode="gray">
            <a:xfrm>
              <a:off x="2108" y="1319"/>
              <a:ext cx="1650" cy="824"/>
            </a:xfrm>
            <a:prstGeom prst="ellipse">
              <a:avLst/>
            </a:prstGeom>
            <a:gradFill rotWithShape="1">
              <a:gsLst>
                <a:gs pos="0">
                  <a:srgbClr val="3333CC">
                    <a:alpha val="0"/>
                  </a:srgbClr>
                </a:gs>
                <a:gs pos="100000">
                  <a:srgbClr val="3333CC">
                    <a:gamma/>
                    <a:tint val="34902"/>
                    <a:invGamma/>
                  </a:srgbClr>
                </a:gs>
              </a:gsLst>
              <a:lin ang="2700000" scaled="1"/>
            </a:gradFill>
            <a:ln w="9525" algn="ctr">
              <a:noFill/>
              <a:round/>
              <a:headEnd/>
              <a:tailEnd/>
            </a:ln>
            <a:effectLst/>
          </p:spPr>
          <p:txBody>
            <a:bodyPr vert="eaVert"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29" name="Oval 15">
              <a:extLst>
                <a:ext uri="{FF2B5EF4-FFF2-40B4-BE49-F238E27FC236}">
                  <a16:creationId xmlns:a16="http://schemas.microsoft.com/office/drawing/2014/main" id="{AA595A3B-C574-43F0-88F5-8C559BA3C4A5}"/>
                </a:ext>
              </a:extLst>
            </p:cNvPr>
            <p:cNvSpPr>
              <a:spLocks noChangeArrowheads="1"/>
            </p:cNvSpPr>
            <p:nvPr/>
          </p:nvSpPr>
          <p:spPr bwMode="gray">
            <a:xfrm>
              <a:off x="2125" y="1327"/>
              <a:ext cx="1570" cy="770"/>
            </a:xfrm>
            <a:prstGeom prst="ellipse">
              <a:avLst/>
            </a:prstGeom>
            <a:solidFill>
              <a:srgbClr val="FFC000"/>
            </a:solidFill>
            <a:ln w="9525" algn="ctr">
              <a:noFill/>
              <a:round/>
              <a:headEnd/>
              <a:tailEnd/>
            </a:ln>
            <a:effectLst/>
          </p:spPr>
          <p:txBody>
            <a:bodyPr vert="eaVert"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000000"/>
                </a:solidFill>
                <a:effectLst/>
                <a:uLnTx/>
                <a:uFillTx/>
                <a:latin typeface="Arial" charset="0"/>
                <a:ea typeface="宋体" pitchFamily="2" charset="-122"/>
              </a:endParaRPr>
            </a:p>
          </p:txBody>
        </p:sp>
        <p:sp>
          <p:nvSpPr>
            <p:cNvPr id="30" name="Oval 16">
              <a:extLst>
                <a:ext uri="{FF2B5EF4-FFF2-40B4-BE49-F238E27FC236}">
                  <a16:creationId xmlns:a16="http://schemas.microsoft.com/office/drawing/2014/main" id="{AC5DB6CB-319C-4F44-8F25-592385D9496B}"/>
                </a:ext>
              </a:extLst>
            </p:cNvPr>
            <p:cNvSpPr>
              <a:spLocks noChangeArrowheads="1"/>
            </p:cNvSpPr>
            <p:nvPr/>
          </p:nvSpPr>
          <p:spPr bwMode="gray">
            <a:xfrm>
              <a:off x="2208" y="1381"/>
              <a:ext cx="1382" cy="624"/>
            </a:xfrm>
            <a:prstGeom prst="ellipse">
              <a:avLst/>
            </a:prstGeom>
            <a:gradFill rotWithShape="1">
              <a:gsLst>
                <a:gs pos="0">
                  <a:srgbClr val="3333CC">
                    <a:gamma/>
                    <a:tint val="0"/>
                    <a:invGamma/>
                  </a:srgbClr>
                </a:gs>
                <a:gs pos="100000">
                  <a:srgbClr val="3333CC">
                    <a:alpha val="38000"/>
                  </a:srgbClr>
                </a:gs>
              </a:gsLst>
              <a:lin ang="2700000" scaled="1"/>
            </a:gradFill>
            <a:ln w="9525" algn="ctr">
              <a:noFill/>
              <a:round/>
              <a:headEnd/>
              <a:tailEnd/>
            </a:ln>
            <a:effectLst/>
          </p:spPr>
          <p:txBody>
            <a:bodyPr vert="eaVert"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Arial" charset="0"/>
                <a:ea typeface="宋体" pitchFamily="2" charset="-122"/>
              </a:endParaRPr>
            </a:p>
          </p:txBody>
        </p:sp>
      </p:grpSp>
      <p:sp>
        <p:nvSpPr>
          <p:cNvPr id="33" name="Text Box 17">
            <a:extLst>
              <a:ext uri="{FF2B5EF4-FFF2-40B4-BE49-F238E27FC236}">
                <a16:creationId xmlns:a16="http://schemas.microsoft.com/office/drawing/2014/main" id="{1DCC54A8-2E46-452C-8627-B8EAC3DB488B}"/>
              </a:ext>
            </a:extLst>
          </p:cNvPr>
          <p:cNvSpPr txBox="1">
            <a:spLocks noChangeArrowheads="1"/>
          </p:cNvSpPr>
          <p:nvPr/>
        </p:nvSpPr>
        <p:spPr bwMode="auto">
          <a:xfrm>
            <a:off x="1481962" y="4882670"/>
            <a:ext cx="1977337" cy="404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ts val="2800"/>
              </a:lnSpc>
              <a:defRPr/>
            </a:pPr>
            <a:r>
              <a:rPr lang="zh-CN" altLang="en-US"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特征构造</a:t>
            </a:r>
            <a:endParaRPr lang="zh-CN" altLang="en-US" sz="1600" kern="0" dirty="0">
              <a:solidFill>
                <a:srgbClr val="000000"/>
              </a:solidFill>
              <a:latin typeface="黑体" panose="02010609060101010101" pitchFamily="49" charset="-122"/>
              <a:ea typeface="黑体" panose="02010609060101010101" pitchFamily="49" charset="-122"/>
            </a:endParaRPr>
          </a:p>
        </p:txBody>
      </p:sp>
      <p:sp>
        <p:nvSpPr>
          <p:cNvPr id="37" name="右大括号 36">
            <a:extLst>
              <a:ext uri="{FF2B5EF4-FFF2-40B4-BE49-F238E27FC236}">
                <a16:creationId xmlns:a16="http://schemas.microsoft.com/office/drawing/2014/main" id="{870FE388-91E6-4136-941C-50378FC2A7E7}"/>
              </a:ext>
            </a:extLst>
          </p:cNvPr>
          <p:cNvSpPr/>
          <p:nvPr/>
        </p:nvSpPr>
        <p:spPr>
          <a:xfrm>
            <a:off x="1366278" y="4729596"/>
            <a:ext cx="237089" cy="914025"/>
          </a:xfrm>
          <a:prstGeom prst="rightBrace">
            <a:avLst/>
          </a:prstGeom>
          <a:noFill/>
          <a:ln>
            <a:solidFill>
              <a:schemeClr val="tx2"/>
            </a:solidFill>
          </a:ln>
          <a:effectLst>
            <a:innerShdw blurRad="63500" dist="50800" dir="16200000">
              <a:prstClr val="black">
                <a:alpha val="50000"/>
              </a:prstClr>
            </a:innerShdw>
          </a:effectLst>
        </p:spPr>
        <p:style>
          <a:lnRef idx="1">
            <a:schemeClr val="accent3"/>
          </a:lnRef>
          <a:fillRef idx="0">
            <a:schemeClr val="accent3"/>
          </a:fillRef>
          <a:effectRef idx="0">
            <a:schemeClr val="accent3"/>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n w="0"/>
              <a:solidFill>
                <a:schemeClr val="accent1"/>
              </a:solidFill>
              <a:effectLst>
                <a:outerShdw blurRad="50800" dist="38100" dir="2700000" algn="tl" rotWithShape="0">
                  <a:prstClr val="black">
                    <a:alpha val="40000"/>
                  </a:prstClr>
                </a:outerShdw>
              </a:effectLst>
            </a:endParaRPr>
          </a:p>
        </p:txBody>
      </p:sp>
      <p:sp>
        <p:nvSpPr>
          <p:cNvPr id="38" name="标题1">
            <a:extLst>
              <a:ext uri="{FF2B5EF4-FFF2-40B4-BE49-F238E27FC236}">
                <a16:creationId xmlns:a16="http://schemas.microsoft.com/office/drawing/2014/main" id="{7BE67F21-0332-4A39-9A43-C0D2B1681AE6}"/>
              </a:ext>
            </a:extLst>
          </p:cNvPr>
          <p:cNvSpPr>
            <a:spLocks noChangeArrowheads="1"/>
          </p:cNvSpPr>
          <p:nvPr/>
        </p:nvSpPr>
        <p:spPr bwMode="auto">
          <a:xfrm>
            <a:off x="127656" y="4618231"/>
            <a:ext cx="1180780" cy="310942"/>
          </a:xfrm>
          <a:prstGeom prst="roundRect">
            <a:avLst>
              <a:gd name="adj" fmla="val 11921"/>
            </a:avLst>
          </a:prstGeom>
          <a:solidFill>
            <a:srgbClr val="00B050"/>
          </a:solidFill>
          <a:ln w="25400">
            <a:noFill/>
            <a:round/>
            <a:headEnd/>
            <a:tailEnd/>
          </a:ln>
        </p:spPr>
        <p:txBody>
          <a:bodyPr lIns="82815" tIns="41407" rIns="82815" bIns="41407" anchor="ctr"/>
          <a:lstStyle/>
          <a:p>
            <a:pPr algn="ctr">
              <a:lnSpc>
                <a:spcPct val="120000"/>
              </a:lnSpc>
            </a:pPr>
            <a:r>
              <a:rPr lang="zh-CN" altLang="en-US" sz="1200" b="1" dirty="0">
                <a:solidFill>
                  <a:schemeClr val="bg1"/>
                </a:solidFill>
                <a:latin typeface="Times New Roman" panose="02020603050405020304" pitchFamily="18" charset="0"/>
                <a:ea typeface="黑体" panose="02010609060101010101" pitchFamily="49" charset="-122"/>
              </a:rPr>
              <a:t>用户历史行为</a:t>
            </a:r>
            <a:endParaRPr lang="zh-CN" altLang="zh-CN" sz="1200" b="1" dirty="0">
              <a:solidFill>
                <a:schemeClr val="bg1"/>
              </a:solidFill>
              <a:latin typeface="Times New Roman" panose="02020603050405020304" pitchFamily="18" charset="0"/>
              <a:ea typeface="黑体" panose="02010609060101010101" pitchFamily="49" charset="-122"/>
            </a:endParaRPr>
          </a:p>
        </p:txBody>
      </p:sp>
      <p:sp>
        <p:nvSpPr>
          <p:cNvPr id="39" name="标题1">
            <a:extLst>
              <a:ext uri="{FF2B5EF4-FFF2-40B4-BE49-F238E27FC236}">
                <a16:creationId xmlns:a16="http://schemas.microsoft.com/office/drawing/2014/main" id="{3D64D6D5-206D-4853-8AFC-9FA0A870AB94}"/>
              </a:ext>
            </a:extLst>
          </p:cNvPr>
          <p:cNvSpPr>
            <a:spLocks noChangeArrowheads="1"/>
          </p:cNvSpPr>
          <p:nvPr/>
        </p:nvSpPr>
        <p:spPr bwMode="auto">
          <a:xfrm>
            <a:off x="127656" y="5015712"/>
            <a:ext cx="1180780" cy="310942"/>
          </a:xfrm>
          <a:prstGeom prst="roundRect">
            <a:avLst>
              <a:gd name="adj" fmla="val 11921"/>
            </a:avLst>
          </a:prstGeom>
          <a:solidFill>
            <a:srgbClr val="00B050"/>
          </a:solidFill>
          <a:ln w="25400">
            <a:noFill/>
            <a:round/>
            <a:headEnd/>
            <a:tailEnd/>
          </a:ln>
        </p:spPr>
        <p:txBody>
          <a:bodyPr lIns="82815" tIns="41407" rIns="82815" bIns="41407" anchor="ctr"/>
          <a:lstStyle/>
          <a:p>
            <a:pPr algn="ctr">
              <a:lnSpc>
                <a:spcPct val="120000"/>
              </a:lnSpc>
            </a:pPr>
            <a:r>
              <a:rPr lang="zh-CN" altLang="en-US" sz="1200" b="1" dirty="0">
                <a:solidFill>
                  <a:schemeClr val="bg1"/>
                </a:solidFill>
                <a:latin typeface="Times New Roman" panose="02020603050405020304" pitchFamily="18" charset="0"/>
                <a:ea typeface="黑体" panose="02010609060101010101" pitchFamily="49" charset="-122"/>
              </a:rPr>
              <a:t>用户画像</a:t>
            </a:r>
            <a:endParaRPr lang="zh-CN" altLang="zh-CN" sz="1200" b="1" dirty="0">
              <a:solidFill>
                <a:schemeClr val="bg1"/>
              </a:solidFill>
              <a:latin typeface="Times New Roman" panose="02020603050405020304" pitchFamily="18" charset="0"/>
              <a:ea typeface="黑体" panose="02010609060101010101" pitchFamily="49" charset="-122"/>
            </a:endParaRPr>
          </a:p>
        </p:txBody>
      </p:sp>
      <p:sp>
        <p:nvSpPr>
          <p:cNvPr id="40" name="标题1">
            <a:extLst>
              <a:ext uri="{FF2B5EF4-FFF2-40B4-BE49-F238E27FC236}">
                <a16:creationId xmlns:a16="http://schemas.microsoft.com/office/drawing/2014/main" id="{AB676EC9-D0C6-4BE3-A472-D8CDFA151442}"/>
              </a:ext>
            </a:extLst>
          </p:cNvPr>
          <p:cNvSpPr>
            <a:spLocks noChangeArrowheads="1"/>
          </p:cNvSpPr>
          <p:nvPr/>
        </p:nvSpPr>
        <p:spPr bwMode="auto">
          <a:xfrm>
            <a:off x="116838" y="5386095"/>
            <a:ext cx="1180780" cy="310942"/>
          </a:xfrm>
          <a:prstGeom prst="roundRect">
            <a:avLst>
              <a:gd name="adj" fmla="val 11921"/>
            </a:avLst>
          </a:prstGeom>
          <a:solidFill>
            <a:srgbClr val="00B050"/>
          </a:solidFill>
          <a:ln w="25400">
            <a:noFill/>
            <a:round/>
            <a:headEnd/>
            <a:tailEnd/>
          </a:ln>
        </p:spPr>
        <p:txBody>
          <a:bodyPr lIns="82815" tIns="41407" rIns="82815" bIns="41407" anchor="ctr"/>
          <a:lstStyle/>
          <a:p>
            <a:pPr algn="ctr">
              <a:lnSpc>
                <a:spcPct val="120000"/>
              </a:lnSpc>
            </a:pPr>
            <a:r>
              <a:rPr lang="zh-CN" altLang="en-US" sz="1200" b="1" dirty="0">
                <a:solidFill>
                  <a:schemeClr val="bg1"/>
                </a:solidFill>
                <a:latin typeface="Times New Roman" panose="02020603050405020304" pitchFamily="18" charset="0"/>
                <a:ea typeface="黑体" panose="02010609060101010101" pitchFamily="49" charset="-122"/>
              </a:rPr>
              <a:t>文章画像</a:t>
            </a:r>
            <a:endParaRPr lang="zh-CN" altLang="zh-CN" sz="1200" b="1"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86441259"/>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117176" y="669880"/>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a:t>
            </a:r>
            <a:r>
              <a:rPr lang="zh-CN" altLang="en-US" b="1" dirty="0">
                <a:solidFill>
                  <a:schemeClr val="bg2">
                    <a:lumMod val="50000"/>
                  </a:schemeClr>
                </a:solidFill>
                <a:latin typeface="宋体" panose="02010600030101010101" pitchFamily="2" charset="-122"/>
                <a:ea typeface="宋体" panose="02010600030101010101" pitchFamily="2" charset="-122"/>
              </a:rPr>
              <a:t>如何进行特征工程</a:t>
            </a:r>
          </a:p>
        </p:txBody>
      </p:sp>
      <p:sp>
        <p:nvSpPr>
          <p:cNvPr id="7" name="文本框 6">
            <a:extLst>
              <a:ext uri="{FF2B5EF4-FFF2-40B4-BE49-F238E27FC236}">
                <a16:creationId xmlns:a16="http://schemas.microsoft.com/office/drawing/2014/main" id="{E481BC34-0452-4DBA-8411-08044631EC6E}"/>
              </a:ext>
            </a:extLst>
          </p:cNvPr>
          <p:cNvSpPr txBox="1"/>
          <p:nvPr/>
        </p:nvSpPr>
        <p:spPr>
          <a:xfrm>
            <a:off x="376211" y="987379"/>
            <a:ext cx="4834495" cy="369332"/>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3.2 </a:t>
            </a:r>
            <a:r>
              <a:rPr lang="zh-CN" altLang="en-US" b="1" dirty="0">
                <a:solidFill>
                  <a:schemeClr val="bg2">
                    <a:lumMod val="50000"/>
                  </a:schemeClr>
                </a:solidFill>
                <a:latin typeface="宋体" panose="02010600030101010101" pitchFamily="2" charset="-122"/>
                <a:ea typeface="宋体" panose="02010600030101010101" pitchFamily="2" charset="-122"/>
              </a:rPr>
              <a:t>用户历史行为</a:t>
            </a:r>
          </a:p>
        </p:txBody>
      </p:sp>
      <p:sp>
        <p:nvSpPr>
          <p:cNvPr id="8" name="矩形: 圆角 7">
            <a:extLst>
              <a:ext uri="{FF2B5EF4-FFF2-40B4-BE49-F238E27FC236}">
                <a16:creationId xmlns:a16="http://schemas.microsoft.com/office/drawing/2014/main" id="{65905701-F433-45CF-8B65-4590A8A924A3}"/>
              </a:ext>
            </a:extLst>
          </p:cNvPr>
          <p:cNvSpPr/>
          <p:nvPr/>
        </p:nvSpPr>
        <p:spPr>
          <a:xfrm>
            <a:off x="1207094" y="1424610"/>
            <a:ext cx="6729812" cy="368300"/>
          </a:xfrm>
          <a:prstGeom prst="round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19050" cap="flat" cmpd="sng" algn="ctr">
            <a:solidFill>
              <a:srgbClr val="00E4A8">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1" kern="0" dirty="0">
                <a:solidFill>
                  <a:srgbClr val="000000"/>
                </a:solidFill>
                <a:latin typeface="Tahoma"/>
                <a:ea typeface="黑体"/>
              </a:rPr>
              <a:t>某篇文章用户是否会点击， 与其历史点击过的文章信息是有很大关联的</a:t>
            </a:r>
            <a:endParaRPr kumimoji="1" lang="zh-CN" altLang="en-US" sz="1600" b="1" i="0" u="none" strike="noStrike" kern="0" cap="none" spc="0" normalizeH="0" baseline="0" noProof="0" dirty="0">
              <a:ln>
                <a:noFill/>
              </a:ln>
              <a:solidFill>
                <a:srgbClr val="000000"/>
              </a:solidFill>
              <a:effectLst/>
              <a:uLnTx/>
              <a:uFillTx/>
              <a:latin typeface="Tahoma"/>
              <a:ea typeface="黑体"/>
              <a:cs typeface="+mn-cs"/>
            </a:endParaRPr>
          </a:p>
        </p:txBody>
      </p:sp>
      <p:sp>
        <p:nvSpPr>
          <p:cNvPr id="9" name="矩形: 圆角 8">
            <a:extLst>
              <a:ext uri="{FF2B5EF4-FFF2-40B4-BE49-F238E27FC236}">
                <a16:creationId xmlns:a16="http://schemas.microsoft.com/office/drawing/2014/main" id="{E080C3F8-7EC9-4A23-BF65-2C6B05F372EB}"/>
              </a:ext>
            </a:extLst>
          </p:cNvPr>
          <p:cNvSpPr/>
          <p:nvPr/>
        </p:nvSpPr>
        <p:spPr>
          <a:xfrm>
            <a:off x="4516086" y="3581293"/>
            <a:ext cx="2294942" cy="1427720"/>
          </a:xfrm>
          <a:prstGeom prst="round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19050" cap="flat" cmpd="sng" algn="ctr">
            <a:solidFill>
              <a:srgbClr val="E7BB01">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1600" b="1" i="0" u="none" strike="noStrike" kern="0" cap="none" spc="0" normalizeH="0" baseline="0" noProof="0" dirty="0">
              <a:ln>
                <a:noFill/>
              </a:ln>
              <a:solidFill>
                <a:srgbClr val="000000"/>
              </a:solidFill>
              <a:effectLst/>
              <a:uLnTx/>
              <a:uFillTx/>
              <a:latin typeface="Tahoma"/>
              <a:ea typeface="黑体"/>
              <a:cs typeface="+mn-cs"/>
            </a:endParaRPr>
          </a:p>
        </p:txBody>
      </p:sp>
      <p:sp>
        <p:nvSpPr>
          <p:cNvPr id="10" name="Text Box 17">
            <a:extLst>
              <a:ext uri="{FF2B5EF4-FFF2-40B4-BE49-F238E27FC236}">
                <a16:creationId xmlns:a16="http://schemas.microsoft.com/office/drawing/2014/main" id="{A9698C4A-0336-4EDB-BC0F-0090ADB6AAFE}"/>
              </a:ext>
            </a:extLst>
          </p:cNvPr>
          <p:cNvSpPr txBox="1">
            <a:spLocks noChangeArrowheads="1"/>
          </p:cNvSpPr>
          <p:nvPr/>
        </p:nvSpPr>
        <p:spPr bwMode="auto">
          <a:xfrm>
            <a:off x="4804150" y="3724426"/>
            <a:ext cx="1717645" cy="112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ts val="2800"/>
              </a:lnSpc>
              <a:defRPr/>
            </a:pPr>
            <a:r>
              <a:rPr lang="zh-CN" altLang="en-US"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内容相似？</a:t>
            </a:r>
            <a:endParaRPr lang="en-US" altLang="zh-CN"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ts val="2800"/>
              </a:lnSpc>
              <a:defRPr/>
            </a:pPr>
            <a:r>
              <a:rPr lang="zh-CN" altLang="en-US"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字数相似？</a:t>
            </a:r>
            <a:endParaRPr lang="en-US" altLang="zh-CN"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ts val="2800"/>
              </a:lnSpc>
              <a:defRPr/>
            </a:pPr>
            <a:r>
              <a:rPr lang="zh-CN" altLang="en-US"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创建时间相似？</a:t>
            </a:r>
            <a:endParaRPr lang="zh-CN" altLang="en-US" sz="1600" kern="0" dirty="0">
              <a:solidFill>
                <a:srgbClr val="000000"/>
              </a:solidFill>
              <a:latin typeface="黑体" panose="02010609060101010101" pitchFamily="49" charset="-122"/>
              <a:ea typeface="黑体" panose="02010609060101010101" pitchFamily="49" charset="-122"/>
            </a:endParaRPr>
          </a:p>
        </p:txBody>
      </p:sp>
      <p:grpSp>
        <p:nvGrpSpPr>
          <p:cNvPr id="11" name="组合 10">
            <a:extLst>
              <a:ext uri="{FF2B5EF4-FFF2-40B4-BE49-F238E27FC236}">
                <a16:creationId xmlns:a16="http://schemas.microsoft.com/office/drawing/2014/main" id="{6CFB226A-7958-4883-B858-1716B282466C}"/>
              </a:ext>
            </a:extLst>
          </p:cNvPr>
          <p:cNvGrpSpPr/>
          <p:nvPr/>
        </p:nvGrpSpPr>
        <p:grpSpPr>
          <a:xfrm>
            <a:off x="2033792" y="2445143"/>
            <a:ext cx="5608964" cy="359837"/>
            <a:chOff x="1366350" y="2451997"/>
            <a:chExt cx="5716516" cy="357467"/>
          </a:xfrm>
        </p:grpSpPr>
        <p:sp>
          <p:nvSpPr>
            <p:cNvPr id="12" name="矩形: 圆角 11">
              <a:extLst>
                <a:ext uri="{FF2B5EF4-FFF2-40B4-BE49-F238E27FC236}">
                  <a16:creationId xmlns:a16="http://schemas.microsoft.com/office/drawing/2014/main" id="{2CB1B1BF-924E-4A42-B2D1-A567A75141C9}"/>
                </a:ext>
              </a:extLst>
            </p:cNvPr>
            <p:cNvSpPr/>
            <p:nvPr/>
          </p:nvSpPr>
          <p:spPr>
            <a:xfrm>
              <a:off x="1366350" y="2470910"/>
              <a:ext cx="705728" cy="338554"/>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user1</a:t>
              </a:r>
              <a:endParaRPr lang="zh-CN" altLang="en-US" sz="1200" dirty="0">
                <a:latin typeface="宋体" panose="02010600030101010101" pitchFamily="2" charset="-122"/>
                <a:ea typeface="宋体" panose="02010600030101010101" pitchFamily="2" charset="-122"/>
              </a:endParaRPr>
            </a:p>
          </p:txBody>
        </p:sp>
        <p:sp>
          <p:nvSpPr>
            <p:cNvPr id="13" name="矩形: 圆角 12">
              <a:extLst>
                <a:ext uri="{FF2B5EF4-FFF2-40B4-BE49-F238E27FC236}">
                  <a16:creationId xmlns:a16="http://schemas.microsoft.com/office/drawing/2014/main" id="{0EE8C9DA-0A7C-4D26-B1E6-1145069D8824}"/>
                </a:ext>
              </a:extLst>
            </p:cNvPr>
            <p:cNvSpPr/>
            <p:nvPr/>
          </p:nvSpPr>
          <p:spPr>
            <a:xfrm>
              <a:off x="2263165" y="2470910"/>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item5</a:t>
              </a:r>
              <a:endParaRPr lang="zh-CN" altLang="en-US" sz="1200" dirty="0">
                <a:latin typeface="宋体" panose="02010600030101010101" pitchFamily="2" charset="-122"/>
                <a:ea typeface="宋体" panose="02010600030101010101" pitchFamily="2" charset="-122"/>
              </a:endParaRPr>
            </a:p>
          </p:txBody>
        </p:sp>
        <p:sp>
          <p:nvSpPr>
            <p:cNvPr id="14" name="矩形: 圆角 13">
              <a:extLst>
                <a:ext uri="{FF2B5EF4-FFF2-40B4-BE49-F238E27FC236}">
                  <a16:creationId xmlns:a16="http://schemas.microsoft.com/office/drawing/2014/main" id="{802D7D27-95DC-4DEC-BB73-D09783A56ECE}"/>
                </a:ext>
              </a:extLst>
            </p:cNvPr>
            <p:cNvSpPr/>
            <p:nvPr/>
          </p:nvSpPr>
          <p:spPr>
            <a:xfrm>
              <a:off x="3103734" y="2470910"/>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item2</a:t>
              </a:r>
              <a:endParaRPr lang="zh-CN" altLang="en-US" sz="1200" dirty="0">
                <a:latin typeface="宋体" panose="02010600030101010101" pitchFamily="2" charset="-122"/>
                <a:ea typeface="宋体" panose="02010600030101010101" pitchFamily="2" charset="-122"/>
              </a:endParaRPr>
            </a:p>
          </p:txBody>
        </p:sp>
        <p:sp>
          <p:nvSpPr>
            <p:cNvPr id="15" name="矩形: 圆角 14">
              <a:extLst>
                <a:ext uri="{FF2B5EF4-FFF2-40B4-BE49-F238E27FC236}">
                  <a16:creationId xmlns:a16="http://schemas.microsoft.com/office/drawing/2014/main" id="{0FAE6B7A-0620-403A-8E63-F4C389228090}"/>
                </a:ext>
              </a:extLst>
            </p:cNvPr>
            <p:cNvSpPr/>
            <p:nvPr/>
          </p:nvSpPr>
          <p:spPr>
            <a:xfrm>
              <a:off x="6439270" y="2470910"/>
              <a:ext cx="643596" cy="338554"/>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a:t>
              </a:r>
              <a:r>
                <a:rPr lang="zh-CN" altLang="en-US" sz="1200" dirty="0">
                  <a:latin typeface="宋体" panose="02010600030101010101" pitchFamily="2" charset="-122"/>
                  <a:ea typeface="宋体" panose="02010600030101010101" pitchFamily="2" charset="-122"/>
                </a:rPr>
                <a:t>？</a:t>
              </a:r>
            </a:p>
          </p:txBody>
        </p:sp>
        <p:sp>
          <p:nvSpPr>
            <p:cNvPr id="19" name="矩形: 圆角 18">
              <a:extLst>
                <a:ext uri="{FF2B5EF4-FFF2-40B4-BE49-F238E27FC236}">
                  <a16:creationId xmlns:a16="http://schemas.microsoft.com/office/drawing/2014/main" id="{B7A4D291-E40E-4A85-9027-B81934C64A3E}"/>
                </a:ext>
              </a:extLst>
            </p:cNvPr>
            <p:cNvSpPr/>
            <p:nvPr/>
          </p:nvSpPr>
          <p:spPr>
            <a:xfrm>
              <a:off x="3896242" y="2451997"/>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item3</a:t>
              </a:r>
              <a:endParaRPr lang="zh-CN" altLang="en-US" sz="1200" dirty="0">
                <a:latin typeface="宋体" panose="02010600030101010101" pitchFamily="2" charset="-122"/>
                <a:ea typeface="宋体" panose="02010600030101010101" pitchFamily="2" charset="-122"/>
              </a:endParaRPr>
            </a:p>
          </p:txBody>
        </p:sp>
        <p:sp>
          <p:nvSpPr>
            <p:cNvPr id="20" name="矩形: 圆角 19">
              <a:extLst>
                <a:ext uri="{FF2B5EF4-FFF2-40B4-BE49-F238E27FC236}">
                  <a16:creationId xmlns:a16="http://schemas.microsoft.com/office/drawing/2014/main" id="{FA43BA55-4F30-4C26-A1B3-E74F3F35307B}"/>
                </a:ext>
              </a:extLst>
            </p:cNvPr>
            <p:cNvSpPr/>
            <p:nvPr/>
          </p:nvSpPr>
          <p:spPr>
            <a:xfrm>
              <a:off x="4743918" y="2454359"/>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item7</a:t>
              </a:r>
              <a:endParaRPr lang="zh-CN" altLang="en-US" sz="1200" dirty="0">
                <a:latin typeface="宋体" panose="02010600030101010101" pitchFamily="2" charset="-122"/>
                <a:ea typeface="宋体" panose="02010600030101010101" pitchFamily="2" charset="-122"/>
              </a:endParaRPr>
            </a:p>
          </p:txBody>
        </p:sp>
        <p:sp>
          <p:nvSpPr>
            <p:cNvPr id="23" name="矩形: 圆角 22">
              <a:extLst>
                <a:ext uri="{FF2B5EF4-FFF2-40B4-BE49-F238E27FC236}">
                  <a16:creationId xmlns:a16="http://schemas.microsoft.com/office/drawing/2014/main" id="{619B7C65-F34A-4187-911C-B603158B0B49}"/>
                </a:ext>
              </a:extLst>
            </p:cNvPr>
            <p:cNvSpPr/>
            <p:nvPr/>
          </p:nvSpPr>
          <p:spPr>
            <a:xfrm>
              <a:off x="5591594" y="2457463"/>
              <a:ext cx="643596" cy="333088"/>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item1</a:t>
              </a:r>
              <a:endParaRPr lang="zh-CN" altLang="en-US" sz="1200" dirty="0">
                <a:latin typeface="宋体" panose="02010600030101010101" pitchFamily="2" charset="-122"/>
                <a:ea typeface="宋体" panose="02010600030101010101" pitchFamily="2" charset="-122"/>
              </a:endParaRPr>
            </a:p>
          </p:txBody>
        </p:sp>
      </p:grpSp>
      <p:graphicFrame>
        <p:nvGraphicFramePr>
          <p:cNvPr id="36" name="表格 17">
            <a:extLst>
              <a:ext uri="{FF2B5EF4-FFF2-40B4-BE49-F238E27FC236}">
                <a16:creationId xmlns:a16="http://schemas.microsoft.com/office/drawing/2014/main" id="{B1D56DC1-7561-45EF-8D61-0F53D00A3520}"/>
              </a:ext>
            </a:extLst>
          </p:cNvPr>
          <p:cNvGraphicFramePr>
            <a:graphicFrameLocks noGrp="1"/>
          </p:cNvGraphicFramePr>
          <p:nvPr>
            <p:extLst>
              <p:ext uri="{D42A27DB-BD31-4B8C-83A1-F6EECF244321}">
                <p14:modId xmlns:p14="http://schemas.microsoft.com/office/powerpoint/2010/main" val="1694436364"/>
              </p:ext>
            </p:extLst>
          </p:nvPr>
        </p:nvGraphicFramePr>
        <p:xfrm>
          <a:off x="163315" y="3613936"/>
          <a:ext cx="2185062" cy="1427720"/>
        </p:xfrm>
        <a:graphic>
          <a:graphicData uri="http://schemas.openxmlformats.org/drawingml/2006/table">
            <a:tbl>
              <a:tblPr firstRow="1" bandRow="1">
                <a:tableStyleId>{5C22544A-7EE6-4342-B048-85BDC9FD1C3A}</a:tableStyleId>
              </a:tblPr>
              <a:tblGrid>
                <a:gridCol w="744088">
                  <a:extLst>
                    <a:ext uri="{9D8B030D-6E8A-4147-A177-3AD203B41FA5}">
                      <a16:colId xmlns:a16="http://schemas.microsoft.com/office/drawing/2014/main" val="2947978623"/>
                    </a:ext>
                  </a:extLst>
                </a:gridCol>
                <a:gridCol w="823901">
                  <a:extLst>
                    <a:ext uri="{9D8B030D-6E8A-4147-A177-3AD203B41FA5}">
                      <a16:colId xmlns:a16="http://schemas.microsoft.com/office/drawing/2014/main" val="4267097924"/>
                    </a:ext>
                  </a:extLst>
                </a:gridCol>
                <a:gridCol w="617073">
                  <a:extLst>
                    <a:ext uri="{9D8B030D-6E8A-4147-A177-3AD203B41FA5}">
                      <a16:colId xmlns:a16="http://schemas.microsoft.com/office/drawing/2014/main" val="3253289219"/>
                    </a:ext>
                  </a:extLst>
                </a:gridCol>
              </a:tblGrid>
              <a:tr h="285544">
                <a:tc>
                  <a:txBody>
                    <a:bodyPr/>
                    <a:lstStyle/>
                    <a:p>
                      <a:pPr algn="ctr"/>
                      <a:r>
                        <a:rPr lang="en-US" altLang="zh-CN" sz="1200" baseline="0" dirty="0" err="1">
                          <a:latin typeface="Times New Roman" panose="02020603050405020304" pitchFamily="18" charset="0"/>
                          <a:cs typeface="Times New Roman" panose="02020603050405020304" pitchFamily="18" charset="0"/>
                        </a:rPr>
                        <a:t>user_id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7492"/>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item8</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score1</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66935"/>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item6</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score2</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0206026"/>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447533"/>
                  </a:ext>
                </a:extLst>
              </a:tr>
              <a:tr h="285544">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scorek</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46812"/>
                  </a:ext>
                </a:extLst>
              </a:tr>
            </a:tbl>
          </a:graphicData>
        </a:graphic>
      </p:graphicFrame>
      <p:sp>
        <p:nvSpPr>
          <p:cNvPr id="37" name="箭头: 右 36">
            <a:extLst>
              <a:ext uri="{FF2B5EF4-FFF2-40B4-BE49-F238E27FC236}">
                <a16:creationId xmlns:a16="http://schemas.microsoft.com/office/drawing/2014/main" id="{969DDE6A-E371-4221-BF8F-1BF2090998A8}"/>
              </a:ext>
            </a:extLst>
          </p:cNvPr>
          <p:cNvSpPr/>
          <p:nvPr/>
        </p:nvSpPr>
        <p:spPr>
          <a:xfrm>
            <a:off x="3763140" y="4171969"/>
            <a:ext cx="375300"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箭头: 右 37">
            <a:extLst>
              <a:ext uri="{FF2B5EF4-FFF2-40B4-BE49-F238E27FC236}">
                <a16:creationId xmlns:a16="http://schemas.microsoft.com/office/drawing/2014/main" id="{D81C3876-4541-452A-9427-BDBABB0AEDE6}"/>
              </a:ext>
            </a:extLst>
          </p:cNvPr>
          <p:cNvSpPr/>
          <p:nvPr/>
        </p:nvSpPr>
        <p:spPr>
          <a:xfrm rot="5400000">
            <a:off x="4679348" y="3101468"/>
            <a:ext cx="394856" cy="24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箭头: 右 38">
            <a:extLst>
              <a:ext uri="{FF2B5EF4-FFF2-40B4-BE49-F238E27FC236}">
                <a16:creationId xmlns:a16="http://schemas.microsoft.com/office/drawing/2014/main" id="{B0005227-52BF-419F-A49B-FA6483517D56}"/>
              </a:ext>
            </a:extLst>
          </p:cNvPr>
          <p:cNvSpPr/>
          <p:nvPr/>
        </p:nvSpPr>
        <p:spPr>
          <a:xfrm rot="5400000">
            <a:off x="5466128" y="3096737"/>
            <a:ext cx="394858" cy="24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箭头: 右 39">
            <a:extLst>
              <a:ext uri="{FF2B5EF4-FFF2-40B4-BE49-F238E27FC236}">
                <a16:creationId xmlns:a16="http://schemas.microsoft.com/office/drawing/2014/main" id="{FAA24B1D-8A0B-4586-832B-8E711420A5DD}"/>
              </a:ext>
            </a:extLst>
          </p:cNvPr>
          <p:cNvSpPr/>
          <p:nvPr/>
        </p:nvSpPr>
        <p:spPr>
          <a:xfrm rot="5400000">
            <a:off x="6305942" y="3104826"/>
            <a:ext cx="378685" cy="246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箭头: 右 40">
            <a:extLst>
              <a:ext uri="{FF2B5EF4-FFF2-40B4-BE49-F238E27FC236}">
                <a16:creationId xmlns:a16="http://schemas.microsoft.com/office/drawing/2014/main" id="{CAC5F1DD-0E39-4AF1-B941-F52C1AABFA85}"/>
              </a:ext>
            </a:extLst>
          </p:cNvPr>
          <p:cNvSpPr/>
          <p:nvPr/>
        </p:nvSpPr>
        <p:spPr>
          <a:xfrm>
            <a:off x="7250055" y="4133253"/>
            <a:ext cx="375300"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圆角 41">
            <a:extLst>
              <a:ext uri="{FF2B5EF4-FFF2-40B4-BE49-F238E27FC236}">
                <a16:creationId xmlns:a16="http://schemas.microsoft.com/office/drawing/2014/main" id="{AE62BBA9-05EE-467D-A4DD-81BFDFEEC3B5}"/>
              </a:ext>
            </a:extLst>
          </p:cNvPr>
          <p:cNvSpPr/>
          <p:nvPr/>
        </p:nvSpPr>
        <p:spPr>
          <a:xfrm>
            <a:off x="7887436" y="4086037"/>
            <a:ext cx="631487" cy="340799"/>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Click</a:t>
            </a:r>
            <a:endParaRPr lang="zh-CN" altLang="en-US" sz="1200" dirty="0">
              <a:latin typeface="宋体" panose="02010600030101010101" pitchFamily="2" charset="-122"/>
              <a:ea typeface="宋体" panose="02010600030101010101" pitchFamily="2" charset="-122"/>
            </a:endParaRPr>
          </a:p>
        </p:txBody>
      </p:sp>
      <p:sp>
        <p:nvSpPr>
          <p:cNvPr id="43" name="矩形: 圆角 42">
            <a:extLst>
              <a:ext uri="{FF2B5EF4-FFF2-40B4-BE49-F238E27FC236}">
                <a16:creationId xmlns:a16="http://schemas.microsoft.com/office/drawing/2014/main" id="{F8E5A855-2A39-46C0-A337-25995624EC3E}"/>
              </a:ext>
            </a:extLst>
          </p:cNvPr>
          <p:cNvSpPr/>
          <p:nvPr/>
        </p:nvSpPr>
        <p:spPr>
          <a:xfrm>
            <a:off x="2860451" y="4133253"/>
            <a:ext cx="631487" cy="335296"/>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item8</a:t>
            </a:r>
            <a:endParaRPr lang="zh-CN" altLang="en-US" sz="1200" dirty="0">
              <a:latin typeface="宋体" panose="02010600030101010101" pitchFamily="2" charset="-122"/>
              <a:ea typeface="宋体" panose="02010600030101010101" pitchFamily="2" charset="-122"/>
            </a:endParaRPr>
          </a:p>
        </p:txBody>
      </p:sp>
      <p:sp>
        <p:nvSpPr>
          <p:cNvPr id="44" name="矩形 43">
            <a:extLst>
              <a:ext uri="{FF2B5EF4-FFF2-40B4-BE49-F238E27FC236}">
                <a16:creationId xmlns:a16="http://schemas.microsoft.com/office/drawing/2014/main" id="{BE9DDF50-5F7C-497A-8CBB-04351A420380}"/>
              </a:ext>
            </a:extLst>
          </p:cNvPr>
          <p:cNvSpPr/>
          <p:nvPr/>
        </p:nvSpPr>
        <p:spPr>
          <a:xfrm>
            <a:off x="4430936" y="2283065"/>
            <a:ext cx="2519372" cy="6630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9879469"/>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E481BC34-0452-4DBA-8411-08044631EC6E}"/>
              </a:ext>
            </a:extLst>
          </p:cNvPr>
          <p:cNvSpPr txBox="1"/>
          <p:nvPr/>
        </p:nvSpPr>
        <p:spPr>
          <a:xfrm>
            <a:off x="42281" y="672003"/>
            <a:ext cx="4834495" cy="369332"/>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3.2 </a:t>
            </a:r>
            <a:r>
              <a:rPr lang="zh-CN" altLang="en-US" b="1" dirty="0">
                <a:solidFill>
                  <a:schemeClr val="bg2">
                    <a:lumMod val="50000"/>
                  </a:schemeClr>
                </a:solidFill>
                <a:latin typeface="宋体" panose="02010600030101010101" pitchFamily="2" charset="-122"/>
                <a:ea typeface="宋体" panose="02010600030101010101" pitchFamily="2" charset="-122"/>
              </a:rPr>
              <a:t>用户历史行为</a:t>
            </a:r>
          </a:p>
        </p:txBody>
      </p:sp>
      <p:sp>
        <p:nvSpPr>
          <p:cNvPr id="9" name="矩形: 圆角 8">
            <a:extLst>
              <a:ext uri="{FF2B5EF4-FFF2-40B4-BE49-F238E27FC236}">
                <a16:creationId xmlns:a16="http://schemas.microsoft.com/office/drawing/2014/main" id="{E080C3F8-7EC9-4A23-BF65-2C6B05F372EB}"/>
              </a:ext>
            </a:extLst>
          </p:cNvPr>
          <p:cNvSpPr/>
          <p:nvPr/>
        </p:nvSpPr>
        <p:spPr>
          <a:xfrm>
            <a:off x="190224" y="1434375"/>
            <a:ext cx="2294942" cy="1427720"/>
          </a:xfrm>
          <a:prstGeom prst="round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19050" cap="flat" cmpd="sng" algn="ctr">
            <a:solidFill>
              <a:srgbClr val="E7BB01">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1600" b="1" i="0" u="none" strike="noStrike" kern="0" cap="none" spc="0" normalizeH="0" baseline="0" noProof="0" dirty="0">
              <a:ln>
                <a:noFill/>
              </a:ln>
              <a:solidFill>
                <a:srgbClr val="000000"/>
              </a:solidFill>
              <a:effectLst/>
              <a:uLnTx/>
              <a:uFillTx/>
              <a:latin typeface="Tahoma"/>
              <a:ea typeface="黑体"/>
              <a:cs typeface="+mn-cs"/>
            </a:endParaRPr>
          </a:p>
        </p:txBody>
      </p:sp>
      <p:sp>
        <p:nvSpPr>
          <p:cNvPr id="10" name="Text Box 17">
            <a:extLst>
              <a:ext uri="{FF2B5EF4-FFF2-40B4-BE49-F238E27FC236}">
                <a16:creationId xmlns:a16="http://schemas.microsoft.com/office/drawing/2014/main" id="{A9698C4A-0336-4EDB-BC0F-0090ADB6AAFE}"/>
              </a:ext>
            </a:extLst>
          </p:cNvPr>
          <p:cNvSpPr txBox="1">
            <a:spLocks noChangeArrowheads="1"/>
          </p:cNvSpPr>
          <p:nvPr/>
        </p:nvSpPr>
        <p:spPr bwMode="auto">
          <a:xfrm>
            <a:off x="478288" y="1577508"/>
            <a:ext cx="1717645" cy="112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ts val="2800"/>
              </a:lnSpc>
              <a:defRPr/>
            </a:pPr>
            <a:r>
              <a:rPr lang="zh-CN" altLang="en-US"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内容相似？</a:t>
            </a:r>
            <a:endParaRPr lang="en-US" altLang="zh-CN"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ts val="2800"/>
              </a:lnSpc>
              <a:defRPr/>
            </a:pPr>
            <a:r>
              <a:rPr lang="zh-CN" altLang="en-US"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字数相似？</a:t>
            </a:r>
            <a:endParaRPr lang="en-US" altLang="zh-CN"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ctr">
              <a:lnSpc>
                <a:spcPts val="2800"/>
              </a:lnSpc>
              <a:defRPr/>
            </a:pPr>
            <a:r>
              <a:rPr lang="zh-CN" altLang="en-US" sz="16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创建时间相似？</a:t>
            </a:r>
            <a:endParaRPr lang="zh-CN" altLang="en-US" sz="1600" kern="0" dirty="0">
              <a:solidFill>
                <a:srgbClr val="000000"/>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1CC15910-491E-4AF0-8620-8D1B5096B13F}"/>
              </a:ext>
            </a:extLst>
          </p:cNvPr>
          <p:cNvPicPr>
            <a:picLocks noChangeAspect="1"/>
          </p:cNvPicPr>
          <p:nvPr/>
        </p:nvPicPr>
        <p:blipFill>
          <a:blip r:embed="rId3"/>
          <a:stretch>
            <a:fillRect/>
          </a:stretch>
        </p:blipFill>
        <p:spPr>
          <a:xfrm>
            <a:off x="3144404" y="672003"/>
            <a:ext cx="5999596" cy="4991162"/>
          </a:xfrm>
          <a:prstGeom prst="rect">
            <a:avLst/>
          </a:prstGeom>
        </p:spPr>
      </p:pic>
      <p:sp>
        <p:nvSpPr>
          <p:cNvPr id="26" name="箭头: 右 25">
            <a:extLst>
              <a:ext uri="{FF2B5EF4-FFF2-40B4-BE49-F238E27FC236}">
                <a16:creationId xmlns:a16="http://schemas.microsoft.com/office/drawing/2014/main" id="{862E7DE1-E611-4D86-BC7F-53E29C566D9F}"/>
              </a:ext>
            </a:extLst>
          </p:cNvPr>
          <p:cNvSpPr/>
          <p:nvPr/>
        </p:nvSpPr>
        <p:spPr>
          <a:xfrm rot="5400000">
            <a:off x="1025168" y="3770871"/>
            <a:ext cx="394858" cy="24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a:extLst>
              <a:ext uri="{FF2B5EF4-FFF2-40B4-BE49-F238E27FC236}">
                <a16:creationId xmlns:a16="http://schemas.microsoft.com/office/drawing/2014/main" id="{DB3588B6-D373-44CD-86AA-949C154F990F}"/>
              </a:ext>
            </a:extLst>
          </p:cNvPr>
          <p:cNvSpPr/>
          <p:nvPr/>
        </p:nvSpPr>
        <p:spPr>
          <a:xfrm>
            <a:off x="116848" y="4229394"/>
            <a:ext cx="2368318" cy="1477328"/>
          </a:xfrm>
          <a:prstGeom prst="rect">
            <a:avLst/>
          </a:prstGeom>
        </p:spPr>
        <p:txBody>
          <a:bodyPr wrap="square">
            <a:spAutoFit/>
          </a:bodyPr>
          <a:lstStyle/>
          <a:p>
            <a:pPr marL="285750" indent="-285750">
              <a:buFont typeface="Wingdings" panose="05000000000000000000" pitchFamily="2" charset="2"/>
              <a:buChar char="Ø"/>
            </a:pPr>
            <a:r>
              <a:rPr lang="en-US" altLang="zh-CN" dirty="0" err="1">
                <a:latin typeface="Times New Roman" panose="02020603050405020304" pitchFamily="18" charset="0"/>
                <a:ea typeface="黑体" panose="02010609060101010101" pitchFamily="49" charset="-122"/>
              </a:rPr>
              <a:t>Item_content_emb</a:t>
            </a:r>
            <a:endParaRPr lang="en-US" altLang="zh-CN" dirty="0">
              <a:latin typeface="Times New Roman" panose="02020603050405020304" pitchFamily="18" charset="0"/>
              <a:ea typeface="黑体" panose="02010609060101010101" pitchFamily="49" charset="-122"/>
            </a:endParaRPr>
          </a:p>
          <a:p>
            <a:pPr marL="285750" indent="-285750">
              <a:buFont typeface="Wingdings" panose="05000000000000000000" pitchFamily="2" charset="2"/>
              <a:buChar char="Ø"/>
            </a:pPr>
            <a:r>
              <a:rPr lang="en-US" altLang="zh-CN" dirty="0" err="1">
                <a:latin typeface="Times New Roman" panose="02020603050405020304" pitchFamily="18" charset="0"/>
                <a:ea typeface="黑体" panose="02010609060101010101" pitchFamily="49" charset="-122"/>
              </a:rPr>
              <a:t>Item_youtube_emb</a:t>
            </a:r>
            <a:endParaRPr lang="en-US" altLang="zh-CN" dirty="0">
              <a:latin typeface="Times New Roman" panose="02020603050405020304" pitchFamily="18" charset="0"/>
              <a:ea typeface="黑体" panose="02010609060101010101" pitchFamily="49" charset="-122"/>
            </a:endParaRPr>
          </a:p>
          <a:p>
            <a:pPr marL="285750" indent="-285750">
              <a:buFont typeface="Wingdings" panose="05000000000000000000" pitchFamily="2" charset="2"/>
              <a:buChar char="Ø"/>
            </a:pPr>
            <a:r>
              <a:rPr lang="en-US" altLang="zh-CN" dirty="0" err="1">
                <a:latin typeface="Times New Roman" panose="02020603050405020304" pitchFamily="18" charset="0"/>
                <a:ea typeface="黑体" panose="02010609060101010101" pitchFamily="49" charset="-122"/>
              </a:rPr>
              <a:t>User_youtube_emb</a:t>
            </a:r>
            <a:endParaRPr lang="en-US" altLang="zh-CN" dirty="0">
              <a:latin typeface="Times New Roman" panose="02020603050405020304" pitchFamily="18" charset="0"/>
              <a:ea typeface="黑体" panose="02010609060101010101" pitchFamily="49" charset="-122"/>
            </a:endParaRPr>
          </a:p>
          <a:p>
            <a:pPr marL="285750" indent="-285750">
              <a:buFont typeface="Wingdings" panose="05000000000000000000" pitchFamily="2" charset="2"/>
              <a:buChar char="Ø"/>
            </a:pPr>
            <a:endParaRPr lang="en-US" altLang="zh-CN" dirty="0">
              <a:latin typeface="Times New Roman" panose="02020603050405020304" pitchFamily="18" charset="0"/>
              <a:ea typeface="黑体" panose="02010609060101010101" pitchFamily="49" charset="-122"/>
            </a:endParaRPr>
          </a:p>
          <a:p>
            <a:pPr marL="285750" indent="-285750">
              <a:buFont typeface="Wingdings" panose="05000000000000000000" pitchFamily="2" charset="2"/>
              <a:buChar char="Ø"/>
            </a:pPr>
            <a:r>
              <a:rPr lang="en-US" altLang="zh-CN" dirty="0">
                <a:highlight>
                  <a:srgbClr val="FFFF00"/>
                </a:highlight>
                <a:latin typeface="Times New Roman" panose="02020603050405020304" pitchFamily="18" charset="0"/>
                <a:ea typeface="黑体" panose="02010609060101010101" pitchFamily="49" charset="-122"/>
              </a:rPr>
              <a:t>W2V</a:t>
            </a:r>
          </a:p>
        </p:txBody>
      </p:sp>
      <p:sp>
        <p:nvSpPr>
          <p:cNvPr id="4" name="矩形 3">
            <a:extLst>
              <a:ext uri="{FF2B5EF4-FFF2-40B4-BE49-F238E27FC236}">
                <a16:creationId xmlns:a16="http://schemas.microsoft.com/office/drawing/2014/main" id="{210107F7-E948-43C0-8E39-ABA80112DE93}"/>
              </a:ext>
            </a:extLst>
          </p:cNvPr>
          <p:cNvSpPr/>
          <p:nvPr/>
        </p:nvSpPr>
        <p:spPr>
          <a:xfrm>
            <a:off x="667696" y="3145783"/>
            <a:ext cx="1338828" cy="412934"/>
          </a:xfrm>
          <a:prstGeom prst="rect">
            <a:avLst/>
          </a:prstGeom>
        </p:spPr>
        <p:txBody>
          <a:bodyPr wrap="none">
            <a:spAutoFit/>
          </a:bodyPr>
          <a:lstStyle/>
          <a:p>
            <a:pPr algn="ctr">
              <a:lnSpc>
                <a:spcPts val="2800"/>
              </a:lnSpc>
              <a:defRPr/>
            </a:pPr>
            <a:r>
              <a:rPr lang="zh-CN" altLang="en-US"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内容相似？</a:t>
            </a:r>
            <a:endParaRPr lang="en-US" altLang="zh-CN"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73404403"/>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E481BC34-0452-4DBA-8411-08044631EC6E}"/>
              </a:ext>
            </a:extLst>
          </p:cNvPr>
          <p:cNvSpPr txBox="1"/>
          <p:nvPr/>
        </p:nvSpPr>
        <p:spPr>
          <a:xfrm>
            <a:off x="42281" y="672003"/>
            <a:ext cx="4834495" cy="369332"/>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3.2 Word2Vec</a:t>
            </a:r>
            <a:r>
              <a:rPr lang="zh-CN" altLang="en-US" b="1" dirty="0">
                <a:solidFill>
                  <a:schemeClr val="bg2">
                    <a:lumMod val="50000"/>
                  </a:schemeClr>
                </a:solidFill>
                <a:latin typeface="宋体" panose="02010600030101010101" pitchFamily="2" charset="-122"/>
                <a:ea typeface="宋体" panose="02010600030101010101" pitchFamily="2" charset="-122"/>
              </a:rPr>
              <a:t> </a:t>
            </a:r>
            <a:r>
              <a:rPr lang="en-US" altLang="zh-CN" b="1" dirty="0">
                <a:solidFill>
                  <a:schemeClr val="bg2">
                    <a:lumMod val="50000"/>
                  </a:schemeClr>
                </a:solidFill>
                <a:latin typeface="宋体" panose="02010600030101010101" pitchFamily="2" charset="-122"/>
                <a:ea typeface="宋体" panose="02010600030101010101" pitchFamily="2" charset="-122"/>
              </a:rPr>
              <a:t>embedding</a:t>
            </a:r>
            <a:endParaRPr lang="zh-CN" altLang="en-US" b="1" dirty="0">
              <a:solidFill>
                <a:schemeClr val="bg2">
                  <a:lumMod val="50000"/>
                </a:schemeClr>
              </a:solidFill>
              <a:latin typeface="宋体" panose="02010600030101010101" pitchFamily="2" charset="-122"/>
              <a:ea typeface="宋体" panose="02010600030101010101" pitchFamily="2" charset="-122"/>
            </a:endParaRPr>
          </a:p>
        </p:txBody>
      </p:sp>
      <p:sp>
        <p:nvSpPr>
          <p:cNvPr id="11" name="矩形: 圆角 10">
            <a:extLst>
              <a:ext uri="{FF2B5EF4-FFF2-40B4-BE49-F238E27FC236}">
                <a16:creationId xmlns:a16="http://schemas.microsoft.com/office/drawing/2014/main" id="{17670B08-6991-42F8-AF74-8E1431935C54}"/>
              </a:ext>
            </a:extLst>
          </p:cNvPr>
          <p:cNvSpPr/>
          <p:nvPr/>
        </p:nvSpPr>
        <p:spPr>
          <a:xfrm>
            <a:off x="1164657" y="1162158"/>
            <a:ext cx="5740344" cy="434940"/>
          </a:xfrm>
          <a:prstGeom prst="round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19050" cap="flat" cmpd="sng" algn="ctr">
            <a:solidFill>
              <a:srgbClr val="E7BB01">
                <a:lumMod val="75000"/>
              </a:srgbClr>
            </a:solidFill>
            <a:prstDash val="solid"/>
          </a:ln>
          <a:effectLst>
            <a:outerShdw blurRad="40000" dist="20000" dir="5400000" rotWithShape="0">
              <a:srgbClr val="000000">
                <a:alpha val="38000"/>
              </a:srgbClr>
            </a:outerShdw>
          </a:effectLst>
        </p:spPr>
        <p:txBody>
          <a:bodyPr rtlCol="0" anchor="ctr"/>
          <a:lstStyle/>
          <a:p>
            <a:pPr lvl="0" algn="ctr" eaLnBrk="0" fontAlgn="base" hangingPunct="0">
              <a:spcBef>
                <a:spcPct val="0"/>
              </a:spcBef>
              <a:spcAft>
                <a:spcPct val="0"/>
              </a:spcAft>
              <a:defRPr/>
            </a:pPr>
            <a:r>
              <a:rPr lang="zh-CN" altLang="en-US" dirty="0">
                <a:latin typeface="黑体" panose="02010609060101010101" pitchFamily="49" charset="-122"/>
                <a:ea typeface="黑体" panose="02010609060101010101" pitchFamily="49" charset="-122"/>
              </a:rPr>
              <a:t>通过一个单词的上下文往往可以得知某个单词大体意思</a:t>
            </a:r>
            <a:endParaRPr kumimoji="1" lang="zh-CN" altLang="en-US" sz="16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1028" name="Picture 4" descr="http://datawhale.club/uploads/default/optimized/1X/97cd2a8bc731cd4dcdabc5175484067a2e01405c_2_690x335.png">
            <a:extLst>
              <a:ext uri="{FF2B5EF4-FFF2-40B4-BE49-F238E27FC236}">
                <a16:creationId xmlns:a16="http://schemas.microsoft.com/office/drawing/2014/main" id="{32E6E7F0-8C43-47E0-A822-FAAAECBA1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7921"/>
            <a:ext cx="4953055" cy="24047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g-blog.csdnimg.cn/20200624193409649.png?x-oss-process=image/watermark,type_ZmFuZ3poZW5naGVpdGk,shadow_10,text_aHR0cHM6Ly9ibG9nLmNzZG4ubmV0L3d1emhvbmdxaWFuZw==,size_1,color_FFFFFF,t_70#pic_center">
            <a:extLst>
              <a:ext uri="{FF2B5EF4-FFF2-40B4-BE49-F238E27FC236}">
                <a16:creationId xmlns:a16="http://schemas.microsoft.com/office/drawing/2014/main" id="{C6B6A0B4-C3C9-4938-935F-899D08FDE5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314" y="1671225"/>
            <a:ext cx="4011686" cy="299380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圆角 13">
            <a:extLst>
              <a:ext uri="{FF2B5EF4-FFF2-40B4-BE49-F238E27FC236}">
                <a16:creationId xmlns:a16="http://schemas.microsoft.com/office/drawing/2014/main" id="{864F3FE1-950B-44BA-961B-D994828A7389}"/>
              </a:ext>
            </a:extLst>
          </p:cNvPr>
          <p:cNvSpPr/>
          <p:nvPr/>
        </p:nvSpPr>
        <p:spPr>
          <a:xfrm>
            <a:off x="437778" y="5233468"/>
            <a:ext cx="4179341" cy="434940"/>
          </a:xfrm>
          <a:prstGeom prst="round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19050" cap="flat" cmpd="sng" algn="ctr">
            <a:solidFill>
              <a:srgbClr val="E7BB01">
                <a:lumMod val="75000"/>
              </a:srgbClr>
            </a:solidFill>
            <a:prstDash val="solid"/>
          </a:ln>
          <a:effectLst>
            <a:outerShdw blurRad="40000" dist="20000" dir="5400000" rotWithShape="0">
              <a:srgbClr val="000000">
                <a:alpha val="38000"/>
              </a:srgbClr>
            </a:outerShdw>
          </a:effectLst>
        </p:spPr>
        <p:txBody>
          <a:bodyPr rtlCol="0" anchor="ctr"/>
          <a:lstStyle/>
          <a:p>
            <a:pPr lvl="0" algn="ctr" eaLnBrk="0" fontAlgn="base" hangingPunct="0">
              <a:spcBef>
                <a:spcPct val="0"/>
              </a:spcBef>
              <a:spcAft>
                <a:spcPct val="0"/>
              </a:spcAft>
              <a:defRPr/>
            </a:pPr>
            <a:r>
              <a:rPr kumimoji="1" lang="zh-CN" altLang="en-US" sz="16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用户点击的历史文章其实也构成了一个序列</a:t>
            </a:r>
          </a:p>
        </p:txBody>
      </p:sp>
      <p:grpSp>
        <p:nvGrpSpPr>
          <p:cNvPr id="8" name="组合 7">
            <a:extLst>
              <a:ext uri="{FF2B5EF4-FFF2-40B4-BE49-F238E27FC236}">
                <a16:creationId xmlns:a16="http://schemas.microsoft.com/office/drawing/2014/main" id="{0442374F-6B1B-4082-8825-277BC0A60BBF}"/>
              </a:ext>
            </a:extLst>
          </p:cNvPr>
          <p:cNvGrpSpPr/>
          <p:nvPr/>
        </p:nvGrpSpPr>
        <p:grpSpPr>
          <a:xfrm>
            <a:off x="29360" y="4739161"/>
            <a:ext cx="5128793" cy="359837"/>
            <a:chOff x="1366350" y="2451997"/>
            <a:chExt cx="4868840" cy="357467"/>
          </a:xfrm>
        </p:grpSpPr>
        <p:sp>
          <p:nvSpPr>
            <p:cNvPr id="9" name="矩形: 圆角 8">
              <a:extLst>
                <a:ext uri="{FF2B5EF4-FFF2-40B4-BE49-F238E27FC236}">
                  <a16:creationId xmlns:a16="http://schemas.microsoft.com/office/drawing/2014/main" id="{A5BBD08F-0A63-4519-A50B-CE85A9C8F5DD}"/>
                </a:ext>
              </a:extLst>
            </p:cNvPr>
            <p:cNvSpPr/>
            <p:nvPr/>
          </p:nvSpPr>
          <p:spPr>
            <a:xfrm>
              <a:off x="1366350" y="2470910"/>
              <a:ext cx="705728" cy="338554"/>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user1</a:t>
              </a:r>
              <a:endParaRPr lang="zh-CN" altLang="en-US" sz="1200" dirty="0">
                <a:latin typeface="宋体" panose="02010600030101010101" pitchFamily="2" charset="-122"/>
                <a:ea typeface="宋体" panose="02010600030101010101" pitchFamily="2" charset="-122"/>
              </a:endParaRPr>
            </a:p>
          </p:txBody>
        </p:sp>
        <p:sp>
          <p:nvSpPr>
            <p:cNvPr id="10" name="矩形: 圆角 9">
              <a:extLst>
                <a:ext uri="{FF2B5EF4-FFF2-40B4-BE49-F238E27FC236}">
                  <a16:creationId xmlns:a16="http://schemas.microsoft.com/office/drawing/2014/main" id="{5A4D7ED5-DCBA-437C-AEED-F4BB0857EA41}"/>
                </a:ext>
              </a:extLst>
            </p:cNvPr>
            <p:cNvSpPr/>
            <p:nvPr/>
          </p:nvSpPr>
          <p:spPr>
            <a:xfrm>
              <a:off x="2263165" y="2470910"/>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item5</a:t>
              </a:r>
              <a:endParaRPr lang="zh-CN" altLang="en-US" sz="1200" dirty="0">
                <a:latin typeface="宋体" panose="02010600030101010101" pitchFamily="2" charset="-122"/>
                <a:ea typeface="宋体" panose="02010600030101010101" pitchFamily="2" charset="-122"/>
              </a:endParaRPr>
            </a:p>
          </p:txBody>
        </p:sp>
        <p:sp>
          <p:nvSpPr>
            <p:cNvPr id="12" name="矩形: 圆角 11">
              <a:extLst>
                <a:ext uri="{FF2B5EF4-FFF2-40B4-BE49-F238E27FC236}">
                  <a16:creationId xmlns:a16="http://schemas.microsoft.com/office/drawing/2014/main" id="{6451071B-2967-4A1C-A151-1AE5A9FC8C7D}"/>
                </a:ext>
              </a:extLst>
            </p:cNvPr>
            <p:cNvSpPr/>
            <p:nvPr/>
          </p:nvSpPr>
          <p:spPr>
            <a:xfrm>
              <a:off x="3103734" y="2470910"/>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item2</a:t>
              </a:r>
              <a:endParaRPr lang="zh-CN" altLang="en-US" sz="1200" dirty="0">
                <a:latin typeface="宋体" panose="02010600030101010101" pitchFamily="2" charset="-122"/>
                <a:ea typeface="宋体" panose="02010600030101010101" pitchFamily="2" charset="-122"/>
              </a:endParaRPr>
            </a:p>
          </p:txBody>
        </p:sp>
        <p:sp>
          <p:nvSpPr>
            <p:cNvPr id="15" name="矩形: 圆角 14">
              <a:extLst>
                <a:ext uri="{FF2B5EF4-FFF2-40B4-BE49-F238E27FC236}">
                  <a16:creationId xmlns:a16="http://schemas.microsoft.com/office/drawing/2014/main" id="{1709A194-01DC-46AD-B1F1-9104ACA8E602}"/>
                </a:ext>
              </a:extLst>
            </p:cNvPr>
            <p:cNvSpPr/>
            <p:nvPr/>
          </p:nvSpPr>
          <p:spPr>
            <a:xfrm>
              <a:off x="3896242" y="2451997"/>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item3</a:t>
              </a:r>
              <a:endParaRPr lang="zh-CN" altLang="en-US" sz="1200" dirty="0">
                <a:latin typeface="宋体" panose="02010600030101010101" pitchFamily="2" charset="-122"/>
                <a:ea typeface="宋体" panose="02010600030101010101" pitchFamily="2" charset="-122"/>
              </a:endParaRPr>
            </a:p>
          </p:txBody>
        </p:sp>
        <p:sp>
          <p:nvSpPr>
            <p:cNvPr id="16" name="矩形: 圆角 15">
              <a:extLst>
                <a:ext uri="{FF2B5EF4-FFF2-40B4-BE49-F238E27FC236}">
                  <a16:creationId xmlns:a16="http://schemas.microsoft.com/office/drawing/2014/main" id="{E87965C3-3CF0-4D56-8124-032033AECF97}"/>
                </a:ext>
              </a:extLst>
            </p:cNvPr>
            <p:cNvSpPr/>
            <p:nvPr/>
          </p:nvSpPr>
          <p:spPr>
            <a:xfrm>
              <a:off x="4743918" y="2454359"/>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item7</a:t>
              </a:r>
              <a:endParaRPr lang="zh-CN" altLang="en-US" sz="1200" dirty="0">
                <a:latin typeface="宋体" panose="02010600030101010101" pitchFamily="2" charset="-122"/>
                <a:ea typeface="宋体" panose="02010600030101010101" pitchFamily="2" charset="-122"/>
              </a:endParaRPr>
            </a:p>
          </p:txBody>
        </p:sp>
        <p:sp>
          <p:nvSpPr>
            <p:cNvPr id="17" name="矩形: 圆角 16">
              <a:extLst>
                <a:ext uri="{FF2B5EF4-FFF2-40B4-BE49-F238E27FC236}">
                  <a16:creationId xmlns:a16="http://schemas.microsoft.com/office/drawing/2014/main" id="{D57F5BF1-52F9-4EDA-A338-4BA72FE40138}"/>
                </a:ext>
              </a:extLst>
            </p:cNvPr>
            <p:cNvSpPr/>
            <p:nvPr/>
          </p:nvSpPr>
          <p:spPr>
            <a:xfrm>
              <a:off x="5591594" y="2457463"/>
              <a:ext cx="643596" cy="333088"/>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item1</a:t>
              </a:r>
              <a:endParaRPr lang="zh-CN" altLang="en-US" sz="1200" dirty="0">
                <a:latin typeface="宋体" panose="02010600030101010101" pitchFamily="2" charset="-122"/>
                <a:ea typeface="宋体" panose="02010600030101010101" pitchFamily="2" charset="-122"/>
              </a:endParaRPr>
            </a:p>
          </p:txBody>
        </p:sp>
      </p:grpSp>
      <p:sp>
        <p:nvSpPr>
          <p:cNvPr id="18" name="箭头: 右 17">
            <a:extLst>
              <a:ext uri="{FF2B5EF4-FFF2-40B4-BE49-F238E27FC236}">
                <a16:creationId xmlns:a16="http://schemas.microsoft.com/office/drawing/2014/main" id="{F80679AC-62F6-4EA2-8EBE-212D5B2A3262}"/>
              </a:ext>
            </a:extLst>
          </p:cNvPr>
          <p:cNvSpPr/>
          <p:nvPr/>
        </p:nvSpPr>
        <p:spPr>
          <a:xfrm rot="5400000">
            <a:off x="5879181" y="4832444"/>
            <a:ext cx="394858" cy="246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箭头: 右 18">
            <a:extLst>
              <a:ext uri="{FF2B5EF4-FFF2-40B4-BE49-F238E27FC236}">
                <a16:creationId xmlns:a16="http://schemas.microsoft.com/office/drawing/2014/main" id="{C54A777B-FCCF-46ED-923F-9BE4E363FA2E}"/>
              </a:ext>
            </a:extLst>
          </p:cNvPr>
          <p:cNvSpPr/>
          <p:nvPr/>
        </p:nvSpPr>
        <p:spPr>
          <a:xfrm>
            <a:off x="5888960" y="5355802"/>
            <a:ext cx="375300"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圆角 19">
            <a:extLst>
              <a:ext uri="{FF2B5EF4-FFF2-40B4-BE49-F238E27FC236}">
                <a16:creationId xmlns:a16="http://schemas.microsoft.com/office/drawing/2014/main" id="{03BD9750-17F3-4F39-860F-2B7677A895BA}"/>
              </a:ext>
            </a:extLst>
          </p:cNvPr>
          <p:cNvSpPr/>
          <p:nvPr/>
        </p:nvSpPr>
        <p:spPr>
          <a:xfrm>
            <a:off x="7093646" y="5233468"/>
            <a:ext cx="1602562" cy="434940"/>
          </a:xfrm>
          <a:prstGeom prst="round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19050" cap="flat" cmpd="sng" algn="ctr">
            <a:solidFill>
              <a:srgbClr val="E7BB01">
                <a:lumMod val="75000"/>
              </a:srgbClr>
            </a:solidFill>
            <a:prstDash val="solid"/>
          </a:ln>
          <a:effectLst>
            <a:outerShdw blurRad="40000" dist="20000" dir="5400000" rotWithShape="0">
              <a:srgbClr val="000000">
                <a:alpha val="38000"/>
              </a:srgbClr>
            </a:outerShdw>
          </a:effectLst>
        </p:spPr>
        <p:txBody>
          <a:bodyPr rtlCol="0" anchor="ctr"/>
          <a:lstStyle/>
          <a:p>
            <a:pPr lvl="0" algn="ctr" eaLnBrk="0" fontAlgn="base" hangingPunct="0">
              <a:spcBef>
                <a:spcPct val="0"/>
              </a:spcBef>
              <a:spcAft>
                <a:spcPct val="0"/>
              </a:spcAft>
              <a:defRPr/>
            </a:pPr>
            <a:r>
              <a:rPr kumimoji="1" lang="en-US" altLang="zh-CN" sz="16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W2V_embedding</a:t>
            </a:r>
            <a:endParaRPr kumimoji="1" lang="zh-CN" altLang="en-US" sz="16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04222057"/>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117176" y="669880"/>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a:t>
            </a:r>
            <a:r>
              <a:rPr lang="zh-CN" altLang="en-US" b="1" dirty="0">
                <a:solidFill>
                  <a:schemeClr val="bg2">
                    <a:lumMod val="50000"/>
                  </a:schemeClr>
                </a:solidFill>
                <a:latin typeface="宋体" panose="02010600030101010101" pitchFamily="2" charset="-122"/>
                <a:ea typeface="宋体" panose="02010600030101010101" pitchFamily="2" charset="-122"/>
              </a:rPr>
              <a:t>如何进行特征工程</a:t>
            </a:r>
          </a:p>
        </p:txBody>
      </p:sp>
      <p:sp>
        <p:nvSpPr>
          <p:cNvPr id="7" name="文本框 6">
            <a:extLst>
              <a:ext uri="{FF2B5EF4-FFF2-40B4-BE49-F238E27FC236}">
                <a16:creationId xmlns:a16="http://schemas.microsoft.com/office/drawing/2014/main" id="{E481BC34-0452-4DBA-8411-08044631EC6E}"/>
              </a:ext>
            </a:extLst>
          </p:cNvPr>
          <p:cNvSpPr txBox="1"/>
          <p:nvPr/>
        </p:nvSpPr>
        <p:spPr>
          <a:xfrm>
            <a:off x="376211" y="987379"/>
            <a:ext cx="4834495" cy="369332"/>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3.2 </a:t>
            </a:r>
            <a:r>
              <a:rPr lang="zh-CN" altLang="en-US" b="1" dirty="0">
                <a:solidFill>
                  <a:schemeClr val="bg2">
                    <a:lumMod val="50000"/>
                  </a:schemeClr>
                </a:solidFill>
                <a:latin typeface="宋体" panose="02010600030101010101" pitchFamily="2" charset="-122"/>
                <a:ea typeface="宋体" panose="02010600030101010101" pitchFamily="2" charset="-122"/>
              </a:rPr>
              <a:t>用户画像</a:t>
            </a:r>
          </a:p>
        </p:txBody>
      </p:sp>
      <p:graphicFrame>
        <p:nvGraphicFramePr>
          <p:cNvPr id="36" name="表格 17">
            <a:extLst>
              <a:ext uri="{FF2B5EF4-FFF2-40B4-BE49-F238E27FC236}">
                <a16:creationId xmlns:a16="http://schemas.microsoft.com/office/drawing/2014/main" id="{B1D56DC1-7561-45EF-8D61-0F53D00A3520}"/>
              </a:ext>
            </a:extLst>
          </p:cNvPr>
          <p:cNvGraphicFramePr>
            <a:graphicFrameLocks noGrp="1"/>
          </p:cNvGraphicFramePr>
          <p:nvPr>
            <p:extLst>
              <p:ext uri="{D42A27DB-BD31-4B8C-83A1-F6EECF244321}">
                <p14:modId xmlns:p14="http://schemas.microsoft.com/office/powerpoint/2010/main" val="1941261024"/>
              </p:ext>
            </p:extLst>
          </p:nvPr>
        </p:nvGraphicFramePr>
        <p:xfrm>
          <a:off x="4910436" y="1038182"/>
          <a:ext cx="3377268" cy="1480415"/>
        </p:xfrm>
        <a:graphic>
          <a:graphicData uri="http://schemas.openxmlformats.org/drawingml/2006/table">
            <a:tbl>
              <a:tblPr firstRow="1" bandRow="1">
                <a:tableStyleId>{5C22544A-7EE6-4342-B048-85BDC9FD1C3A}</a:tableStyleId>
              </a:tblPr>
              <a:tblGrid>
                <a:gridCol w="896811">
                  <a:extLst>
                    <a:ext uri="{9D8B030D-6E8A-4147-A177-3AD203B41FA5}">
                      <a16:colId xmlns:a16="http://schemas.microsoft.com/office/drawing/2014/main" val="2947978623"/>
                    </a:ext>
                  </a:extLst>
                </a:gridCol>
                <a:gridCol w="993005">
                  <a:extLst>
                    <a:ext uri="{9D8B030D-6E8A-4147-A177-3AD203B41FA5}">
                      <a16:colId xmlns:a16="http://schemas.microsoft.com/office/drawing/2014/main" val="4267097924"/>
                    </a:ext>
                  </a:extLst>
                </a:gridCol>
                <a:gridCol w="743726">
                  <a:extLst>
                    <a:ext uri="{9D8B030D-6E8A-4147-A177-3AD203B41FA5}">
                      <a16:colId xmlns:a16="http://schemas.microsoft.com/office/drawing/2014/main" val="3253289219"/>
                    </a:ext>
                  </a:extLst>
                </a:gridCol>
                <a:gridCol w="743726">
                  <a:extLst>
                    <a:ext uri="{9D8B030D-6E8A-4147-A177-3AD203B41FA5}">
                      <a16:colId xmlns:a16="http://schemas.microsoft.com/office/drawing/2014/main" val="1587271550"/>
                    </a:ext>
                  </a:extLst>
                </a:gridCol>
              </a:tblGrid>
              <a:tr h="296083">
                <a:tc>
                  <a:txBody>
                    <a:bodyPr/>
                    <a:lstStyle/>
                    <a:p>
                      <a:pPr algn="ctr"/>
                      <a:r>
                        <a:rPr lang="en-US" altLang="zh-CN" sz="1200" baseline="0" dirty="0" err="1">
                          <a:latin typeface="Times New Roman" panose="02020603050405020304" pitchFamily="18" charset="0"/>
                          <a:cs typeface="Times New Roman" panose="02020603050405020304" pitchFamily="18" charset="0"/>
                        </a:rPr>
                        <a:t>user_id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his_fea</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7492"/>
                  </a:ext>
                </a:extLst>
              </a:tr>
              <a:tr h="296083">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item8</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his_fea1</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66935"/>
                  </a:ext>
                </a:extLst>
              </a:tr>
              <a:tr h="296083">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item6</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his_fea2</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0206026"/>
                  </a:ext>
                </a:extLst>
              </a:tr>
              <a:tr h="296083">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447533"/>
                  </a:ext>
                </a:extLst>
              </a:tr>
              <a:tr h="296083">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scorek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his_feak</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46812"/>
                  </a:ext>
                </a:extLst>
              </a:tr>
            </a:tbl>
          </a:graphicData>
        </a:graphic>
      </p:graphicFrame>
      <p:graphicFrame>
        <p:nvGraphicFramePr>
          <p:cNvPr id="26" name="表格 17">
            <a:extLst>
              <a:ext uri="{FF2B5EF4-FFF2-40B4-BE49-F238E27FC236}">
                <a16:creationId xmlns:a16="http://schemas.microsoft.com/office/drawing/2014/main" id="{BD9F23BB-4ED0-4BCE-BFCA-C1F6715E321F}"/>
              </a:ext>
            </a:extLst>
          </p:cNvPr>
          <p:cNvGraphicFramePr>
            <a:graphicFrameLocks noGrp="1"/>
          </p:cNvGraphicFramePr>
          <p:nvPr>
            <p:extLst>
              <p:ext uri="{D42A27DB-BD31-4B8C-83A1-F6EECF244321}">
                <p14:modId xmlns:p14="http://schemas.microsoft.com/office/powerpoint/2010/main" val="478625052"/>
              </p:ext>
            </p:extLst>
          </p:nvPr>
        </p:nvGraphicFramePr>
        <p:xfrm>
          <a:off x="8287703" y="1038181"/>
          <a:ext cx="636955" cy="1480416"/>
        </p:xfrm>
        <a:graphic>
          <a:graphicData uri="http://schemas.openxmlformats.org/drawingml/2006/table">
            <a:tbl>
              <a:tblPr firstRow="1" bandRow="1">
                <a:tableStyleId>{5C22544A-7EE6-4342-B048-85BDC9FD1C3A}</a:tableStyleId>
              </a:tblPr>
              <a:tblGrid>
                <a:gridCol w="636955">
                  <a:extLst>
                    <a:ext uri="{9D8B030D-6E8A-4147-A177-3AD203B41FA5}">
                      <a16:colId xmlns:a16="http://schemas.microsoft.com/office/drawing/2014/main" val="2947978623"/>
                    </a:ext>
                  </a:extLst>
                </a:gridCol>
              </a:tblGrid>
              <a:tr h="305334">
                <a:tc>
                  <a:txBody>
                    <a:bodyPr/>
                    <a:lstStyle/>
                    <a:p>
                      <a:pPr algn="ctr"/>
                      <a:r>
                        <a:rPr lang="en-US" altLang="zh-CN" sz="1100" dirty="0">
                          <a:latin typeface="Times New Roman" panose="02020603050405020304" pitchFamily="18" charset="0"/>
                          <a:cs typeface="Times New Roman" panose="02020603050405020304" pitchFamily="18" charset="0"/>
                        </a:rPr>
                        <a:t>label</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31967492"/>
                  </a:ext>
                </a:extLst>
              </a:tr>
              <a:tr h="305334">
                <a:tc>
                  <a:txBody>
                    <a:bodyPr/>
                    <a:lstStyle/>
                    <a:p>
                      <a:pPr algn="ct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49266935"/>
                  </a:ext>
                </a:extLst>
              </a:tr>
              <a:tr h="305334">
                <a:tc>
                  <a:txBody>
                    <a:bodyPr/>
                    <a:lstStyle/>
                    <a:p>
                      <a:pPr algn="ct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830206026"/>
                  </a:ext>
                </a:extLst>
              </a:tr>
              <a:tr h="206383">
                <a:tc>
                  <a:txBody>
                    <a:bodyPr/>
                    <a:lstStyle/>
                    <a:p>
                      <a:pPr algn="ct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186447533"/>
                  </a:ext>
                </a:extLst>
              </a:tr>
              <a:tr h="305334">
                <a:tc>
                  <a:txBody>
                    <a:bodyPr/>
                    <a:lstStyle/>
                    <a:p>
                      <a:pPr algn="ct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4023346812"/>
                  </a:ext>
                </a:extLst>
              </a:tr>
            </a:tbl>
          </a:graphicData>
        </a:graphic>
      </p:graphicFrame>
      <p:pic>
        <p:nvPicPr>
          <p:cNvPr id="4" name="图片 3">
            <a:extLst>
              <a:ext uri="{FF2B5EF4-FFF2-40B4-BE49-F238E27FC236}">
                <a16:creationId xmlns:a16="http://schemas.microsoft.com/office/drawing/2014/main" id="{1AE7CD88-EBE3-48CC-B35D-10D6DB87B095}"/>
              </a:ext>
            </a:extLst>
          </p:cNvPr>
          <p:cNvPicPr>
            <a:picLocks noChangeAspect="1"/>
          </p:cNvPicPr>
          <p:nvPr/>
        </p:nvPicPr>
        <p:blipFill>
          <a:blip r:embed="rId3"/>
          <a:stretch>
            <a:fillRect/>
          </a:stretch>
        </p:blipFill>
        <p:spPr>
          <a:xfrm>
            <a:off x="4910436" y="3636668"/>
            <a:ext cx="4014222" cy="1835410"/>
          </a:xfrm>
          <a:prstGeom prst="rect">
            <a:avLst/>
          </a:prstGeom>
        </p:spPr>
      </p:pic>
      <p:sp>
        <p:nvSpPr>
          <p:cNvPr id="30" name="矩形: 圆角 29">
            <a:extLst>
              <a:ext uri="{FF2B5EF4-FFF2-40B4-BE49-F238E27FC236}">
                <a16:creationId xmlns:a16="http://schemas.microsoft.com/office/drawing/2014/main" id="{0C44A146-8992-4F76-BCC1-BA4DCC3CB0AC}"/>
              </a:ext>
            </a:extLst>
          </p:cNvPr>
          <p:cNvSpPr/>
          <p:nvPr/>
        </p:nvSpPr>
        <p:spPr>
          <a:xfrm>
            <a:off x="597647" y="1632001"/>
            <a:ext cx="3619604" cy="496846"/>
          </a:xfrm>
          <a:prstGeom prst="roundRect">
            <a:avLst/>
          </a:prstGeom>
          <a:solidFill>
            <a:srgbClr val="C9E07C"/>
          </a:solidFill>
          <a:ln w="19050">
            <a:solidFill>
              <a:schemeClr val="accent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tLang="zh-CN" sz="1600" dirty="0">
              <a:latin typeface="黑体" panose="02010609060101010101" pitchFamily="49" charset="-122"/>
              <a:ea typeface="黑体" panose="02010609060101010101" pitchFamily="49" charset="-122"/>
            </a:endParaRPr>
          </a:p>
          <a:p>
            <a:pPr algn="ctr"/>
            <a:r>
              <a:rPr lang="zh-CN" altLang="en-US" sz="1600" b="1" dirty="0">
                <a:latin typeface="黑体" panose="02010609060101010101" pitchFamily="49" charset="-122"/>
                <a:ea typeface="黑体" panose="02010609060101010101" pitchFamily="49" charset="-122"/>
              </a:rPr>
              <a:t>从日志数据中得到用户自身的特点</a:t>
            </a:r>
            <a:endParaRPr lang="en-US" altLang="zh-CN" sz="1600" b="1" dirty="0">
              <a:latin typeface="黑体" panose="02010609060101010101" pitchFamily="49" charset="-122"/>
              <a:ea typeface="黑体" panose="02010609060101010101" pitchFamily="49" charset="-122"/>
            </a:endParaRPr>
          </a:p>
          <a:p>
            <a:pPr algn="ctr"/>
            <a:endParaRPr lang="zh-CN" altLang="en-US" sz="1600" dirty="0"/>
          </a:p>
        </p:txBody>
      </p:sp>
      <p:sp>
        <p:nvSpPr>
          <p:cNvPr id="31" name="矩形: 圆角 30">
            <a:extLst>
              <a:ext uri="{FF2B5EF4-FFF2-40B4-BE49-F238E27FC236}">
                <a16:creationId xmlns:a16="http://schemas.microsoft.com/office/drawing/2014/main" id="{CA75E5FE-D698-42B9-8E3E-B2B53BB39047}"/>
              </a:ext>
            </a:extLst>
          </p:cNvPr>
          <p:cNvSpPr/>
          <p:nvPr/>
        </p:nvSpPr>
        <p:spPr>
          <a:xfrm>
            <a:off x="597647" y="2363035"/>
            <a:ext cx="3619605" cy="496846"/>
          </a:xfrm>
          <a:prstGeom prst="roundRect">
            <a:avLst/>
          </a:prstGeom>
          <a:solidFill>
            <a:srgbClr val="FFD86C"/>
          </a:solidFill>
          <a:ln w="19050">
            <a:solidFill>
              <a:schemeClr val="accent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b="1" dirty="0">
                <a:latin typeface="黑体" panose="02010609060101010101" pitchFamily="49" charset="-122"/>
                <a:ea typeface="黑体" panose="02010609060101010101" pitchFamily="49" charset="-122"/>
              </a:rPr>
              <a:t>启发： 数据分析</a:t>
            </a:r>
          </a:p>
        </p:txBody>
      </p:sp>
      <p:sp>
        <p:nvSpPr>
          <p:cNvPr id="32" name="AutoShape 28">
            <a:extLst>
              <a:ext uri="{FF2B5EF4-FFF2-40B4-BE49-F238E27FC236}">
                <a16:creationId xmlns:a16="http://schemas.microsoft.com/office/drawing/2014/main" id="{91BB3496-F43E-480D-9EE5-EC588045DF4D}"/>
              </a:ext>
            </a:extLst>
          </p:cNvPr>
          <p:cNvSpPr>
            <a:spLocks noChangeArrowheads="1"/>
          </p:cNvSpPr>
          <p:nvPr/>
        </p:nvSpPr>
        <p:spPr bwMode="gray">
          <a:xfrm flipV="1">
            <a:off x="1701805" y="2138833"/>
            <a:ext cx="1267430" cy="214216"/>
          </a:xfrm>
          <a:prstGeom prst="triangle">
            <a:avLst>
              <a:gd name="adj" fmla="val 50000"/>
            </a:avLst>
          </a:prstGeom>
          <a:gradFill rotWithShape="1">
            <a:gsLst>
              <a:gs pos="0">
                <a:srgbClr val="FF6161"/>
              </a:gs>
              <a:gs pos="100000">
                <a:srgbClr val="FF6161">
                  <a:gamma/>
                  <a:tint val="0"/>
                  <a:invGamma/>
                </a:srgbClr>
              </a:gs>
            </a:gsLst>
            <a:lin ang="5400000" scaled="1"/>
          </a:gradFill>
          <a:ln w="9525">
            <a:noFill/>
            <a:miter lim="800000"/>
            <a:headEnd/>
            <a:tailEnd/>
          </a:ln>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黑体" panose="02010609060101010101" pitchFamily="49" charset="-122"/>
              <a:ea typeface="黑体" panose="02010609060101010101" pitchFamily="49" charset="-122"/>
            </a:endParaRPr>
          </a:p>
        </p:txBody>
      </p:sp>
      <p:pic>
        <p:nvPicPr>
          <p:cNvPr id="16" name="图片 15">
            <a:extLst>
              <a:ext uri="{FF2B5EF4-FFF2-40B4-BE49-F238E27FC236}">
                <a16:creationId xmlns:a16="http://schemas.microsoft.com/office/drawing/2014/main" id="{3E32E954-3AD7-4155-B077-4C91E5590EE5}"/>
              </a:ext>
            </a:extLst>
          </p:cNvPr>
          <p:cNvPicPr>
            <a:picLocks noChangeAspect="1"/>
          </p:cNvPicPr>
          <p:nvPr/>
        </p:nvPicPr>
        <p:blipFill>
          <a:blip r:embed="rId4"/>
          <a:stretch>
            <a:fillRect/>
          </a:stretch>
        </p:blipFill>
        <p:spPr>
          <a:xfrm>
            <a:off x="376211" y="3277719"/>
            <a:ext cx="1625048" cy="1146310"/>
          </a:xfrm>
          <a:prstGeom prst="rect">
            <a:avLst/>
          </a:prstGeom>
        </p:spPr>
      </p:pic>
      <p:pic>
        <p:nvPicPr>
          <p:cNvPr id="17" name="图片 16">
            <a:extLst>
              <a:ext uri="{FF2B5EF4-FFF2-40B4-BE49-F238E27FC236}">
                <a16:creationId xmlns:a16="http://schemas.microsoft.com/office/drawing/2014/main" id="{60C4B8B9-18DD-4F1A-A92D-0B6D5E7DCFB5}"/>
              </a:ext>
            </a:extLst>
          </p:cNvPr>
          <p:cNvPicPr>
            <a:picLocks noChangeAspect="1"/>
          </p:cNvPicPr>
          <p:nvPr/>
        </p:nvPicPr>
        <p:blipFill>
          <a:blip r:embed="rId5"/>
          <a:stretch>
            <a:fillRect/>
          </a:stretch>
        </p:blipFill>
        <p:spPr>
          <a:xfrm>
            <a:off x="2001258" y="3277718"/>
            <a:ext cx="1679811" cy="1153471"/>
          </a:xfrm>
          <a:prstGeom prst="rect">
            <a:avLst/>
          </a:prstGeom>
        </p:spPr>
      </p:pic>
      <p:pic>
        <p:nvPicPr>
          <p:cNvPr id="18" name="图片 17">
            <a:extLst>
              <a:ext uri="{FF2B5EF4-FFF2-40B4-BE49-F238E27FC236}">
                <a16:creationId xmlns:a16="http://schemas.microsoft.com/office/drawing/2014/main" id="{B23559D1-F7A1-408C-910A-B0D3DE6046EE}"/>
              </a:ext>
            </a:extLst>
          </p:cNvPr>
          <p:cNvPicPr>
            <a:picLocks noChangeAspect="1"/>
          </p:cNvPicPr>
          <p:nvPr/>
        </p:nvPicPr>
        <p:blipFill>
          <a:blip r:embed="rId6"/>
          <a:stretch>
            <a:fillRect/>
          </a:stretch>
        </p:blipFill>
        <p:spPr>
          <a:xfrm>
            <a:off x="376211" y="4421016"/>
            <a:ext cx="1657062" cy="1115867"/>
          </a:xfrm>
          <a:prstGeom prst="rect">
            <a:avLst/>
          </a:prstGeom>
        </p:spPr>
      </p:pic>
      <p:pic>
        <p:nvPicPr>
          <p:cNvPr id="22" name="图片 21">
            <a:extLst>
              <a:ext uri="{FF2B5EF4-FFF2-40B4-BE49-F238E27FC236}">
                <a16:creationId xmlns:a16="http://schemas.microsoft.com/office/drawing/2014/main" id="{1FC9DE90-E035-4A55-923A-76E9820DE894}"/>
              </a:ext>
            </a:extLst>
          </p:cNvPr>
          <p:cNvPicPr>
            <a:picLocks noChangeAspect="1"/>
          </p:cNvPicPr>
          <p:nvPr/>
        </p:nvPicPr>
        <p:blipFill>
          <a:blip r:embed="rId7"/>
          <a:stretch>
            <a:fillRect/>
          </a:stretch>
        </p:blipFill>
        <p:spPr>
          <a:xfrm>
            <a:off x="2006700" y="4421016"/>
            <a:ext cx="1662490" cy="1115867"/>
          </a:xfrm>
          <a:prstGeom prst="rect">
            <a:avLst/>
          </a:prstGeom>
        </p:spPr>
      </p:pic>
      <p:sp>
        <p:nvSpPr>
          <p:cNvPr id="45" name="箭头: 右 44">
            <a:extLst>
              <a:ext uri="{FF2B5EF4-FFF2-40B4-BE49-F238E27FC236}">
                <a16:creationId xmlns:a16="http://schemas.microsoft.com/office/drawing/2014/main" id="{0EBC15A9-3554-47E6-8B60-A3ED652010EA}"/>
              </a:ext>
            </a:extLst>
          </p:cNvPr>
          <p:cNvSpPr/>
          <p:nvPr/>
        </p:nvSpPr>
        <p:spPr>
          <a:xfrm>
            <a:off x="4045915" y="4431189"/>
            <a:ext cx="375300"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箭头: 右 45">
            <a:extLst>
              <a:ext uri="{FF2B5EF4-FFF2-40B4-BE49-F238E27FC236}">
                <a16:creationId xmlns:a16="http://schemas.microsoft.com/office/drawing/2014/main" id="{9CD78B8D-2D0C-49E3-A79E-CF704D122EE9}"/>
              </a:ext>
            </a:extLst>
          </p:cNvPr>
          <p:cNvSpPr/>
          <p:nvPr/>
        </p:nvSpPr>
        <p:spPr>
          <a:xfrm rot="5400000">
            <a:off x="5174917" y="2948910"/>
            <a:ext cx="375300"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68184102"/>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117176" y="669880"/>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a:t>
            </a:r>
            <a:r>
              <a:rPr lang="zh-CN" altLang="en-US" b="1" dirty="0">
                <a:solidFill>
                  <a:schemeClr val="bg2">
                    <a:lumMod val="50000"/>
                  </a:schemeClr>
                </a:solidFill>
                <a:latin typeface="宋体" panose="02010600030101010101" pitchFamily="2" charset="-122"/>
                <a:ea typeface="宋体" panose="02010600030101010101" pitchFamily="2" charset="-122"/>
              </a:rPr>
              <a:t>如何进行特征工程</a:t>
            </a:r>
          </a:p>
        </p:txBody>
      </p:sp>
      <p:sp>
        <p:nvSpPr>
          <p:cNvPr id="7" name="文本框 6">
            <a:extLst>
              <a:ext uri="{FF2B5EF4-FFF2-40B4-BE49-F238E27FC236}">
                <a16:creationId xmlns:a16="http://schemas.microsoft.com/office/drawing/2014/main" id="{E481BC34-0452-4DBA-8411-08044631EC6E}"/>
              </a:ext>
            </a:extLst>
          </p:cNvPr>
          <p:cNvSpPr txBox="1"/>
          <p:nvPr/>
        </p:nvSpPr>
        <p:spPr>
          <a:xfrm>
            <a:off x="376211" y="987379"/>
            <a:ext cx="4834495" cy="369332"/>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3.3 </a:t>
            </a:r>
            <a:r>
              <a:rPr lang="zh-CN" altLang="en-US" b="1" dirty="0">
                <a:solidFill>
                  <a:schemeClr val="bg2">
                    <a:lumMod val="50000"/>
                  </a:schemeClr>
                </a:solidFill>
                <a:latin typeface="宋体" panose="02010600030101010101" pitchFamily="2" charset="-122"/>
                <a:ea typeface="宋体" panose="02010600030101010101" pitchFamily="2" charset="-122"/>
              </a:rPr>
              <a:t>文章画像</a:t>
            </a:r>
          </a:p>
        </p:txBody>
      </p:sp>
      <p:graphicFrame>
        <p:nvGraphicFramePr>
          <p:cNvPr id="36" name="表格 17">
            <a:extLst>
              <a:ext uri="{FF2B5EF4-FFF2-40B4-BE49-F238E27FC236}">
                <a16:creationId xmlns:a16="http://schemas.microsoft.com/office/drawing/2014/main" id="{B1D56DC1-7561-45EF-8D61-0F53D00A3520}"/>
              </a:ext>
            </a:extLst>
          </p:cNvPr>
          <p:cNvGraphicFramePr>
            <a:graphicFrameLocks noGrp="1"/>
          </p:cNvGraphicFramePr>
          <p:nvPr>
            <p:extLst/>
          </p:nvPr>
        </p:nvGraphicFramePr>
        <p:xfrm>
          <a:off x="4910436" y="1038182"/>
          <a:ext cx="3377268" cy="1480415"/>
        </p:xfrm>
        <a:graphic>
          <a:graphicData uri="http://schemas.openxmlformats.org/drawingml/2006/table">
            <a:tbl>
              <a:tblPr firstRow="1" bandRow="1">
                <a:tableStyleId>{5C22544A-7EE6-4342-B048-85BDC9FD1C3A}</a:tableStyleId>
              </a:tblPr>
              <a:tblGrid>
                <a:gridCol w="896811">
                  <a:extLst>
                    <a:ext uri="{9D8B030D-6E8A-4147-A177-3AD203B41FA5}">
                      <a16:colId xmlns:a16="http://schemas.microsoft.com/office/drawing/2014/main" val="2947978623"/>
                    </a:ext>
                  </a:extLst>
                </a:gridCol>
                <a:gridCol w="993005">
                  <a:extLst>
                    <a:ext uri="{9D8B030D-6E8A-4147-A177-3AD203B41FA5}">
                      <a16:colId xmlns:a16="http://schemas.microsoft.com/office/drawing/2014/main" val="4267097924"/>
                    </a:ext>
                  </a:extLst>
                </a:gridCol>
                <a:gridCol w="743726">
                  <a:extLst>
                    <a:ext uri="{9D8B030D-6E8A-4147-A177-3AD203B41FA5}">
                      <a16:colId xmlns:a16="http://schemas.microsoft.com/office/drawing/2014/main" val="3253289219"/>
                    </a:ext>
                  </a:extLst>
                </a:gridCol>
                <a:gridCol w="743726">
                  <a:extLst>
                    <a:ext uri="{9D8B030D-6E8A-4147-A177-3AD203B41FA5}">
                      <a16:colId xmlns:a16="http://schemas.microsoft.com/office/drawing/2014/main" val="1587271550"/>
                    </a:ext>
                  </a:extLst>
                </a:gridCol>
              </a:tblGrid>
              <a:tr h="296083">
                <a:tc>
                  <a:txBody>
                    <a:bodyPr/>
                    <a:lstStyle/>
                    <a:p>
                      <a:pPr algn="ctr"/>
                      <a:r>
                        <a:rPr lang="en-US" altLang="zh-CN" sz="1200" baseline="0" dirty="0" err="1">
                          <a:latin typeface="Times New Roman" panose="02020603050405020304" pitchFamily="18" charset="0"/>
                          <a:cs typeface="Times New Roman" panose="02020603050405020304" pitchFamily="18" charset="0"/>
                        </a:rPr>
                        <a:t>user_id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his_fea</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7492"/>
                  </a:ext>
                </a:extLst>
              </a:tr>
              <a:tr h="296083">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item8</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his_fea1</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66935"/>
                  </a:ext>
                </a:extLst>
              </a:tr>
              <a:tr h="296083">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item6</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his_fea2</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0206026"/>
                  </a:ext>
                </a:extLst>
              </a:tr>
              <a:tr h="296083">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447533"/>
                  </a:ext>
                </a:extLst>
              </a:tr>
              <a:tr h="296083">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scorek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his_feak</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46812"/>
                  </a:ext>
                </a:extLst>
              </a:tr>
            </a:tbl>
          </a:graphicData>
        </a:graphic>
      </p:graphicFrame>
      <p:graphicFrame>
        <p:nvGraphicFramePr>
          <p:cNvPr id="26" name="表格 17">
            <a:extLst>
              <a:ext uri="{FF2B5EF4-FFF2-40B4-BE49-F238E27FC236}">
                <a16:creationId xmlns:a16="http://schemas.microsoft.com/office/drawing/2014/main" id="{BD9F23BB-4ED0-4BCE-BFCA-C1F6715E321F}"/>
              </a:ext>
            </a:extLst>
          </p:cNvPr>
          <p:cNvGraphicFramePr>
            <a:graphicFrameLocks noGrp="1"/>
          </p:cNvGraphicFramePr>
          <p:nvPr>
            <p:extLst/>
          </p:nvPr>
        </p:nvGraphicFramePr>
        <p:xfrm>
          <a:off x="8287703" y="1038181"/>
          <a:ext cx="636955" cy="1480416"/>
        </p:xfrm>
        <a:graphic>
          <a:graphicData uri="http://schemas.openxmlformats.org/drawingml/2006/table">
            <a:tbl>
              <a:tblPr firstRow="1" bandRow="1">
                <a:tableStyleId>{5C22544A-7EE6-4342-B048-85BDC9FD1C3A}</a:tableStyleId>
              </a:tblPr>
              <a:tblGrid>
                <a:gridCol w="636955">
                  <a:extLst>
                    <a:ext uri="{9D8B030D-6E8A-4147-A177-3AD203B41FA5}">
                      <a16:colId xmlns:a16="http://schemas.microsoft.com/office/drawing/2014/main" val="2947978623"/>
                    </a:ext>
                  </a:extLst>
                </a:gridCol>
              </a:tblGrid>
              <a:tr h="305334">
                <a:tc>
                  <a:txBody>
                    <a:bodyPr/>
                    <a:lstStyle/>
                    <a:p>
                      <a:pPr algn="ctr"/>
                      <a:r>
                        <a:rPr lang="en-US" altLang="zh-CN" sz="1100" dirty="0">
                          <a:latin typeface="Times New Roman" panose="02020603050405020304" pitchFamily="18" charset="0"/>
                          <a:cs typeface="Times New Roman" panose="02020603050405020304" pitchFamily="18" charset="0"/>
                        </a:rPr>
                        <a:t>label</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31967492"/>
                  </a:ext>
                </a:extLst>
              </a:tr>
              <a:tr h="305334">
                <a:tc>
                  <a:txBody>
                    <a:bodyPr/>
                    <a:lstStyle/>
                    <a:p>
                      <a:pPr algn="ct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49266935"/>
                  </a:ext>
                </a:extLst>
              </a:tr>
              <a:tr h="305334">
                <a:tc>
                  <a:txBody>
                    <a:bodyPr/>
                    <a:lstStyle/>
                    <a:p>
                      <a:pPr algn="ct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830206026"/>
                  </a:ext>
                </a:extLst>
              </a:tr>
              <a:tr h="206383">
                <a:tc>
                  <a:txBody>
                    <a:bodyPr/>
                    <a:lstStyle/>
                    <a:p>
                      <a:pPr algn="ct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186447533"/>
                  </a:ext>
                </a:extLst>
              </a:tr>
              <a:tr h="305334">
                <a:tc>
                  <a:txBody>
                    <a:bodyPr/>
                    <a:lstStyle/>
                    <a:p>
                      <a:pPr algn="ct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4023346812"/>
                  </a:ext>
                </a:extLst>
              </a:tr>
            </a:tbl>
          </a:graphicData>
        </a:graphic>
      </p:graphicFrame>
      <p:sp>
        <p:nvSpPr>
          <p:cNvPr id="30" name="矩形: 圆角 29">
            <a:extLst>
              <a:ext uri="{FF2B5EF4-FFF2-40B4-BE49-F238E27FC236}">
                <a16:creationId xmlns:a16="http://schemas.microsoft.com/office/drawing/2014/main" id="{0C44A146-8992-4F76-BCC1-BA4DCC3CB0AC}"/>
              </a:ext>
            </a:extLst>
          </p:cNvPr>
          <p:cNvSpPr/>
          <p:nvPr/>
        </p:nvSpPr>
        <p:spPr>
          <a:xfrm>
            <a:off x="597647" y="1632001"/>
            <a:ext cx="3619604" cy="496846"/>
          </a:xfrm>
          <a:prstGeom prst="roundRect">
            <a:avLst/>
          </a:prstGeom>
          <a:solidFill>
            <a:srgbClr val="C9E07C"/>
          </a:solidFill>
          <a:ln w="19050">
            <a:solidFill>
              <a:schemeClr val="accent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tLang="zh-CN" sz="1600" dirty="0">
              <a:latin typeface="黑体" panose="02010609060101010101" pitchFamily="49" charset="-122"/>
              <a:ea typeface="黑体" panose="02010609060101010101" pitchFamily="49" charset="-122"/>
            </a:endParaRPr>
          </a:p>
          <a:p>
            <a:pPr algn="ctr"/>
            <a:r>
              <a:rPr lang="zh-CN" altLang="en-US" sz="1600" b="1" dirty="0">
                <a:latin typeface="黑体" panose="02010609060101010101" pitchFamily="49" charset="-122"/>
                <a:ea typeface="黑体" panose="02010609060101010101" pitchFamily="49" charset="-122"/>
              </a:rPr>
              <a:t>从日志数据中得到文章自身的特点</a:t>
            </a:r>
            <a:endParaRPr lang="en-US" altLang="zh-CN" sz="1600" b="1" dirty="0">
              <a:latin typeface="黑体" panose="02010609060101010101" pitchFamily="49" charset="-122"/>
              <a:ea typeface="黑体" panose="02010609060101010101" pitchFamily="49" charset="-122"/>
            </a:endParaRPr>
          </a:p>
          <a:p>
            <a:pPr algn="ctr"/>
            <a:endParaRPr lang="zh-CN" altLang="en-US" sz="1600" dirty="0"/>
          </a:p>
        </p:txBody>
      </p:sp>
      <p:sp>
        <p:nvSpPr>
          <p:cNvPr id="31" name="矩形: 圆角 30">
            <a:extLst>
              <a:ext uri="{FF2B5EF4-FFF2-40B4-BE49-F238E27FC236}">
                <a16:creationId xmlns:a16="http://schemas.microsoft.com/office/drawing/2014/main" id="{CA75E5FE-D698-42B9-8E3E-B2B53BB39047}"/>
              </a:ext>
            </a:extLst>
          </p:cNvPr>
          <p:cNvSpPr/>
          <p:nvPr/>
        </p:nvSpPr>
        <p:spPr>
          <a:xfrm>
            <a:off x="597647" y="2363035"/>
            <a:ext cx="3619605" cy="496846"/>
          </a:xfrm>
          <a:prstGeom prst="roundRect">
            <a:avLst/>
          </a:prstGeom>
          <a:solidFill>
            <a:srgbClr val="FFD86C"/>
          </a:solidFill>
          <a:ln w="19050">
            <a:solidFill>
              <a:schemeClr val="accent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b="1" dirty="0">
                <a:latin typeface="黑体" panose="02010609060101010101" pitchFamily="49" charset="-122"/>
                <a:ea typeface="黑体" panose="02010609060101010101" pitchFamily="49" charset="-122"/>
              </a:rPr>
              <a:t>启发： 数据分析</a:t>
            </a:r>
          </a:p>
        </p:txBody>
      </p:sp>
      <p:sp>
        <p:nvSpPr>
          <p:cNvPr id="32" name="AutoShape 28">
            <a:extLst>
              <a:ext uri="{FF2B5EF4-FFF2-40B4-BE49-F238E27FC236}">
                <a16:creationId xmlns:a16="http://schemas.microsoft.com/office/drawing/2014/main" id="{91BB3496-F43E-480D-9EE5-EC588045DF4D}"/>
              </a:ext>
            </a:extLst>
          </p:cNvPr>
          <p:cNvSpPr>
            <a:spLocks noChangeArrowheads="1"/>
          </p:cNvSpPr>
          <p:nvPr/>
        </p:nvSpPr>
        <p:spPr bwMode="gray">
          <a:xfrm flipV="1">
            <a:off x="1701805" y="2138833"/>
            <a:ext cx="1267430" cy="214216"/>
          </a:xfrm>
          <a:prstGeom prst="triangle">
            <a:avLst>
              <a:gd name="adj" fmla="val 50000"/>
            </a:avLst>
          </a:prstGeom>
          <a:gradFill rotWithShape="1">
            <a:gsLst>
              <a:gs pos="0">
                <a:srgbClr val="FF6161"/>
              </a:gs>
              <a:gs pos="100000">
                <a:srgbClr val="FF6161">
                  <a:gamma/>
                  <a:tint val="0"/>
                  <a:invGamma/>
                </a:srgbClr>
              </a:gs>
            </a:gsLst>
            <a:lin ang="5400000" scaled="1"/>
          </a:gradFill>
          <a:ln w="9525">
            <a:noFill/>
            <a:miter lim="800000"/>
            <a:headEnd/>
            <a:tailEnd/>
          </a:ln>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黑体" panose="02010609060101010101" pitchFamily="49" charset="-122"/>
              <a:ea typeface="黑体" panose="02010609060101010101" pitchFamily="49" charset="-122"/>
            </a:endParaRPr>
          </a:p>
        </p:txBody>
      </p:sp>
      <p:sp>
        <p:nvSpPr>
          <p:cNvPr id="45" name="箭头: 右 44">
            <a:extLst>
              <a:ext uri="{FF2B5EF4-FFF2-40B4-BE49-F238E27FC236}">
                <a16:creationId xmlns:a16="http://schemas.microsoft.com/office/drawing/2014/main" id="{0EBC15A9-3554-47E6-8B60-A3ED652010EA}"/>
              </a:ext>
            </a:extLst>
          </p:cNvPr>
          <p:cNvSpPr/>
          <p:nvPr/>
        </p:nvSpPr>
        <p:spPr>
          <a:xfrm>
            <a:off x="4045915" y="4431189"/>
            <a:ext cx="375300"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箭头: 右 45">
            <a:extLst>
              <a:ext uri="{FF2B5EF4-FFF2-40B4-BE49-F238E27FC236}">
                <a16:creationId xmlns:a16="http://schemas.microsoft.com/office/drawing/2014/main" id="{9CD78B8D-2D0C-49E3-A79E-CF704D122EE9}"/>
              </a:ext>
            </a:extLst>
          </p:cNvPr>
          <p:cNvSpPr/>
          <p:nvPr/>
        </p:nvSpPr>
        <p:spPr>
          <a:xfrm rot="5400000">
            <a:off x="6132046" y="2924347"/>
            <a:ext cx="375300"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C22681AA-BA32-4A4A-B8A2-A7DF7333E239}"/>
              </a:ext>
            </a:extLst>
          </p:cNvPr>
          <p:cNvPicPr>
            <a:picLocks noChangeAspect="1"/>
          </p:cNvPicPr>
          <p:nvPr/>
        </p:nvPicPr>
        <p:blipFill>
          <a:blip r:embed="rId3"/>
          <a:stretch>
            <a:fillRect/>
          </a:stretch>
        </p:blipFill>
        <p:spPr>
          <a:xfrm>
            <a:off x="4910436" y="3625434"/>
            <a:ext cx="4012328" cy="1611509"/>
          </a:xfrm>
          <a:prstGeom prst="rect">
            <a:avLst/>
          </a:prstGeom>
        </p:spPr>
      </p:pic>
      <p:pic>
        <p:nvPicPr>
          <p:cNvPr id="3" name="图片 2">
            <a:extLst>
              <a:ext uri="{FF2B5EF4-FFF2-40B4-BE49-F238E27FC236}">
                <a16:creationId xmlns:a16="http://schemas.microsoft.com/office/drawing/2014/main" id="{CA15833F-7A22-429F-825E-B1FF1B452694}"/>
              </a:ext>
            </a:extLst>
          </p:cNvPr>
          <p:cNvPicPr>
            <a:picLocks noChangeAspect="1"/>
          </p:cNvPicPr>
          <p:nvPr/>
        </p:nvPicPr>
        <p:blipFill>
          <a:blip r:embed="rId4"/>
          <a:stretch>
            <a:fillRect/>
          </a:stretch>
        </p:blipFill>
        <p:spPr>
          <a:xfrm>
            <a:off x="289300" y="3346728"/>
            <a:ext cx="1786049" cy="1165813"/>
          </a:xfrm>
          <a:prstGeom prst="rect">
            <a:avLst/>
          </a:prstGeom>
        </p:spPr>
      </p:pic>
      <p:pic>
        <p:nvPicPr>
          <p:cNvPr id="8" name="图片 7">
            <a:extLst>
              <a:ext uri="{FF2B5EF4-FFF2-40B4-BE49-F238E27FC236}">
                <a16:creationId xmlns:a16="http://schemas.microsoft.com/office/drawing/2014/main" id="{0FF58ADB-471C-4CDB-834C-BCD833492545}"/>
              </a:ext>
            </a:extLst>
          </p:cNvPr>
          <p:cNvPicPr>
            <a:picLocks noChangeAspect="1"/>
          </p:cNvPicPr>
          <p:nvPr/>
        </p:nvPicPr>
        <p:blipFill>
          <a:blip r:embed="rId5"/>
          <a:stretch>
            <a:fillRect/>
          </a:stretch>
        </p:blipFill>
        <p:spPr>
          <a:xfrm>
            <a:off x="2075349" y="3344962"/>
            <a:ext cx="1615214" cy="1165813"/>
          </a:xfrm>
          <a:prstGeom prst="rect">
            <a:avLst/>
          </a:prstGeom>
        </p:spPr>
      </p:pic>
      <p:pic>
        <p:nvPicPr>
          <p:cNvPr id="9" name="图片 8">
            <a:extLst>
              <a:ext uri="{FF2B5EF4-FFF2-40B4-BE49-F238E27FC236}">
                <a16:creationId xmlns:a16="http://schemas.microsoft.com/office/drawing/2014/main" id="{A9421B1C-B93B-4811-9518-821401B87B39}"/>
              </a:ext>
            </a:extLst>
          </p:cNvPr>
          <p:cNvPicPr>
            <a:picLocks noChangeAspect="1"/>
          </p:cNvPicPr>
          <p:nvPr/>
        </p:nvPicPr>
        <p:blipFill>
          <a:blip r:embed="rId6"/>
          <a:stretch>
            <a:fillRect/>
          </a:stretch>
        </p:blipFill>
        <p:spPr>
          <a:xfrm>
            <a:off x="289300" y="4510776"/>
            <a:ext cx="1760038" cy="1165813"/>
          </a:xfrm>
          <a:prstGeom prst="rect">
            <a:avLst/>
          </a:prstGeom>
        </p:spPr>
      </p:pic>
      <p:pic>
        <p:nvPicPr>
          <p:cNvPr id="10" name="图片 9">
            <a:extLst>
              <a:ext uri="{FF2B5EF4-FFF2-40B4-BE49-F238E27FC236}">
                <a16:creationId xmlns:a16="http://schemas.microsoft.com/office/drawing/2014/main" id="{CA8DDD4C-F989-4027-8A82-A30B13AC3327}"/>
              </a:ext>
            </a:extLst>
          </p:cNvPr>
          <p:cNvPicPr>
            <a:picLocks noChangeAspect="1"/>
          </p:cNvPicPr>
          <p:nvPr/>
        </p:nvPicPr>
        <p:blipFill>
          <a:blip r:embed="rId7"/>
          <a:stretch>
            <a:fillRect/>
          </a:stretch>
        </p:blipFill>
        <p:spPr>
          <a:xfrm>
            <a:off x="2045510" y="4491822"/>
            <a:ext cx="1645054" cy="1183002"/>
          </a:xfrm>
          <a:prstGeom prst="rect">
            <a:avLst/>
          </a:prstGeom>
        </p:spPr>
      </p:pic>
    </p:spTree>
    <p:extLst>
      <p:ext uri="{BB962C8B-B14F-4D97-AF65-F5344CB8AC3E}">
        <p14:creationId xmlns:p14="http://schemas.microsoft.com/office/powerpoint/2010/main" val="801690456"/>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117176" y="669880"/>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a:t>
            </a:r>
            <a:r>
              <a:rPr lang="zh-CN" altLang="en-US" b="1" dirty="0">
                <a:solidFill>
                  <a:schemeClr val="bg2">
                    <a:lumMod val="50000"/>
                  </a:schemeClr>
                </a:solidFill>
                <a:latin typeface="宋体" panose="02010600030101010101" pitchFamily="2" charset="-122"/>
                <a:ea typeface="宋体" panose="02010600030101010101" pitchFamily="2" charset="-122"/>
              </a:rPr>
              <a:t>如何进行特征工程</a:t>
            </a:r>
          </a:p>
        </p:txBody>
      </p:sp>
      <p:sp>
        <p:nvSpPr>
          <p:cNvPr id="7" name="文本框 6">
            <a:extLst>
              <a:ext uri="{FF2B5EF4-FFF2-40B4-BE49-F238E27FC236}">
                <a16:creationId xmlns:a16="http://schemas.microsoft.com/office/drawing/2014/main" id="{E481BC34-0452-4DBA-8411-08044631EC6E}"/>
              </a:ext>
            </a:extLst>
          </p:cNvPr>
          <p:cNvSpPr txBox="1"/>
          <p:nvPr/>
        </p:nvSpPr>
        <p:spPr>
          <a:xfrm>
            <a:off x="376211" y="987379"/>
            <a:ext cx="4834495" cy="369332"/>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3.4 </a:t>
            </a:r>
            <a:r>
              <a:rPr lang="zh-CN" altLang="en-US" b="1" dirty="0">
                <a:solidFill>
                  <a:schemeClr val="bg2">
                    <a:lumMod val="50000"/>
                  </a:schemeClr>
                </a:solidFill>
                <a:latin typeface="宋体" panose="02010600030101010101" pitchFamily="2" charset="-122"/>
                <a:ea typeface="宋体" panose="02010600030101010101" pitchFamily="2" charset="-122"/>
              </a:rPr>
              <a:t>最终的数据集</a:t>
            </a:r>
            <a:r>
              <a:rPr lang="en-US" altLang="zh-CN" b="1" dirty="0">
                <a:solidFill>
                  <a:schemeClr val="bg2">
                    <a:lumMod val="50000"/>
                  </a:schemeClr>
                </a:solidFill>
                <a:latin typeface="宋体" panose="02010600030101010101" pitchFamily="2" charset="-122"/>
                <a:ea typeface="宋体" panose="02010600030101010101" pitchFamily="2" charset="-122"/>
              </a:rPr>
              <a:t> </a:t>
            </a:r>
            <a:endParaRPr lang="zh-CN" altLang="en-US" b="1" dirty="0">
              <a:solidFill>
                <a:schemeClr val="bg2">
                  <a:lumMod val="50000"/>
                </a:schemeClr>
              </a:solidFill>
              <a:latin typeface="宋体" panose="02010600030101010101" pitchFamily="2" charset="-122"/>
              <a:ea typeface="宋体" panose="02010600030101010101" pitchFamily="2" charset="-122"/>
            </a:endParaRPr>
          </a:p>
        </p:txBody>
      </p:sp>
      <p:graphicFrame>
        <p:nvGraphicFramePr>
          <p:cNvPr id="36" name="表格 17">
            <a:extLst>
              <a:ext uri="{FF2B5EF4-FFF2-40B4-BE49-F238E27FC236}">
                <a16:creationId xmlns:a16="http://schemas.microsoft.com/office/drawing/2014/main" id="{B1D56DC1-7561-45EF-8D61-0F53D00A3520}"/>
              </a:ext>
            </a:extLst>
          </p:cNvPr>
          <p:cNvGraphicFramePr>
            <a:graphicFrameLocks noGrp="1"/>
          </p:cNvGraphicFramePr>
          <p:nvPr>
            <p:extLst>
              <p:ext uri="{D42A27DB-BD31-4B8C-83A1-F6EECF244321}">
                <p14:modId xmlns:p14="http://schemas.microsoft.com/office/powerpoint/2010/main" val="2429035861"/>
              </p:ext>
            </p:extLst>
          </p:nvPr>
        </p:nvGraphicFramePr>
        <p:xfrm>
          <a:off x="1666428" y="2045828"/>
          <a:ext cx="4946299" cy="2089580"/>
        </p:xfrm>
        <a:graphic>
          <a:graphicData uri="http://schemas.openxmlformats.org/drawingml/2006/table">
            <a:tbl>
              <a:tblPr firstRow="1" bandRow="1">
                <a:tableStyleId>{5C22544A-7EE6-4342-B048-85BDC9FD1C3A}</a:tableStyleId>
              </a:tblPr>
              <a:tblGrid>
                <a:gridCol w="911850">
                  <a:extLst>
                    <a:ext uri="{9D8B030D-6E8A-4147-A177-3AD203B41FA5}">
                      <a16:colId xmlns:a16="http://schemas.microsoft.com/office/drawing/2014/main" val="2947978623"/>
                    </a:ext>
                  </a:extLst>
                </a:gridCol>
                <a:gridCol w="1009657">
                  <a:extLst>
                    <a:ext uri="{9D8B030D-6E8A-4147-A177-3AD203B41FA5}">
                      <a16:colId xmlns:a16="http://schemas.microsoft.com/office/drawing/2014/main" val="4267097924"/>
                    </a:ext>
                  </a:extLst>
                </a:gridCol>
                <a:gridCol w="756198">
                  <a:extLst>
                    <a:ext uri="{9D8B030D-6E8A-4147-A177-3AD203B41FA5}">
                      <a16:colId xmlns:a16="http://schemas.microsoft.com/office/drawing/2014/main" val="3253289219"/>
                    </a:ext>
                  </a:extLst>
                </a:gridCol>
                <a:gridCol w="756198">
                  <a:extLst>
                    <a:ext uri="{9D8B030D-6E8A-4147-A177-3AD203B41FA5}">
                      <a16:colId xmlns:a16="http://schemas.microsoft.com/office/drawing/2014/main" val="1587271550"/>
                    </a:ext>
                  </a:extLst>
                </a:gridCol>
                <a:gridCol w="756198">
                  <a:extLst>
                    <a:ext uri="{9D8B030D-6E8A-4147-A177-3AD203B41FA5}">
                      <a16:colId xmlns:a16="http://schemas.microsoft.com/office/drawing/2014/main" val="63994000"/>
                    </a:ext>
                  </a:extLst>
                </a:gridCol>
                <a:gridCol w="756198">
                  <a:extLst>
                    <a:ext uri="{9D8B030D-6E8A-4147-A177-3AD203B41FA5}">
                      <a16:colId xmlns:a16="http://schemas.microsoft.com/office/drawing/2014/main" val="2040829882"/>
                    </a:ext>
                  </a:extLst>
                </a:gridCol>
              </a:tblGrid>
              <a:tr h="417916">
                <a:tc>
                  <a:txBody>
                    <a:bodyPr/>
                    <a:lstStyle/>
                    <a:p>
                      <a:pPr algn="ctr"/>
                      <a:r>
                        <a:rPr lang="en-US" altLang="zh-CN" sz="1200" baseline="0" dirty="0" err="1">
                          <a:latin typeface="Times New Roman" panose="02020603050405020304" pitchFamily="18" charset="0"/>
                          <a:cs typeface="Times New Roman" panose="02020603050405020304" pitchFamily="18" charset="0"/>
                        </a:rPr>
                        <a:t>user_id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item_id</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his_fea</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user_fea</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item_fea</a:t>
                      </a: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7492"/>
                  </a:ext>
                </a:extLst>
              </a:tr>
              <a:tr h="417916">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item8</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his_fea1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66935"/>
                  </a:ext>
                </a:extLst>
              </a:tr>
              <a:tr h="417916">
                <a:tc>
                  <a:txBody>
                    <a:bodyPr/>
                    <a:lstStyle/>
                    <a:p>
                      <a:pPr algn="ctr"/>
                      <a:r>
                        <a:rPr lang="en-US" altLang="zh-CN" sz="1200" baseline="0" dirty="0">
                          <a:latin typeface="Times New Roman" panose="02020603050405020304" pitchFamily="18" charset="0"/>
                          <a:cs typeface="Times New Roman" panose="02020603050405020304" pitchFamily="18" charset="0"/>
                        </a:rPr>
                        <a:t>user1</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item6</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score2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his_fea2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0206026"/>
                  </a:ext>
                </a:extLst>
              </a:tr>
              <a:tr h="417916">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a:latin typeface="Times New Roman" panose="02020603050405020304" pitchFamily="18" charset="0"/>
                          <a:cs typeface="Times New Roman" panose="02020603050405020304" pitchFamily="18" charset="0"/>
                        </a:rPr>
                        <a:t>…</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447533"/>
                  </a:ext>
                </a:extLst>
              </a:tr>
              <a:tr h="417916">
                <a:tc>
                  <a:txBody>
                    <a:bodyPr/>
                    <a:lstStyle/>
                    <a:p>
                      <a:pPr algn="ctr"/>
                      <a:r>
                        <a:rPr lang="en-US" altLang="zh-CN" sz="1200" baseline="0" dirty="0">
                          <a:latin typeface="Times New Roman" panose="02020603050405020304" pitchFamily="18" charset="0"/>
                          <a:cs typeface="Times New Roman" panose="02020603050405020304" pitchFamily="18" charset="0"/>
                        </a:rPr>
                        <a:t>user2</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itemk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scorek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r>
                        <a:rPr lang="en-US" altLang="zh-CN" sz="1200" baseline="0" dirty="0" err="1">
                          <a:latin typeface="Times New Roman" panose="02020603050405020304" pitchFamily="18" charset="0"/>
                          <a:cs typeface="Times New Roman" panose="02020603050405020304" pitchFamily="18" charset="0"/>
                        </a:rPr>
                        <a:t>his_feak</a:t>
                      </a: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tc>
                  <a:txBody>
                    <a:bodyPr/>
                    <a:lstStyle/>
                    <a:p>
                      <a:pPr algn="ctr"/>
                      <a:endParaRPr lang="zh-CN" altLang="en-US" sz="1200"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46812"/>
                  </a:ext>
                </a:extLst>
              </a:tr>
            </a:tbl>
          </a:graphicData>
        </a:graphic>
      </p:graphicFrame>
      <p:graphicFrame>
        <p:nvGraphicFramePr>
          <p:cNvPr id="26" name="表格 17">
            <a:extLst>
              <a:ext uri="{FF2B5EF4-FFF2-40B4-BE49-F238E27FC236}">
                <a16:creationId xmlns:a16="http://schemas.microsoft.com/office/drawing/2014/main" id="{BD9F23BB-4ED0-4BCE-BFCA-C1F6715E321F}"/>
              </a:ext>
            </a:extLst>
          </p:cNvPr>
          <p:cNvGraphicFramePr>
            <a:graphicFrameLocks noGrp="1"/>
          </p:cNvGraphicFramePr>
          <p:nvPr>
            <p:extLst>
              <p:ext uri="{D42A27DB-BD31-4B8C-83A1-F6EECF244321}">
                <p14:modId xmlns:p14="http://schemas.microsoft.com/office/powerpoint/2010/main" val="1002488828"/>
              </p:ext>
            </p:extLst>
          </p:nvPr>
        </p:nvGraphicFramePr>
        <p:xfrm>
          <a:off x="6612727" y="2045828"/>
          <a:ext cx="636955" cy="2089578"/>
        </p:xfrm>
        <a:graphic>
          <a:graphicData uri="http://schemas.openxmlformats.org/drawingml/2006/table">
            <a:tbl>
              <a:tblPr firstRow="1" bandRow="1">
                <a:tableStyleId>{5C22544A-7EE6-4342-B048-85BDC9FD1C3A}</a:tableStyleId>
              </a:tblPr>
              <a:tblGrid>
                <a:gridCol w="636955">
                  <a:extLst>
                    <a:ext uri="{9D8B030D-6E8A-4147-A177-3AD203B41FA5}">
                      <a16:colId xmlns:a16="http://schemas.microsoft.com/office/drawing/2014/main" val="2947978623"/>
                    </a:ext>
                  </a:extLst>
                </a:gridCol>
              </a:tblGrid>
              <a:tr h="430973">
                <a:tc>
                  <a:txBody>
                    <a:bodyPr/>
                    <a:lstStyle/>
                    <a:p>
                      <a:pPr algn="ctr"/>
                      <a:r>
                        <a:rPr lang="en-US" altLang="zh-CN" sz="1100" dirty="0">
                          <a:latin typeface="Times New Roman" panose="02020603050405020304" pitchFamily="18" charset="0"/>
                          <a:cs typeface="Times New Roman" panose="02020603050405020304" pitchFamily="18" charset="0"/>
                        </a:rPr>
                        <a:t>label</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31967492"/>
                  </a:ext>
                </a:extLst>
              </a:tr>
              <a:tr h="430973">
                <a:tc>
                  <a:txBody>
                    <a:bodyPr/>
                    <a:lstStyle/>
                    <a:p>
                      <a:pPr algn="ctr"/>
                      <a:r>
                        <a:rPr lang="en-US" altLang="zh-CN" sz="1100" dirty="0">
                          <a:latin typeface="Times New Roman" panose="02020603050405020304" pitchFamily="18" charset="0"/>
                          <a:cs typeface="Times New Roman" panose="02020603050405020304" pitchFamily="18" charset="0"/>
                        </a:rPr>
                        <a:t>0</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49266935"/>
                  </a:ext>
                </a:extLst>
              </a:tr>
              <a:tr h="430973">
                <a:tc>
                  <a:txBody>
                    <a:bodyPr/>
                    <a:lstStyle/>
                    <a:p>
                      <a:pPr algn="ctr"/>
                      <a:r>
                        <a:rPr lang="en-US" altLang="zh-CN" sz="1100" dirty="0">
                          <a:latin typeface="Times New Roman" panose="02020603050405020304" pitchFamily="18" charset="0"/>
                          <a:cs typeface="Times New Roman" panose="02020603050405020304" pitchFamily="18" charset="0"/>
                        </a:rPr>
                        <a:t>1</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830206026"/>
                  </a:ext>
                </a:extLst>
              </a:tr>
              <a:tr h="365686">
                <a:tc>
                  <a:txBody>
                    <a:bodyPr/>
                    <a:lstStyle/>
                    <a:p>
                      <a:pPr algn="ct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186447533"/>
                  </a:ext>
                </a:extLst>
              </a:tr>
              <a:tr h="430973">
                <a:tc>
                  <a:txBody>
                    <a:bodyPr/>
                    <a:lstStyle/>
                    <a:p>
                      <a:pPr algn="ct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4023346812"/>
                  </a:ext>
                </a:extLst>
              </a:tr>
            </a:tbl>
          </a:graphicData>
        </a:graphic>
      </p:graphicFrame>
    </p:spTree>
    <p:extLst>
      <p:ext uri="{BB962C8B-B14F-4D97-AF65-F5344CB8AC3E}">
        <p14:creationId xmlns:p14="http://schemas.microsoft.com/office/powerpoint/2010/main" val="2179268227"/>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555673" y="970199"/>
            <a:ext cx="3291841" cy="369332"/>
          </a:xfrm>
          <a:prstGeom prst="rect">
            <a:avLst/>
          </a:prstGeom>
          <a:noFill/>
        </p:spPr>
        <p:txBody>
          <a:bodyPr wrap="square" rtlCol="0">
            <a:spAutoFit/>
          </a:bodyPr>
          <a:lstStyle/>
          <a:p>
            <a:r>
              <a:rPr lang="zh-CN" altLang="en-US" b="1" dirty="0">
                <a:solidFill>
                  <a:schemeClr val="bg2">
                    <a:lumMod val="50000"/>
                  </a:schemeClr>
                </a:solidFill>
                <a:latin typeface="宋体" panose="02010600030101010101" pitchFamily="2" charset="-122"/>
                <a:ea typeface="宋体" panose="02010600030101010101" pitchFamily="2" charset="-122"/>
              </a:rPr>
              <a:t>本次直播内容</a:t>
            </a:r>
          </a:p>
        </p:txBody>
      </p:sp>
      <p:sp>
        <p:nvSpPr>
          <p:cNvPr id="7" name="文本框 6"/>
          <p:cNvSpPr txBox="1"/>
          <p:nvPr/>
        </p:nvSpPr>
        <p:spPr>
          <a:xfrm>
            <a:off x="1180067" y="1758550"/>
            <a:ext cx="7512148" cy="1198880"/>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为什么要特征工程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从召回结果到监督数据集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如何进行特征工程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rPr>
              <a:t>4.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排序简述</a:t>
            </a:r>
          </a:p>
        </p:txBody>
      </p:sp>
    </p:spTree>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555672" y="926123"/>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4.</a:t>
            </a:r>
            <a:r>
              <a:rPr lang="zh-CN" altLang="en-US" b="1" dirty="0">
                <a:solidFill>
                  <a:schemeClr val="bg2">
                    <a:lumMod val="50000"/>
                  </a:schemeClr>
                </a:solidFill>
                <a:latin typeface="宋体" panose="02010600030101010101" pitchFamily="2" charset="-122"/>
                <a:ea typeface="宋体" panose="02010600030101010101" pitchFamily="2" charset="-122"/>
              </a:rPr>
              <a:t>排序简述</a:t>
            </a:r>
          </a:p>
        </p:txBody>
      </p:sp>
      <p:sp>
        <p:nvSpPr>
          <p:cNvPr id="2" name="文本框 1"/>
          <p:cNvSpPr txBox="1"/>
          <p:nvPr/>
        </p:nvSpPr>
        <p:spPr>
          <a:xfrm>
            <a:off x="981306" y="1382553"/>
            <a:ext cx="6137341" cy="1477328"/>
          </a:xfrm>
          <a:prstGeom prst="rect">
            <a:avLst/>
          </a:prstGeom>
          <a:noFill/>
        </p:spPr>
        <p:txBody>
          <a:bodyPr wrap="square" rtlCol="0">
            <a:spAutoFit/>
          </a:bodyPr>
          <a:lstStyle/>
          <a:p>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机器学习模型 </a:t>
            </a:r>
            <a:r>
              <a:rPr lang="en-US" altLang="zh-CN" dirty="0" err="1">
                <a:latin typeface="宋体" panose="02010600030101010101" pitchFamily="2" charset="-122"/>
                <a:ea typeface="宋体" panose="02010600030101010101" pitchFamily="2" charset="-122"/>
              </a:rPr>
              <a:t>lgb</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LGBMclassifier</a:t>
            </a: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排序模型 </a:t>
            </a:r>
            <a:r>
              <a:rPr lang="en-US" altLang="zh-CN" dirty="0" err="1">
                <a:latin typeface="宋体" panose="02010600030101010101" pitchFamily="2" charset="-122"/>
                <a:ea typeface="宋体" panose="02010600030101010101" pitchFamily="2" charset="-122"/>
              </a:rPr>
              <a:t>lgb</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LGBMRanker</a:t>
            </a: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深度学习模型 </a:t>
            </a:r>
            <a:r>
              <a:rPr lang="en-US" altLang="zh-CN" dirty="0">
                <a:latin typeface="宋体" panose="02010600030101010101" pitchFamily="2" charset="-122"/>
                <a:ea typeface="宋体" panose="02010600030101010101" pitchFamily="2" charset="-122"/>
              </a:rPr>
              <a:t>DIN</a:t>
            </a:r>
          </a:p>
          <a:p>
            <a:pPr marL="285750" indent="-285750">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模型融合思路  简单加权和</a:t>
            </a:r>
            <a:r>
              <a:rPr lang="en-US" altLang="zh-CN" dirty="0">
                <a:latin typeface="宋体" panose="02010600030101010101" pitchFamily="2" charset="-122"/>
                <a:ea typeface="宋体" panose="02010600030101010101" pitchFamily="2" charset="-122"/>
              </a:rPr>
              <a:t>stacking</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8610047"/>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555672" y="926123"/>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4.1 </a:t>
            </a:r>
            <a:r>
              <a:rPr lang="en-US" altLang="zh-CN" b="1" dirty="0" err="1">
                <a:solidFill>
                  <a:schemeClr val="bg2">
                    <a:lumMod val="50000"/>
                  </a:schemeClr>
                </a:solidFill>
                <a:latin typeface="宋体" panose="02010600030101010101" pitchFamily="2" charset="-122"/>
                <a:ea typeface="宋体" panose="02010600030101010101" pitchFamily="2" charset="-122"/>
              </a:rPr>
              <a:t>LGBRanker</a:t>
            </a:r>
            <a:endParaRPr lang="zh-CN" altLang="en-US" b="1" dirty="0">
              <a:solidFill>
                <a:schemeClr val="bg2">
                  <a:lumMod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7872358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555672" y="806482"/>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4.2 DIN</a:t>
            </a:r>
            <a:endParaRPr lang="zh-CN" altLang="en-US" b="1" dirty="0">
              <a:solidFill>
                <a:schemeClr val="bg2">
                  <a:lumMod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4186471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555672" y="926123"/>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4.3 </a:t>
            </a:r>
            <a:r>
              <a:rPr lang="zh-CN" altLang="en-US" b="1" dirty="0">
                <a:solidFill>
                  <a:schemeClr val="bg2">
                    <a:lumMod val="50000"/>
                  </a:schemeClr>
                </a:solidFill>
                <a:latin typeface="宋体" panose="02010600030101010101" pitchFamily="2" charset="-122"/>
                <a:ea typeface="宋体" panose="02010600030101010101" pitchFamily="2" charset="-122"/>
              </a:rPr>
              <a:t>模型融合</a:t>
            </a:r>
          </a:p>
        </p:txBody>
      </p:sp>
    </p:spTree>
    <p:extLst>
      <p:ext uri="{BB962C8B-B14F-4D97-AF65-F5344CB8AC3E}">
        <p14:creationId xmlns:p14="http://schemas.microsoft.com/office/powerpoint/2010/main" val="427130298"/>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555672" y="926123"/>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5.</a:t>
            </a:r>
            <a:r>
              <a:rPr lang="zh-CN" altLang="en-US" b="1" dirty="0">
                <a:solidFill>
                  <a:schemeClr val="bg2">
                    <a:lumMod val="50000"/>
                  </a:schemeClr>
                </a:solidFill>
                <a:latin typeface="宋体" panose="02010600030101010101" pitchFamily="2" charset="-122"/>
                <a:ea typeface="宋体" panose="02010600030101010101" pitchFamily="2" charset="-122"/>
              </a:rPr>
              <a:t> 总结</a:t>
            </a:r>
          </a:p>
        </p:txBody>
      </p:sp>
      <p:pic>
        <p:nvPicPr>
          <p:cNvPr id="2" name="图片 1">
            <a:extLst>
              <a:ext uri="{FF2B5EF4-FFF2-40B4-BE49-F238E27FC236}">
                <a16:creationId xmlns:a16="http://schemas.microsoft.com/office/drawing/2014/main" id="{6207E7C7-9122-4854-B037-4FE33954956B}"/>
              </a:ext>
            </a:extLst>
          </p:cNvPr>
          <p:cNvPicPr>
            <a:picLocks noChangeAspect="1"/>
          </p:cNvPicPr>
          <p:nvPr/>
        </p:nvPicPr>
        <p:blipFill>
          <a:blip r:embed="rId3"/>
          <a:stretch>
            <a:fillRect/>
          </a:stretch>
        </p:blipFill>
        <p:spPr>
          <a:xfrm>
            <a:off x="780422" y="1891556"/>
            <a:ext cx="7583156" cy="2586439"/>
          </a:xfrm>
          <a:prstGeom prst="rect">
            <a:avLst/>
          </a:prstGeom>
        </p:spPr>
      </p:pic>
    </p:spTree>
    <p:extLst>
      <p:ext uri="{BB962C8B-B14F-4D97-AF65-F5344CB8AC3E}">
        <p14:creationId xmlns:p14="http://schemas.microsoft.com/office/powerpoint/2010/main" val="540146969"/>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31927"/>
        </a:solidFill>
        <a:effectLst/>
      </p:bgPr>
    </p:bg>
    <p:spTree>
      <p:nvGrpSpPr>
        <p:cNvPr id="1" name=""/>
        <p:cNvGrpSpPr/>
        <p:nvPr/>
      </p:nvGrpSpPr>
      <p:grpSpPr>
        <a:xfrm>
          <a:off x="0" y="0"/>
          <a:ext cx="0" cy="0"/>
          <a:chOff x="0" y="0"/>
          <a:chExt cx="0" cy="0"/>
        </a:xfrm>
      </p:grpSpPr>
      <p:sp>
        <p:nvSpPr>
          <p:cNvPr id="5" name="TextBox 4"/>
          <p:cNvSpPr txBox="1"/>
          <p:nvPr/>
        </p:nvSpPr>
        <p:spPr>
          <a:xfrm>
            <a:off x="1384459" y="911042"/>
            <a:ext cx="5987415" cy="1684020"/>
          </a:xfrm>
          <a:prstGeom prst="rect">
            <a:avLst/>
          </a:prstGeom>
          <a:noFill/>
        </p:spPr>
        <p:txBody>
          <a:bodyPr wrap="square" rtlCol="0">
            <a:spAutoFit/>
          </a:bodyPr>
          <a:lstStyle/>
          <a:p>
            <a:pPr algn="ctr">
              <a:lnSpc>
                <a:spcPct val="150000"/>
              </a:lnSpc>
            </a:pPr>
            <a:r>
              <a:rPr lang="en-US" altLang="zh-CN" sz="4500" b="1" dirty="0">
                <a:solidFill>
                  <a:schemeClr val="bg1"/>
                </a:solidFill>
                <a:latin typeface="微软雅黑" panose="020B0503020204020204" pitchFamily="34" charset="-122"/>
                <a:ea typeface="微软雅黑" panose="020B0503020204020204" pitchFamily="34" charset="-122"/>
              </a:rPr>
              <a:t>     </a:t>
            </a:r>
            <a:r>
              <a:rPr lang="zh-CN" altLang="en-US" sz="4500" b="1" dirty="0">
                <a:solidFill>
                  <a:schemeClr val="bg1"/>
                </a:solidFill>
                <a:latin typeface="微软雅黑" panose="020B0503020204020204" pitchFamily="34" charset="-122"/>
                <a:ea typeface="微软雅黑" panose="020B0503020204020204" pitchFamily="34" charset="-122"/>
              </a:rPr>
              <a:t>Datawhale</a:t>
            </a:r>
          </a:p>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做对学习者最有价值的开源社区</a:t>
            </a:r>
          </a:p>
        </p:txBody>
      </p:sp>
      <p:sp>
        <p:nvSpPr>
          <p:cNvPr id="2" name="矩形 1"/>
          <p:cNvSpPr/>
          <p:nvPr/>
        </p:nvSpPr>
        <p:spPr>
          <a:xfrm>
            <a:off x="2517934" y="1259657"/>
            <a:ext cx="776288" cy="711041"/>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pic>
        <p:nvPicPr>
          <p:cNvPr id="3" name="图片 2"/>
          <p:cNvPicPr>
            <a:picLocks noChangeAspect="1"/>
          </p:cNvPicPr>
          <p:nvPr/>
        </p:nvPicPr>
        <p:blipFill>
          <a:blip r:embed="rId5"/>
          <a:srcRect l="15781" t="11667" r="16955" b="31289"/>
          <a:stretch>
            <a:fillRect/>
          </a:stretch>
        </p:blipFill>
        <p:spPr>
          <a:xfrm>
            <a:off x="3767137" y="2924260"/>
            <a:ext cx="1609725" cy="158115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218F76-5DC5-48FF-99C1-E8C7214752AC}"/>
              </a:ext>
            </a:extLst>
          </p:cNvPr>
          <p:cNvSpPr/>
          <p:nvPr/>
        </p:nvSpPr>
        <p:spPr>
          <a:xfrm>
            <a:off x="2929089" y="2209126"/>
            <a:ext cx="2320549" cy="2395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2" name="矩形: 圆角 21">
            <a:extLst>
              <a:ext uri="{FF2B5EF4-FFF2-40B4-BE49-F238E27FC236}">
                <a16:creationId xmlns:a16="http://schemas.microsoft.com/office/drawing/2014/main" id="{30A8876E-94CE-4992-A2CF-C8A37F4D090A}"/>
              </a:ext>
            </a:extLst>
          </p:cNvPr>
          <p:cNvSpPr/>
          <p:nvPr/>
        </p:nvSpPr>
        <p:spPr>
          <a:xfrm>
            <a:off x="4300922" y="2586831"/>
            <a:ext cx="826771" cy="172212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黑体" panose="02010609060101010101" pitchFamily="49" charset="-122"/>
            </a:endParaRPr>
          </a:p>
        </p:txBody>
      </p:sp>
      <p:sp>
        <p:nvSpPr>
          <p:cNvPr id="3" name="矩形: 圆角 2">
            <a:extLst>
              <a:ext uri="{FF2B5EF4-FFF2-40B4-BE49-F238E27FC236}">
                <a16:creationId xmlns:a16="http://schemas.microsoft.com/office/drawing/2014/main" id="{0B267CC6-778B-4782-AEE1-59ECA72B3FFF}"/>
              </a:ext>
            </a:extLst>
          </p:cNvPr>
          <p:cNvSpPr/>
          <p:nvPr/>
        </p:nvSpPr>
        <p:spPr>
          <a:xfrm>
            <a:off x="284000" y="3085819"/>
            <a:ext cx="6477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ea typeface="黑体" panose="02010609060101010101" pitchFamily="49" charset="-122"/>
              </a:rPr>
              <a:t>海量文章</a:t>
            </a:r>
          </a:p>
        </p:txBody>
      </p:sp>
      <p:sp>
        <p:nvSpPr>
          <p:cNvPr id="6" name="箭头: 右 5">
            <a:extLst>
              <a:ext uri="{FF2B5EF4-FFF2-40B4-BE49-F238E27FC236}">
                <a16:creationId xmlns:a16="http://schemas.microsoft.com/office/drawing/2014/main" id="{63AD1F8B-36BC-420C-8554-D522EFD52F56}"/>
              </a:ext>
            </a:extLst>
          </p:cNvPr>
          <p:cNvSpPr/>
          <p:nvPr/>
        </p:nvSpPr>
        <p:spPr>
          <a:xfrm>
            <a:off x="1103151" y="3281923"/>
            <a:ext cx="1151208"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9" name="文本框 8">
            <a:extLst>
              <a:ext uri="{FF2B5EF4-FFF2-40B4-BE49-F238E27FC236}">
                <a16:creationId xmlns:a16="http://schemas.microsoft.com/office/drawing/2014/main" id="{308AD8AD-A1E2-4831-AC4A-79BFB16E62CB}"/>
              </a:ext>
            </a:extLst>
          </p:cNvPr>
          <p:cNvSpPr txBox="1"/>
          <p:nvPr/>
        </p:nvSpPr>
        <p:spPr>
          <a:xfrm>
            <a:off x="1103151" y="2620939"/>
            <a:ext cx="1310640" cy="646331"/>
          </a:xfrm>
          <a:prstGeom prst="rect">
            <a:avLst/>
          </a:prstGeom>
          <a:noFill/>
        </p:spPr>
        <p:txBody>
          <a:bodyPr wrap="square" rtlCol="0">
            <a:spAutoFit/>
          </a:bodyPr>
          <a:lstStyle/>
          <a:p>
            <a:r>
              <a:rPr lang="zh-CN" altLang="en-US" sz="1200" dirty="0">
                <a:latin typeface="Times New Roman" panose="02020603050405020304" pitchFamily="18" charset="0"/>
                <a:ea typeface="黑体" panose="02010609060101010101" pitchFamily="49" charset="-122"/>
              </a:rPr>
              <a:t>通过召回策略得到了每个用户的候选商品</a:t>
            </a:r>
          </a:p>
        </p:txBody>
      </p:sp>
      <p:sp>
        <p:nvSpPr>
          <p:cNvPr id="11" name="矩形: 圆角 10">
            <a:extLst>
              <a:ext uri="{FF2B5EF4-FFF2-40B4-BE49-F238E27FC236}">
                <a16:creationId xmlns:a16="http://schemas.microsoft.com/office/drawing/2014/main" id="{91B3C7C6-5835-416C-86CE-ECCA5B801CDD}"/>
              </a:ext>
            </a:extLst>
          </p:cNvPr>
          <p:cNvSpPr/>
          <p:nvPr/>
        </p:nvSpPr>
        <p:spPr>
          <a:xfrm>
            <a:off x="2421998" y="3108333"/>
            <a:ext cx="6477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ea typeface="黑体" panose="02010609060101010101" pitchFamily="49" charset="-122"/>
              </a:rPr>
              <a:t>候选商品</a:t>
            </a:r>
          </a:p>
        </p:txBody>
      </p:sp>
      <p:sp>
        <p:nvSpPr>
          <p:cNvPr id="13" name="箭头: 右 12">
            <a:extLst>
              <a:ext uri="{FF2B5EF4-FFF2-40B4-BE49-F238E27FC236}">
                <a16:creationId xmlns:a16="http://schemas.microsoft.com/office/drawing/2014/main" id="{D78642F0-946E-4DF0-BF17-5DF4DF3DB11F}"/>
              </a:ext>
            </a:extLst>
          </p:cNvPr>
          <p:cNvSpPr/>
          <p:nvPr/>
        </p:nvSpPr>
        <p:spPr>
          <a:xfrm rot="20279289">
            <a:off x="3338093" y="3037023"/>
            <a:ext cx="724487"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矩形: 圆角 14">
            <a:extLst>
              <a:ext uri="{FF2B5EF4-FFF2-40B4-BE49-F238E27FC236}">
                <a16:creationId xmlns:a16="http://schemas.microsoft.com/office/drawing/2014/main" id="{58C44F27-D4FC-4128-8AFC-1C2702CFE91F}"/>
              </a:ext>
            </a:extLst>
          </p:cNvPr>
          <p:cNvSpPr/>
          <p:nvPr/>
        </p:nvSpPr>
        <p:spPr>
          <a:xfrm>
            <a:off x="4384304" y="2677005"/>
            <a:ext cx="64770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ea typeface="黑体" panose="02010609060101010101" pitchFamily="49" charset="-122"/>
              </a:rPr>
              <a:t>排序特征</a:t>
            </a:r>
          </a:p>
        </p:txBody>
      </p:sp>
      <p:sp>
        <p:nvSpPr>
          <p:cNvPr id="16" name="文本框 15">
            <a:extLst>
              <a:ext uri="{FF2B5EF4-FFF2-40B4-BE49-F238E27FC236}">
                <a16:creationId xmlns:a16="http://schemas.microsoft.com/office/drawing/2014/main" id="{4B8600DC-F8C0-4458-8D89-1E3F72D453D2}"/>
              </a:ext>
            </a:extLst>
          </p:cNvPr>
          <p:cNvSpPr txBox="1"/>
          <p:nvPr/>
        </p:nvSpPr>
        <p:spPr>
          <a:xfrm>
            <a:off x="2904975" y="2292285"/>
            <a:ext cx="1171184" cy="769441"/>
          </a:xfrm>
          <a:prstGeom prst="rect">
            <a:avLst/>
          </a:prstGeom>
          <a:noFill/>
        </p:spPr>
        <p:txBody>
          <a:bodyPr wrap="square" rtlCol="0">
            <a:spAutoFit/>
          </a:bodyPr>
          <a:lstStyle/>
          <a:p>
            <a:r>
              <a:rPr lang="zh-CN" altLang="en-US" sz="1100" dirty="0">
                <a:latin typeface="Times New Roman" panose="02020603050405020304" pitchFamily="18" charset="0"/>
                <a:ea typeface="黑体" panose="02010609060101010101" pitchFamily="49" charset="-122"/>
              </a:rPr>
              <a:t>将候选物品的特征，及用户本身的属性、兴趣特征拼接到一起</a:t>
            </a:r>
          </a:p>
        </p:txBody>
      </p:sp>
      <p:sp>
        <p:nvSpPr>
          <p:cNvPr id="17" name="矩形: 圆角 16">
            <a:extLst>
              <a:ext uri="{FF2B5EF4-FFF2-40B4-BE49-F238E27FC236}">
                <a16:creationId xmlns:a16="http://schemas.microsoft.com/office/drawing/2014/main" id="{97DFFA35-7B97-4F76-B2D3-3EDA69518511}"/>
              </a:ext>
            </a:extLst>
          </p:cNvPr>
          <p:cNvSpPr/>
          <p:nvPr/>
        </p:nvSpPr>
        <p:spPr>
          <a:xfrm>
            <a:off x="4393829" y="3519813"/>
            <a:ext cx="62865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ea typeface="黑体" panose="02010609060101010101" pitchFamily="49" charset="-122"/>
              </a:rPr>
              <a:t>排序标签</a:t>
            </a:r>
          </a:p>
        </p:txBody>
      </p:sp>
      <p:sp>
        <p:nvSpPr>
          <p:cNvPr id="18" name="文本框 17">
            <a:extLst>
              <a:ext uri="{FF2B5EF4-FFF2-40B4-BE49-F238E27FC236}">
                <a16:creationId xmlns:a16="http://schemas.microsoft.com/office/drawing/2014/main" id="{5FDD3674-FBDA-409A-8CB9-9B657022052D}"/>
              </a:ext>
            </a:extLst>
          </p:cNvPr>
          <p:cNvSpPr txBox="1"/>
          <p:nvPr/>
        </p:nvSpPr>
        <p:spPr>
          <a:xfrm>
            <a:off x="2929089" y="3861079"/>
            <a:ext cx="1173479" cy="646331"/>
          </a:xfrm>
          <a:prstGeom prst="rect">
            <a:avLst/>
          </a:prstGeom>
          <a:noFill/>
        </p:spPr>
        <p:txBody>
          <a:bodyPr wrap="square" rtlCol="0">
            <a:spAutoFit/>
          </a:bodyPr>
          <a:lstStyle/>
          <a:p>
            <a:r>
              <a:rPr lang="zh-CN" altLang="en-US" sz="1200" dirty="0">
                <a:latin typeface="Times New Roman" panose="02020603050405020304" pitchFamily="18" charset="0"/>
                <a:ea typeface="黑体" panose="02010609060101010101" pitchFamily="49" charset="-122"/>
              </a:rPr>
              <a:t>提取用户最后一次点击构造排序标签</a:t>
            </a:r>
          </a:p>
        </p:txBody>
      </p:sp>
      <p:sp>
        <p:nvSpPr>
          <p:cNvPr id="20" name="箭头: 右 19">
            <a:extLst>
              <a:ext uri="{FF2B5EF4-FFF2-40B4-BE49-F238E27FC236}">
                <a16:creationId xmlns:a16="http://schemas.microsoft.com/office/drawing/2014/main" id="{9C03DC0E-F275-4931-9E3D-08C609502367}"/>
              </a:ext>
            </a:extLst>
          </p:cNvPr>
          <p:cNvSpPr/>
          <p:nvPr/>
        </p:nvSpPr>
        <p:spPr>
          <a:xfrm rot="753562">
            <a:off x="3339043" y="3571501"/>
            <a:ext cx="724487"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1" name="箭头: 右 20">
            <a:extLst>
              <a:ext uri="{FF2B5EF4-FFF2-40B4-BE49-F238E27FC236}">
                <a16:creationId xmlns:a16="http://schemas.microsoft.com/office/drawing/2014/main" id="{1011E67F-AEC7-402D-8F4B-E553C57F1698}"/>
              </a:ext>
            </a:extLst>
          </p:cNvPr>
          <p:cNvSpPr/>
          <p:nvPr/>
        </p:nvSpPr>
        <p:spPr>
          <a:xfrm>
            <a:off x="5294084" y="3306453"/>
            <a:ext cx="1151208"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3" name="文本框 22">
            <a:extLst>
              <a:ext uri="{FF2B5EF4-FFF2-40B4-BE49-F238E27FC236}">
                <a16:creationId xmlns:a16="http://schemas.microsoft.com/office/drawing/2014/main" id="{743F251C-A5CD-4FBF-B9FC-614D01B92490}"/>
              </a:ext>
            </a:extLst>
          </p:cNvPr>
          <p:cNvSpPr txBox="1"/>
          <p:nvPr/>
        </p:nvSpPr>
        <p:spPr>
          <a:xfrm>
            <a:off x="5293714" y="2547378"/>
            <a:ext cx="1173479" cy="830997"/>
          </a:xfrm>
          <a:prstGeom prst="rect">
            <a:avLst/>
          </a:prstGeom>
          <a:noFill/>
        </p:spPr>
        <p:txBody>
          <a:bodyPr wrap="square" rtlCol="0">
            <a:spAutoFit/>
          </a:bodyPr>
          <a:lstStyle/>
          <a:p>
            <a:r>
              <a:rPr lang="zh-CN" altLang="en-US" sz="1200" dirty="0">
                <a:latin typeface="Times New Roman" panose="02020603050405020304" pitchFamily="18" charset="0"/>
                <a:ea typeface="黑体" panose="02010609060101010101" pitchFamily="49" charset="-122"/>
              </a:rPr>
              <a:t>通过排序模型得到候选物品的点击率或者排序分数</a:t>
            </a:r>
          </a:p>
        </p:txBody>
      </p:sp>
      <p:sp>
        <p:nvSpPr>
          <p:cNvPr id="24" name="矩形: 圆角 23">
            <a:extLst>
              <a:ext uri="{FF2B5EF4-FFF2-40B4-BE49-F238E27FC236}">
                <a16:creationId xmlns:a16="http://schemas.microsoft.com/office/drawing/2014/main" id="{B6DDA0A1-2718-49D0-A0F8-51D9292ACC7D}"/>
              </a:ext>
            </a:extLst>
          </p:cNvPr>
          <p:cNvSpPr/>
          <p:nvPr/>
        </p:nvSpPr>
        <p:spPr>
          <a:xfrm>
            <a:off x="6621981" y="3085819"/>
            <a:ext cx="6477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ea typeface="黑体" panose="02010609060101010101" pitchFamily="49" charset="-122"/>
              </a:rPr>
              <a:t>排序列表</a:t>
            </a:r>
          </a:p>
        </p:txBody>
      </p:sp>
      <p:sp>
        <p:nvSpPr>
          <p:cNvPr id="25" name="矩形: 圆角 24">
            <a:extLst>
              <a:ext uri="{FF2B5EF4-FFF2-40B4-BE49-F238E27FC236}">
                <a16:creationId xmlns:a16="http://schemas.microsoft.com/office/drawing/2014/main" id="{9BD2D74C-204B-4B89-BB7A-69639DB0C1D6}"/>
              </a:ext>
            </a:extLst>
          </p:cNvPr>
          <p:cNvSpPr/>
          <p:nvPr/>
        </p:nvSpPr>
        <p:spPr>
          <a:xfrm>
            <a:off x="8270759" y="3066423"/>
            <a:ext cx="6477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ea typeface="黑体" panose="02010609060101010101" pitchFamily="49" charset="-122"/>
              </a:rPr>
              <a:t>排序列表</a:t>
            </a:r>
          </a:p>
        </p:txBody>
      </p:sp>
      <p:sp>
        <p:nvSpPr>
          <p:cNvPr id="26" name="箭头: 右 25">
            <a:extLst>
              <a:ext uri="{FF2B5EF4-FFF2-40B4-BE49-F238E27FC236}">
                <a16:creationId xmlns:a16="http://schemas.microsoft.com/office/drawing/2014/main" id="{7833B21D-6AC5-474F-83C6-12EA90B15357}"/>
              </a:ext>
            </a:extLst>
          </p:cNvPr>
          <p:cNvSpPr/>
          <p:nvPr/>
        </p:nvSpPr>
        <p:spPr>
          <a:xfrm rot="5400000">
            <a:off x="6481355" y="4151217"/>
            <a:ext cx="908358"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27" name="文本框 26">
            <a:extLst>
              <a:ext uri="{FF2B5EF4-FFF2-40B4-BE49-F238E27FC236}">
                <a16:creationId xmlns:a16="http://schemas.microsoft.com/office/drawing/2014/main" id="{AC6C6385-5779-4572-91FD-47FE30F75061}"/>
              </a:ext>
            </a:extLst>
          </p:cNvPr>
          <p:cNvSpPr txBox="1"/>
          <p:nvPr/>
        </p:nvSpPr>
        <p:spPr>
          <a:xfrm>
            <a:off x="5655375" y="4009165"/>
            <a:ext cx="1173479" cy="830997"/>
          </a:xfrm>
          <a:prstGeom prst="rect">
            <a:avLst/>
          </a:prstGeom>
          <a:noFill/>
        </p:spPr>
        <p:txBody>
          <a:bodyPr wrap="square" rtlCol="0">
            <a:spAutoFit/>
          </a:bodyPr>
          <a:lstStyle/>
          <a:p>
            <a:r>
              <a:rPr lang="zh-CN" altLang="en-US" sz="1200" dirty="0">
                <a:latin typeface="Times New Roman" panose="02020603050405020304" pitchFamily="18" charset="0"/>
                <a:ea typeface="黑体" panose="02010609060101010101" pitchFamily="49" charset="-122"/>
              </a:rPr>
              <a:t>通过排序模型得到候选物品的点击率或者排序分数</a:t>
            </a:r>
          </a:p>
        </p:txBody>
      </p:sp>
      <p:sp>
        <p:nvSpPr>
          <p:cNvPr id="28" name="文本框 27">
            <a:extLst>
              <a:ext uri="{FF2B5EF4-FFF2-40B4-BE49-F238E27FC236}">
                <a16:creationId xmlns:a16="http://schemas.microsoft.com/office/drawing/2014/main" id="{ACD200F9-EBAA-4A15-9DD5-89312073638B}"/>
              </a:ext>
            </a:extLst>
          </p:cNvPr>
          <p:cNvSpPr txBox="1"/>
          <p:nvPr/>
        </p:nvSpPr>
        <p:spPr>
          <a:xfrm>
            <a:off x="7338064" y="2547378"/>
            <a:ext cx="959962" cy="646331"/>
          </a:xfrm>
          <a:prstGeom prst="rect">
            <a:avLst/>
          </a:prstGeom>
          <a:noFill/>
        </p:spPr>
        <p:txBody>
          <a:bodyPr wrap="square" rtlCol="0">
            <a:spAutoFit/>
          </a:bodyPr>
          <a:lstStyle/>
          <a:p>
            <a:r>
              <a:rPr lang="zh-CN" altLang="en-US" sz="1200" dirty="0">
                <a:latin typeface="Times New Roman" panose="02020603050405020304" pitchFamily="18" charset="0"/>
                <a:ea typeface="黑体" panose="02010609060101010101" pitchFamily="49" charset="-122"/>
              </a:rPr>
              <a:t>通过规则过滤不符合要求的文章</a:t>
            </a:r>
          </a:p>
        </p:txBody>
      </p:sp>
      <p:sp>
        <p:nvSpPr>
          <p:cNvPr id="29" name="矩形: 圆角 28">
            <a:extLst>
              <a:ext uri="{FF2B5EF4-FFF2-40B4-BE49-F238E27FC236}">
                <a16:creationId xmlns:a16="http://schemas.microsoft.com/office/drawing/2014/main" id="{3BC85CB1-1AD6-43F6-B040-88EFB7623551}"/>
              </a:ext>
            </a:extLst>
          </p:cNvPr>
          <p:cNvSpPr/>
          <p:nvPr/>
        </p:nvSpPr>
        <p:spPr>
          <a:xfrm>
            <a:off x="6621981" y="4820375"/>
            <a:ext cx="6477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ea typeface="黑体" panose="02010609060101010101" pitchFamily="49" charset="-122"/>
              </a:rPr>
              <a:t>推荐列表</a:t>
            </a:r>
          </a:p>
        </p:txBody>
      </p:sp>
      <p:sp>
        <p:nvSpPr>
          <p:cNvPr id="30" name="箭头: 右 29">
            <a:extLst>
              <a:ext uri="{FF2B5EF4-FFF2-40B4-BE49-F238E27FC236}">
                <a16:creationId xmlns:a16="http://schemas.microsoft.com/office/drawing/2014/main" id="{91EEE9AD-6865-492E-8799-AF94DE6199F2}"/>
              </a:ext>
            </a:extLst>
          </p:cNvPr>
          <p:cNvSpPr/>
          <p:nvPr/>
        </p:nvSpPr>
        <p:spPr>
          <a:xfrm>
            <a:off x="7446370" y="3302297"/>
            <a:ext cx="647700"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1" name="箭头: 右 30">
            <a:extLst>
              <a:ext uri="{FF2B5EF4-FFF2-40B4-BE49-F238E27FC236}">
                <a16:creationId xmlns:a16="http://schemas.microsoft.com/office/drawing/2014/main" id="{FDF7A32A-2494-453F-81C3-BD5EF7FCCBC9}"/>
              </a:ext>
            </a:extLst>
          </p:cNvPr>
          <p:cNvSpPr/>
          <p:nvPr/>
        </p:nvSpPr>
        <p:spPr>
          <a:xfrm rot="7864011">
            <a:off x="7250682" y="4317983"/>
            <a:ext cx="1554465" cy="213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grpSp>
        <p:nvGrpSpPr>
          <p:cNvPr id="32" name="组合 31">
            <a:extLst>
              <a:ext uri="{FF2B5EF4-FFF2-40B4-BE49-F238E27FC236}">
                <a16:creationId xmlns:a16="http://schemas.microsoft.com/office/drawing/2014/main" id="{C7B20AA9-BF7F-4AAC-ADA4-18C66B19B368}"/>
              </a:ext>
            </a:extLst>
          </p:cNvPr>
          <p:cNvGrpSpPr/>
          <p:nvPr/>
        </p:nvGrpSpPr>
        <p:grpSpPr>
          <a:xfrm>
            <a:off x="1037497" y="805190"/>
            <a:ext cx="7069006" cy="978029"/>
            <a:chOff x="752622" y="1881852"/>
            <a:chExt cx="7069006" cy="978029"/>
          </a:xfrm>
        </p:grpSpPr>
        <p:sp>
          <p:nvSpPr>
            <p:cNvPr id="33" name="矩形: 圆角 32">
              <a:extLst>
                <a:ext uri="{FF2B5EF4-FFF2-40B4-BE49-F238E27FC236}">
                  <a16:creationId xmlns:a16="http://schemas.microsoft.com/office/drawing/2014/main" id="{F60F036F-7B34-454D-8376-6160AF27B114}"/>
                </a:ext>
              </a:extLst>
            </p:cNvPr>
            <p:cNvSpPr/>
            <p:nvPr/>
          </p:nvSpPr>
          <p:spPr>
            <a:xfrm>
              <a:off x="752622" y="1949953"/>
              <a:ext cx="879228" cy="883831"/>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Times New Roman" panose="02020603050405020304" pitchFamily="18" charset="0"/>
                  <a:ea typeface="黑体" panose="02010609060101010101" pitchFamily="49" charset="-122"/>
                </a:rPr>
                <a:t>海量文章</a:t>
              </a:r>
            </a:p>
          </p:txBody>
        </p:sp>
        <p:sp>
          <p:nvSpPr>
            <p:cNvPr id="34" name="矩形: 圆角 33">
              <a:extLst>
                <a:ext uri="{FF2B5EF4-FFF2-40B4-BE49-F238E27FC236}">
                  <a16:creationId xmlns:a16="http://schemas.microsoft.com/office/drawing/2014/main" id="{2579CF3C-F21B-441E-A232-F4BFC3F82894}"/>
                </a:ext>
              </a:extLst>
            </p:cNvPr>
            <p:cNvSpPr/>
            <p:nvPr/>
          </p:nvSpPr>
          <p:spPr>
            <a:xfrm>
              <a:off x="2825854" y="1944424"/>
              <a:ext cx="879227" cy="883831"/>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Times New Roman" panose="02020603050405020304" pitchFamily="18" charset="0"/>
                  <a:ea typeface="黑体" panose="02010609060101010101" pitchFamily="49" charset="-122"/>
                </a:rPr>
                <a:t>候选文章</a:t>
              </a:r>
            </a:p>
          </p:txBody>
        </p:sp>
        <p:sp>
          <p:nvSpPr>
            <p:cNvPr id="35" name="矩形: 圆角 34">
              <a:extLst>
                <a:ext uri="{FF2B5EF4-FFF2-40B4-BE49-F238E27FC236}">
                  <a16:creationId xmlns:a16="http://schemas.microsoft.com/office/drawing/2014/main" id="{A7FE6732-B563-41B2-82AF-055D079B5A1B}"/>
                </a:ext>
              </a:extLst>
            </p:cNvPr>
            <p:cNvSpPr/>
            <p:nvPr/>
          </p:nvSpPr>
          <p:spPr>
            <a:xfrm>
              <a:off x="4914853" y="1976050"/>
              <a:ext cx="829992" cy="883831"/>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Times New Roman" panose="02020603050405020304" pitchFamily="18" charset="0"/>
                  <a:ea typeface="黑体" panose="02010609060101010101" pitchFamily="49" charset="-122"/>
                </a:rPr>
                <a:t>排序列表</a:t>
              </a:r>
            </a:p>
          </p:txBody>
        </p:sp>
        <p:sp>
          <p:nvSpPr>
            <p:cNvPr id="36" name="矩形: 圆角 35">
              <a:extLst>
                <a:ext uri="{FF2B5EF4-FFF2-40B4-BE49-F238E27FC236}">
                  <a16:creationId xmlns:a16="http://schemas.microsoft.com/office/drawing/2014/main" id="{F1E21BFB-C139-41CA-877D-6C6CB3C037E8}"/>
                </a:ext>
              </a:extLst>
            </p:cNvPr>
            <p:cNvSpPr/>
            <p:nvPr/>
          </p:nvSpPr>
          <p:spPr>
            <a:xfrm>
              <a:off x="6942402" y="1944423"/>
              <a:ext cx="879226" cy="883830"/>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Times New Roman" panose="02020603050405020304" pitchFamily="18" charset="0"/>
                  <a:ea typeface="黑体" panose="02010609060101010101" pitchFamily="49" charset="-122"/>
                </a:rPr>
                <a:t>推荐列表</a:t>
              </a:r>
            </a:p>
          </p:txBody>
        </p:sp>
        <p:sp>
          <p:nvSpPr>
            <p:cNvPr id="37" name="箭头: 右 36">
              <a:extLst>
                <a:ext uri="{FF2B5EF4-FFF2-40B4-BE49-F238E27FC236}">
                  <a16:creationId xmlns:a16="http://schemas.microsoft.com/office/drawing/2014/main" id="{E186A43C-18A4-4386-8465-D9A0DFDACFA2}"/>
                </a:ext>
              </a:extLst>
            </p:cNvPr>
            <p:cNvSpPr/>
            <p:nvPr/>
          </p:nvSpPr>
          <p:spPr>
            <a:xfrm>
              <a:off x="1791867" y="2282810"/>
              <a:ext cx="879226" cy="270310"/>
            </a:xfrm>
            <a:prstGeom prst="rightArrow">
              <a:avLst/>
            </a:prstGeom>
            <a:solidFill>
              <a:schemeClr val="accent4">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38" name="文本框 37">
              <a:extLst>
                <a:ext uri="{FF2B5EF4-FFF2-40B4-BE49-F238E27FC236}">
                  <a16:creationId xmlns:a16="http://schemas.microsoft.com/office/drawing/2014/main" id="{99EE57DE-CD5F-4CFA-860C-4CFCEA49547F}"/>
                </a:ext>
              </a:extLst>
            </p:cNvPr>
            <p:cNvSpPr txBox="1"/>
            <p:nvPr/>
          </p:nvSpPr>
          <p:spPr>
            <a:xfrm>
              <a:off x="1862206" y="1913478"/>
              <a:ext cx="654148" cy="369332"/>
            </a:xfrm>
            <a:prstGeom prst="rect">
              <a:avLst/>
            </a:prstGeom>
            <a:noFill/>
          </p:spPr>
          <p:txBody>
            <a:bodyPr wrap="square" rtlCol="0">
              <a:spAutoFit/>
            </a:bodyPr>
            <a:lstStyle/>
            <a:p>
              <a:r>
                <a:rPr lang="zh-CN" altLang="en-US" b="1" dirty="0">
                  <a:latin typeface="Times New Roman" panose="02020603050405020304" pitchFamily="18" charset="0"/>
                  <a:ea typeface="黑体" panose="02010609060101010101" pitchFamily="49" charset="-122"/>
                </a:rPr>
                <a:t>召回</a:t>
              </a:r>
            </a:p>
          </p:txBody>
        </p:sp>
        <p:sp>
          <p:nvSpPr>
            <p:cNvPr id="39" name="文本框 38">
              <a:extLst>
                <a:ext uri="{FF2B5EF4-FFF2-40B4-BE49-F238E27FC236}">
                  <a16:creationId xmlns:a16="http://schemas.microsoft.com/office/drawing/2014/main" id="{8EB3C6B6-4DCB-47B3-94EA-F05E2B892DF2}"/>
                </a:ext>
              </a:extLst>
            </p:cNvPr>
            <p:cNvSpPr txBox="1"/>
            <p:nvPr/>
          </p:nvSpPr>
          <p:spPr>
            <a:xfrm>
              <a:off x="3967044" y="1881852"/>
              <a:ext cx="654148" cy="369332"/>
            </a:xfrm>
            <a:prstGeom prst="rect">
              <a:avLst/>
            </a:prstGeom>
            <a:noFill/>
          </p:spPr>
          <p:txBody>
            <a:bodyPr wrap="square" rtlCol="0">
              <a:spAutoFit/>
            </a:bodyPr>
            <a:lstStyle/>
            <a:p>
              <a:r>
                <a:rPr lang="zh-CN" altLang="en-US" b="1" dirty="0">
                  <a:latin typeface="Times New Roman" panose="02020603050405020304" pitchFamily="18" charset="0"/>
                  <a:ea typeface="黑体" panose="02010609060101010101" pitchFamily="49" charset="-122"/>
                </a:rPr>
                <a:t>排序</a:t>
              </a:r>
            </a:p>
          </p:txBody>
        </p:sp>
        <p:sp>
          <p:nvSpPr>
            <p:cNvPr id="40" name="箭头: 右 39">
              <a:extLst>
                <a:ext uri="{FF2B5EF4-FFF2-40B4-BE49-F238E27FC236}">
                  <a16:creationId xmlns:a16="http://schemas.microsoft.com/office/drawing/2014/main" id="{25121521-804C-447A-AEE5-B66550D8A03D}"/>
                </a:ext>
              </a:extLst>
            </p:cNvPr>
            <p:cNvSpPr/>
            <p:nvPr/>
          </p:nvSpPr>
          <p:spPr>
            <a:xfrm>
              <a:off x="3870354" y="2251184"/>
              <a:ext cx="879226" cy="270310"/>
            </a:xfrm>
            <a:prstGeom prst="rightArrow">
              <a:avLst/>
            </a:prstGeom>
            <a:solidFill>
              <a:schemeClr val="accent4">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41" name="文本框 40">
              <a:extLst>
                <a:ext uri="{FF2B5EF4-FFF2-40B4-BE49-F238E27FC236}">
                  <a16:creationId xmlns:a16="http://schemas.microsoft.com/office/drawing/2014/main" id="{6CCFB701-DAD4-445B-B8DB-593B53EE7FEF}"/>
                </a:ext>
              </a:extLst>
            </p:cNvPr>
            <p:cNvSpPr txBox="1"/>
            <p:nvPr/>
          </p:nvSpPr>
          <p:spPr>
            <a:xfrm>
              <a:off x="6006808" y="1913478"/>
              <a:ext cx="654148" cy="369332"/>
            </a:xfrm>
            <a:prstGeom prst="rect">
              <a:avLst/>
            </a:prstGeom>
            <a:noFill/>
          </p:spPr>
          <p:txBody>
            <a:bodyPr wrap="square" rtlCol="0">
              <a:spAutoFit/>
            </a:bodyPr>
            <a:lstStyle/>
            <a:p>
              <a:r>
                <a:rPr lang="zh-CN" altLang="en-US" b="1" dirty="0">
                  <a:latin typeface="Times New Roman" panose="02020603050405020304" pitchFamily="18" charset="0"/>
                  <a:ea typeface="黑体" panose="02010609060101010101" pitchFamily="49" charset="-122"/>
                </a:rPr>
                <a:t>规则</a:t>
              </a:r>
            </a:p>
          </p:txBody>
        </p:sp>
        <p:sp>
          <p:nvSpPr>
            <p:cNvPr id="42" name="箭头: 右 41">
              <a:extLst>
                <a:ext uri="{FF2B5EF4-FFF2-40B4-BE49-F238E27FC236}">
                  <a16:creationId xmlns:a16="http://schemas.microsoft.com/office/drawing/2014/main" id="{2CB4C7D5-B290-4623-9910-B45A0FF1A46F}"/>
                </a:ext>
              </a:extLst>
            </p:cNvPr>
            <p:cNvSpPr/>
            <p:nvPr/>
          </p:nvSpPr>
          <p:spPr>
            <a:xfrm>
              <a:off x="5910118" y="2282810"/>
              <a:ext cx="879226" cy="270310"/>
            </a:xfrm>
            <a:prstGeom prst="rightArrow">
              <a:avLst/>
            </a:prstGeom>
            <a:solidFill>
              <a:schemeClr val="accent4">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grpSp>
      <p:sp>
        <p:nvSpPr>
          <p:cNvPr id="43" name="文本框 42">
            <a:extLst>
              <a:ext uri="{FF2B5EF4-FFF2-40B4-BE49-F238E27FC236}">
                <a16:creationId xmlns:a16="http://schemas.microsoft.com/office/drawing/2014/main" id="{3818CBE9-46E3-40B2-B874-E3D738DEEC4A}"/>
              </a:ext>
            </a:extLst>
          </p:cNvPr>
          <p:cNvSpPr txBox="1"/>
          <p:nvPr/>
        </p:nvSpPr>
        <p:spPr>
          <a:xfrm>
            <a:off x="555673" y="182880"/>
            <a:ext cx="3291841" cy="368300"/>
          </a:xfrm>
          <a:prstGeom prst="rect">
            <a:avLst/>
          </a:prstGeom>
          <a:noFill/>
        </p:spPr>
        <p:txBody>
          <a:bodyPr wrap="square" rtlCol="0">
            <a:spAutoFit/>
          </a:bodyPr>
          <a:lstStyle/>
          <a:p>
            <a:r>
              <a:rPr lang="zh-CN" altLang="en-US" b="1" dirty="0">
                <a:latin typeface="Times New Roman" panose="02020603050405020304" pitchFamily="18" charset="0"/>
                <a:ea typeface="黑体" panose="02010609060101010101" pitchFamily="49" charset="-122"/>
              </a:rPr>
              <a:t>新闻推荐</a:t>
            </a:r>
            <a:r>
              <a:rPr lang="en-US" altLang="zh-CN" b="1" dirty="0">
                <a:latin typeface="Times New Roman" panose="02020603050405020304" pitchFamily="18" charset="0"/>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特征工程</a:t>
            </a:r>
            <a:endParaRPr lang="zh-CN" b="1"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16282316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4C4FEA9C-FD8E-4826-B821-BE8A57A8F8A9}"/>
              </a:ext>
            </a:extLst>
          </p:cNvPr>
          <p:cNvSpPr/>
          <p:nvPr/>
        </p:nvSpPr>
        <p:spPr>
          <a:xfrm>
            <a:off x="933921" y="1123372"/>
            <a:ext cx="7536043" cy="434940"/>
          </a:xfrm>
          <a:prstGeom prst="round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19050" cap="flat" cmpd="sng" algn="ctr">
            <a:solidFill>
              <a:srgbClr val="E7BB01">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1600" b="1" i="0" u="none" strike="noStrike" kern="0" cap="none" spc="0" normalizeH="0" baseline="0" noProof="0" dirty="0">
              <a:ln>
                <a:noFill/>
              </a:ln>
              <a:solidFill>
                <a:srgbClr val="000000"/>
              </a:solidFill>
              <a:effectLst/>
              <a:uLnTx/>
              <a:uFillTx/>
              <a:latin typeface="Tahoma"/>
              <a:ea typeface="黑体"/>
              <a:cs typeface="+mn-cs"/>
            </a:endParaRPr>
          </a:p>
        </p:txBody>
      </p:sp>
      <p:sp>
        <p:nvSpPr>
          <p:cNvPr id="11" name="矩形: 圆角 10">
            <a:extLst>
              <a:ext uri="{FF2B5EF4-FFF2-40B4-BE49-F238E27FC236}">
                <a16:creationId xmlns:a16="http://schemas.microsoft.com/office/drawing/2014/main" id="{DDAA7081-0AD6-4C45-B262-5334FCA8DCBD}"/>
              </a:ext>
            </a:extLst>
          </p:cNvPr>
          <p:cNvSpPr/>
          <p:nvPr/>
        </p:nvSpPr>
        <p:spPr>
          <a:xfrm>
            <a:off x="1207330" y="4466803"/>
            <a:ext cx="7087006" cy="930585"/>
          </a:xfrm>
          <a:prstGeom prst="round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19050" cap="flat" cmpd="sng" algn="ctr">
            <a:solidFill>
              <a:srgbClr val="00E4A8">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1600" b="1" i="0" u="none" strike="noStrike" kern="0" cap="none" spc="0" normalizeH="0" baseline="0" noProof="0" dirty="0">
              <a:ln>
                <a:noFill/>
              </a:ln>
              <a:solidFill>
                <a:srgbClr val="000000"/>
              </a:solidFill>
              <a:effectLst/>
              <a:uLnTx/>
              <a:uFillTx/>
              <a:latin typeface="Tahoma"/>
              <a:ea typeface="黑体"/>
              <a:cs typeface="+mn-cs"/>
            </a:endParaRPr>
          </a:p>
        </p:txBody>
      </p:sp>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369555" y="688650"/>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1.</a:t>
            </a:r>
            <a:r>
              <a:rPr lang="zh-CN" altLang="en-US" b="1" dirty="0">
                <a:solidFill>
                  <a:schemeClr val="bg2">
                    <a:lumMod val="50000"/>
                  </a:schemeClr>
                </a:solidFill>
                <a:latin typeface="宋体" panose="02010600030101010101" pitchFamily="2" charset="-122"/>
                <a:ea typeface="宋体" panose="02010600030101010101" pitchFamily="2" charset="-122"/>
              </a:rPr>
              <a:t>为什么要特征工程</a:t>
            </a:r>
          </a:p>
        </p:txBody>
      </p:sp>
      <p:sp>
        <p:nvSpPr>
          <p:cNvPr id="2" name="文本框 1"/>
          <p:cNvSpPr txBox="1"/>
          <p:nvPr/>
        </p:nvSpPr>
        <p:spPr>
          <a:xfrm>
            <a:off x="1207329" y="4541192"/>
            <a:ext cx="7087006" cy="73866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dirty="0">
                <a:latin typeface="黑体" panose="02010609060101010101" pitchFamily="49" charset="-122"/>
                <a:ea typeface="黑体" panose="02010609060101010101" pitchFamily="49" charset="-122"/>
              </a:rPr>
              <a:t>特征越好， 模型的灵活性越强 </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可以选择更多的算法来训练模型</a:t>
            </a:r>
            <a:endParaRPr lang="en-US" altLang="zh-CN" sz="14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Ø"/>
            </a:pPr>
            <a:r>
              <a:rPr lang="zh-CN" altLang="en-US" sz="1400" dirty="0">
                <a:latin typeface="黑体" panose="02010609060101010101" pitchFamily="49" charset="-122"/>
                <a:ea typeface="黑体" panose="02010609060101010101" pitchFamily="49" charset="-122"/>
              </a:rPr>
              <a:t>特征越好， 模型就可以越简单 </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简单模型不容易过拟合，且训练和预测速度更快</a:t>
            </a:r>
            <a:endParaRPr lang="en-US" altLang="zh-CN" sz="14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Ø"/>
            </a:pPr>
            <a:r>
              <a:rPr lang="zh-CN" altLang="en-US" sz="1400" dirty="0">
                <a:latin typeface="黑体" panose="02010609060101010101" pitchFamily="49" charset="-122"/>
                <a:ea typeface="黑体" panose="02010609060101010101" pitchFamily="49" charset="-122"/>
              </a:rPr>
              <a:t>特征越好， 模型效果就会越出色 </a:t>
            </a:r>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特征决定了模型性能的上限</a:t>
            </a:r>
            <a:endParaRPr lang="en-US" altLang="zh-CN" sz="1400"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263088B1-CD62-4260-95F5-A7C488332EC9}"/>
              </a:ext>
            </a:extLst>
          </p:cNvPr>
          <p:cNvSpPr txBox="1"/>
          <p:nvPr/>
        </p:nvSpPr>
        <p:spPr>
          <a:xfrm>
            <a:off x="933921" y="1152747"/>
            <a:ext cx="7633821"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数据和特征决定了机器学习的上限， 而模型和算法只能逼近这个上限而已</a:t>
            </a:r>
          </a:p>
        </p:txBody>
      </p:sp>
      <p:pic>
        <p:nvPicPr>
          <p:cNvPr id="7" name="图片 6">
            <a:extLst>
              <a:ext uri="{FF2B5EF4-FFF2-40B4-BE49-F238E27FC236}">
                <a16:creationId xmlns:a16="http://schemas.microsoft.com/office/drawing/2014/main" id="{080C13B5-95F9-49AF-AAE4-C9C8B3E4D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921" y="1857577"/>
            <a:ext cx="2857081" cy="2235573"/>
          </a:xfrm>
          <a:prstGeom prst="rect">
            <a:avLst/>
          </a:prstGeom>
        </p:spPr>
      </p:pic>
      <p:pic>
        <p:nvPicPr>
          <p:cNvPr id="9" name="图片 8">
            <a:extLst>
              <a:ext uri="{FF2B5EF4-FFF2-40B4-BE49-F238E27FC236}">
                <a16:creationId xmlns:a16="http://schemas.microsoft.com/office/drawing/2014/main" id="{7821C925-5F3F-44E5-943C-336B86966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523" y="1952141"/>
            <a:ext cx="4279441" cy="223557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6" name="文本框 5"/>
          <p:cNvSpPr txBox="1"/>
          <p:nvPr/>
        </p:nvSpPr>
        <p:spPr>
          <a:xfrm>
            <a:off x="191531" y="837110"/>
            <a:ext cx="3291841" cy="368300"/>
          </a:xfrm>
          <a:prstGeom prst="rect">
            <a:avLst/>
          </a:prstGeom>
          <a:noFill/>
        </p:spPr>
        <p:txBody>
          <a:bodyPr wrap="square" rtlCol="0">
            <a:spAutoFit/>
          </a:bodyPr>
          <a:lstStyle/>
          <a:p>
            <a:r>
              <a:rPr lang="en-US" altLang="zh-CN" b="1" dirty="0">
                <a:solidFill>
                  <a:schemeClr val="bg2">
                    <a:lumMod val="50000"/>
                  </a:schemeClr>
                </a:solidFill>
                <a:latin typeface="宋体" panose="02010600030101010101" pitchFamily="2" charset="-122"/>
                <a:ea typeface="宋体" panose="02010600030101010101" pitchFamily="2" charset="-122"/>
              </a:rPr>
              <a:t>2.</a:t>
            </a:r>
            <a:r>
              <a:rPr lang="zh-CN" altLang="en-US" b="1" dirty="0">
                <a:solidFill>
                  <a:schemeClr val="bg2">
                    <a:lumMod val="50000"/>
                  </a:schemeClr>
                </a:solidFill>
                <a:latin typeface="宋体" panose="02010600030101010101" pitchFamily="2" charset="-122"/>
                <a:ea typeface="宋体" panose="02010600030101010101" pitchFamily="2" charset="-122"/>
              </a:rPr>
              <a:t>从召回结果到监督数据集</a:t>
            </a:r>
          </a:p>
        </p:txBody>
      </p:sp>
      <p:sp>
        <p:nvSpPr>
          <p:cNvPr id="2" name="文本框 1"/>
          <p:cNvSpPr txBox="1"/>
          <p:nvPr/>
        </p:nvSpPr>
        <p:spPr>
          <a:xfrm>
            <a:off x="750570" y="1491340"/>
            <a:ext cx="7642860" cy="923330"/>
          </a:xfrm>
          <a:prstGeom prst="rect">
            <a:avLst/>
          </a:prstGeom>
          <a:noFill/>
        </p:spPr>
        <p:txBody>
          <a:bodyPr wrap="square" rtlCol="0">
            <a:spAutoFit/>
          </a:bodyPr>
          <a:lstStyle/>
          <a:p>
            <a:pPr marL="285750" indent="-285750">
              <a:buFont typeface="Wingdings" panose="05000000000000000000" charset="0"/>
              <a:buChar char="Ø"/>
            </a:pPr>
            <a:r>
              <a:rPr lang="zh-CN" altLang="en-US" dirty="0">
                <a:latin typeface="宋体" panose="02010600030101010101" pitchFamily="2" charset="-122"/>
                <a:ea typeface="宋体" panose="02010600030101010101" pitchFamily="2" charset="-122"/>
              </a:rPr>
              <a:t>召回之后，我们得到了什么结果？</a:t>
            </a:r>
          </a:p>
          <a:p>
            <a:pPr marL="285750" indent="-285750">
              <a:buFont typeface="Wingdings" panose="05000000000000000000" charset="0"/>
              <a:buChar char="Ø"/>
            </a:pPr>
            <a:r>
              <a:rPr lang="zh-CN" altLang="en-US" dirty="0">
                <a:latin typeface="宋体" panose="02010600030101010101" pitchFamily="2" charset="-122"/>
                <a:ea typeface="宋体" panose="02010600030101010101" pitchFamily="2" charset="-122"/>
              </a:rPr>
              <a:t>基于这个结果，转成监督数据集</a:t>
            </a:r>
          </a:p>
          <a:p>
            <a:pPr marL="285750" indent="-285750">
              <a:buFont typeface="Wingdings" panose="05000000000000000000" charset="0"/>
              <a:buChar char="Ø"/>
            </a:pPr>
            <a:r>
              <a:rPr lang="zh-CN" altLang="en-US" dirty="0">
                <a:latin typeface="宋体" panose="02010600030101010101" pitchFamily="2" charset="-122"/>
                <a:ea typeface="宋体" panose="02010600030101010101" pitchFamily="2" charset="-122"/>
              </a:rPr>
              <a:t>数据集的划分与负采样</a:t>
            </a:r>
          </a:p>
        </p:txBody>
      </p:sp>
    </p:spTree>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圆角 36">
            <a:extLst>
              <a:ext uri="{FF2B5EF4-FFF2-40B4-BE49-F238E27FC236}">
                <a16:creationId xmlns:a16="http://schemas.microsoft.com/office/drawing/2014/main" id="{9EF890A7-EA16-4876-A702-BC5B34BFB6D6}"/>
              </a:ext>
            </a:extLst>
          </p:cNvPr>
          <p:cNvSpPr/>
          <p:nvPr/>
        </p:nvSpPr>
        <p:spPr>
          <a:xfrm>
            <a:off x="73352" y="834440"/>
            <a:ext cx="3943957" cy="2041440"/>
          </a:xfrm>
          <a:prstGeom prst="round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19050" cap="flat" cmpd="sng" algn="ctr">
            <a:solidFill>
              <a:srgbClr val="E7BB01">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1600" b="1" i="0" u="none" strike="noStrike" kern="0" cap="none" spc="0" normalizeH="0" baseline="0" noProof="0" dirty="0">
              <a:ln>
                <a:noFill/>
              </a:ln>
              <a:solidFill>
                <a:srgbClr val="000000"/>
              </a:solidFill>
              <a:effectLst/>
              <a:uLnTx/>
              <a:uFillTx/>
              <a:latin typeface="Tahoma"/>
              <a:ea typeface="黑体"/>
              <a:cs typeface="+mn-cs"/>
            </a:endParaRPr>
          </a:p>
        </p:txBody>
      </p:sp>
      <p:sp>
        <p:nvSpPr>
          <p:cNvPr id="3" name="文本框 2">
            <a:extLst>
              <a:ext uri="{FF2B5EF4-FFF2-40B4-BE49-F238E27FC236}">
                <a16:creationId xmlns:a16="http://schemas.microsoft.com/office/drawing/2014/main" id="{C0620571-E7D6-480A-9B9F-F0D3F4A8F29A}"/>
              </a:ext>
            </a:extLst>
          </p:cNvPr>
          <p:cNvSpPr txBox="1"/>
          <p:nvPr/>
        </p:nvSpPr>
        <p:spPr>
          <a:xfrm>
            <a:off x="6649311" y="807074"/>
            <a:ext cx="2861601"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cs typeface="Times New Roman" panose="02020603050405020304" pitchFamily="18" charset="0"/>
              </a:rPr>
              <a:t>召回之后得到了什么？</a:t>
            </a:r>
          </a:p>
        </p:txBody>
      </p:sp>
      <p:sp>
        <p:nvSpPr>
          <p:cNvPr id="7" name="文本框 6">
            <a:extLst>
              <a:ext uri="{FF2B5EF4-FFF2-40B4-BE49-F238E27FC236}">
                <a16:creationId xmlns:a16="http://schemas.microsoft.com/office/drawing/2014/main" id="{1E91AEB3-B51E-48DC-AAA1-477040D90836}"/>
              </a:ext>
            </a:extLst>
          </p:cNvPr>
          <p:cNvSpPr txBox="1"/>
          <p:nvPr/>
        </p:nvSpPr>
        <p:spPr>
          <a:xfrm>
            <a:off x="102115" y="991740"/>
            <a:ext cx="3863928" cy="1200329"/>
          </a:xfrm>
          <a:prstGeom prst="rect">
            <a:avLst/>
          </a:prstGeom>
          <a:noFill/>
        </p:spPr>
        <p:txBody>
          <a:bodyPr wrap="square" rtlCol="0">
            <a:spAutoFit/>
          </a:bodyPr>
          <a:lstStyle/>
          <a:p>
            <a:r>
              <a:rPr lang="en-US" altLang="zh-CN" sz="1200" dirty="0" err="1">
                <a:latin typeface="Times New Roman" panose="02020603050405020304" pitchFamily="18" charset="0"/>
                <a:cs typeface="Times New Roman" panose="02020603050405020304" pitchFamily="18" charset="0"/>
              </a:rPr>
              <a:t>dict</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user1: [(item1, score1), (item2, score2), …, (</a:t>
            </a:r>
            <a:r>
              <a:rPr lang="en-US" altLang="zh-CN" sz="1200" dirty="0" err="1">
                <a:latin typeface="Times New Roman" panose="02020603050405020304" pitchFamily="18" charset="0"/>
                <a:cs typeface="Times New Roman" panose="02020603050405020304" pitchFamily="18" charset="0"/>
              </a:rPr>
              <a:t>itemk</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scorek</a:t>
            </a:r>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user2: [(item1, score1), (item2, score2), …, (</a:t>
            </a:r>
            <a:r>
              <a:rPr lang="en-US" altLang="zh-CN" sz="1200" dirty="0" err="1">
                <a:latin typeface="Times New Roman" panose="02020603050405020304" pitchFamily="18" charset="0"/>
                <a:cs typeface="Times New Roman" panose="02020603050405020304" pitchFamily="18" charset="0"/>
              </a:rPr>
              <a:t>itemk</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scorek</a:t>
            </a:r>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user3: [(item1, score1), (item2, score2), …, (</a:t>
            </a:r>
            <a:r>
              <a:rPr lang="en-US" altLang="zh-CN" sz="1200" dirty="0" err="1">
                <a:latin typeface="Times New Roman" panose="02020603050405020304" pitchFamily="18" charset="0"/>
                <a:cs typeface="Times New Roman" panose="02020603050405020304" pitchFamily="18" charset="0"/>
              </a:rPr>
              <a:t>itemk</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scorek</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B43BBD14-78F8-41E1-B4D3-B6B3D3013BC5}"/>
              </a:ext>
            </a:extLst>
          </p:cNvPr>
          <p:cNvSpPr txBox="1"/>
          <p:nvPr/>
        </p:nvSpPr>
        <p:spPr>
          <a:xfrm>
            <a:off x="30599" y="2395475"/>
            <a:ext cx="3934852" cy="276999"/>
          </a:xfrm>
          <a:prstGeom prst="rect">
            <a:avLst/>
          </a:prstGeom>
          <a:noFill/>
        </p:spPr>
        <p:txBody>
          <a:bodyPr wrap="square" rtlCol="0">
            <a:spAutoFit/>
          </a:bodyPr>
          <a:lstStyle/>
          <a:p>
            <a:r>
              <a:rPr lang="zh-CN" altLang="en-US" sz="1200" b="1" dirty="0">
                <a:latin typeface="宋体" panose="02010600030101010101" pitchFamily="2" charset="-122"/>
                <a:ea typeface="宋体" panose="02010600030101010101" pitchFamily="2" charset="-122"/>
              </a:rPr>
              <a:t>注意：上面的</a:t>
            </a:r>
            <a:r>
              <a:rPr lang="en-US" altLang="zh-CN" sz="1200" b="1" dirty="0">
                <a:latin typeface="宋体" panose="02010600030101010101" pitchFamily="2" charset="-122"/>
                <a:ea typeface="宋体" panose="02010600030101010101" pitchFamily="2" charset="-122"/>
              </a:rPr>
              <a:t>user1,2,3</a:t>
            </a:r>
            <a:r>
              <a:rPr lang="zh-CN" altLang="en-US" sz="1200" b="1" dirty="0">
                <a:latin typeface="宋体" panose="02010600030101010101" pitchFamily="2" charset="-122"/>
                <a:ea typeface="宋体" panose="02010600030101010101" pitchFamily="2" charset="-122"/>
              </a:rPr>
              <a:t>和</a:t>
            </a:r>
            <a:r>
              <a:rPr lang="en-US" altLang="zh-CN" sz="1200" b="1" dirty="0">
                <a:latin typeface="宋体" panose="02010600030101010101" pitchFamily="2" charset="-122"/>
                <a:ea typeface="宋体" panose="02010600030101010101" pitchFamily="2" charset="-122"/>
              </a:rPr>
              <a:t>item1,2,3,…,k</a:t>
            </a:r>
            <a:r>
              <a:rPr lang="zh-CN" altLang="en-US" sz="1200" b="1" dirty="0">
                <a:latin typeface="宋体" panose="02010600030101010101" pitchFamily="2" charset="-122"/>
                <a:ea typeface="宋体" panose="02010600030101010101" pitchFamily="2" charset="-122"/>
              </a:rPr>
              <a:t>表示的都是</a:t>
            </a:r>
            <a:r>
              <a:rPr lang="en-US" altLang="zh-CN" sz="1200" b="1" dirty="0">
                <a:latin typeface="宋体" panose="02010600030101010101" pitchFamily="2" charset="-122"/>
                <a:ea typeface="宋体" panose="02010600030101010101" pitchFamily="2" charset="-122"/>
              </a:rPr>
              <a:t>id</a:t>
            </a:r>
            <a:endParaRPr lang="zh-CN" altLang="en-US" sz="1200" b="1"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3C0B068A-D4C2-4645-97A5-27C31CD62ECA}"/>
              </a:ext>
            </a:extLst>
          </p:cNvPr>
          <p:cNvSpPr txBox="1"/>
          <p:nvPr/>
        </p:nvSpPr>
        <p:spPr>
          <a:xfrm>
            <a:off x="389808" y="3238451"/>
            <a:ext cx="3153509" cy="738664"/>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只做召回能不能得到最终的推荐结果？</a:t>
            </a:r>
            <a:endParaRPr lang="en-US" altLang="zh-CN" sz="1400" dirty="0">
              <a:solidFill>
                <a:srgbClr val="FF0000"/>
              </a:solidFill>
              <a:latin typeface="宋体" panose="02010600030101010101" pitchFamily="2" charset="-122"/>
              <a:ea typeface="宋体" panose="02010600030101010101" pitchFamily="2" charset="-122"/>
            </a:endParaRPr>
          </a:p>
          <a:p>
            <a:endParaRPr lang="en-US" altLang="zh-CN" sz="1400" dirty="0">
              <a:solidFill>
                <a:srgbClr val="FF0000"/>
              </a:solidFill>
              <a:latin typeface="宋体" panose="02010600030101010101" pitchFamily="2" charset="-122"/>
              <a:ea typeface="宋体" panose="02010600030101010101" pitchFamily="2" charset="-122"/>
            </a:endParaRPr>
          </a:p>
          <a:p>
            <a:r>
              <a:rPr lang="zh-CN" altLang="en-US" sz="1400" dirty="0">
                <a:solidFill>
                  <a:srgbClr val="FF0000"/>
                </a:solidFill>
                <a:latin typeface="宋体" panose="02010600030101010101" pitchFamily="2" charset="-122"/>
                <a:ea typeface="宋体" panose="02010600030101010101" pitchFamily="2" charset="-122"/>
              </a:rPr>
              <a:t>答：能，但是不准， 利用的信息有限</a:t>
            </a:r>
          </a:p>
        </p:txBody>
      </p:sp>
      <p:sp>
        <p:nvSpPr>
          <p:cNvPr id="9" name="文本框 8">
            <a:extLst>
              <a:ext uri="{FF2B5EF4-FFF2-40B4-BE49-F238E27FC236}">
                <a16:creationId xmlns:a16="http://schemas.microsoft.com/office/drawing/2014/main" id="{D690E693-05F5-46E1-9F2D-BF859CF4B0A1}"/>
              </a:ext>
            </a:extLst>
          </p:cNvPr>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20" name="Freeform 21">
            <a:extLst>
              <a:ext uri="{FF2B5EF4-FFF2-40B4-BE49-F238E27FC236}">
                <a16:creationId xmlns:a16="http://schemas.microsoft.com/office/drawing/2014/main" id="{702EDABE-C4E5-41BB-BC76-A8AC06B0A95D}"/>
              </a:ext>
            </a:extLst>
          </p:cNvPr>
          <p:cNvSpPr>
            <a:spLocks/>
          </p:cNvSpPr>
          <p:nvPr/>
        </p:nvSpPr>
        <p:spPr bwMode="gray">
          <a:xfrm flipH="1">
            <a:off x="6591269" y="2211646"/>
            <a:ext cx="507168" cy="931750"/>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FF0000"/>
              </a:gs>
              <a:gs pos="100000">
                <a:srgbClr val="FF0000">
                  <a:gamma/>
                  <a:tint val="31765"/>
                  <a:invGamma/>
                </a:srgbClr>
              </a:gs>
            </a:gsLst>
            <a:lin ang="0" scaled="1"/>
          </a:gradFill>
          <a:ln w="0">
            <a:no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21" name="AutoShape 4">
            <a:extLst>
              <a:ext uri="{FF2B5EF4-FFF2-40B4-BE49-F238E27FC236}">
                <a16:creationId xmlns:a16="http://schemas.microsoft.com/office/drawing/2014/main" id="{15F29685-20E7-4389-841D-B58B20615D55}"/>
              </a:ext>
            </a:extLst>
          </p:cNvPr>
          <p:cNvSpPr>
            <a:spLocks noChangeArrowheads="1"/>
          </p:cNvSpPr>
          <p:nvPr/>
        </p:nvSpPr>
        <p:spPr bwMode="auto">
          <a:xfrm>
            <a:off x="4099172" y="2765110"/>
            <a:ext cx="1982252" cy="2259131"/>
          </a:xfrm>
          <a:prstGeom prst="roundRect">
            <a:avLst>
              <a:gd name="adj" fmla="val 16667"/>
            </a:avLst>
          </a:prstGeom>
          <a:solidFill>
            <a:srgbClr val="FFD72C"/>
          </a:solidFill>
          <a:ln w="38100">
            <a:solidFill>
              <a:srgbClr val="000000"/>
            </a:solidFill>
            <a:round/>
            <a:headEnd/>
            <a:tailEnd/>
          </a:ln>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Verdana" panose="020B0604030504040204" pitchFamily="34" charset="0"/>
              <a:ea typeface="宋体" panose="02010600030101010101" pitchFamily="2" charset="-122"/>
            </a:endParaRPr>
          </a:p>
        </p:txBody>
      </p:sp>
      <p:sp>
        <p:nvSpPr>
          <p:cNvPr id="22" name="Freeform 6">
            <a:extLst>
              <a:ext uri="{FF2B5EF4-FFF2-40B4-BE49-F238E27FC236}">
                <a16:creationId xmlns:a16="http://schemas.microsoft.com/office/drawing/2014/main" id="{6AFD3D0A-5879-45F1-8FD9-25741E7327A7}"/>
              </a:ext>
            </a:extLst>
          </p:cNvPr>
          <p:cNvSpPr>
            <a:spLocks/>
          </p:cNvSpPr>
          <p:nvPr/>
        </p:nvSpPr>
        <p:spPr bwMode="gray">
          <a:xfrm>
            <a:off x="6073076" y="2181509"/>
            <a:ext cx="507169" cy="931750"/>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FFCF01"/>
              </a:gs>
              <a:gs pos="100000">
                <a:srgbClr val="FFCF01">
                  <a:gamma/>
                  <a:tint val="63529"/>
                  <a:invGamma/>
                </a:srgbClr>
              </a:gs>
            </a:gsLst>
            <a:lin ang="0" scaled="1"/>
          </a:gradFill>
          <a:ln w="0">
            <a:no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000000"/>
              </a:solidFill>
              <a:effectLst/>
              <a:uLnTx/>
              <a:uFillTx/>
              <a:latin typeface="Arial" charset="0"/>
              <a:ea typeface="宋体" pitchFamily="2" charset="-122"/>
            </a:endParaRPr>
          </a:p>
        </p:txBody>
      </p:sp>
      <p:grpSp>
        <p:nvGrpSpPr>
          <p:cNvPr id="23" name="Group 9">
            <a:extLst>
              <a:ext uri="{FF2B5EF4-FFF2-40B4-BE49-F238E27FC236}">
                <a16:creationId xmlns:a16="http://schemas.microsoft.com/office/drawing/2014/main" id="{0B11FD75-14D9-4088-9B77-C3859DA61608}"/>
              </a:ext>
            </a:extLst>
          </p:cNvPr>
          <p:cNvGrpSpPr>
            <a:grpSpLocks/>
          </p:cNvGrpSpPr>
          <p:nvPr/>
        </p:nvGrpSpPr>
        <p:grpSpPr bwMode="auto">
          <a:xfrm>
            <a:off x="5745071" y="1542995"/>
            <a:ext cx="1750786" cy="659916"/>
            <a:chOff x="1997" y="1314"/>
            <a:chExt cx="1889" cy="1009"/>
          </a:xfrm>
        </p:grpSpPr>
        <p:grpSp>
          <p:nvGrpSpPr>
            <p:cNvPr id="24" name="Group 10">
              <a:extLst>
                <a:ext uri="{FF2B5EF4-FFF2-40B4-BE49-F238E27FC236}">
                  <a16:creationId xmlns:a16="http://schemas.microsoft.com/office/drawing/2014/main" id="{E9691892-0515-41C6-ADAD-C5D8A73A5231}"/>
                </a:ext>
              </a:extLst>
            </p:cNvPr>
            <p:cNvGrpSpPr>
              <a:grpSpLocks/>
            </p:cNvGrpSpPr>
            <p:nvPr/>
          </p:nvGrpSpPr>
          <p:grpSpPr bwMode="auto">
            <a:xfrm>
              <a:off x="1997" y="1405"/>
              <a:ext cx="1889" cy="918"/>
              <a:chOff x="1973" y="1028"/>
              <a:chExt cx="1926" cy="936"/>
            </a:xfrm>
          </p:grpSpPr>
          <p:sp>
            <p:nvSpPr>
              <p:cNvPr id="29" name="Oval 11">
                <a:extLst>
                  <a:ext uri="{FF2B5EF4-FFF2-40B4-BE49-F238E27FC236}">
                    <a16:creationId xmlns:a16="http://schemas.microsoft.com/office/drawing/2014/main" id="{6C6C2A81-ADBA-40DC-B2D0-C14E212A0883}"/>
                  </a:ext>
                </a:extLst>
              </p:cNvPr>
              <p:cNvSpPr>
                <a:spLocks noChangeArrowheads="1"/>
              </p:cNvSpPr>
              <p:nvPr/>
            </p:nvSpPr>
            <p:spPr bwMode="gray">
              <a:xfrm>
                <a:off x="1994" y="1057"/>
                <a:ext cx="1905" cy="907"/>
              </a:xfrm>
              <a:prstGeom prst="ellipse">
                <a:avLst/>
              </a:prstGeom>
              <a:gradFill rotWithShape="1">
                <a:gsLst>
                  <a:gs pos="0">
                    <a:srgbClr val="FF0000"/>
                  </a:gs>
                  <a:gs pos="100000">
                    <a:srgbClr val="FF0000">
                      <a:gamma/>
                      <a:shade val="48627"/>
                      <a:invGamma/>
                    </a:srgbClr>
                  </a:gs>
                </a:gsLst>
                <a:lin ang="2700000" scaled="1"/>
              </a:gradFill>
              <a:ln w="9525">
                <a:no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30" name="Oval 12">
                <a:extLst>
                  <a:ext uri="{FF2B5EF4-FFF2-40B4-BE49-F238E27FC236}">
                    <a16:creationId xmlns:a16="http://schemas.microsoft.com/office/drawing/2014/main" id="{9EAB4696-2FB1-4CFA-A0B8-3F9ED3A73056}"/>
                  </a:ext>
                </a:extLst>
              </p:cNvPr>
              <p:cNvSpPr>
                <a:spLocks noChangeArrowheads="1"/>
              </p:cNvSpPr>
              <p:nvPr/>
            </p:nvSpPr>
            <p:spPr bwMode="gray">
              <a:xfrm>
                <a:off x="1973" y="1028"/>
                <a:ext cx="1905" cy="907"/>
              </a:xfrm>
              <a:prstGeom prst="ellipse">
                <a:avLst/>
              </a:prstGeom>
              <a:gradFill rotWithShape="1">
                <a:gsLst>
                  <a:gs pos="0">
                    <a:srgbClr val="FF0000">
                      <a:gamma/>
                      <a:tint val="44314"/>
                      <a:invGamma/>
                    </a:srgbClr>
                  </a:gs>
                  <a:gs pos="100000">
                    <a:srgbClr val="FF0000"/>
                  </a:gs>
                </a:gsLst>
                <a:lin ang="2700000" scaled="1"/>
              </a:gradFill>
              <a:ln w="9525">
                <a:noFill/>
                <a:round/>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000000"/>
                  </a:solidFill>
                  <a:effectLst/>
                  <a:uLnTx/>
                  <a:uFillTx/>
                  <a:latin typeface="Arial" charset="0"/>
                  <a:ea typeface="宋体" pitchFamily="2" charset="-122"/>
                </a:endParaRPr>
              </a:p>
            </p:txBody>
          </p:sp>
        </p:grpSp>
        <p:sp>
          <p:nvSpPr>
            <p:cNvPr id="25" name="Oval 13">
              <a:extLst>
                <a:ext uri="{FF2B5EF4-FFF2-40B4-BE49-F238E27FC236}">
                  <a16:creationId xmlns:a16="http://schemas.microsoft.com/office/drawing/2014/main" id="{742286A6-BD38-47FA-9925-69893057B660}"/>
                </a:ext>
              </a:extLst>
            </p:cNvPr>
            <p:cNvSpPr>
              <a:spLocks noChangeArrowheads="1"/>
            </p:cNvSpPr>
            <p:nvPr/>
          </p:nvSpPr>
          <p:spPr bwMode="gray">
            <a:xfrm>
              <a:off x="2086" y="1314"/>
              <a:ext cx="1691" cy="845"/>
            </a:xfrm>
            <a:prstGeom prst="ellipse">
              <a:avLst/>
            </a:prstGeom>
            <a:gradFill rotWithShape="1">
              <a:gsLst>
                <a:gs pos="0">
                  <a:srgbClr val="3333CC">
                    <a:gamma/>
                    <a:shade val="46275"/>
                    <a:invGamma/>
                  </a:srgbClr>
                </a:gs>
                <a:gs pos="100000">
                  <a:srgbClr val="3333CC"/>
                </a:gs>
              </a:gsLst>
              <a:lin ang="2700000" scaled="1"/>
            </a:gradFill>
            <a:ln w="9525" algn="ctr">
              <a:noFill/>
              <a:round/>
              <a:headEnd/>
              <a:tailEnd/>
            </a:ln>
            <a:effectLst/>
          </p:spPr>
          <p:txBody>
            <a:bodyPr vert="eaVert"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000000"/>
                </a:solidFill>
                <a:effectLst/>
                <a:uLnTx/>
                <a:uFillTx/>
                <a:latin typeface="Arial" charset="0"/>
                <a:ea typeface="宋体" pitchFamily="2" charset="-122"/>
              </a:endParaRPr>
            </a:p>
          </p:txBody>
        </p:sp>
        <p:sp>
          <p:nvSpPr>
            <p:cNvPr id="26" name="Oval 14">
              <a:extLst>
                <a:ext uri="{FF2B5EF4-FFF2-40B4-BE49-F238E27FC236}">
                  <a16:creationId xmlns:a16="http://schemas.microsoft.com/office/drawing/2014/main" id="{6CEEA079-4C1D-4583-B075-1673B750D010}"/>
                </a:ext>
              </a:extLst>
            </p:cNvPr>
            <p:cNvSpPr>
              <a:spLocks noChangeArrowheads="1"/>
            </p:cNvSpPr>
            <p:nvPr/>
          </p:nvSpPr>
          <p:spPr bwMode="gray">
            <a:xfrm>
              <a:off x="2108" y="1319"/>
              <a:ext cx="1650" cy="824"/>
            </a:xfrm>
            <a:prstGeom prst="ellipse">
              <a:avLst/>
            </a:prstGeom>
            <a:gradFill rotWithShape="1">
              <a:gsLst>
                <a:gs pos="0">
                  <a:srgbClr val="3333CC">
                    <a:alpha val="0"/>
                  </a:srgbClr>
                </a:gs>
                <a:gs pos="100000">
                  <a:srgbClr val="3333CC">
                    <a:gamma/>
                    <a:tint val="34902"/>
                    <a:invGamma/>
                  </a:srgbClr>
                </a:gs>
              </a:gsLst>
              <a:lin ang="2700000" scaled="1"/>
            </a:gradFill>
            <a:ln w="9525" algn="ctr">
              <a:noFill/>
              <a:round/>
              <a:headEnd/>
              <a:tailEnd/>
            </a:ln>
            <a:effectLst/>
          </p:spPr>
          <p:txBody>
            <a:bodyPr vert="eaVert"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Arial" charset="0"/>
                <a:ea typeface="宋体" pitchFamily="2" charset="-122"/>
              </a:endParaRPr>
            </a:p>
          </p:txBody>
        </p:sp>
        <p:sp>
          <p:nvSpPr>
            <p:cNvPr id="27" name="Oval 15">
              <a:extLst>
                <a:ext uri="{FF2B5EF4-FFF2-40B4-BE49-F238E27FC236}">
                  <a16:creationId xmlns:a16="http://schemas.microsoft.com/office/drawing/2014/main" id="{A17A16B9-8871-4874-B8F1-24781E08B79A}"/>
                </a:ext>
              </a:extLst>
            </p:cNvPr>
            <p:cNvSpPr>
              <a:spLocks noChangeArrowheads="1"/>
            </p:cNvSpPr>
            <p:nvPr/>
          </p:nvSpPr>
          <p:spPr bwMode="gray">
            <a:xfrm>
              <a:off x="2125" y="1327"/>
              <a:ext cx="1570" cy="770"/>
            </a:xfrm>
            <a:prstGeom prst="ellipse">
              <a:avLst/>
            </a:prstGeom>
            <a:solidFill>
              <a:srgbClr val="FFC000"/>
            </a:solidFill>
            <a:ln w="9525" algn="ctr">
              <a:noFill/>
              <a:round/>
              <a:headEnd/>
              <a:tailEnd/>
            </a:ln>
            <a:effectLst/>
          </p:spPr>
          <p:txBody>
            <a:bodyPr vert="eaVert"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000000"/>
                </a:solidFill>
                <a:effectLst/>
                <a:uLnTx/>
                <a:uFillTx/>
                <a:latin typeface="Arial" charset="0"/>
                <a:ea typeface="宋体" pitchFamily="2" charset="-122"/>
              </a:endParaRPr>
            </a:p>
          </p:txBody>
        </p:sp>
        <p:sp>
          <p:nvSpPr>
            <p:cNvPr id="28" name="Oval 16">
              <a:extLst>
                <a:ext uri="{FF2B5EF4-FFF2-40B4-BE49-F238E27FC236}">
                  <a16:creationId xmlns:a16="http://schemas.microsoft.com/office/drawing/2014/main" id="{E0B8CAC3-83AE-4AE9-85FA-E696E8D20EB2}"/>
                </a:ext>
              </a:extLst>
            </p:cNvPr>
            <p:cNvSpPr>
              <a:spLocks noChangeArrowheads="1"/>
            </p:cNvSpPr>
            <p:nvPr/>
          </p:nvSpPr>
          <p:spPr bwMode="gray">
            <a:xfrm>
              <a:off x="2208" y="1381"/>
              <a:ext cx="1382" cy="624"/>
            </a:xfrm>
            <a:prstGeom prst="ellipse">
              <a:avLst/>
            </a:prstGeom>
            <a:gradFill rotWithShape="1">
              <a:gsLst>
                <a:gs pos="0">
                  <a:srgbClr val="3333CC">
                    <a:gamma/>
                    <a:tint val="0"/>
                    <a:invGamma/>
                  </a:srgbClr>
                </a:gs>
                <a:gs pos="100000">
                  <a:srgbClr val="3333CC">
                    <a:alpha val="38000"/>
                  </a:srgbClr>
                </a:gs>
              </a:gsLst>
              <a:lin ang="2700000" scaled="1"/>
            </a:gradFill>
            <a:ln w="9525" algn="ctr">
              <a:noFill/>
              <a:round/>
              <a:headEnd/>
              <a:tailEnd/>
            </a:ln>
            <a:effectLst/>
          </p:spPr>
          <p:txBody>
            <a:bodyPr vert="eaVert"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Arial" charset="0"/>
                <a:ea typeface="宋体" pitchFamily="2" charset="-122"/>
              </a:endParaRPr>
            </a:p>
          </p:txBody>
        </p:sp>
      </p:grpSp>
      <p:sp>
        <p:nvSpPr>
          <p:cNvPr id="31" name="AutoShape 19">
            <a:extLst>
              <a:ext uri="{FF2B5EF4-FFF2-40B4-BE49-F238E27FC236}">
                <a16:creationId xmlns:a16="http://schemas.microsoft.com/office/drawing/2014/main" id="{AC8B9071-AB2F-4498-B37A-147D84EB6F97}"/>
              </a:ext>
            </a:extLst>
          </p:cNvPr>
          <p:cNvSpPr>
            <a:spLocks noChangeArrowheads="1"/>
          </p:cNvSpPr>
          <p:nvPr/>
        </p:nvSpPr>
        <p:spPr bwMode="auto">
          <a:xfrm>
            <a:off x="7053863" y="2765110"/>
            <a:ext cx="1900336" cy="2259131"/>
          </a:xfrm>
          <a:prstGeom prst="roundRect">
            <a:avLst>
              <a:gd name="adj" fmla="val 16667"/>
            </a:avLst>
          </a:prstGeom>
          <a:solidFill>
            <a:srgbClr val="FF4242"/>
          </a:solidFill>
          <a:ln w="38100">
            <a:solidFill>
              <a:srgbClr val="000000"/>
            </a:solidFill>
            <a:round/>
            <a:headEnd/>
            <a:tailEnd/>
          </a:ln>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endParaRPr>
          </a:p>
        </p:txBody>
      </p:sp>
      <p:sp>
        <p:nvSpPr>
          <p:cNvPr id="32" name="Text Box 20">
            <a:extLst>
              <a:ext uri="{FF2B5EF4-FFF2-40B4-BE49-F238E27FC236}">
                <a16:creationId xmlns:a16="http://schemas.microsoft.com/office/drawing/2014/main" id="{EB5BFD9C-099E-4865-A9B9-A6C298D9DCA5}"/>
              </a:ext>
            </a:extLst>
          </p:cNvPr>
          <p:cNvSpPr txBox="1">
            <a:spLocks noChangeArrowheads="1"/>
          </p:cNvSpPr>
          <p:nvPr/>
        </p:nvSpPr>
        <p:spPr bwMode="auto">
          <a:xfrm>
            <a:off x="4060062" y="3529838"/>
            <a:ext cx="21105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Ø"/>
            </a:pPr>
            <a:r>
              <a:rPr lang="en-US" altLang="zh-CN" sz="1600" dirty="0" err="1">
                <a:latin typeface="Times New Roman" panose="02020603050405020304" pitchFamily="18" charset="0"/>
                <a:ea typeface="黑体" panose="02010609060101010101" pitchFamily="49" charset="-122"/>
              </a:rPr>
              <a:t>Itemcf_recall_dict</a:t>
            </a:r>
            <a:endParaRPr lang="en-US" altLang="zh-CN" sz="1600" dirty="0">
              <a:latin typeface="Times New Roman" panose="02020603050405020304" pitchFamily="18" charset="0"/>
              <a:ea typeface="黑体" panose="02010609060101010101" pitchFamily="49" charset="-122"/>
            </a:endParaRPr>
          </a:p>
          <a:p>
            <a:pPr marL="285750" indent="-285750">
              <a:buFont typeface="Wingdings" panose="05000000000000000000" pitchFamily="2" charset="2"/>
              <a:buChar char="Ø"/>
            </a:pPr>
            <a:r>
              <a:rPr lang="en-US" altLang="zh-CN" sz="1600" dirty="0" err="1">
                <a:latin typeface="Times New Roman" panose="02020603050405020304" pitchFamily="18" charset="0"/>
                <a:ea typeface="黑体" panose="02010609060101010101" pitchFamily="49" charset="-122"/>
              </a:rPr>
              <a:t>Itemcf_emb_dict</a:t>
            </a:r>
            <a:endParaRPr lang="en-US" altLang="zh-CN" sz="1600" dirty="0">
              <a:latin typeface="Times New Roman" panose="02020603050405020304" pitchFamily="18" charset="0"/>
              <a:ea typeface="黑体" panose="02010609060101010101" pitchFamily="49" charset="-122"/>
            </a:endParaRPr>
          </a:p>
          <a:p>
            <a:pPr marL="285750" indent="-285750">
              <a:buFont typeface="Wingdings" panose="05000000000000000000" pitchFamily="2" charset="2"/>
              <a:buChar char="Ø"/>
            </a:pPr>
            <a:r>
              <a:rPr lang="en-US" altLang="zh-CN" sz="1600" dirty="0" err="1">
                <a:latin typeface="Times New Roman" panose="02020603050405020304" pitchFamily="18" charset="0"/>
                <a:ea typeface="黑体" panose="02010609060101010101" pitchFamily="49" charset="-122"/>
              </a:rPr>
              <a:t>Ytbdnn_usercf_dict</a:t>
            </a:r>
            <a:endParaRPr lang="en-US" altLang="zh-CN" sz="1600" dirty="0">
              <a:latin typeface="Times New Roman" panose="02020603050405020304" pitchFamily="18" charset="0"/>
              <a:ea typeface="黑体" panose="02010609060101010101" pitchFamily="49" charset="-122"/>
            </a:endParaRPr>
          </a:p>
          <a:p>
            <a:pPr marL="285750" indent="-285750">
              <a:buFont typeface="Wingdings" panose="05000000000000000000" pitchFamily="2" charset="2"/>
              <a:buChar char="Ø"/>
            </a:pPr>
            <a:r>
              <a:rPr lang="en-US" altLang="zh-CN" sz="1600" dirty="0">
                <a:latin typeface="Times New Roman" panose="02020603050405020304" pitchFamily="18" charset="0"/>
                <a:ea typeface="黑体" panose="02010609060101010101" pitchFamily="49" charset="-122"/>
              </a:rPr>
              <a:t>Ytbdnn_u2i_dict</a:t>
            </a:r>
          </a:p>
          <a:p>
            <a:pPr marL="285750" indent="-285750">
              <a:buFont typeface="Wingdings" panose="05000000000000000000" pitchFamily="2" charset="2"/>
              <a:buChar char="Ø"/>
            </a:pPr>
            <a:r>
              <a:rPr lang="en-US" altLang="zh-CN" sz="1600" dirty="0" err="1">
                <a:latin typeface="Times New Roman" panose="02020603050405020304" pitchFamily="18" charset="0"/>
                <a:ea typeface="黑体" panose="02010609060101010101" pitchFamily="49" charset="-122"/>
              </a:rPr>
              <a:t>Final_recall_dict</a:t>
            </a:r>
            <a:endParaRPr lang="en-US" altLang="zh-CN" sz="1600" dirty="0">
              <a:latin typeface="Times New Roman" panose="02020603050405020304" pitchFamily="18" charset="0"/>
              <a:ea typeface="黑体" panose="02010609060101010101" pitchFamily="49" charset="-122"/>
            </a:endParaRPr>
          </a:p>
        </p:txBody>
      </p:sp>
      <p:sp>
        <p:nvSpPr>
          <p:cNvPr id="33" name="Text Box 17">
            <a:extLst>
              <a:ext uri="{FF2B5EF4-FFF2-40B4-BE49-F238E27FC236}">
                <a16:creationId xmlns:a16="http://schemas.microsoft.com/office/drawing/2014/main" id="{8ADF600E-D6F1-44E1-BEAA-EF270B8AAB24}"/>
              </a:ext>
            </a:extLst>
          </p:cNvPr>
          <p:cNvSpPr txBox="1">
            <a:spLocks noChangeArrowheads="1"/>
          </p:cNvSpPr>
          <p:nvPr/>
        </p:nvSpPr>
        <p:spPr bwMode="auto">
          <a:xfrm>
            <a:off x="5556767" y="1591904"/>
            <a:ext cx="2069003" cy="41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ts val="2800"/>
              </a:lnSpc>
              <a:defRPr/>
            </a:pPr>
            <a:r>
              <a:rPr lang="zh-CN" altLang="en-US" sz="20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召回结果</a:t>
            </a:r>
            <a:endParaRPr lang="zh-CN" altLang="en-US" sz="2000" kern="0" dirty="0">
              <a:solidFill>
                <a:srgbClr val="000000"/>
              </a:solidFill>
              <a:latin typeface="黑体" panose="02010609060101010101" pitchFamily="49" charset="-122"/>
              <a:ea typeface="黑体" panose="02010609060101010101" pitchFamily="49" charset="-122"/>
            </a:endParaRPr>
          </a:p>
        </p:txBody>
      </p:sp>
      <p:sp>
        <p:nvSpPr>
          <p:cNvPr id="34" name="AutoShape 15">
            <a:extLst>
              <a:ext uri="{FF2B5EF4-FFF2-40B4-BE49-F238E27FC236}">
                <a16:creationId xmlns:a16="http://schemas.microsoft.com/office/drawing/2014/main" id="{DDFA364B-1AE4-405F-A079-4779B4A1E90C}"/>
              </a:ext>
            </a:extLst>
          </p:cNvPr>
          <p:cNvSpPr>
            <a:spLocks noChangeArrowheads="1"/>
          </p:cNvSpPr>
          <p:nvPr/>
        </p:nvSpPr>
        <p:spPr bwMode="gray">
          <a:xfrm>
            <a:off x="4447133" y="2854180"/>
            <a:ext cx="1309419" cy="406633"/>
          </a:xfrm>
          <a:prstGeom prst="roundRect">
            <a:avLst>
              <a:gd name="adj" fmla="val 50000"/>
            </a:avLst>
          </a:prstGeom>
          <a:solidFill>
            <a:srgbClr val="00B050"/>
          </a:soli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b="1" kern="0" dirty="0">
                <a:solidFill>
                  <a:srgbClr val="FFFFFF"/>
                </a:solidFill>
                <a:latin typeface="黑体" panose="02010609060101010101" pitchFamily="49" charset="-122"/>
                <a:ea typeface="黑体" panose="02010609060101010101" pitchFamily="49" charset="-122"/>
              </a:rPr>
              <a:t>召回列表</a:t>
            </a:r>
            <a:endParaRPr kumimoji="0" lang="zh-CN" altLang="en-US" b="1"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endParaRPr>
          </a:p>
        </p:txBody>
      </p:sp>
      <p:sp>
        <p:nvSpPr>
          <p:cNvPr id="35" name="AutoShape 15">
            <a:extLst>
              <a:ext uri="{FF2B5EF4-FFF2-40B4-BE49-F238E27FC236}">
                <a16:creationId xmlns:a16="http://schemas.microsoft.com/office/drawing/2014/main" id="{087E3638-7C22-4D6C-A0EF-0F4F4DAED42D}"/>
              </a:ext>
            </a:extLst>
          </p:cNvPr>
          <p:cNvSpPr>
            <a:spLocks noChangeArrowheads="1"/>
          </p:cNvSpPr>
          <p:nvPr/>
        </p:nvSpPr>
        <p:spPr bwMode="gray">
          <a:xfrm>
            <a:off x="7377222" y="2891591"/>
            <a:ext cx="1376970" cy="369222"/>
          </a:xfrm>
          <a:prstGeom prst="roundRect">
            <a:avLst>
              <a:gd name="adj" fmla="val 50000"/>
            </a:avLst>
          </a:prstGeom>
          <a:solidFill>
            <a:srgbClr val="1D4251"/>
          </a:soli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rPr>
              <a:t>Embedding</a:t>
            </a:r>
            <a:endParaRPr kumimoji="0" lang="zh-CN" altLang="en-US" b="1"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endParaRPr>
          </a:p>
        </p:txBody>
      </p:sp>
      <p:sp>
        <p:nvSpPr>
          <p:cNvPr id="36" name="Text Box 20">
            <a:extLst>
              <a:ext uri="{FF2B5EF4-FFF2-40B4-BE49-F238E27FC236}">
                <a16:creationId xmlns:a16="http://schemas.microsoft.com/office/drawing/2014/main" id="{977AA356-314D-4358-B076-CD06A2DD46B6}"/>
              </a:ext>
            </a:extLst>
          </p:cNvPr>
          <p:cNvSpPr txBox="1">
            <a:spLocks noChangeArrowheads="1"/>
          </p:cNvSpPr>
          <p:nvPr/>
        </p:nvSpPr>
        <p:spPr bwMode="auto">
          <a:xfrm>
            <a:off x="6981584" y="3513071"/>
            <a:ext cx="21749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Wingdings" panose="05000000000000000000" pitchFamily="2" charset="2"/>
              <a:buChar char="Ø"/>
            </a:pPr>
            <a:r>
              <a:rPr lang="en-US" altLang="zh-CN" sz="1600" dirty="0" err="1">
                <a:latin typeface="Times New Roman" panose="02020603050405020304" pitchFamily="18" charset="0"/>
                <a:ea typeface="黑体" panose="02010609060101010101" pitchFamily="49" charset="-122"/>
              </a:rPr>
              <a:t>Item_content_emb</a:t>
            </a:r>
            <a:endParaRPr lang="en-US" altLang="zh-CN" sz="1600" dirty="0">
              <a:latin typeface="Times New Roman" panose="02020603050405020304" pitchFamily="18" charset="0"/>
              <a:ea typeface="黑体" panose="02010609060101010101" pitchFamily="49" charset="-122"/>
            </a:endParaRPr>
          </a:p>
          <a:p>
            <a:pPr marL="285750" indent="-285750">
              <a:buFont typeface="Wingdings" panose="05000000000000000000" pitchFamily="2" charset="2"/>
              <a:buChar char="Ø"/>
            </a:pPr>
            <a:r>
              <a:rPr lang="en-US" altLang="zh-CN" sz="1600" dirty="0" err="1">
                <a:latin typeface="Times New Roman" panose="02020603050405020304" pitchFamily="18" charset="0"/>
                <a:ea typeface="黑体" panose="02010609060101010101" pitchFamily="49" charset="-122"/>
              </a:rPr>
              <a:t>Item_youtube_emb</a:t>
            </a:r>
            <a:endParaRPr lang="en-US" altLang="zh-CN" sz="1600" dirty="0">
              <a:latin typeface="Times New Roman" panose="02020603050405020304" pitchFamily="18" charset="0"/>
              <a:ea typeface="黑体" panose="02010609060101010101" pitchFamily="49" charset="-122"/>
            </a:endParaRPr>
          </a:p>
          <a:p>
            <a:pPr marL="285750" indent="-285750">
              <a:buFont typeface="Wingdings" panose="05000000000000000000" pitchFamily="2" charset="2"/>
              <a:buChar char="Ø"/>
            </a:pPr>
            <a:r>
              <a:rPr lang="en-US" altLang="zh-CN" sz="1600" dirty="0" err="1">
                <a:latin typeface="Times New Roman" panose="02020603050405020304" pitchFamily="18" charset="0"/>
                <a:ea typeface="黑体" panose="02010609060101010101" pitchFamily="49" charset="-122"/>
              </a:rPr>
              <a:t>User_youtube_emb</a:t>
            </a:r>
            <a:endParaRPr lang="en-US" altLang="zh-CN" sz="1600"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p:txBody>
      </p:sp>
      <p:grpSp>
        <p:nvGrpSpPr>
          <p:cNvPr id="38" name="组合 37">
            <a:extLst>
              <a:ext uri="{FF2B5EF4-FFF2-40B4-BE49-F238E27FC236}">
                <a16:creationId xmlns:a16="http://schemas.microsoft.com/office/drawing/2014/main" id="{347E2438-211D-443E-8852-4118F9BD3B44}"/>
              </a:ext>
            </a:extLst>
          </p:cNvPr>
          <p:cNvGrpSpPr/>
          <p:nvPr/>
        </p:nvGrpSpPr>
        <p:grpSpPr>
          <a:xfrm>
            <a:off x="375067" y="4436915"/>
            <a:ext cx="2918991" cy="978029"/>
            <a:chOff x="2825854" y="1881852"/>
            <a:chExt cx="2918991" cy="978029"/>
          </a:xfrm>
        </p:grpSpPr>
        <p:sp>
          <p:nvSpPr>
            <p:cNvPr id="39" name="矩形: 圆角 38">
              <a:extLst>
                <a:ext uri="{FF2B5EF4-FFF2-40B4-BE49-F238E27FC236}">
                  <a16:creationId xmlns:a16="http://schemas.microsoft.com/office/drawing/2014/main" id="{8D7E2017-4DF3-42FF-B36A-FF8314E61AE8}"/>
                </a:ext>
              </a:extLst>
            </p:cNvPr>
            <p:cNvSpPr/>
            <p:nvPr/>
          </p:nvSpPr>
          <p:spPr>
            <a:xfrm>
              <a:off x="2825854" y="1944424"/>
              <a:ext cx="879227" cy="883831"/>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宋体" panose="02010600030101010101" pitchFamily="2" charset="-122"/>
                  <a:ea typeface="宋体" panose="02010600030101010101" pitchFamily="2" charset="-122"/>
                </a:rPr>
                <a:t>候选文章</a:t>
              </a:r>
            </a:p>
          </p:txBody>
        </p:sp>
        <p:sp>
          <p:nvSpPr>
            <p:cNvPr id="40" name="矩形: 圆角 39">
              <a:extLst>
                <a:ext uri="{FF2B5EF4-FFF2-40B4-BE49-F238E27FC236}">
                  <a16:creationId xmlns:a16="http://schemas.microsoft.com/office/drawing/2014/main" id="{064866A1-148B-4F9E-AF98-0BF72009B483}"/>
                </a:ext>
              </a:extLst>
            </p:cNvPr>
            <p:cNvSpPr/>
            <p:nvPr/>
          </p:nvSpPr>
          <p:spPr>
            <a:xfrm>
              <a:off x="4914853" y="1976050"/>
              <a:ext cx="829992" cy="883831"/>
            </a:xfrm>
            <a:prstGeom prst="round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宋体" panose="02010600030101010101" pitchFamily="2" charset="-122"/>
                  <a:ea typeface="宋体" panose="02010600030101010101" pitchFamily="2" charset="-122"/>
                </a:rPr>
                <a:t>排序列表</a:t>
              </a:r>
            </a:p>
          </p:txBody>
        </p:sp>
        <p:sp>
          <p:nvSpPr>
            <p:cNvPr id="41" name="文本框 40">
              <a:extLst>
                <a:ext uri="{FF2B5EF4-FFF2-40B4-BE49-F238E27FC236}">
                  <a16:creationId xmlns:a16="http://schemas.microsoft.com/office/drawing/2014/main" id="{9056B439-2CF9-4616-A97D-512D3CF30C3C}"/>
                </a:ext>
              </a:extLst>
            </p:cNvPr>
            <p:cNvSpPr txBox="1"/>
            <p:nvPr/>
          </p:nvSpPr>
          <p:spPr>
            <a:xfrm>
              <a:off x="3967044" y="1881852"/>
              <a:ext cx="654148"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排序</a:t>
              </a:r>
            </a:p>
          </p:txBody>
        </p:sp>
        <p:sp>
          <p:nvSpPr>
            <p:cNvPr id="42" name="箭头: 右 41">
              <a:extLst>
                <a:ext uri="{FF2B5EF4-FFF2-40B4-BE49-F238E27FC236}">
                  <a16:creationId xmlns:a16="http://schemas.microsoft.com/office/drawing/2014/main" id="{4BCF2566-8F0F-4087-BB94-B8457893491B}"/>
                </a:ext>
              </a:extLst>
            </p:cNvPr>
            <p:cNvSpPr/>
            <p:nvPr/>
          </p:nvSpPr>
          <p:spPr>
            <a:xfrm>
              <a:off x="3870354" y="2251184"/>
              <a:ext cx="879226" cy="270310"/>
            </a:xfrm>
            <a:prstGeom prst="rightArrow">
              <a:avLst/>
            </a:prstGeom>
            <a:solidFill>
              <a:schemeClr val="accent4">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18136383"/>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圆角 21">
            <a:extLst>
              <a:ext uri="{FF2B5EF4-FFF2-40B4-BE49-F238E27FC236}">
                <a16:creationId xmlns:a16="http://schemas.microsoft.com/office/drawing/2014/main" id="{678BB98B-FBB0-4AC3-A820-5F9EF2E56260}"/>
              </a:ext>
            </a:extLst>
          </p:cNvPr>
          <p:cNvSpPr/>
          <p:nvPr/>
        </p:nvSpPr>
        <p:spPr>
          <a:xfrm>
            <a:off x="313462" y="1285005"/>
            <a:ext cx="4108833" cy="1725231"/>
          </a:xfrm>
          <a:prstGeom prst="roundRect">
            <a:avLst/>
          </a:prstGeom>
          <a:gradFill rotWithShape="1">
            <a:gsLst>
              <a:gs pos="0">
                <a:srgbClr val="E7BB01">
                  <a:tint val="50000"/>
                  <a:satMod val="300000"/>
                </a:srgbClr>
              </a:gs>
              <a:gs pos="35000">
                <a:srgbClr val="E7BB01">
                  <a:tint val="37000"/>
                  <a:satMod val="300000"/>
                </a:srgbClr>
              </a:gs>
              <a:gs pos="100000">
                <a:srgbClr val="E7BB01">
                  <a:tint val="15000"/>
                  <a:satMod val="350000"/>
                </a:srgbClr>
              </a:gs>
            </a:gsLst>
            <a:lin ang="16200000" scaled="1"/>
          </a:gradFill>
          <a:ln w="19050" cap="flat" cmpd="sng" algn="ctr">
            <a:solidFill>
              <a:srgbClr val="E7BB01">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1600" b="1" i="0" u="none" strike="noStrike" kern="0" cap="none" spc="0" normalizeH="0" baseline="0" noProof="0" dirty="0">
              <a:ln>
                <a:noFill/>
              </a:ln>
              <a:solidFill>
                <a:srgbClr val="000000"/>
              </a:solidFill>
              <a:effectLst/>
              <a:uLnTx/>
              <a:uFillTx/>
              <a:latin typeface="Tahoma"/>
              <a:ea typeface="黑体"/>
              <a:cs typeface="+mn-cs"/>
            </a:endParaRPr>
          </a:p>
        </p:txBody>
      </p:sp>
      <p:sp>
        <p:nvSpPr>
          <p:cNvPr id="21" name="矩形: 圆角 20">
            <a:extLst>
              <a:ext uri="{FF2B5EF4-FFF2-40B4-BE49-F238E27FC236}">
                <a16:creationId xmlns:a16="http://schemas.microsoft.com/office/drawing/2014/main" id="{2A36383B-0400-454C-9035-5C80A932E82A}"/>
              </a:ext>
            </a:extLst>
          </p:cNvPr>
          <p:cNvSpPr/>
          <p:nvPr/>
        </p:nvSpPr>
        <p:spPr>
          <a:xfrm>
            <a:off x="313462" y="3822924"/>
            <a:ext cx="4108833" cy="1186456"/>
          </a:xfrm>
          <a:prstGeom prst="round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19050" cap="flat" cmpd="sng" algn="ctr">
            <a:solidFill>
              <a:srgbClr val="00E4A8">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zh-CN" altLang="en-US" sz="1600" b="1" i="0" u="none" strike="noStrike" kern="0" cap="none" spc="0" normalizeH="0" baseline="0" noProof="0" dirty="0">
              <a:ln>
                <a:noFill/>
              </a:ln>
              <a:solidFill>
                <a:srgbClr val="000000"/>
              </a:solidFill>
              <a:effectLst/>
              <a:uLnTx/>
              <a:uFillTx/>
              <a:latin typeface="Tahoma"/>
              <a:ea typeface="黑体"/>
              <a:cs typeface="+mn-cs"/>
            </a:endParaRPr>
          </a:p>
        </p:txBody>
      </p:sp>
      <p:sp>
        <p:nvSpPr>
          <p:cNvPr id="14" name="文本框 13">
            <a:extLst>
              <a:ext uri="{FF2B5EF4-FFF2-40B4-BE49-F238E27FC236}">
                <a16:creationId xmlns:a16="http://schemas.microsoft.com/office/drawing/2014/main" id="{DA615047-A796-4BC6-BFCE-23B29F36B531}"/>
              </a:ext>
            </a:extLst>
          </p:cNvPr>
          <p:cNvSpPr txBox="1"/>
          <p:nvPr/>
        </p:nvSpPr>
        <p:spPr>
          <a:xfrm>
            <a:off x="478650" y="1542117"/>
            <a:ext cx="3943645" cy="1200329"/>
          </a:xfrm>
          <a:prstGeom prst="rect">
            <a:avLst/>
          </a:prstGeom>
          <a:noFill/>
        </p:spPr>
        <p:txBody>
          <a:bodyPr wrap="square" rtlCol="0">
            <a:spAutoFit/>
          </a:bodyPr>
          <a:lstStyle/>
          <a:p>
            <a:r>
              <a:rPr lang="en-US" altLang="zh-CN" sz="1200" dirty="0" err="1">
                <a:latin typeface="Times New Roman" panose="02020603050405020304" pitchFamily="18" charset="0"/>
                <a:cs typeface="Times New Roman" panose="02020603050405020304" pitchFamily="18" charset="0"/>
              </a:rPr>
              <a:t>dict</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user1: [(item1, score1), (item2, score2), …, (</a:t>
            </a:r>
            <a:r>
              <a:rPr lang="en-US" altLang="zh-CN" sz="1200" dirty="0" err="1">
                <a:latin typeface="Times New Roman" panose="02020603050405020304" pitchFamily="18" charset="0"/>
                <a:cs typeface="Times New Roman" panose="02020603050405020304" pitchFamily="18" charset="0"/>
              </a:rPr>
              <a:t>itemk</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scorek</a:t>
            </a:r>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user2: [(item1, score1), (item2, score2), …, (</a:t>
            </a:r>
            <a:r>
              <a:rPr lang="en-US" altLang="zh-CN" sz="1200" dirty="0" err="1">
                <a:latin typeface="Times New Roman" panose="02020603050405020304" pitchFamily="18" charset="0"/>
                <a:cs typeface="Times New Roman" panose="02020603050405020304" pitchFamily="18" charset="0"/>
              </a:rPr>
              <a:t>itemk</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scorek</a:t>
            </a:r>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user3: [(item1, score1), (item2, score2), …, (</a:t>
            </a:r>
            <a:r>
              <a:rPr lang="en-US" altLang="zh-CN" sz="1200" dirty="0" err="1">
                <a:latin typeface="Times New Roman" panose="02020603050405020304" pitchFamily="18" charset="0"/>
                <a:cs typeface="Times New Roman" panose="02020603050405020304" pitchFamily="18" charset="0"/>
              </a:rPr>
              <a:t>itemk</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scorek</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p:graphicFrame>
        <p:nvGraphicFramePr>
          <p:cNvPr id="17" name="表格 17">
            <a:extLst>
              <a:ext uri="{FF2B5EF4-FFF2-40B4-BE49-F238E27FC236}">
                <a16:creationId xmlns:a16="http://schemas.microsoft.com/office/drawing/2014/main" id="{FD5CAEE2-5586-4942-A037-876B307D0A8F}"/>
              </a:ext>
            </a:extLst>
          </p:cNvPr>
          <p:cNvGraphicFramePr>
            <a:graphicFrameLocks noGrp="1"/>
          </p:cNvGraphicFramePr>
          <p:nvPr>
            <p:extLst>
              <p:ext uri="{D42A27DB-BD31-4B8C-83A1-F6EECF244321}">
                <p14:modId xmlns:p14="http://schemas.microsoft.com/office/powerpoint/2010/main" val="821934795"/>
              </p:ext>
            </p:extLst>
          </p:nvPr>
        </p:nvGraphicFramePr>
        <p:xfrm>
          <a:off x="5889342" y="710383"/>
          <a:ext cx="2776008" cy="2560320"/>
        </p:xfrm>
        <a:graphic>
          <a:graphicData uri="http://schemas.openxmlformats.org/drawingml/2006/table">
            <a:tbl>
              <a:tblPr firstRow="1" bandRow="1">
                <a:tableStyleId>{5C22544A-7EE6-4342-B048-85BDC9FD1C3A}</a:tableStyleId>
              </a:tblPr>
              <a:tblGrid>
                <a:gridCol w="925336">
                  <a:extLst>
                    <a:ext uri="{9D8B030D-6E8A-4147-A177-3AD203B41FA5}">
                      <a16:colId xmlns:a16="http://schemas.microsoft.com/office/drawing/2014/main" val="2947978623"/>
                    </a:ext>
                  </a:extLst>
                </a:gridCol>
                <a:gridCol w="925336">
                  <a:extLst>
                    <a:ext uri="{9D8B030D-6E8A-4147-A177-3AD203B41FA5}">
                      <a16:colId xmlns:a16="http://schemas.microsoft.com/office/drawing/2014/main" val="4267097924"/>
                    </a:ext>
                  </a:extLst>
                </a:gridCol>
                <a:gridCol w="925336">
                  <a:extLst>
                    <a:ext uri="{9D8B030D-6E8A-4147-A177-3AD203B41FA5}">
                      <a16:colId xmlns:a16="http://schemas.microsoft.com/office/drawing/2014/main" val="3253289219"/>
                    </a:ext>
                  </a:extLst>
                </a:gridCol>
              </a:tblGrid>
              <a:tr h="287482">
                <a:tc>
                  <a:txBody>
                    <a:bodyPr/>
                    <a:lstStyle/>
                    <a:p>
                      <a:pPr algn="ctr"/>
                      <a:r>
                        <a:rPr lang="en-US" altLang="zh-CN" dirty="0" err="1">
                          <a:latin typeface="Times New Roman" panose="02020603050405020304" pitchFamily="18" charset="0"/>
                          <a:cs typeface="Times New Roman" panose="02020603050405020304" pitchFamily="18" charset="0"/>
                        </a:rPr>
                        <a:t>user_id</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a:latin typeface="Times New Roman" panose="02020603050405020304" pitchFamily="18" charset="0"/>
                          <a:cs typeface="Times New Roman" panose="02020603050405020304" pitchFamily="18" charset="0"/>
                        </a:rPr>
                        <a:t>item_id</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score</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67492"/>
                  </a:ext>
                </a:extLst>
              </a:tr>
              <a:tr h="287482">
                <a:tc>
                  <a:txBody>
                    <a:bodyPr/>
                    <a:lstStyle/>
                    <a:p>
                      <a:pPr algn="ctr"/>
                      <a:r>
                        <a:rPr lang="en-US" altLang="zh-CN" dirty="0">
                          <a:latin typeface="Times New Roman" panose="02020603050405020304" pitchFamily="18" charset="0"/>
                          <a:cs typeface="Times New Roman" panose="02020603050405020304" pitchFamily="18" charset="0"/>
                        </a:rPr>
                        <a:t>user1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item1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score1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266935"/>
                  </a:ext>
                </a:extLst>
              </a:tr>
              <a:tr h="287482">
                <a:tc>
                  <a:txBody>
                    <a:bodyPr/>
                    <a:lstStyle/>
                    <a:p>
                      <a:pPr algn="ctr"/>
                      <a:r>
                        <a:rPr lang="en-US" altLang="zh-CN" dirty="0">
                          <a:latin typeface="Times New Roman" panose="02020603050405020304" pitchFamily="18" charset="0"/>
                          <a:cs typeface="Times New Roman" panose="02020603050405020304" pitchFamily="18" charset="0"/>
                        </a:rPr>
                        <a:t>user1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item2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score2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0206026"/>
                  </a:ext>
                </a:extLst>
              </a:tr>
              <a:tr h="287482">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6447533"/>
                  </a:ext>
                </a:extLst>
              </a:tr>
              <a:tr h="287482">
                <a:tc>
                  <a:txBody>
                    <a:bodyPr/>
                    <a:lstStyle/>
                    <a:p>
                      <a:pPr algn="ctr"/>
                      <a:r>
                        <a:rPr lang="en-US" altLang="zh-CN" dirty="0">
                          <a:latin typeface="Times New Roman" panose="02020603050405020304" pitchFamily="18" charset="0"/>
                          <a:cs typeface="Times New Roman" panose="02020603050405020304" pitchFamily="18" charset="0"/>
                        </a:rPr>
                        <a:t>user1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a:latin typeface="Times New Roman" panose="02020603050405020304" pitchFamily="18" charset="0"/>
                          <a:cs typeface="Times New Roman" panose="02020603050405020304" pitchFamily="18" charset="0"/>
                        </a:rPr>
                        <a:t>itemk</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err="1">
                          <a:latin typeface="Times New Roman" panose="02020603050405020304" pitchFamily="18" charset="0"/>
                          <a:cs typeface="Times New Roman" panose="02020603050405020304" pitchFamily="18" charset="0"/>
                        </a:rPr>
                        <a:t>scorek</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346812"/>
                  </a:ext>
                </a:extLst>
              </a:tr>
              <a:tr h="287482">
                <a:tc>
                  <a:txBody>
                    <a:bodyPr/>
                    <a:lstStyle/>
                    <a:p>
                      <a:pPr algn="ctr"/>
                      <a:r>
                        <a:rPr lang="en-US" altLang="zh-CN" dirty="0">
                          <a:latin typeface="Times New Roman" panose="02020603050405020304" pitchFamily="18" charset="0"/>
                          <a:cs typeface="Times New Roman" panose="02020603050405020304" pitchFamily="18" charset="0"/>
                        </a:rPr>
                        <a:t>user2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item1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score1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3799758"/>
                  </a:ext>
                </a:extLst>
              </a:tr>
              <a:tr h="287482">
                <a:tc>
                  <a:txBody>
                    <a:bodyPr/>
                    <a:lstStyle/>
                    <a:p>
                      <a:pPr algn="ctr"/>
                      <a:r>
                        <a:rPr lang="en-US" altLang="zh-CN" dirty="0">
                          <a:latin typeface="Times New Roman" panose="02020603050405020304" pitchFamily="18" charset="0"/>
                          <a:cs typeface="Times New Roman" panose="02020603050405020304" pitchFamily="18" charset="0"/>
                        </a:rPr>
                        <a:t>user2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item2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score2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5634198"/>
                  </a:ext>
                </a:extLst>
              </a:tr>
              <a:tr h="287482">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7613764"/>
                  </a:ext>
                </a:extLst>
              </a:tr>
            </a:tbl>
          </a:graphicData>
        </a:graphic>
      </p:graphicFrame>
      <p:sp>
        <p:nvSpPr>
          <p:cNvPr id="18" name="箭头: 右 17">
            <a:extLst>
              <a:ext uri="{FF2B5EF4-FFF2-40B4-BE49-F238E27FC236}">
                <a16:creationId xmlns:a16="http://schemas.microsoft.com/office/drawing/2014/main" id="{0D75FE89-9938-4DCA-AEE2-AADAE93F832D}"/>
              </a:ext>
            </a:extLst>
          </p:cNvPr>
          <p:cNvSpPr/>
          <p:nvPr/>
        </p:nvSpPr>
        <p:spPr>
          <a:xfrm>
            <a:off x="4867287" y="2027495"/>
            <a:ext cx="616631" cy="324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7C0E0234-389B-42E9-915D-C840166CD701}"/>
              </a:ext>
            </a:extLst>
          </p:cNvPr>
          <p:cNvSpPr txBox="1"/>
          <p:nvPr/>
        </p:nvSpPr>
        <p:spPr>
          <a:xfrm>
            <a:off x="478141" y="3939098"/>
            <a:ext cx="3779473" cy="95410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给</a:t>
            </a:r>
            <a:r>
              <a:rPr lang="zh-CN" altLang="en-US" sz="1400" b="1" dirty="0">
                <a:latin typeface="宋体" panose="02010600030101010101" pitchFamily="2" charset="-122"/>
                <a:ea typeface="宋体" panose="02010600030101010101" pitchFamily="2" charset="-122"/>
              </a:rPr>
              <a:t>每个用户的所有候选商品都进行重新打分</a:t>
            </a:r>
            <a:r>
              <a:rPr lang="zh-CN" altLang="en-US" sz="1400" dirty="0">
                <a:latin typeface="宋体" panose="02010600030101010101" pitchFamily="2" charset="-122"/>
                <a:ea typeface="宋体" panose="02010600030101010101" pitchFamily="2" charset="-122"/>
              </a:rPr>
              <a:t>，这里可以使用更多的特征，更加复杂的模型。</a:t>
            </a:r>
            <a:r>
              <a:rPr lang="zh-CN" altLang="en-US" sz="1400" b="1" dirty="0">
                <a:latin typeface="宋体" panose="02010600030101010101" pitchFamily="2" charset="-122"/>
                <a:ea typeface="宋体" panose="02010600030101010101" pitchFamily="2" charset="-122"/>
              </a:rPr>
              <a:t>将最后的候选物品按照新的得分进行排序，返回最终的推荐物品列表</a:t>
            </a:r>
          </a:p>
        </p:txBody>
      </p:sp>
      <p:sp>
        <p:nvSpPr>
          <p:cNvPr id="3" name="矩形 2">
            <a:extLst>
              <a:ext uri="{FF2B5EF4-FFF2-40B4-BE49-F238E27FC236}">
                <a16:creationId xmlns:a16="http://schemas.microsoft.com/office/drawing/2014/main" id="{4DDF1096-996B-4E0B-93AB-7790159F313F}"/>
              </a:ext>
            </a:extLst>
          </p:cNvPr>
          <p:cNvSpPr/>
          <p:nvPr/>
        </p:nvSpPr>
        <p:spPr>
          <a:xfrm>
            <a:off x="80676" y="710383"/>
            <a:ext cx="2509020" cy="369332"/>
          </a:xfrm>
          <a:prstGeom prst="rect">
            <a:avLst/>
          </a:prstGeom>
        </p:spPr>
        <p:txBody>
          <a:bodyPr wrap="none">
            <a:spAutoFit/>
          </a:bodyPr>
          <a:lstStyle/>
          <a:p>
            <a:r>
              <a:rPr lang="zh-CN" altLang="en-US" b="1" dirty="0">
                <a:solidFill>
                  <a:schemeClr val="bg2">
                    <a:lumMod val="50000"/>
                  </a:schemeClr>
                </a:solidFill>
                <a:latin typeface="宋体" panose="02010600030101010101" pitchFamily="2" charset="-122"/>
                <a:ea typeface="宋体" panose="02010600030101010101" pitchFamily="2" charset="-122"/>
              </a:rPr>
              <a:t>召回结果到监督数据集</a:t>
            </a:r>
            <a:endParaRPr lang="zh-CN" altLang="en-US" dirty="0"/>
          </a:p>
        </p:txBody>
      </p:sp>
      <p:sp>
        <p:nvSpPr>
          <p:cNvPr id="15" name="箭头: 右 14">
            <a:extLst>
              <a:ext uri="{FF2B5EF4-FFF2-40B4-BE49-F238E27FC236}">
                <a16:creationId xmlns:a16="http://schemas.microsoft.com/office/drawing/2014/main" id="{3721E9CE-ADDD-4256-A5A9-528B681A3094}"/>
              </a:ext>
            </a:extLst>
          </p:cNvPr>
          <p:cNvSpPr/>
          <p:nvPr/>
        </p:nvSpPr>
        <p:spPr>
          <a:xfrm rot="5400000">
            <a:off x="7305102" y="3319089"/>
            <a:ext cx="311507" cy="242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13C937F3-5327-4246-A082-5DB895A1D577}"/>
              </a:ext>
            </a:extLst>
          </p:cNvPr>
          <p:cNvPicPr>
            <a:picLocks noChangeAspect="1"/>
          </p:cNvPicPr>
          <p:nvPr/>
        </p:nvPicPr>
        <p:blipFill>
          <a:blip r:embed="rId3"/>
          <a:stretch>
            <a:fillRect/>
          </a:stretch>
        </p:blipFill>
        <p:spPr>
          <a:xfrm>
            <a:off x="5889342" y="3610237"/>
            <a:ext cx="2776008" cy="2094625"/>
          </a:xfrm>
          <a:prstGeom prst="rect">
            <a:avLst/>
          </a:prstGeom>
        </p:spPr>
      </p:pic>
      <p:sp>
        <p:nvSpPr>
          <p:cNvPr id="24" name="文本框 23">
            <a:extLst>
              <a:ext uri="{FF2B5EF4-FFF2-40B4-BE49-F238E27FC236}">
                <a16:creationId xmlns:a16="http://schemas.microsoft.com/office/drawing/2014/main" id="{82F27D7F-F47F-43F0-95B6-CF115524DB03}"/>
              </a:ext>
            </a:extLst>
          </p:cNvPr>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63416052"/>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2B3E51-3B20-42FD-BB80-61CF682A55F0}"/>
              </a:ext>
            </a:extLst>
          </p:cNvPr>
          <p:cNvSpPr txBox="1"/>
          <p:nvPr/>
        </p:nvSpPr>
        <p:spPr>
          <a:xfrm>
            <a:off x="0" y="683674"/>
            <a:ext cx="3166557"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如何定义排序模型的</a:t>
            </a:r>
            <a:r>
              <a:rPr lang="en-US" altLang="zh-CN" b="1" dirty="0">
                <a:latin typeface="宋体" panose="02010600030101010101" pitchFamily="2" charset="-122"/>
                <a:ea typeface="宋体" panose="02010600030101010101" pitchFamily="2" charset="-122"/>
              </a:rPr>
              <a:t>label</a:t>
            </a:r>
            <a:r>
              <a:rPr lang="zh-CN" altLang="en-US" b="1" dirty="0">
                <a:latin typeface="宋体" panose="02010600030101010101" pitchFamily="2" charset="-122"/>
                <a:ea typeface="宋体" panose="02010600030101010101" pitchFamily="2" charset="-122"/>
              </a:rPr>
              <a:t>？</a:t>
            </a:r>
          </a:p>
        </p:txBody>
      </p:sp>
      <p:grpSp>
        <p:nvGrpSpPr>
          <p:cNvPr id="7" name="组合 6">
            <a:extLst>
              <a:ext uri="{FF2B5EF4-FFF2-40B4-BE49-F238E27FC236}">
                <a16:creationId xmlns:a16="http://schemas.microsoft.com/office/drawing/2014/main" id="{2C917E23-F1FC-4799-8676-BF70EF89C831}"/>
              </a:ext>
            </a:extLst>
          </p:cNvPr>
          <p:cNvGrpSpPr/>
          <p:nvPr/>
        </p:nvGrpSpPr>
        <p:grpSpPr>
          <a:xfrm>
            <a:off x="3462208" y="808598"/>
            <a:ext cx="5608964" cy="2051283"/>
            <a:chOff x="1366350" y="2451997"/>
            <a:chExt cx="5716516" cy="2541593"/>
          </a:xfrm>
        </p:grpSpPr>
        <p:sp>
          <p:nvSpPr>
            <p:cNvPr id="10" name="矩形: 圆角 9">
              <a:extLst>
                <a:ext uri="{FF2B5EF4-FFF2-40B4-BE49-F238E27FC236}">
                  <a16:creationId xmlns:a16="http://schemas.microsoft.com/office/drawing/2014/main" id="{D16FF420-D36B-46C9-BAFB-F729DC48ED50}"/>
                </a:ext>
              </a:extLst>
            </p:cNvPr>
            <p:cNvSpPr/>
            <p:nvPr/>
          </p:nvSpPr>
          <p:spPr>
            <a:xfrm>
              <a:off x="1366350" y="2470910"/>
              <a:ext cx="705728" cy="338554"/>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user1</a:t>
              </a:r>
              <a:endParaRPr lang="zh-CN" altLang="en-US" sz="1200" dirty="0">
                <a:latin typeface="宋体" panose="02010600030101010101" pitchFamily="2" charset="-122"/>
                <a:ea typeface="宋体" panose="02010600030101010101" pitchFamily="2" charset="-122"/>
              </a:endParaRPr>
            </a:p>
          </p:txBody>
        </p:sp>
        <p:sp>
          <p:nvSpPr>
            <p:cNvPr id="11" name="矩形: 圆角 10">
              <a:extLst>
                <a:ext uri="{FF2B5EF4-FFF2-40B4-BE49-F238E27FC236}">
                  <a16:creationId xmlns:a16="http://schemas.microsoft.com/office/drawing/2014/main" id="{14598A06-C6E6-4F50-BD60-4B0896342F87}"/>
                </a:ext>
              </a:extLst>
            </p:cNvPr>
            <p:cNvSpPr/>
            <p:nvPr/>
          </p:nvSpPr>
          <p:spPr>
            <a:xfrm>
              <a:off x="2263165" y="2470910"/>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item5</a:t>
              </a:r>
              <a:endParaRPr lang="zh-CN" altLang="en-US" sz="1200" dirty="0">
                <a:latin typeface="宋体" panose="02010600030101010101" pitchFamily="2" charset="-122"/>
                <a:ea typeface="宋体" panose="02010600030101010101" pitchFamily="2" charset="-122"/>
              </a:endParaRPr>
            </a:p>
          </p:txBody>
        </p:sp>
        <p:sp>
          <p:nvSpPr>
            <p:cNvPr id="27" name="矩形: 圆角 26">
              <a:extLst>
                <a:ext uri="{FF2B5EF4-FFF2-40B4-BE49-F238E27FC236}">
                  <a16:creationId xmlns:a16="http://schemas.microsoft.com/office/drawing/2014/main" id="{5479F856-F0D0-434E-BDD3-310DF05376BB}"/>
                </a:ext>
              </a:extLst>
            </p:cNvPr>
            <p:cNvSpPr/>
            <p:nvPr/>
          </p:nvSpPr>
          <p:spPr>
            <a:xfrm>
              <a:off x="3103734" y="2470910"/>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item2</a:t>
              </a:r>
              <a:endParaRPr lang="zh-CN" altLang="en-US" sz="1200" dirty="0">
                <a:latin typeface="宋体" panose="02010600030101010101" pitchFamily="2" charset="-122"/>
                <a:ea typeface="宋体" panose="02010600030101010101" pitchFamily="2" charset="-122"/>
              </a:endParaRPr>
            </a:p>
          </p:txBody>
        </p:sp>
        <p:sp>
          <p:nvSpPr>
            <p:cNvPr id="28" name="矩形: 圆角 27">
              <a:extLst>
                <a:ext uri="{FF2B5EF4-FFF2-40B4-BE49-F238E27FC236}">
                  <a16:creationId xmlns:a16="http://schemas.microsoft.com/office/drawing/2014/main" id="{394FB466-689B-4EEC-B08C-7D2A5DB6E569}"/>
                </a:ext>
              </a:extLst>
            </p:cNvPr>
            <p:cNvSpPr/>
            <p:nvPr/>
          </p:nvSpPr>
          <p:spPr>
            <a:xfrm>
              <a:off x="6439270" y="2470910"/>
              <a:ext cx="643596" cy="338554"/>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a:t>
              </a:r>
              <a:r>
                <a:rPr lang="zh-CN" altLang="en-US" sz="1200" dirty="0">
                  <a:latin typeface="宋体" panose="02010600030101010101" pitchFamily="2" charset="-122"/>
                  <a:ea typeface="宋体" panose="02010600030101010101" pitchFamily="2" charset="-122"/>
                </a:rPr>
                <a:t>？</a:t>
              </a:r>
            </a:p>
          </p:txBody>
        </p:sp>
        <p:sp>
          <p:nvSpPr>
            <p:cNvPr id="29" name="矩形: 圆角 28">
              <a:extLst>
                <a:ext uri="{FF2B5EF4-FFF2-40B4-BE49-F238E27FC236}">
                  <a16:creationId xmlns:a16="http://schemas.microsoft.com/office/drawing/2014/main" id="{7F446E29-CB72-4FF6-A198-0C000D5A6FC9}"/>
                </a:ext>
              </a:extLst>
            </p:cNvPr>
            <p:cNvSpPr/>
            <p:nvPr/>
          </p:nvSpPr>
          <p:spPr>
            <a:xfrm>
              <a:off x="1366350" y="3003358"/>
              <a:ext cx="705728" cy="338554"/>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user2</a:t>
              </a:r>
              <a:endParaRPr lang="zh-CN" altLang="en-US" sz="1200" dirty="0">
                <a:latin typeface="宋体" panose="02010600030101010101" pitchFamily="2" charset="-122"/>
                <a:ea typeface="宋体" panose="02010600030101010101" pitchFamily="2" charset="-122"/>
              </a:endParaRPr>
            </a:p>
          </p:txBody>
        </p:sp>
        <p:sp>
          <p:nvSpPr>
            <p:cNvPr id="30" name="矩形: 圆角 29">
              <a:extLst>
                <a:ext uri="{FF2B5EF4-FFF2-40B4-BE49-F238E27FC236}">
                  <a16:creationId xmlns:a16="http://schemas.microsoft.com/office/drawing/2014/main" id="{CE01C27E-E5D8-4722-B4EB-FB85BD0AA7A2}"/>
                </a:ext>
              </a:extLst>
            </p:cNvPr>
            <p:cNvSpPr/>
            <p:nvPr/>
          </p:nvSpPr>
          <p:spPr>
            <a:xfrm>
              <a:off x="2263165" y="3003358"/>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item3</a:t>
              </a:r>
              <a:endParaRPr lang="zh-CN" altLang="en-US" sz="1200" dirty="0">
                <a:latin typeface="宋体" panose="02010600030101010101" pitchFamily="2" charset="-122"/>
                <a:ea typeface="宋体" panose="02010600030101010101" pitchFamily="2" charset="-122"/>
              </a:endParaRPr>
            </a:p>
          </p:txBody>
        </p:sp>
        <p:sp>
          <p:nvSpPr>
            <p:cNvPr id="31" name="矩形: 圆角 30">
              <a:extLst>
                <a:ext uri="{FF2B5EF4-FFF2-40B4-BE49-F238E27FC236}">
                  <a16:creationId xmlns:a16="http://schemas.microsoft.com/office/drawing/2014/main" id="{157F7AB5-70D5-4810-8461-AF8A8384A185}"/>
                </a:ext>
              </a:extLst>
            </p:cNvPr>
            <p:cNvSpPr/>
            <p:nvPr/>
          </p:nvSpPr>
          <p:spPr>
            <a:xfrm>
              <a:off x="5552811" y="2972187"/>
              <a:ext cx="643596" cy="338554"/>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宋体" panose="02010600030101010101" pitchFamily="2" charset="-122"/>
                  <a:ea typeface="宋体" panose="02010600030101010101" pitchFamily="2" charset="-122"/>
                </a:rPr>
                <a:t>tiem</a:t>
              </a:r>
              <a:r>
                <a:rPr lang="zh-CN" altLang="en-US" sz="1200" dirty="0">
                  <a:latin typeface="宋体" panose="02010600030101010101" pitchFamily="2" charset="-122"/>
                  <a:ea typeface="宋体" panose="02010600030101010101" pitchFamily="2" charset="-122"/>
                </a:rPr>
                <a:t>？</a:t>
              </a:r>
            </a:p>
          </p:txBody>
        </p:sp>
        <p:sp>
          <p:nvSpPr>
            <p:cNvPr id="49" name="矩形: 圆角 48">
              <a:extLst>
                <a:ext uri="{FF2B5EF4-FFF2-40B4-BE49-F238E27FC236}">
                  <a16:creationId xmlns:a16="http://schemas.microsoft.com/office/drawing/2014/main" id="{36395C35-5FDE-4860-BBCA-34B86D20D1C0}"/>
                </a:ext>
              </a:extLst>
            </p:cNvPr>
            <p:cNvSpPr/>
            <p:nvPr/>
          </p:nvSpPr>
          <p:spPr>
            <a:xfrm>
              <a:off x="3896242" y="2451997"/>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item3</a:t>
              </a:r>
              <a:endParaRPr lang="zh-CN" altLang="en-US" sz="1200" dirty="0">
                <a:latin typeface="宋体" panose="02010600030101010101" pitchFamily="2" charset="-122"/>
                <a:ea typeface="宋体" panose="02010600030101010101" pitchFamily="2" charset="-122"/>
              </a:endParaRPr>
            </a:p>
          </p:txBody>
        </p:sp>
        <p:sp>
          <p:nvSpPr>
            <p:cNvPr id="50" name="矩形: 圆角 49">
              <a:extLst>
                <a:ext uri="{FF2B5EF4-FFF2-40B4-BE49-F238E27FC236}">
                  <a16:creationId xmlns:a16="http://schemas.microsoft.com/office/drawing/2014/main" id="{29F7E425-E3B1-4D6A-B406-BF12136F3C94}"/>
                </a:ext>
              </a:extLst>
            </p:cNvPr>
            <p:cNvSpPr/>
            <p:nvPr/>
          </p:nvSpPr>
          <p:spPr>
            <a:xfrm>
              <a:off x="4743918" y="2454359"/>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item7</a:t>
              </a:r>
              <a:endParaRPr lang="zh-CN" altLang="en-US" sz="1200" dirty="0">
                <a:latin typeface="宋体" panose="02010600030101010101" pitchFamily="2" charset="-122"/>
                <a:ea typeface="宋体" panose="02010600030101010101" pitchFamily="2" charset="-122"/>
              </a:endParaRPr>
            </a:p>
          </p:txBody>
        </p:sp>
        <p:sp>
          <p:nvSpPr>
            <p:cNvPr id="51" name="矩形: 圆角 50">
              <a:extLst>
                <a:ext uri="{FF2B5EF4-FFF2-40B4-BE49-F238E27FC236}">
                  <a16:creationId xmlns:a16="http://schemas.microsoft.com/office/drawing/2014/main" id="{D78D12AC-923B-4DE5-A797-3505295E8A72}"/>
                </a:ext>
              </a:extLst>
            </p:cNvPr>
            <p:cNvSpPr/>
            <p:nvPr/>
          </p:nvSpPr>
          <p:spPr>
            <a:xfrm>
              <a:off x="3097848" y="2982701"/>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item1</a:t>
              </a:r>
              <a:endParaRPr lang="zh-CN" altLang="en-US" sz="1200" dirty="0">
                <a:latin typeface="宋体" panose="02010600030101010101" pitchFamily="2" charset="-122"/>
                <a:ea typeface="宋体" panose="02010600030101010101" pitchFamily="2" charset="-122"/>
              </a:endParaRPr>
            </a:p>
          </p:txBody>
        </p:sp>
        <p:sp>
          <p:nvSpPr>
            <p:cNvPr id="52" name="矩形: 圆角 51">
              <a:extLst>
                <a:ext uri="{FF2B5EF4-FFF2-40B4-BE49-F238E27FC236}">
                  <a16:creationId xmlns:a16="http://schemas.microsoft.com/office/drawing/2014/main" id="{C15D112B-7AE4-45E4-A556-4B30E1ACFAB7}"/>
                </a:ext>
              </a:extLst>
            </p:cNvPr>
            <p:cNvSpPr/>
            <p:nvPr/>
          </p:nvSpPr>
          <p:spPr>
            <a:xfrm>
              <a:off x="3889131" y="2990099"/>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item1</a:t>
              </a:r>
              <a:endParaRPr lang="zh-CN" altLang="en-US" sz="1200" dirty="0">
                <a:latin typeface="宋体" panose="02010600030101010101" pitchFamily="2" charset="-122"/>
                <a:ea typeface="宋体" panose="02010600030101010101" pitchFamily="2" charset="-122"/>
              </a:endParaRPr>
            </a:p>
          </p:txBody>
        </p:sp>
        <p:sp>
          <p:nvSpPr>
            <p:cNvPr id="53" name="矩形: 圆角 52">
              <a:extLst>
                <a:ext uri="{FF2B5EF4-FFF2-40B4-BE49-F238E27FC236}">
                  <a16:creationId xmlns:a16="http://schemas.microsoft.com/office/drawing/2014/main" id="{C11AB7CE-1780-4528-89C6-63199C631F7F}"/>
                </a:ext>
              </a:extLst>
            </p:cNvPr>
            <p:cNvSpPr/>
            <p:nvPr/>
          </p:nvSpPr>
          <p:spPr>
            <a:xfrm>
              <a:off x="5591594" y="2457463"/>
              <a:ext cx="643596" cy="333088"/>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item1</a:t>
              </a:r>
              <a:endParaRPr lang="zh-CN" altLang="en-US" sz="1200" dirty="0">
                <a:latin typeface="宋体" panose="02010600030101010101" pitchFamily="2" charset="-122"/>
                <a:ea typeface="宋体" panose="02010600030101010101" pitchFamily="2" charset="-122"/>
              </a:endParaRPr>
            </a:p>
          </p:txBody>
        </p:sp>
        <p:sp>
          <p:nvSpPr>
            <p:cNvPr id="60" name="矩形: 圆角 59">
              <a:extLst>
                <a:ext uri="{FF2B5EF4-FFF2-40B4-BE49-F238E27FC236}">
                  <a16:creationId xmlns:a16="http://schemas.microsoft.com/office/drawing/2014/main" id="{3C5C349D-11AF-4152-B58E-C47E038BACDB}"/>
                </a:ext>
              </a:extLst>
            </p:cNvPr>
            <p:cNvSpPr/>
            <p:nvPr/>
          </p:nvSpPr>
          <p:spPr>
            <a:xfrm>
              <a:off x="4720971" y="2977555"/>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item8</a:t>
              </a:r>
              <a:endParaRPr lang="zh-CN" altLang="en-US" sz="1200" dirty="0">
                <a:latin typeface="宋体" panose="02010600030101010101" pitchFamily="2" charset="-122"/>
                <a:ea typeface="宋体" panose="02010600030101010101" pitchFamily="2" charset="-122"/>
              </a:endParaRPr>
            </a:p>
          </p:txBody>
        </p:sp>
        <p:sp>
          <p:nvSpPr>
            <p:cNvPr id="61" name="矩形: 圆角 60">
              <a:extLst>
                <a:ext uri="{FF2B5EF4-FFF2-40B4-BE49-F238E27FC236}">
                  <a16:creationId xmlns:a16="http://schemas.microsoft.com/office/drawing/2014/main" id="{CB31E571-E699-4223-8038-AC7C5E2E0087}"/>
                </a:ext>
              </a:extLst>
            </p:cNvPr>
            <p:cNvSpPr/>
            <p:nvPr/>
          </p:nvSpPr>
          <p:spPr>
            <a:xfrm>
              <a:off x="1366350" y="3566977"/>
              <a:ext cx="705728" cy="338554"/>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user3</a:t>
              </a:r>
              <a:endParaRPr lang="zh-CN" altLang="en-US" sz="1200" dirty="0">
                <a:latin typeface="宋体" panose="02010600030101010101" pitchFamily="2" charset="-122"/>
                <a:ea typeface="宋体" panose="02010600030101010101" pitchFamily="2" charset="-122"/>
              </a:endParaRPr>
            </a:p>
          </p:txBody>
        </p:sp>
        <p:sp>
          <p:nvSpPr>
            <p:cNvPr id="62" name="矩形: 圆角 61">
              <a:extLst>
                <a:ext uri="{FF2B5EF4-FFF2-40B4-BE49-F238E27FC236}">
                  <a16:creationId xmlns:a16="http://schemas.microsoft.com/office/drawing/2014/main" id="{562F0B29-974F-4F64-94F9-41E7FB57DE18}"/>
                </a:ext>
              </a:extLst>
            </p:cNvPr>
            <p:cNvSpPr/>
            <p:nvPr/>
          </p:nvSpPr>
          <p:spPr>
            <a:xfrm>
              <a:off x="2263165" y="3566977"/>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item2</a:t>
              </a:r>
              <a:endParaRPr lang="zh-CN" altLang="en-US" sz="1200" dirty="0">
                <a:latin typeface="宋体" panose="02010600030101010101" pitchFamily="2" charset="-122"/>
                <a:ea typeface="宋体" panose="02010600030101010101" pitchFamily="2" charset="-122"/>
              </a:endParaRPr>
            </a:p>
          </p:txBody>
        </p:sp>
        <p:sp>
          <p:nvSpPr>
            <p:cNvPr id="63" name="矩形: 圆角 62">
              <a:extLst>
                <a:ext uri="{FF2B5EF4-FFF2-40B4-BE49-F238E27FC236}">
                  <a16:creationId xmlns:a16="http://schemas.microsoft.com/office/drawing/2014/main" id="{1232DEDB-FFB1-45F7-9E0B-99EEC9B0F47A}"/>
                </a:ext>
              </a:extLst>
            </p:cNvPr>
            <p:cNvSpPr/>
            <p:nvPr/>
          </p:nvSpPr>
          <p:spPr>
            <a:xfrm>
              <a:off x="5552811" y="3535806"/>
              <a:ext cx="643596" cy="338554"/>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a:t>
              </a:r>
              <a:r>
                <a:rPr lang="zh-CN" altLang="en-US" sz="1200" dirty="0">
                  <a:latin typeface="宋体" panose="02010600030101010101" pitchFamily="2" charset="-122"/>
                  <a:ea typeface="宋体" panose="02010600030101010101" pitchFamily="2" charset="-122"/>
                </a:rPr>
                <a:t>？</a:t>
              </a:r>
            </a:p>
          </p:txBody>
        </p:sp>
        <p:sp>
          <p:nvSpPr>
            <p:cNvPr id="64" name="矩形: 圆角 63">
              <a:extLst>
                <a:ext uri="{FF2B5EF4-FFF2-40B4-BE49-F238E27FC236}">
                  <a16:creationId xmlns:a16="http://schemas.microsoft.com/office/drawing/2014/main" id="{9986431A-3E49-4EEB-8CDD-6558C072E5D1}"/>
                </a:ext>
              </a:extLst>
            </p:cNvPr>
            <p:cNvSpPr/>
            <p:nvPr/>
          </p:nvSpPr>
          <p:spPr>
            <a:xfrm>
              <a:off x="3097848" y="3546320"/>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item1</a:t>
              </a:r>
              <a:endParaRPr lang="zh-CN" altLang="en-US" sz="1200" dirty="0">
                <a:latin typeface="宋体" panose="02010600030101010101" pitchFamily="2" charset="-122"/>
                <a:ea typeface="宋体" panose="02010600030101010101" pitchFamily="2" charset="-122"/>
              </a:endParaRPr>
            </a:p>
          </p:txBody>
        </p:sp>
        <p:sp>
          <p:nvSpPr>
            <p:cNvPr id="65" name="矩形: 圆角 64">
              <a:extLst>
                <a:ext uri="{FF2B5EF4-FFF2-40B4-BE49-F238E27FC236}">
                  <a16:creationId xmlns:a16="http://schemas.microsoft.com/office/drawing/2014/main" id="{649B3F9A-E6AA-4C7C-AA3C-D3359522C954}"/>
                </a:ext>
              </a:extLst>
            </p:cNvPr>
            <p:cNvSpPr/>
            <p:nvPr/>
          </p:nvSpPr>
          <p:spPr>
            <a:xfrm>
              <a:off x="3889131" y="3553718"/>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item7</a:t>
              </a:r>
              <a:endParaRPr lang="zh-CN" altLang="en-US" sz="1200" dirty="0">
                <a:latin typeface="宋体" panose="02010600030101010101" pitchFamily="2" charset="-122"/>
                <a:ea typeface="宋体" panose="02010600030101010101" pitchFamily="2" charset="-122"/>
              </a:endParaRPr>
            </a:p>
          </p:txBody>
        </p:sp>
        <p:sp>
          <p:nvSpPr>
            <p:cNvPr id="66" name="矩形: 圆角 65">
              <a:extLst>
                <a:ext uri="{FF2B5EF4-FFF2-40B4-BE49-F238E27FC236}">
                  <a16:creationId xmlns:a16="http://schemas.microsoft.com/office/drawing/2014/main" id="{9CB14E5C-9036-4E00-9EA6-E9171A56A567}"/>
                </a:ext>
              </a:extLst>
            </p:cNvPr>
            <p:cNvSpPr/>
            <p:nvPr/>
          </p:nvSpPr>
          <p:spPr>
            <a:xfrm>
              <a:off x="4720971" y="3541174"/>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item9</a:t>
              </a:r>
              <a:endParaRPr lang="zh-CN" altLang="en-US" sz="1200" dirty="0">
                <a:latin typeface="宋体" panose="02010600030101010101" pitchFamily="2" charset="-122"/>
                <a:ea typeface="宋体" panose="02010600030101010101" pitchFamily="2" charset="-122"/>
              </a:endParaRPr>
            </a:p>
          </p:txBody>
        </p:sp>
        <p:sp>
          <p:nvSpPr>
            <p:cNvPr id="67" name="矩形: 圆角 66">
              <a:extLst>
                <a:ext uri="{FF2B5EF4-FFF2-40B4-BE49-F238E27FC236}">
                  <a16:creationId xmlns:a16="http://schemas.microsoft.com/office/drawing/2014/main" id="{981C2A8B-FE8E-4085-A9D4-89C694B3F3E0}"/>
                </a:ext>
              </a:extLst>
            </p:cNvPr>
            <p:cNvSpPr/>
            <p:nvPr/>
          </p:nvSpPr>
          <p:spPr>
            <a:xfrm>
              <a:off x="1366350" y="4655036"/>
              <a:ext cx="705728" cy="338554"/>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latin typeface="宋体" panose="02010600030101010101" pitchFamily="2" charset="-122"/>
                  <a:ea typeface="宋体" panose="02010600030101010101" pitchFamily="2" charset="-122"/>
                </a:rPr>
                <a:t>userX</a:t>
              </a:r>
              <a:endParaRPr lang="zh-CN" altLang="en-US" sz="1200" dirty="0">
                <a:latin typeface="宋体" panose="02010600030101010101" pitchFamily="2" charset="-122"/>
                <a:ea typeface="宋体" panose="02010600030101010101" pitchFamily="2" charset="-122"/>
              </a:endParaRPr>
            </a:p>
          </p:txBody>
        </p:sp>
        <p:sp>
          <p:nvSpPr>
            <p:cNvPr id="68" name="矩形: 圆角 67">
              <a:extLst>
                <a:ext uri="{FF2B5EF4-FFF2-40B4-BE49-F238E27FC236}">
                  <a16:creationId xmlns:a16="http://schemas.microsoft.com/office/drawing/2014/main" id="{B3C37394-07F9-45CF-A3F6-6F55B9603513}"/>
                </a:ext>
              </a:extLst>
            </p:cNvPr>
            <p:cNvSpPr/>
            <p:nvPr/>
          </p:nvSpPr>
          <p:spPr>
            <a:xfrm>
              <a:off x="2263165" y="4655036"/>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item3</a:t>
              </a:r>
              <a:endParaRPr lang="zh-CN" altLang="en-US" sz="1200" dirty="0">
                <a:latin typeface="宋体" panose="02010600030101010101" pitchFamily="2" charset="-122"/>
                <a:ea typeface="宋体" panose="02010600030101010101" pitchFamily="2" charset="-122"/>
              </a:endParaRPr>
            </a:p>
          </p:txBody>
        </p:sp>
        <p:sp>
          <p:nvSpPr>
            <p:cNvPr id="69" name="矩形: 圆角 68">
              <a:extLst>
                <a:ext uri="{FF2B5EF4-FFF2-40B4-BE49-F238E27FC236}">
                  <a16:creationId xmlns:a16="http://schemas.microsoft.com/office/drawing/2014/main" id="{6C2F3A6C-AE72-45B9-B142-0F3CAFC85421}"/>
                </a:ext>
              </a:extLst>
            </p:cNvPr>
            <p:cNvSpPr/>
            <p:nvPr/>
          </p:nvSpPr>
          <p:spPr>
            <a:xfrm>
              <a:off x="4720971" y="4641777"/>
              <a:ext cx="643596" cy="338554"/>
            </a:xfrm>
            <a:prstGeom prst="round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a:t>
              </a:r>
              <a:r>
                <a:rPr lang="zh-CN" altLang="en-US" sz="1200" dirty="0">
                  <a:latin typeface="宋体" panose="02010600030101010101" pitchFamily="2" charset="-122"/>
                  <a:ea typeface="宋体" panose="02010600030101010101" pitchFamily="2" charset="-122"/>
                </a:rPr>
                <a:t>？</a:t>
              </a:r>
            </a:p>
          </p:txBody>
        </p:sp>
        <p:sp>
          <p:nvSpPr>
            <p:cNvPr id="70" name="矩形: 圆角 69">
              <a:extLst>
                <a:ext uri="{FF2B5EF4-FFF2-40B4-BE49-F238E27FC236}">
                  <a16:creationId xmlns:a16="http://schemas.microsoft.com/office/drawing/2014/main" id="{E8D5A74D-1308-4C11-A2C5-05B302B6CCA7}"/>
                </a:ext>
              </a:extLst>
            </p:cNvPr>
            <p:cNvSpPr/>
            <p:nvPr/>
          </p:nvSpPr>
          <p:spPr>
            <a:xfrm>
              <a:off x="3097848" y="4634379"/>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item1</a:t>
              </a:r>
              <a:endParaRPr lang="zh-CN" altLang="en-US" sz="1200" dirty="0">
                <a:latin typeface="宋体" panose="02010600030101010101" pitchFamily="2" charset="-122"/>
                <a:ea typeface="宋体" panose="02010600030101010101" pitchFamily="2" charset="-122"/>
              </a:endParaRPr>
            </a:p>
          </p:txBody>
        </p:sp>
        <p:sp>
          <p:nvSpPr>
            <p:cNvPr id="71" name="矩形: 圆角 70">
              <a:extLst>
                <a:ext uri="{FF2B5EF4-FFF2-40B4-BE49-F238E27FC236}">
                  <a16:creationId xmlns:a16="http://schemas.microsoft.com/office/drawing/2014/main" id="{F2429AAD-3583-4214-A35D-3ACC6C8AB9F2}"/>
                </a:ext>
              </a:extLst>
            </p:cNvPr>
            <p:cNvSpPr/>
            <p:nvPr/>
          </p:nvSpPr>
          <p:spPr>
            <a:xfrm>
              <a:off x="3889131" y="4641777"/>
              <a:ext cx="643596" cy="338554"/>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宋体" panose="02010600030101010101" pitchFamily="2" charset="-122"/>
                  <a:ea typeface="宋体" panose="02010600030101010101" pitchFamily="2" charset="-122"/>
                </a:rPr>
                <a:t>tiem2</a:t>
              </a:r>
              <a:endParaRPr lang="zh-CN" altLang="en-US" sz="1200" dirty="0">
                <a:latin typeface="宋体" panose="02010600030101010101" pitchFamily="2" charset="-122"/>
                <a:ea typeface="宋体" panose="02010600030101010101" pitchFamily="2" charset="-122"/>
              </a:endParaRPr>
            </a:p>
          </p:txBody>
        </p:sp>
      </p:grpSp>
      <p:sp>
        <p:nvSpPr>
          <p:cNvPr id="32" name="文本框 31">
            <a:extLst>
              <a:ext uri="{FF2B5EF4-FFF2-40B4-BE49-F238E27FC236}">
                <a16:creationId xmlns:a16="http://schemas.microsoft.com/office/drawing/2014/main" id="{7AD65918-1430-465D-838B-B10BEBF1490F}"/>
              </a:ext>
            </a:extLst>
          </p:cNvPr>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33" name="文本框 32">
            <a:extLst>
              <a:ext uri="{FF2B5EF4-FFF2-40B4-BE49-F238E27FC236}">
                <a16:creationId xmlns:a16="http://schemas.microsoft.com/office/drawing/2014/main" id="{EC1A13EF-41F1-41B1-8D75-22F2C9642F04}"/>
              </a:ext>
            </a:extLst>
          </p:cNvPr>
          <p:cNvSpPr txBox="1"/>
          <p:nvPr/>
        </p:nvSpPr>
        <p:spPr>
          <a:xfrm>
            <a:off x="72517" y="1453466"/>
            <a:ext cx="2782995"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b="1" dirty="0">
                <a:latin typeface="宋体" panose="02010600030101010101" pitchFamily="2" charset="-122"/>
                <a:ea typeface="宋体" panose="02010600030101010101" pitchFamily="2" charset="-122"/>
              </a:rPr>
              <a:t>Train_click_log.csv</a:t>
            </a:r>
          </a:p>
          <a:p>
            <a:pPr marL="285750" indent="-285750">
              <a:buFont typeface="Wingdings" panose="05000000000000000000" pitchFamily="2" charset="2"/>
              <a:buChar char="Ø"/>
            </a:pPr>
            <a:r>
              <a:rPr lang="en-US" altLang="zh-CN" sz="1600" b="1" dirty="0">
                <a:latin typeface="宋体" panose="02010600030101010101" pitchFamily="2" charset="-122"/>
                <a:ea typeface="宋体" panose="02010600030101010101" pitchFamily="2" charset="-122"/>
              </a:rPr>
              <a:t>Test_click_log.csv</a:t>
            </a:r>
            <a:endParaRPr lang="zh-CN" altLang="en-US" sz="1600" b="1" dirty="0">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1E88C938-F80F-401A-87F3-6A34B85F0839}"/>
              </a:ext>
            </a:extLst>
          </p:cNvPr>
          <p:cNvSpPr txBox="1"/>
          <p:nvPr/>
        </p:nvSpPr>
        <p:spPr>
          <a:xfrm>
            <a:off x="8415695" y="3470029"/>
            <a:ext cx="779503" cy="338554"/>
          </a:xfrm>
          <a:prstGeom prst="rect">
            <a:avLst/>
          </a:prstGeom>
          <a:noFill/>
        </p:spPr>
        <p:txBody>
          <a:bodyPr wrap="square" rtlCol="0">
            <a:spAutoFit/>
          </a:bodyPr>
          <a:lstStyle/>
          <a:p>
            <a:r>
              <a:rPr lang="zh-CN" altLang="en-US" sz="800" dirty="0">
                <a:latin typeface="宋体" panose="02010600030101010101" pitchFamily="2" charset="-122"/>
                <a:ea typeface="宋体" panose="02010600030101010101" pitchFamily="2" charset="-122"/>
              </a:rPr>
              <a:t>最后一次点击是</a:t>
            </a:r>
            <a:r>
              <a:rPr lang="en-US" altLang="zh-CN" sz="800" dirty="0">
                <a:latin typeface="宋体" panose="02010600030101010101" pitchFamily="2" charset="-122"/>
                <a:ea typeface="宋体" panose="02010600030101010101" pitchFamily="2" charset="-122"/>
              </a:rPr>
              <a:t>item1</a:t>
            </a:r>
            <a:endParaRPr lang="zh-CN" altLang="en-US" sz="800" dirty="0">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FC7CAD09-FA70-4C11-B19E-7CA6497519D7}"/>
              </a:ext>
            </a:extLst>
          </p:cNvPr>
          <p:cNvSpPr txBox="1"/>
          <p:nvPr/>
        </p:nvSpPr>
        <p:spPr>
          <a:xfrm>
            <a:off x="8396175" y="3808583"/>
            <a:ext cx="818542" cy="338554"/>
          </a:xfrm>
          <a:prstGeom prst="rect">
            <a:avLst/>
          </a:prstGeom>
          <a:noFill/>
        </p:spPr>
        <p:txBody>
          <a:bodyPr wrap="square" rtlCol="0">
            <a:spAutoFit/>
          </a:bodyPr>
          <a:lstStyle/>
          <a:p>
            <a:r>
              <a:rPr lang="zh-CN" altLang="en-US" sz="800" dirty="0">
                <a:latin typeface="宋体" panose="02010600030101010101" pitchFamily="2" charset="-122"/>
                <a:ea typeface="宋体" panose="02010600030101010101" pitchFamily="2" charset="-122"/>
              </a:rPr>
              <a:t>最后一次点击不是</a:t>
            </a:r>
            <a:r>
              <a:rPr lang="en-US" altLang="zh-CN" sz="800" dirty="0">
                <a:latin typeface="宋体" panose="02010600030101010101" pitchFamily="2" charset="-122"/>
                <a:ea typeface="宋体" panose="02010600030101010101" pitchFamily="2" charset="-122"/>
              </a:rPr>
              <a:t>item2</a:t>
            </a:r>
            <a:endParaRPr lang="zh-CN" altLang="en-US" sz="800" dirty="0">
              <a:latin typeface="宋体" panose="02010600030101010101" pitchFamily="2" charset="-122"/>
              <a:ea typeface="宋体" panose="02010600030101010101" pitchFamily="2" charset="-122"/>
            </a:endParaRPr>
          </a:p>
        </p:txBody>
      </p:sp>
      <p:sp>
        <p:nvSpPr>
          <p:cNvPr id="37" name="箭头: 右 36">
            <a:extLst>
              <a:ext uri="{FF2B5EF4-FFF2-40B4-BE49-F238E27FC236}">
                <a16:creationId xmlns:a16="http://schemas.microsoft.com/office/drawing/2014/main" id="{D890E5D9-608A-48F7-930D-1DFEB1A2644A}"/>
              </a:ext>
            </a:extLst>
          </p:cNvPr>
          <p:cNvSpPr/>
          <p:nvPr/>
        </p:nvSpPr>
        <p:spPr>
          <a:xfrm>
            <a:off x="2729228" y="1633928"/>
            <a:ext cx="394028" cy="242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61E4A8DA-F3F8-4383-B148-57EFDFC029C1}"/>
              </a:ext>
            </a:extLst>
          </p:cNvPr>
          <p:cNvPicPr>
            <a:picLocks noChangeAspect="1"/>
          </p:cNvPicPr>
          <p:nvPr/>
        </p:nvPicPr>
        <p:blipFill>
          <a:blip r:embed="rId2"/>
          <a:stretch>
            <a:fillRect/>
          </a:stretch>
        </p:blipFill>
        <p:spPr>
          <a:xfrm>
            <a:off x="4927017" y="3129962"/>
            <a:ext cx="3438482" cy="2560037"/>
          </a:xfrm>
          <a:prstGeom prst="rect">
            <a:avLst/>
          </a:prstGeom>
        </p:spPr>
      </p:pic>
      <p:pic>
        <p:nvPicPr>
          <p:cNvPr id="8" name="图片 7">
            <a:extLst>
              <a:ext uri="{FF2B5EF4-FFF2-40B4-BE49-F238E27FC236}">
                <a16:creationId xmlns:a16="http://schemas.microsoft.com/office/drawing/2014/main" id="{1515FE30-838A-437A-9855-7032B6917407}"/>
              </a:ext>
            </a:extLst>
          </p:cNvPr>
          <p:cNvPicPr>
            <a:picLocks noChangeAspect="1"/>
          </p:cNvPicPr>
          <p:nvPr/>
        </p:nvPicPr>
        <p:blipFill>
          <a:blip r:embed="rId3"/>
          <a:stretch>
            <a:fillRect/>
          </a:stretch>
        </p:blipFill>
        <p:spPr>
          <a:xfrm>
            <a:off x="0" y="3159725"/>
            <a:ext cx="3390655" cy="2560037"/>
          </a:xfrm>
          <a:prstGeom prst="rect">
            <a:avLst/>
          </a:prstGeom>
        </p:spPr>
      </p:pic>
      <p:sp>
        <p:nvSpPr>
          <p:cNvPr id="39" name="箭头: 右 38">
            <a:extLst>
              <a:ext uri="{FF2B5EF4-FFF2-40B4-BE49-F238E27FC236}">
                <a16:creationId xmlns:a16="http://schemas.microsoft.com/office/drawing/2014/main" id="{70CCC69B-9D4F-4410-AFA6-71751E87D3D7}"/>
              </a:ext>
            </a:extLst>
          </p:cNvPr>
          <p:cNvSpPr/>
          <p:nvPr/>
        </p:nvSpPr>
        <p:spPr>
          <a:xfrm>
            <a:off x="3877540" y="4288666"/>
            <a:ext cx="609529" cy="242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Text Box 17">
            <a:extLst>
              <a:ext uri="{FF2B5EF4-FFF2-40B4-BE49-F238E27FC236}">
                <a16:creationId xmlns:a16="http://schemas.microsoft.com/office/drawing/2014/main" id="{4E67DD4F-A297-40F1-B2F6-DC9A9A0835BD}"/>
              </a:ext>
            </a:extLst>
          </p:cNvPr>
          <p:cNvSpPr txBox="1">
            <a:spLocks noChangeArrowheads="1"/>
          </p:cNvSpPr>
          <p:nvPr/>
        </p:nvSpPr>
        <p:spPr bwMode="auto">
          <a:xfrm>
            <a:off x="477430" y="2380551"/>
            <a:ext cx="1481584" cy="404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ts val="2800"/>
              </a:lnSpc>
              <a:defRPr/>
            </a:pPr>
            <a:r>
              <a:rPr lang="zh-CN" altLang="en-US" sz="20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召回结果</a:t>
            </a:r>
            <a:endParaRPr lang="zh-CN" altLang="en-US" sz="2000" kern="0" dirty="0">
              <a:solidFill>
                <a:srgbClr val="000000"/>
              </a:solidFill>
              <a:latin typeface="黑体" panose="02010609060101010101" pitchFamily="49" charset="-122"/>
              <a:ea typeface="黑体" panose="02010609060101010101" pitchFamily="49" charset="-122"/>
            </a:endParaRPr>
          </a:p>
        </p:txBody>
      </p:sp>
      <p:sp>
        <p:nvSpPr>
          <p:cNvPr id="41" name="箭头: 右 40">
            <a:extLst>
              <a:ext uri="{FF2B5EF4-FFF2-40B4-BE49-F238E27FC236}">
                <a16:creationId xmlns:a16="http://schemas.microsoft.com/office/drawing/2014/main" id="{FFBC8054-7D12-4F96-B35D-0B61DE4BD3E3}"/>
              </a:ext>
            </a:extLst>
          </p:cNvPr>
          <p:cNvSpPr/>
          <p:nvPr/>
        </p:nvSpPr>
        <p:spPr>
          <a:xfrm rot="5400000">
            <a:off x="1086897" y="2842892"/>
            <a:ext cx="262651"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箭头: 右 41">
            <a:extLst>
              <a:ext uri="{FF2B5EF4-FFF2-40B4-BE49-F238E27FC236}">
                <a16:creationId xmlns:a16="http://schemas.microsoft.com/office/drawing/2014/main" id="{97A81FD3-6E88-42D7-93D3-E36541481E4B}"/>
              </a:ext>
            </a:extLst>
          </p:cNvPr>
          <p:cNvSpPr/>
          <p:nvPr/>
        </p:nvSpPr>
        <p:spPr>
          <a:xfrm rot="5400000">
            <a:off x="3726330" y="3341612"/>
            <a:ext cx="911947"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6B962111-B653-41D6-A038-1945D46EC294}"/>
              </a:ext>
            </a:extLst>
          </p:cNvPr>
          <p:cNvSpPr/>
          <p:nvPr/>
        </p:nvSpPr>
        <p:spPr>
          <a:xfrm>
            <a:off x="3390655" y="683674"/>
            <a:ext cx="5753345" cy="22646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4725811"/>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箭头3">
            <a:extLst>
              <a:ext uri="{FF2B5EF4-FFF2-40B4-BE49-F238E27FC236}">
                <a16:creationId xmlns:a16="http://schemas.microsoft.com/office/drawing/2014/main" id="{F38341E4-98A1-4B63-943B-8EE7E8901CFF}"/>
              </a:ext>
            </a:extLst>
          </p:cNvPr>
          <p:cNvSpPr>
            <a:spLocks noChangeArrowheads="1"/>
          </p:cNvSpPr>
          <p:nvPr/>
        </p:nvSpPr>
        <p:spPr bwMode="auto">
          <a:xfrm flipV="1">
            <a:off x="3627749" y="4194618"/>
            <a:ext cx="1092200" cy="1079304"/>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92D050"/>
          </a:solidFill>
          <a:ln w="9525">
            <a:noFill/>
            <a:round/>
            <a:headEnd/>
            <a:tailEnd/>
          </a:ln>
        </p:spPr>
        <p:txBody>
          <a:bodyPr wrap="none" lIns="82815" tIns="41407" rIns="82815" bIns="41407" anchor="ctr"/>
          <a:lstStyle/>
          <a:p>
            <a:endParaRPr lang="zh-CN" altLang="en-US" sz="1200" dirty="0">
              <a:solidFill>
                <a:srgbClr val="000000"/>
              </a:solidFill>
              <a:latin typeface="Times New Roman" panose="02020603050405020304" pitchFamily="18" charset="0"/>
              <a:ea typeface="黑体" panose="02010609060101010101" pitchFamily="49" charset="-122"/>
            </a:endParaRPr>
          </a:p>
        </p:txBody>
      </p:sp>
      <p:sp>
        <p:nvSpPr>
          <p:cNvPr id="56" name="箭头1">
            <a:extLst>
              <a:ext uri="{FF2B5EF4-FFF2-40B4-BE49-F238E27FC236}">
                <a16:creationId xmlns:a16="http://schemas.microsoft.com/office/drawing/2014/main" id="{A7B8398C-11DC-4B2D-AA7E-16AAF9A7A90E}"/>
              </a:ext>
            </a:extLst>
          </p:cNvPr>
          <p:cNvSpPr>
            <a:spLocks noChangeArrowheads="1"/>
          </p:cNvSpPr>
          <p:nvPr/>
        </p:nvSpPr>
        <p:spPr bwMode="auto">
          <a:xfrm>
            <a:off x="3641167" y="3568162"/>
            <a:ext cx="1092200" cy="1295598"/>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92D050"/>
          </a:solidFill>
          <a:ln w="9525">
            <a:noFill/>
            <a:round/>
            <a:headEnd/>
            <a:tailEnd/>
          </a:ln>
        </p:spPr>
        <p:txBody>
          <a:bodyPr wrap="none" lIns="82815" tIns="41407" rIns="82815" bIns="41407" anchor="ctr"/>
          <a:lstStyle/>
          <a:p>
            <a:endParaRPr lang="zh-CN" altLang="en-US" sz="1200" dirty="0">
              <a:solidFill>
                <a:srgbClr val="000000"/>
              </a:solidFill>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B22B3E51-3B20-42FD-BB80-61CF682A55F0}"/>
              </a:ext>
            </a:extLst>
          </p:cNvPr>
          <p:cNvSpPr txBox="1"/>
          <p:nvPr/>
        </p:nvSpPr>
        <p:spPr>
          <a:xfrm>
            <a:off x="0" y="683674"/>
            <a:ext cx="3166557"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数据集的划分与负采样</a:t>
            </a:r>
          </a:p>
        </p:txBody>
      </p:sp>
      <p:sp>
        <p:nvSpPr>
          <p:cNvPr id="32" name="文本框 31">
            <a:extLst>
              <a:ext uri="{FF2B5EF4-FFF2-40B4-BE49-F238E27FC236}">
                <a16:creationId xmlns:a16="http://schemas.microsoft.com/office/drawing/2014/main" id="{7AD65918-1430-465D-838B-B10BEBF1490F}"/>
              </a:ext>
            </a:extLst>
          </p:cNvPr>
          <p:cNvSpPr txBox="1"/>
          <p:nvPr/>
        </p:nvSpPr>
        <p:spPr>
          <a:xfrm>
            <a:off x="555673" y="182880"/>
            <a:ext cx="3291841"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新闻推荐</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特征工程</a:t>
            </a:r>
            <a:endParaRPr lang="zh-CN" b="1" dirty="0">
              <a:latin typeface="宋体" panose="02010600030101010101" pitchFamily="2" charset="-122"/>
              <a:ea typeface="宋体" panose="02010600030101010101" pitchFamily="2" charset="-122"/>
            </a:endParaRPr>
          </a:p>
        </p:txBody>
      </p:sp>
      <p:sp>
        <p:nvSpPr>
          <p:cNvPr id="33" name="文本框 32">
            <a:extLst>
              <a:ext uri="{FF2B5EF4-FFF2-40B4-BE49-F238E27FC236}">
                <a16:creationId xmlns:a16="http://schemas.microsoft.com/office/drawing/2014/main" id="{EC1A13EF-41F1-41B1-8D75-22F2C9642F04}"/>
              </a:ext>
            </a:extLst>
          </p:cNvPr>
          <p:cNvSpPr txBox="1"/>
          <p:nvPr/>
        </p:nvSpPr>
        <p:spPr>
          <a:xfrm>
            <a:off x="79612" y="1913095"/>
            <a:ext cx="2782995"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b="1" dirty="0">
                <a:latin typeface="宋体" panose="02010600030101010101" pitchFamily="2" charset="-122"/>
                <a:ea typeface="宋体" panose="02010600030101010101" pitchFamily="2" charset="-122"/>
              </a:rPr>
              <a:t>Train_click_log.csv</a:t>
            </a:r>
          </a:p>
          <a:p>
            <a:pPr marL="285750" indent="-285750">
              <a:buFont typeface="Wingdings" panose="05000000000000000000" pitchFamily="2" charset="2"/>
              <a:buChar char="Ø"/>
            </a:pPr>
            <a:r>
              <a:rPr lang="en-US" altLang="zh-CN" sz="1600" b="1" dirty="0">
                <a:latin typeface="宋体" panose="02010600030101010101" pitchFamily="2" charset="-122"/>
                <a:ea typeface="宋体" panose="02010600030101010101" pitchFamily="2" charset="-122"/>
              </a:rPr>
              <a:t>Test_click_log.csv</a:t>
            </a:r>
            <a:endParaRPr lang="zh-CN" altLang="en-US" sz="1600" b="1"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61E4A8DA-F3F8-4383-B148-57EFDFC029C1}"/>
              </a:ext>
            </a:extLst>
          </p:cNvPr>
          <p:cNvPicPr>
            <a:picLocks noChangeAspect="1"/>
          </p:cNvPicPr>
          <p:nvPr/>
        </p:nvPicPr>
        <p:blipFill>
          <a:blip r:embed="rId2"/>
          <a:stretch>
            <a:fillRect/>
          </a:stretch>
        </p:blipFill>
        <p:spPr>
          <a:xfrm>
            <a:off x="886000" y="3186502"/>
            <a:ext cx="3301267" cy="2457877"/>
          </a:xfrm>
          <a:prstGeom prst="rect">
            <a:avLst/>
          </a:prstGeom>
        </p:spPr>
      </p:pic>
      <p:sp>
        <p:nvSpPr>
          <p:cNvPr id="40" name="Text Box 17">
            <a:extLst>
              <a:ext uri="{FF2B5EF4-FFF2-40B4-BE49-F238E27FC236}">
                <a16:creationId xmlns:a16="http://schemas.microsoft.com/office/drawing/2014/main" id="{4E67DD4F-A297-40F1-B2F6-DC9A9A0835BD}"/>
              </a:ext>
            </a:extLst>
          </p:cNvPr>
          <p:cNvSpPr txBox="1">
            <a:spLocks noChangeArrowheads="1"/>
          </p:cNvSpPr>
          <p:nvPr/>
        </p:nvSpPr>
        <p:spPr bwMode="auto">
          <a:xfrm>
            <a:off x="-118607" y="3658919"/>
            <a:ext cx="662192" cy="184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ts val="2800"/>
              </a:lnSpc>
              <a:defRPr/>
            </a:pPr>
            <a:r>
              <a:rPr lang="zh-CN" altLang="en-US" sz="2000" kern="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监督数据集</a:t>
            </a:r>
            <a:endParaRPr lang="zh-CN" altLang="en-US" sz="2000" kern="0" dirty="0">
              <a:solidFill>
                <a:srgbClr val="000000"/>
              </a:solidFill>
              <a:latin typeface="黑体" panose="02010609060101010101" pitchFamily="49" charset="-122"/>
              <a:ea typeface="黑体" panose="02010609060101010101" pitchFamily="49" charset="-122"/>
            </a:endParaRPr>
          </a:p>
        </p:txBody>
      </p:sp>
      <p:sp>
        <p:nvSpPr>
          <p:cNvPr id="41" name="箭头: 右 40">
            <a:extLst>
              <a:ext uri="{FF2B5EF4-FFF2-40B4-BE49-F238E27FC236}">
                <a16:creationId xmlns:a16="http://schemas.microsoft.com/office/drawing/2014/main" id="{FFBC8054-7D12-4F96-B35D-0B61DE4BD3E3}"/>
              </a:ext>
            </a:extLst>
          </p:cNvPr>
          <p:cNvSpPr/>
          <p:nvPr/>
        </p:nvSpPr>
        <p:spPr>
          <a:xfrm>
            <a:off x="543585" y="4348632"/>
            <a:ext cx="262651"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圆角 42">
            <a:extLst>
              <a:ext uri="{FF2B5EF4-FFF2-40B4-BE49-F238E27FC236}">
                <a16:creationId xmlns:a16="http://schemas.microsoft.com/office/drawing/2014/main" id="{994DFC83-4A85-4A64-96F0-43A92E5C4A15}"/>
              </a:ext>
            </a:extLst>
          </p:cNvPr>
          <p:cNvSpPr/>
          <p:nvPr/>
        </p:nvSpPr>
        <p:spPr>
          <a:xfrm>
            <a:off x="794760" y="1112459"/>
            <a:ext cx="6785014" cy="368300"/>
          </a:xfrm>
          <a:prstGeom prst="roundRect">
            <a:avLst/>
          </a:prstGeom>
          <a:gradFill rotWithShape="1">
            <a:gsLst>
              <a:gs pos="0">
                <a:srgbClr val="AAEFD1">
                  <a:tint val="50000"/>
                  <a:satMod val="300000"/>
                </a:srgbClr>
              </a:gs>
              <a:gs pos="35000">
                <a:srgbClr val="AAEFD1">
                  <a:tint val="37000"/>
                  <a:satMod val="300000"/>
                </a:srgbClr>
              </a:gs>
              <a:gs pos="100000">
                <a:srgbClr val="AAEFD1">
                  <a:tint val="15000"/>
                  <a:satMod val="350000"/>
                </a:srgbClr>
              </a:gs>
            </a:gsLst>
            <a:lin ang="16200000" scaled="1"/>
          </a:gradFill>
          <a:ln w="19050" cap="flat" cmpd="sng" algn="ctr">
            <a:solidFill>
              <a:srgbClr val="00E4A8">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Tahoma"/>
                <a:ea typeface="黑体"/>
                <a:cs typeface="+mn-cs"/>
              </a:rPr>
              <a:t>这里提前划分好了训练集、验证集和测试集，减少排序特征制作的压力</a:t>
            </a:r>
          </a:p>
        </p:txBody>
      </p:sp>
      <p:sp>
        <p:nvSpPr>
          <p:cNvPr id="44" name="文本框 43">
            <a:extLst>
              <a:ext uri="{FF2B5EF4-FFF2-40B4-BE49-F238E27FC236}">
                <a16:creationId xmlns:a16="http://schemas.microsoft.com/office/drawing/2014/main" id="{ED0FFC87-63C3-48C8-9A04-7B7BB0630583}"/>
              </a:ext>
            </a:extLst>
          </p:cNvPr>
          <p:cNvSpPr txBox="1"/>
          <p:nvPr/>
        </p:nvSpPr>
        <p:spPr>
          <a:xfrm>
            <a:off x="3665872" y="1642829"/>
            <a:ext cx="2621652"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b="1" dirty="0" err="1">
                <a:latin typeface="宋体" panose="02010600030101010101" pitchFamily="2" charset="-122"/>
                <a:ea typeface="宋体" panose="02010600030101010101" pitchFamily="2" charset="-122"/>
              </a:rPr>
              <a:t>click_trn</a:t>
            </a:r>
            <a:r>
              <a:rPr lang="en-US" altLang="zh-CN" sz="1600" b="1" dirty="0">
                <a:latin typeface="宋体" panose="02010600030101010101" pitchFamily="2" charset="-122"/>
                <a:ea typeface="宋体" panose="02010600030101010101" pitchFamily="2" charset="-122"/>
              </a:rPr>
              <a:t>, </a:t>
            </a:r>
            <a:r>
              <a:rPr lang="en-US" altLang="zh-CN" sz="1600" b="1" dirty="0" err="1">
                <a:latin typeface="宋体" panose="02010600030101010101" pitchFamily="2" charset="-122"/>
                <a:ea typeface="宋体" panose="02010600030101010101" pitchFamily="2" charset="-122"/>
              </a:rPr>
              <a:t>click_val</a:t>
            </a:r>
            <a:endParaRPr lang="en-US" altLang="zh-CN" sz="1600" b="1"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en-US" altLang="zh-CN" sz="1600" b="1" dirty="0" err="1">
                <a:latin typeface="宋体" panose="02010600030101010101" pitchFamily="2" charset="-122"/>
                <a:ea typeface="宋体" panose="02010600030101010101" pitchFamily="2" charset="-122"/>
              </a:rPr>
              <a:t>click_tst</a:t>
            </a:r>
            <a:endParaRPr lang="zh-CN" altLang="en-US" sz="1600" b="1" dirty="0">
              <a:latin typeface="宋体" panose="02010600030101010101" pitchFamily="2" charset="-122"/>
              <a:ea typeface="宋体" panose="02010600030101010101" pitchFamily="2" charset="-122"/>
            </a:endParaRPr>
          </a:p>
        </p:txBody>
      </p:sp>
      <p:sp>
        <p:nvSpPr>
          <p:cNvPr id="47" name="Freeform 6">
            <a:extLst>
              <a:ext uri="{FF2B5EF4-FFF2-40B4-BE49-F238E27FC236}">
                <a16:creationId xmlns:a16="http://schemas.microsoft.com/office/drawing/2014/main" id="{3235792B-0CA9-452B-AFE5-7319F79CAF2D}"/>
              </a:ext>
            </a:extLst>
          </p:cNvPr>
          <p:cNvSpPr>
            <a:spLocks/>
          </p:cNvSpPr>
          <p:nvPr/>
        </p:nvSpPr>
        <p:spPr bwMode="gray">
          <a:xfrm rot="12215728">
            <a:off x="2777949" y="1605120"/>
            <a:ext cx="747424" cy="70875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0E35DA"/>
          </a:solidFill>
          <a:ln w="0">
            <a:noFill/>
            <a:prstDash val="solid"/>
            <a:round/>
            <a:headEnd/>
            <a:tailEnd/>
          </a:ln>
        </p:spPr>
        <p:txBody>
          <a:bodyPr/>
          <a:lstStyle/>
          <a:p>
            <a:pPr>
              <a:defRPr/>
            </a:pPr>
            <a:endParaRPr lang="zh-CN" altLang="en-US">
              <a:latin typeface="Times New Roman" panose="02020603050405020304" pitchFamily="18" charset="0"/>
              <a:ea typeface="黑体" panose="02010609060101010101" pitchFamily="49" charset="-122"/>
            </a:endParaRPr>
          </a:p>
        </p:txBody>
      </p:sp>
      <p:sp>
        <p:nvSpPr>
          <p:cNvPr id="48" name="Freeform 21">
            <a:extLst>
              <a:ext uri="{FF2B5EF4-FFF2-40B4-BE49-F238E27FC236}">
                <a16:creationId xmlns:a16="http://schemas.microsoft.com/office/drawing/2014/main" id="{7FA64D58-1EA3-462C-BCBD-CB8A72F55F7F}"/>
              </a:ext>
            </a:extLst>
          </p:cNvPr>
          <p:cNvSpPr>
            <a:spLocks/>
          </p:cNvSpPr>
          <p:nvPr/>
        </p:nvSpPr>
        <p:spPr bwMode="gray">
          <a:xfrm rot="20995130" flipH="1">
            <a:off x="2733748" y="2162555"/>
            <a:ext cx="706923" cy="821049"/>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zh-CN" altLang="en-US">
              <a:latin typeface="Times New Roman" panose="02020603050405020304" pitchFamily="18" charset="0"/>
              <a:ea typeface="黑体" panose="02010609060101010101" pitchFamily="49" charset="-122"/>
            </a:endParaRPr>
          </a:p>
        </p:txBody>
      </p:sp>
      <p:sp>
        <p:nvSpPr>
          <p:cNvPr id="54" name="文本框 53">
            <a:extLst>
              <a:ext uri="{FF2B5EF4-FFF2-40B4-BE49-F238E27FC236}">
                <a16:creationId xmlns:a16="http://schemas.microsoft.com/office/drawing/2014/main" id="{A4B2401F-76BE-4194-8369-DF3671B63D4F}"/>
              </a:ext>
            </a:extLst>
          </p:cNvPr>
          <p:cNvSpPr txBox="1"/>
          <p:nvPr/>
        </p:nvSpPr>
        <p:spPr>
          <a:xfrm>
            <a:off x="3665872" y="2317052"/>
            <a:ext cx="2493465"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b="1" dirty="0" err="1">
                <a:latin typeface="宋体" panose="02010600030101010101" pitchFamily="2" charset="-122"/>
                <a:ea typeface="宋体" panose="02010600030101010101" pitchFamily="2" charset="-122"/>
              </a:rPr>
              <a:t>click_trn</a:t>
            </a:r>
            <a:r>
              <a:rPr lang="en-US" altLang="zh-CN" sz="1600" b="1" dirty="0">
                <a:latin typeface="宋体" panose="02010600030101010101" pitchFamily="2" charset="-122"/>
                <a:ea typeface="宋体" panose="02010600030101010101" pitchFamily="2" charset="-122"/>
              </a:rPr>
              <a:t>, None</a:t>
            </a:r>
          </a:p>
          <a:p>
            <a:pPr marL="285750" indent="-285750">
              <a:buFont typeface="Wingdings" panose="05000000000000000000" pitchFamily="2" charset="2"/>
              <a:buChar char="Ø"/>
            </a:pPr>
            <a:r>
              <a:rPr lang="en-US" altLang="zh-CN" sz="1600" b="1" dirty="0" err="1">
                <a:latin typeface="宋体" panose="02010600030101010101" pitchFamily="2" charset="-122"/>
                <a:ea typeface="宋体" panose="02010600030101010101" pitchFamily="2" charset="-122"/>
              </a:rPr>
              <a:t>click_tst</a:t>
            </a:r>
            <a:endParaRPr lang="zh-CN" altLang="en-US" sz="1600" b="1"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31EE59D8-F6ED-4BD1-A7B8-75E2384FA5D8}"/>
              </a:ext>
            </a:extLst>
          </p:cNvPr>
          <p:cNvSpPr txBox="1"/>
          <p:nvPr/>
        </p:nvSpPr>
        <p:spPr>
          <a:xfrm>
            <a:off x="2697240" y="2081700"/>
            <a:ext cx="739305" cy="307777"/>
          </a:xfrm>
          <a:prstGeom prst="rect">
            <a:avLst/>
          </a:prstGeom>
          <a:noFill/>
        </p:spPr>
        <p:txBody>
          <a:bodyPr wrap="none" rtlCol="0">
            <a:spAutoFit/>
          </a:bodyPr>
          <a:lstStyle/>
          <a:p>
            <a:r>
              <a:rPr lang="en-US" altLang="zh-CN" sz="1400" b="1" dirty="0">
                <a:solidFill>
                  <a:srgbClr val="FF0000"/>
                </a:solidFill>
                <a:latin typeface="Times New Roman" panose="02020603050405020304" pitchFamily="18" charset="0"/>
                <a:cs typeface="Times New Roman" panose="02020603050405020304" pitchFamily="18" charset="0"/>
              </a:rPr>
              <a:t>Offline</a:t>
            </a:r>
            <a:endParaRPr lang="zh-CN" altLang="en-US" sz="1400" b="1" dirty="0">
              <a:solidFill>
                <a:srgbClr val="FF0000"/>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C1127BD-3718-45B0-8D55-B1019BB82F08}"/>
              </a:ext>
            </a:extLst>
          </p:cNvPr>
          <p:cNvPicPr>
            <a:picLocks noChangeAspect="1"/>
          </p:cNvPicPr>
          <p:nvPr/>
        </p:nvPicPr>
        <p:blipFill>
          <a:blip r:embed="rId3"/>
          <a:stretch>
            <a:fillRect/>
          </a:stretch>
        </p:blipFill>
        <p:spPr>
          <a:xfrm>
            <a:off x="4836760" y="3039137"/>
            <a:ext cx="2824125" cy="1314145"/>
          </a:xfrm>
          <a:prstGeom prst="rect">
            <a:avLst/>
          </a:prstGeom>
        </p:spPr>
      </p:pic>
      <p:pic>
        <p:nvPicPr>
          <p:cNvPr id="5" name="图片 4">
            <a:extLst>
              <a:ext uri="{FF2B5EF4-FFF2-40B4-BE49-F238E27FC236}">
                <a16:creationId xmlns:a16="http://schemas.microsoft.com/office/drawing/2014/main" id="{E2D1EC07-0E9A-4CF7-B4F6-BF8103DAFC74}"/>
              </a:ext>
            </a:extLst>
          </p:cNvPr>
          <p:cNvPicPr>
            <a:picLocks noChangeAspect="1"/>
          </p:cNvPicPr>
          <p:nvPr/>
        </p:nvPicPr>
        <p:blipFill>
          <a:blip r:embed="rId4"/>
          <a:stretch>
            <a:fillRect/>
          </a:stretch>
        </p:blipFill>
        <p:spPr>
          <a:xfrm>
            <a:off x="4836759" y="4425739"/>
            <a:ext cx="2824125" cy="1285567"/>
          </a:xfrm>
          <a:prstGeom prst="rect">
            <a:avLst/>
          </a:prstGeom>
        </p:spPr>
      </p:pic>
      <p:sp>
        <p:nvSpPr>
          <p:cNvPr id="57" name="箭头: 右 56">
            <a:extLst>
              <a:ext uri="{FF2B5EF4-FFF2-40B4-BE49-F238E27FC236}">
                <a16:creationId xmlns:a16="http://schemas.microsoft.com/office/drawing/2014/main" id="{FE4DDF54-9875-470F-8329-5A1AC9CB8FFB}"/>
              </a:ext>
            </a:extLst>
          </p:cNvPr>
          <p:cNvSpPr/>
          <p:nvPr/>
        </p:nvSpPr>
        <p:spPr>
          <a:xfrm rot="5400000">
            <a:off x="4317490" y="2915953"/>
            <a:ext cx="262651" cy="246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a:extLst>
              <a:ext uri="{FF2B5EF4-FFF2-40B4-BE49-F238E27FC236}">
                <a16:creationId xmlns:a16="http://schemas.microsoft.com/office/drawing/2014/main" id="{D6D6EF04-9C3A-4C3D-AD6B-0ABF31DC129A}"/>
              </a:ext>
            </a:extLst>
          </p:cNvPr>
          <p:cNvPicPr>
            <a:picLocks noChangeAspect="1"/>
          </p:cNvPicPr>
          <p:nvPr/>
        </p:nvPicPr>
        <p:blipFill>
          <a:blip r:embed="rId5"/>
          <a:stretch>
            <a:fillRect/>
          </a:stretch>
        </p:blipFill>
        <p:spPr>
          <a:xfrm>
            <a:off x="6995862" y="1593233"/>
            <a:ext cx="2068526" cy="1224497"/>
          </a:xfrm>
          <a:prstGeom prst="rect">
            <a:avLst/>
          </a:prstGeom>
        </p:spPr>
      </p:pic>
      <p:sp>
        <p:nvSpPr>
          <p:cNvPr id="58" name="虚尾箭头 92">
            <a:extLst>
              <a:ext uri="{FF2B5EF4-FFF2-40B4-BE49-F238E27FC236}">
                <a16:creationId xmlns:a16="http://schemas.microsoft.com/office/drawing/2014/main" id="{CD5F8071-CBE6-43BB-B69F-1B9184EE903B}"/>
              </a:ext>
            </a:extLst>
          </p:cNvPr>
          <p:cNvSpPr/>
          <p:nvPr/>
        </p:nvSpPr>
        <p:spPr bwMode="auto">
          <a:xfrm>
            <a:off x="7732578" y="4144545"/>
            <a:ext cx="391065" cy="352511"/>
          </a:xfrm>
          <a:prstGeom prst="stripedRightArrow">
            <a:avLst>
              <a:gd name="adj1" fmla="val 50000"/>
              <a:gd name="adj2" fmla="val 50000"/>
            </a:avLst>
          </a:prstGeom>
          <a:solidFill>
            <a:srgbClr val="FFC000"/>
          </a:soli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ts val="2600"/>
              </a:lnSpc>
              <a:spcBef>
                <a:spcPct val="0"/>
              </a:spcBef>
              <a:spcAft>
                <a:spcPct val="0"/>
              </a:spcAft>
              <a:buClrTx/>
              <a:buSzTx/>
              <a:buFontTx/>
              <a:buNone/>
            </a:pPr>
            <a:endParaRPr kumimoji="0" lang="zh-CN" altLang="en-US" sz="1600" b="1" i="0" u="none" strike="noStrike" cap="none" normalizeH="0" baseline="0" dirty="0">
              <a:ln>
                <a:noFill/>
              </a:ln>
              <a:solidFill>
                <a:schemeClr val="tx1"/>
              </a:solidFill>
              <a:effectLst/>
              <a:latin typeface="Times New Roman" panose="02020503050405090304" pitchFamily="18" charset="0"/>
              <a:ea typeface="宋体" pitchFamily="2" charset="-122"/>
            </a:endParaRPr>
          </a:p>
        </p:txBody>
      </p:sp>
      <p:grpSp>
        <p:nvGrpSpPr>
          <p:cNvPr id="59" name="Group 9">
            <a:extLst>
              <a:ext uri="{FF2B5EF4-FFF2-40B4-BE49-F238E27FC236}">
                <a16:creationId xmlns:a16="http://schemas.microsoft.com/office/drawing/2014/main" id="{3AE803EE-FD13-42B5-A91C-78D773FE218A}"/>
              </a:ext>
            </a:extLst>
          </p:cNvPr>
          <p:cNvGrpSpPr>
            <a:grpSpLocks/>
          </p:cNvGrpSpPr>
          <p:nvPr/>
        </p:nvGrpSpPr>
        <p:grpSpPr bwMode="auto">
          <a:xfrm>
            <a:off x="8185060" y="4045967"/>
            <a:ext cx="942537" cy="549033"/>
            <a:chOff x="1997" y="1314"/>
            <a:chExt cx="1889" cy="1009"/>
          </a:xfrm>
        </p:grpSpPr>
        <p:grpSp>
          <p:nvGrpSpPr>
            <p:cNvPr id="72" name="Group 10">
              <a:extLst>
                <a:ext uri="{FF2B5EF4-FFF2-40B4-BE49-F238E27FC236}">
                  <a16:creationId xmlns:a16="http://schemas.microsoft.com/office/drawing/2014/main" id="{85C82E08-779D-426F-A569-AEE8ECBD1FA9}"/>
                </a:ext>
              </a:extLst>
            </p:cNvPr>
            <p:cNvGrpSpPr>
              <a:grpSpLocks/>
            </p:cNvGrpSpPr>
            <p:nvPr/>
          </p:nvGrpSpPr>
          <p:grpSpPr bwMode="auto">
            <a:xfrm>
              <a:off x="1997" y="1405"/>
              <a:ext cx="1889" cy="918"/>
              <a:chOff x="1973" y="1028"/>
              <a:chExt cx="1926" cy="936"/>
            </a:xfrm>
          </p:grpSpPr>
          <p:sp>
            <p:nvSpPr>
              <p:cNvPr id="77" name="Oval 11">
                <a:extLst>
                  <a:ext uri="{FF2B5EF4-FFF2-40B4-BE49-F238E27FC236}">
                    <a16:creationId xmlns:a16="http://schemas.microsoft.com/office/drawing/2014/main" id="{3EE8BF25-FA7D-42E3-AD5D-B9618694D2C7}"/>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latin typeface="Times New Roman" panose="02020603050405020304" pitchFamily="18" charset="0"/>
                  <a:ea typeface="黑体" panose="02010609060101010101" pitchFamily="49" charset="-122"/>
                </a:endParaRPr>
              </a:p>
            </p:txBody>
          </p:sp>
          <p:sp>
            <p:nvSpPr>
              <p:cNvPr id="78" name="Oval 12">
                <a:extLst>
                  <a:ext uri="{FF2B5EF4-FFF2-40B4-BE49-F238E27FC236}">
                    <a16:creationId xmlns:a16="http://schemas.microsoft.com/office/drawing/2014/main" id="{0555086E-6090-409D-81A8-5A056FB4BE7E}"/>
                  </a:ext>
                </a:extLst>
              </p:cNvPr>
              <p:cNvSpPr>
                <a:spLocks noChangeArrowheads="1"/>
              </p:cNvSpPr>
              <p:nvPr/>
            </p:nvSpPr>
            <p:spPr bwMode="gray">
              <a:xfrm>
                <a:off x="1973" y="1028"/>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dirty="0">
                  <a:latin typeface="Times New Roman" panose="02020603050405020304" pitchFamily="18" charset="0"/>
                  <a:ea typeface="黑体" panose="02010609060101010101" pitchFamily="49" charset="-122"/>
                </a:endParaRPr>
              </a:p>
            </p:txBody>
          </p:sp>
        </p:grpSp>
        <p:sp>
          <p:nvSpPr>
            <p:cNvPr id="73" name="Oval 13">
              <a:extLst>
                <a:ext uri="{FF2B5EF4-FFF2-40B4-BE49-F238E27FC236}">
                  <a16:creationId xmlns:a16="http://schemas.microsoft.com/office/drawing/2014/main" id="{D4EF567B-443D-4261-A2A8-35E686BFD487}"/>
                </a:ext>
              </a:extLst>
            </p:cNvPr>
            <p:cNvSpPr>
              <a:spLocks noChangeArrowheads="1"/>
            </p:cNvSpPr>
            <p:nvPr/>
          </p:nvSpPr>
          <p:spPr bwMode="gray">
            <a:xfrm>
              <a:off x="2086" y="1314"/>
              <a:ext cx="1691" cy="845"/>
            </a:xfrm>
            <a:prstGeom prst="ellipse">
              <a:avLst/>
            </a:prstGeom>
            <a:gradFill rotWithShape="1">
              <a:gsLst>
                <a:gs pos="0">
                  <a:schemeClr val="folHlink">
                    <a:gamma/>
                    <a:shade val="46275"/>
                    <a:invGamma/>
                  </a:schemeClr>
                </a:gs>
                <a:gs pos="100000">
                  <a:schemeClr val="folHlink"/>
                </a:gs>
              </a:gsLst>
              <a:lin ang="2700000" scaled="1"/>
            </a:gradFill>
            <a:ln w="9525" algn="ctr">
              <a:noFill/>
              <a:round/>
              <a:headEnd/>
              <a:tailEnd/>
            </a:ln>
            <a:effectLst/>
          </p:spPr>
          <p:txBody>
            <a:bodyPr vert="eaVert" wrap="none" anchor="ctr"/>
            <a:lstStyle/>
            <a:p>
              <a:pPr>
                <a:defRPr/>
              </a:pPr>
              <a:endParaRPr lang="zh-CN" altLang="en-US" dirty="0">
                <a:latin typeface="Times New Roman" panose="02020603050405020304" pitchFamily="18" charset="0"/>
                <a:ea typeface="黑体" panose="02010609060101010101" pitchFamily="49" charset="-122"/>
              </a:endParaRPr>
            </a:p>
          </p:txBody>
        </p:sp>
        <p:sp>
          <p:nvSpPr>
            <p:cNvPr id="74" name="Oval 14">
              <a:extLst>
                <a:ext uri="{FF2B5EF4-FFF2-40B4-BE49-F238E27FC236}">
                  <a16:creationId xmlns:a16="http://schemas.microsoft.com/office/drawing/2014/main" id="{F165B215-2980-45F9-91A9-579F0A090E43}"/>
                </a:ext>
              </a:extLst>
            </p:cNvPr>
            <p:cNvSpPr>
              <a:spLocks noChangeArrowheads="1"/>
            </p:cNvSpPr>
            <p:nvPr/>
          </p:nvSpPr>
          <p:spPr bwMode="gray">
            <a:xfrm>
              <a:off x="2108" y="1319"/>
              <a:ext cx="1650" cy="824"/>
            </a:xfrm>
            <a:prstGeom prst="ellipse">
              <a:avLst/>
            </a:prstGeom>
            <a:gradFill rotWithShape="1">
              <a:gsLst>
                <a:gs pos="0">
                  <a:schemeClr val="folHlink">
                    <a:alpha val="0"/>
                  </a:schemeClr>
                </a:gs>
                <a:gs pos="100000">
                  <a:schemeClr val="folHlink">
                    <a:gamma/>
                    <a:tint val="34902"/>
                    <a:invGamma/>
                  </a:schemeClr>
                </a:gs>
              </a:gsLst>
              <a:lin ang="2700000" scaled="1"/>
            </a:gradFill>
            <a:ln w="9525" algn="ctr">
              <a:noFill/>
              <a:round/>
              <a:headEnd/>
              <a:tailEnd/>
            </a:ln>
            <a:effectLst/>
          </p:spPr>
          <p:txBody>
            <a:bodyPr vert="eaVert" wrap="none" anchor="ctr"/>
            <a:lstStyle/>
            <a:p>
              <a:pPr>
                <a:defRPr/>
              </a:pPr>
              <a:endParaRPr lang="zh-CN" altLang="en-US">
                <a:latin typeface="Times New Roman" panose="02020603050405020304" pitchFamily="18" charset="0"/>
                <a:ea typeface="黑体" panose="02010609060101010101" pitchFamily="49" charset="-122"/>
              </a:endParaRPr>
            </a:p>
          </p:txBody>
        </p:sp>
        <p:sp>
          <p:nvSpPr>
            <p:cNvPr id="75" name="Oval 15">
              <a:extLst>
                <a:ext uri="{FF2B5EF4-FFF2-40B4-BE49-F238E27FC236}">
                  <a16:creationId xmlns:a16="http://schemas.microsoft.com/office/drawing/2014/main" id="{7D50660E-F5EB-4C3A-84E6-626A6AF57E5A}"/>
                </a:ext>
              </a:extLst>
            </p:cNvPr>
            <p:cNvSpPr>
              <a:spLocks noChangeArrowheads="1"/>
            </p:cNvSpPr>
            <p:nvPr/>
          </p:nvSpPr>
          <p:spPr bwMode="gray">
            <a:xfrm>
              <a:off x="2125" y="1327"/>
              <a:ext cx="1570" cy="770"/>
            </a:xfrm>
            <a:prstGeom prst="ellipse">
              <a:avLst/>
            </a:prstGeom>
            <a:solidFill>
              <a:srgbClr val="FFC000"/>
            </a:solidFill>
            <a:ln w="9525" algn="ctr">
              <a:noFill/>
              <a:round/>
              <a:headEnd/>
              <a:tailEnd/>
            </a:ln>
            <a:effectLst/>
          </p:spPr>
          <p:txBody>
            <a:bodyPr vert="eaVert" wrap="none" anchor="ctr"/>
            <a:lstStyle/>
            <a:p>
              <a:pPr>
                <a:defRPr/>
              </a:pPr>
              <a:endParaRPr lang="zh-CN" altLang="en-US" dirty="0">
                <a:latin typeface="Times New Roman" panose="02020603050405020304" pitchFamily="18" charset="0"/>
                <a:ea typeface="黑体" panose="02010609060101010101" pitchFamily="49" charset="-122"/>
              </a:endParaRPr>
            </a:p>
          </p:txBody>
        </p:sp>
        <p:sp>
          <p:nvSpPr>
            <p:cNvPr id="76" name="Oval 16">
              <a:extLst>
                <a:ext uri="{FF2B5EF4-FFF2-40B4-BE49-F238E27FC236}">
                  <a16:creationId xmlns:a16="http://schemas.microsoft.com/office/drawing/2014/main" id="{D7941026-331D-4BE5-9272-DD8E0B577DD1}"/>
                </a:ext>
              </a:extLst>
            </p:cNvPr>
            <p:cNvSpPr>
              <a:spLocks noChangeArrowheads="1"/>
            </p:cNvSpPr>
            <p:nvPr/>
          </p:nvSpPr>
          <p:spPr bwMode="gray">
            <a:xfrm>
              <a:off x="2214" y="1377"/>
              <a:ext cx="1481" cy="635"/>
            </a:xfrm>
            <a:prstGeom prst="ellipse">
              <a:avLst/>
            </a:prstGeom>
            <a:gradFill rotWithShape="1">
              <a:gsLst>
                <a:gs pos="0">
                  <a:schemeClr val="folHlink">
                    <a:gamma/>
                    <a:tint val="0"/>
                    <a:invGamma/>
                  </a:schemeClr>
                </a:gs>
                <a:gs pos="100000">
                  <a:schemeClr val="folHlink">
                    <a:alpha val="38000"/>
                  </a:schemeClr>
                </a:gs>
              </a:gsLst>
              <a:lin ang="2700000" scaled="1"/>
            </a:gradFill>
            <a:ln w="9525" algn="ctr">
              <a:noFill/>
              <a:round/>
              <a:headEnd/>
              <a:tailEnd/>
            </a:ln>
            <a:effectLst/>
          </p:spPr>
          <p:txBody>
            <a:bodyPr vert="horz" wrap="none" anchor="ctr"/>
            <a:lstStyle/>
            <a:p>
              <a:pPr>
                <a:defRPr/>
              </a:pPr>
              <a:r>
                <a:rPr lang="zh-CN" altLang="en-US" sz="1400" b="1" dirty="0">
                  <a:latin typeface="Times New Roman" panose="02020603050405020304" pitchFamily="18" charset="0"/>
                  <a:ea typeface="黑体" panose="02010609060101010101" pitchFamily="49" charset="-122"/>
                </a:rPr>
                <a:t>负采样</a:t>
              </a:r>
              <a:endParaRPr lang="en-US" altLang="zh-CN" sz="1400" b="1" dirty="0">
                <a:latin typeface="Times New Roman" panose="02020603050405020304" pitchFamily="18" charset="0"/>
                <a:ea typeface="黑体" panose="02010609060101010101" pitchFamily="49" charset="-122"/>
              </a:endParaRPr>
            </a:p>
          </p:txBody>
        </p:sp>
      </p:grpSp>
      <p:sp>
        <p:nvSpPr>
          <p:cNvPr id="13" name="文本框 12">
            <a:extLst>
              <a:ext uri="{FF2B5EF4-FFF2-40B4-BE49-F238E27FC236}">
                <a16:creationId xmlns:a16="http://schemas.microsoft.com/office/drawing/2014/main" id="{80E74D17-35E2-41D7-A31E-7AAFC42B8295}"/>
              </a:ext>
            </a:extLst>
          </p:cNvPr>
          <p:cNvSpPr txBox="1"/>
          <p:nvPr/>
        </p:nvSpPr>
        <p:spPr>
          <a:xfrm>
            <a:off x="7633775" y="4518821"/>
            <a:ext cx="646331" cy="276999"/>
          </a:xfrm>
          <a:prstGeom prst="rect">
            <a:avLst/>
          </a:prstGeom>
          <a:noFill/>
        </p:spPr>
        <p:txBody>
          <a:bodyPr wrap="none" rtlCol="0">
            <a:spAutoFit/>
          </a:bodyPr>
          <a:lstStyle/>
          <a:p>
            <a:r>
              <a:rPr lang="zh-CN" altLang="en-US" sz="1200" dirty="0"/>
              <a:t>不平衡</a:t>
            </a:r>
          </a:p>
        </p:txBody>
      </p:sp>
    </p:spTree>
    <p:extLst>
      <p:ext uri="{BB962C8B-B14F-4D97-AF65-F5344CB8AC3E}">
        <p14:creationId xmlns:p14="http://schemas.microsoft.com/office/powerpoint/2010/main" val="2607810780"/>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SMARTLAYOUT_SLIDE" val="1|4|NoFill|#FFFFFF|False|True|"/>
  <p:tag name="RESOURCELIBID_SMARTLAYOUT" val="556076"/>
</p:tagLst>
</file>

<file path=ppt/tags/tag63.xml><?xml version="1.0" encoding="utf-8"?>
<p:tagLst xmlns:a="http://schemas.openxmlformats.org/drawingml/2006/main" xmlns:r="http://schemas.openxmlformats.org/officeDocument/2006/relationships" xmlns:p="http://schemas.openxmlformats.org/presentationml/2006/main">
  <p:tag name="SMARTLAYOUT_SLIDE" val="1|1|NoFill|#FFFFFF|False|True|"/>
  <p:tag name="RESOURCELIBID_SMARTLAYOUT" val="55606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Waveform">
      <a:dk1>
        <a:sysClr val="windowText" lastClr="000000"/>
      </a:dk1>
      <a:lt1>
        <a:sysClr val="window" lastClr="CAEACE"/>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noFill/>
        <a:noFill/>
        <a:no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ww.99ppt.com">
  <a:themeElements>
    <a:clrScheme name="0">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Waveform">
      <a:dk1>
        <a:sysClr val="windowText" lastClr="000000"/>
      </a:dk1>
      <a:lt1>
        <a:sysClr val="window" lastClr="CAEACE"/>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noFill/>
        <a:noFill/>
        <a:no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Waveform">
      <a:dk1>
        <a:sysClr val="windowText" lastClr="000000"/>
      </a:dk1>
      <a:lt1>
        <a:sysClr val="window" lastClr="CAEACE"/>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noFill/>
        <a:noFill/>
        <a:no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Office 主题​​">
  <a:themeElements>
    <a:clrScheme name="Waveform">
      <a:dk1>
        <a:sysClr val="windowText" lastClr="000000"/>
      </a:dk1>
      <a:lt1>
        <a:sysClr val="window" lastClr="CAEACE"/>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noFill/>
        <a:noFill/>
        <a:no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636989099528524091</Template>
  <TotalTime>2120</TotalTime>
  <Words>3089</Words>
  <Application>Microsoft Office PowerPoint</Application>
  <PresentationFormat>自定义</PresentationFormat>
  <Paragraphs>506</Paragraphs>
  <Slides>25</Slides>
  <Notes>19</Notes>
  <HiddenSlides>0</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25</vt:i4>
      </vt:variant>
    </vt:vector>
  </HeadingPairs>
  <TitlesOfParts>
    <vt:vector size="41" baseType="lpstr">
      <vt:lpstr>等线</vt:lpstr>
      <vt:lpstr>等线 Light</vt:lpstr>
      <vt:lpstr>黑体</vt:lpstr>
      <vt:lpstr>宋体</vt:lpstr>
      <vt:lpstr>微软雅黑</vt:lpstr>
      <vt:lpstr>Arial</vt:lpstr>
      <vt:lpstr>Tahoma</vt:lpstr>
      <vt:lpstr>Times New Roman</vt:lpstr>
      <vt:lpstr>Verdana</vt:lpstr>
      <vt:lpstr>Wingdings</vt:lpstr>
      <vt:lpstr>Office 主题​​</vt:lpstr>
      <vt:lpstr>自定义设计方案</vt:lpstr>
      <vt:lpstr>www.99ppt.com</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文化运营团队-无多</dc:creator>
  <cp:lastModifiedBy>Administrator</cp:lastModifiedBy>
  <cp:revision>1167</cp:revision>
  <dcterms:created xsi:type="dcterms:W3CDTF">2020-02-22T09:28:00Z</dcterms:created>
  <dcterms:modified xsi:type="dcterms:W3CDTF">2020-12-02T14:20:19Z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