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</p:sldMasterIdLst>
  <p:notesMasterIdLst>
    <p:notesMasterId r:id="rId31"/>
  </p:notesMasterIdLst>
  <p:handoutMasterIdLst>
    <p:handoutMasterId r:id="rId32"/>
  </p:handoutMasterIdLst>
  <p:sldIdLst>
    <p:sldId id="503" r:id="rId4"/>
    <p:sldId id="1815" r:id="rId5"/>
    <p:sldId id="1816" r:id="rId6"/>
    <p:sldId id="1821" r:id="rId7"/>
    <p:sldId id="1819" r:id="rId8"/>
    <p:sldId id="1822" r:id="rId9"/>
    <p:sldId id="1824" r:id="rId10"/>
    <p:sldId id="1826" r:id="rId11"/>
    <p:sldId id="1827" r:id="rId12"/>
    <p:sldId id="1830" r:id="rId13"/>
    <p:sldId id="1836" r:id="rId14"/>
    <p:sldId id="1831" r:id="rId15"/>
    <p:sldId id="1837" r:id="rId16"/>
    <p:sldId id="1835" r:id="rId17"/>
    <p:sldId id="1832" r:id="rId18"/>
    <p:sldId id="1833" r:id="rId19"/>
    <p:sldId id="1828" r:id="rId20"/>
    <p:sldId id="1834" r:id="rId21"/>
    <p:sldId id="1838" r:id="rId22"/>
    <p:sldId id="1839" r:id="rId23"/>
    <p:sldId id="1840" r:id="rId24"/>
    <p:sldId id="1842" r:id="rId25"/>
    <p:sldId id="1843" r:id="rId26"/>
    <p:sldId id="1844" r:id="rId27"/>
    <p:sldId id="1845" r:id="rId28"/>
    <p:sldId id="1846" r:id="rId29"/>
    <p:sldId id="501" r:id="rId30"/>
  </p:sldIdLst>
  <p:sldSz cx="9144000" cy="571976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3">
          <p15:clr>
            <a:srgbClr val="A4A3A4"/>
          </p15:clr>
        </p15:guide>
        <p15:guide id="2" orient="horz" pos="2074">
          <p15:clr>
            <a:srgbClr val="A4A3A4"/>
          </p15:clr>
        </p15:guide>
        <p15:guide id="3" pos="1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3CC"/>
    <a:srgbClr val="5185CC"/>
    <a:srgbClr val="4385D2"/>
    <a:srgbClr val="4472C4"/>
    <a:srgbClr val="073E87"/>
    <a:srgbClr val="001845"/>
    <a:srgbClr val="07438A"/>
    <a:srgbClr val="07A2BB"/>
    <a:srgbClr val="05DFDB"/>
    <a:srgbClr val="05E0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2938" autoAdjust="0"/>
  </p:normalViewPr>
  <p:slideViewPr>
    <p:cSldViewPr snapToGrid="0">
      <p:cViewPr varScale="1">
        <p:scale>
          <a:sx n="136" d="100"/>
          <a:sy n="136" d="100"/>
        </p:scale>
        <p:origin x="930" y="120"/>
      </p:cViewPr>
      <p:guideLst>
        <p:guide orient="horz" pos="1643"/>
        <p:guide orient="horz" pos="2074"/>
        <p:guide pos="18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8B3C4-4890-3948-9363-923FD9C75688}" type="datetimeFigureOut">
              <a:rPr kumimoji="1" lang="zh-CN" altLang="en-US" smtClean="0"/>
              <a:t>2020/12/1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E3F0E-A656-0A4E-995A-CEABC8483F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BDA90-0165-49D6-9986-4CE6A861612C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2451" y="1143000"/>
            <a:ext cx="4933098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C6B13-821D-4E8C-9271-B418E89BAC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2025" y="1143000"/>
            <a:ext cx="49339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标题页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16FC-E790-4F67-9354-6976C83A4E6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2025" y="1143000"/>
            <a:ext cx="49339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结束页，可以在这里链接到</a:t>
            </a:r>
            <a:r>
              <a:rPr lang="en-US" altLang="zh-CN" dirty="0"/>
              <a:t>Datawhale</a:t>
            </a:r>
            <a:r>
              <a:rPr lang="zh-CN" altLang="en-US" dirty="0"/>
              <a:t>的介绍之类的地方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16FC-E790-4F67-9354-6976C83A4E67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7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6235"/>
            <a:ext cx="6858000" cy="1991650"/>
          </a:xfrm>
        </p:spPr>
        <p:txBody>
          <a:bodyPr anchor="b"/>
          <a:lstStyle>
            <a:lvl1pPr algn="ctr">
              <a:defRPr sz="500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690"/>
            <a:ext cx="6858000" cy="1381177"/>
          </a:xfrm>
        </p:spPr>
        <p:txBody>
          <a:bodyPr/>
          <a:lstStyle>
            <a:lvl1pPr marL="0" indent="0" algn="ctr">
              <a:buNone/>
              <a:defRPr sz="2000"/>
            </a:lvl1pPr>
            <a:lvl2pPr marL="381000" indent="0" algn="ctr">
              <a:buNone/>
              <a:defRPr sz="1670"/>
            </a:lvl2pPr>
            <a:lvl3pPr marL="762635" indent="0" algn="ctr">
              <a:buNone/>
              <a:defRPr sz="1500"/>
            </a:lvl3pPr>
            <a:lvl4pPr marL="1143635" indent="0" algn="ctr">
              <a:buNone/>
              <a:defRPr sz="1335"/>
            </a:lvl4pPr>
            <a:lvl5pPr marL="1525270" indent="0" algn="ctr">
              <a:buNone/>
              <a:defRPr sz="1335"/>
            </a:lvl5pPr>
            <a:lvl6pPr marL="1906270" indent="0" algn="ctr">
              <a:buNone/>
              <a:defRPr sz="1335"/>
            </a:lvl6pPr>
            <a:lvl7pPr marL="2288540" indent="0" algn="ctr">
              <a:buNone/>
              <a:defRPr sz="1335"/>
            </a:lvl7pPr>
            <a:lvl8pPr marL="2670175" indent="0" algn="ctr">
              <a:buNone/>
              <a:defRPr sz="1335"/>
            </a:lvl8pPr>
            <a:lvl9pPr marL="3051175" indent="0" algn="ctr">
              <a:buNone/>
              <a:defRPr sz="133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04574"/>
            <a:ext cx="1971675" cy="4848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04574"/>
            <a:ext cx="5800725" cy="4848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271908" y="62149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b="1" dirty="0">
              <a:solidFill>
                <a:srgbClr val="4276A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137312"/>
            <a:ext cx="521208" cy="480453"/>
          </a:xfrm>
          <a:prstGeom prst="rect">
            <a:avLst/>
          </a:prstGeom>
          <a:solidFill>
            <a:srgbClr val="005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19303" y="610145"/>
            <a:ext cx="8624697" cy="0"/>
          </a:xfrm>
          <a:prstGeom prst="line">
            <a:avLst/>
          </a:prstGeom>
          <a:ln>
            <a:solidFill>
              <a:srgbClr val="005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1271908" y="62149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b="1" dirty="0">
              <a:solidFill>
                <a:srgbClr val="4276A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9034" y="171509"/>
            <a:ext cx="1500161" cy="3051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502412" y="2159050"/>
            <a:ext cx="8139178" cy="75005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505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502412" y="2974762"/>
            <a:ext cx="8139178" cy="793276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381000" indent="0" algn="ctr">
              <a:buNone/>
              <a:defRPr sz="1670"/>
            </a:lvl2pPr>
            <a:lvl3pPr marL="762635" indent="0" algn="ctr">
              <a:buNone/>
              <a:defRPr sz="1500"/>
            </a:lvl3pPr>
            <a:lvl4pPr marL="1143635" indent="0" algn="ctr">
              <a:buNone/>
              <a:defRPr sz="1335"/>
            </a:lvl4pPr>
            <a:lvl5pPr marL="1525270" indent="0" algn="ctr">
              <a:buNone/>
              <a:defRPr sz="1335"/>
            </a:lvl5pPr>
            <a:lvl6pPr marL="1906270" indent="0" algn="ctr">
              <a:buNone/>
              <a:defRPr sz="1335"/>
            </a:lvl6pPr>
            <a:lvl7pPr marL="2288540" indent="0" algn="ctr">
              <a:buNone/>
              <a:defRPr sz="1335"/>
            </a:lvl7pPr>
            <a:lvl8pPr marL="2670175" indent="0" algn="ctr">
              <a:buNone/>
              <a:defRPr sz="1335"/>
            </a:lvl8pPr>
            <a:lvl9pPr marL="3051175" indent="0" algn="ctr">
              <a:buNone/>
              <a:defRPr sz="1335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360359"/>
            <a:ext cx="8139178" cy="540538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02412" y="1081076"/>
            <a:ext cx="8139178" cy="4205316"/>
          </a:xfrm>
        </p:spPr>
        <p:txBody>
          <a:bodyPr vert="horz" lIns="101600" tIns="0" rIns="82550" bIns="0" rtlCol="0">
            <a:noAutofit/>
          </a:bodyPr>
          <a:lstStyle>
            <a:lvl1pPr marL="190500" marR="0" lvl="0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72135" marR="0" lvl="1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53135" marR="0" lvl="2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34770" marR="0" lvl="3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15770" marR="0" lvl="4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48" y="3177105"/>
            <a:ext cx="8139178" cy="521223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0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02444" y="3763476"/>
            <a:ext cx="8139178" cy="899216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335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81000" indent="0">
              <a:buNone/>
              <a:defRPr sz="167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3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5pPr>
            <a:lvl6pPr marL="190627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6pPr>
            <a:lvl7pPr marL="228854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7pPr>
            <a:lvl8pPr marL="267017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360359"/>
            <a:ext cx="8139178" cy="540538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502448" y="1081076"/>
            <a:ext cx="3962432" cy="4204186"/>
          </a:xfrm>
        </p:spPr>
        <p:txBody>
          <a:bodyPr vert="horz" lIns="101600" tIns="0" rIns="82550" bIns="0" rtlCol="0">
            <a:noAutofit/>
          </a:bodyPr>
          <a:lstStyle>
            <a:lvl1pPr marL="190500" marR="0" lvl="0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72135" marR="0" lvl="1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53135" marR="0" lvl="2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34770" marR="0" lvl="3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15770" marR="0" lvl="4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79158" y="1081076"/>
            <a:ext cx="3962432" cy="4204186"/>
          </a:xfrm>
        </p:spPr>
        <p:txBody>
          <a:bodyPr>
            <a:noAutofit/>
          </a:bodyPr>
          <a:lstStyle>
            <a:lvl1pPr>
              <a:defRPr sz="133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3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3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33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33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360359"/>
            <a:ext cx="8139178" cy="540538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02448" y="1081076"/>
            <a:ext cx="3962432" cy="317819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67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381000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3635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270" indent="0">
              <a:buNone/>
              <a:defRPr sz="1335" b="1"/>
            </a:lvl6pPr>
            <a:lvl7pPr marL="2288540" indent="0">
              <a:buNone/>
              <a:defRPr sz="1335" b="1"/>
            </a:lvl7pPr>
            <a:lvl8pPr marL="2670175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02444" y="1492355"/>
            <a:ext cx="3962400" cy="3797309"/>
          </a:xfrm>
        </p:spPr>
        <p:txBody>
          <a:bodyPr vert="horz" lIns="101600" tIns="0" rIns="82550" bIns="0" rtlCol="0">
            <a:noAutofit/>
          </a:bodyPr>
          <a:lstStyle>
            <a:lvl1pPr marL="190500" marR="0" lvl="0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72135" marR="0" lvl="1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53135" marR="0" lvl="2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34770" marR="0" lvl="3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15770" marR="0" lvl="4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4676813" y="1081076"/>
            <a:ext cx="3962432" cy="317819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67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81000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3635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270" indent="0">
              <a:buNone/>
              <a:defRPr sz="1335" b="1"/>
            </a:lvl6pPr>
            <a:lvl7pPr marL="2288540" indent="0">
              <a:buNone/>
              <a:defRPr sz="1335" b="1"/>
            </a:lvl7pPr>
            <a:lvl8pPr marL="2670175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76813" y="1492355"/>
            <a:ext cx="3962432" cy="3797309"/>
          </a:xfrm>
        </p:spPr>
        <p:txBody>
          <a:bodyPr vert="horz" lIns="101600" tIns="0" rIns="82550" bIns="0" rtlCol="0">
            <a:noAutofit/>
          </a:bodyPr>
          <a:lstStyle>
            <a:lvl1pPr marL="190500" marR="0" lvl="0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72135" marR="0" lvl="1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53135" marR="0" lvl="2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34770" marR="0" lvl="3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15770" marR="0" lvl="4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33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502448" y="1081076"/>
            <a:ext cx="3962432" cy="4204186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72135" marR="0" lvl="1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33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53135" marR="0" lvl="2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34770" marR="0" lvl="3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715770" marR="0" lvl="4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4679194" y="1081076"/>
            <a:ext cx="3962432" cy="4204186"/>
          </a:xfrm>
        </p:spPr>
        <p:txBody>
          <a:bodyPr vert="horz" lIns="101600" tIns="0" rIns="82550" bIns="0" rtlCol="0">
            <a:normAutofit/>
          </a:bodyPr>
          <a:lstStyle>
            <a:lvl1pPr marL="190500" marR="0" lvl="0" indent="-1905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335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2020/12/1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7928351" y="794548"/>
            <a:ext cx="713238" cy="4495231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502444" y="794541"/>
            <a:ext cx="7371076" cy="4495231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02448" y="794548"/>
            <a:ext cx="8139178" cy="42041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02412" y="2159050"/>
            <a:ext cx="8139178" cy="750053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505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37312"/>
            <a:ext cx="521208" cy="480453"/>
          </a:xfrm>
          <a:prstGeom prst="rect">
            <a:avLst/>
          </a:prstGeom>
          <a:solidFill>
            <a:srgbClr val="427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521208" y="617765"/>
            <a:ext cx="862279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1271908" y="62149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100" b="1" dirty="0">
              <a:solidFill>
                <a:srgbClr val="4276A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37312"/>
            <a:ext cx="899592" cy="480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" name="椭圆 2"/>
          <p:cNvSpPr/>
          <p:nvPr userDrawn="1"/>
        </p:nvSpPr>
        <p:spPr>
          <a:xfrm>
            <a:off x="647973" y="74587"/>
            <a:ext cx="568411" cy="63209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1216384" y="617765"/>
            <a:ext cx="792761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 userDrawn="1"/>
        </p:nvSpPr>
        <p:spPr>
          <a:xfrm>
            <a:off x="7608094" y="146421"/>
            <a:ext cx="1358064" cy="3438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LOGO</a:t>
            </a:r>
            <a:endParaRPr lang="zh-CN" altLang="en-US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216383" y="99730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请输入您的标题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647973" y="130163"/>
            <a:ext cx="568411" cy="4947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accent1"/>
                </a:solidFill>
              </a:rPr>
              <a:t>2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37312"/>
            <a:ext cx="899592" cy="480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" name="椭圆 2"/>
          <p:cNvSpPr/>
          <p:nvPr userDrawn="1"/>
        </p:nvSpPr>
        <p:spPr>
          <a:xfrm>
            <a:off x="647973" y="74587"/>
            <a:ext cx="568411" cy="63209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1216384" y="617765"/>
            <a:ext cx="792761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 userDrawn="1"/>
        </p:nvSpPr>
        <p:spPr>
          <a:xfrm>
            <a:off x="7608094" y="146421"/>
            <a:ext cx="1358064" cy="3438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LOGO</a:t>
            </a:r>
            <a:endParaRPr lang="zh-CN" altLang="en-US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216383" y="99730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请输入您的标题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647973" y="130163"/>
            <a:ext cx="568411" cy="4947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accent1"/>
                </a:solidFill>
              </a:rPr>
              <a:t>3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6202"/>
            <a:ext cx="7886700" cy="2379650"/>
          </a:xfrm>
        </p:spPr>
        <p:txBody>
          <a:bodyPr anchor="b"/>
          <a:lstStyle>
            <a:lvl1pPr>
              <a:defRPr sz="500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8364"/>
            <a:ext cx="7886700" cy="1251402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1000" indent="0">
              <a:buNone/>
              <a:defRPr sz="167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3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5pPr>
            <a:lvl6pPr marL="190627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6pPr>
            <a:lvl7pPr marL="228854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7pPr>
            <a:lvl8pPr marL="267017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37312"/>
            <a:ext cx="899592" cy="4804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" name="椭圆 2"/>
          <p:cNvSpPr/>
          <p:nvPr userDrawn="1"/>
        </p:nvSpPr>
        <p:spPr>
          <a:xfrm>
            <a:off x="647973" y="74587"/>
            <a:ext cx="568411" cy="632094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1216384" y="617765"/>
            <a:ext cx="792761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 userDrawn="1"/>
        </p:nvSpPr>
        <p:spPr>
          <a:xfrm>
            <a:off x="7608094" y="146421"/>
            <a:ext cx="1358064" cy="3438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LOGO</a:t>
            </a:r>
            <a:endParaRPr lang="zh-CN" altLang="en-US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216383" y="99730"/>
            <a:ext cx="2605523" cy="55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请输入您的标题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647973" y="130163"/>
            <a:ext cx="568411" cy="4947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accent1"/>
                </a:solidFill>
              </a:rPr>
              <a:t>4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22870"/>
            <a:ext cx="3886200" cy="36297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522870"/>
            <a:ext cx="3886200" cy="36297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574"/>
            <a:ext cx="7886700" cy="1105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402365"/>
            <a:ext cx="3868340" cy="68727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000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3635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270" indent="0">
              <a:buNone/>
              <a:defRPr sz="1335" b="1"/>
            </a:lvl6pPr>
            <a:lvl7pPr marL="2288540" indent="0">
              <a:buNone/>
              <a:defRPr sz="1335" b="1"/>
            </a:lvl7pPr>
            <a:lvl8pPr marL="2670175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089643"/>
            <a:ext cx="3868340" cy="307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402365"/>
            <a:ext cx="3887391" cy="68727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1000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3635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270" indent="0">
              <a:buNone/>
              <a:defRPr sz="1335" b="1"/>
            </a:lvl6pPr>
            <a:lvl7pPr marL="2288540" indent="0">
              <a:buNone/>
              <a:defRPr sz="1335" b="1"/>
            </a:lvl7pPr>
            <a:lvl8pPr marL="2670175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089643"/>
            <a:ext cx="3887391" cy="307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380"/>
            <a:ext cx="2949178" cy="1334829"/>
          </a:xfrm>
        </p:spPr>
        <p:txBody>
          <a:bodyPr anchor="b"/>
          <a:lstStyle>
            <a:lvl1pPr>
              <a:defRPr sz="267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3674"/>
            <a:ext cx="4629150" cy="4065402"/>
          </a:xfrm>
        </p:spPr>
        <p:txBody>
          <a:bodyPr/>
          <a:lstStyle>
            <a:lvl1pPr>
              <a:defRPr sz="2670"/>
            </a:lvl1pPr>
            <a:lvl2pPr>
              <a:defRPr sz="2335"/>
            </a:lvl2pPr>
            <a:lvl3pPr>
              <a:defRPr sz="2000"/>
            </a:lvl3pPr>
            <a:lvl4pPr>
              <a:defRPr sz="1670"/>
            </a:lvl4pPr>
            <a:lvl5pPr>
              <a:defRPr sz="1670"/>
            </a:lvl5pPr>
            <a:lvl6pPr>
              <a:defRPr sz="1670"/>
            </a:lvl6pPr>
            <a:lvl7pPr>
              <a:defRPr sz="1670"/>
            </a:lvl7pPr>
            <a:lvl8pPr>
              <a:defRPr sz="1670"/>
            </a:lvl8pPr>
            <a:lvl9pPr>
              <a:defRPr sz="16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6209"/>
            <a:ext cx="2949178" cy="3179489"/>
          </a:xfrm>
        </p:spPr>
        <p:txBody>
          <a:bodyPr/>
          <a:lstStyle>
            <a:lvl1pPr marL="0" indent="0">
              <a:buNone/>
              <a:defRPr sz="1335"/>
            </a:lvl1pPr>
            <a:lvl2pPr marL="381000" indent="0">
              <a:buNone/>
              <a:defRPr sz="1170"/>
            </a:lvl2pPr>
            <a:lvl3pPr marL="762635" indent="0">
              <a:buNone/>
              <a:defRPr sz="1000"/>
            </a:lvl3pPr>
            <a:lvl4pPr marL="1143635" indent="0">
              <a:buNone/>
              <a:defRPr sz="835"/>
            </a:lvl4pPr>
            <a:lvl5pPr marL="1525270" indent="0">
              <a:buNone/>
              <a:defRPr sz="835"/>
            </a:lvl5pPr>
            <a:lvl6pPr marL="1906270" indent="0">
              <a:buNone/>
              <a:defRPr sz="835"/>
            </a:lvl6pPr>
            <a:lvl7pPr marL="2288540" indent="0">
              <a:buNone/>
              <a:defRPr sz="835"/>
            </a:lvl7pPr>
            <a:lvl8pPr marL="2670175" indent="0">
              <a:buNone/>
              <a:defRPr sz="835"/>
            </a:lvl8pPr>
            <a:lvl9pPr marL="3051175" indent="0">
              <a:buNone/>
              <a:defRPr sz="8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380"/>
            <a:ext cx="2949178" cy="1334829"/>
          </a:xfrm>
        </p:spPr>
        <p:txBody>
          <a:bodyPr anchor="b"/>
          <a:lstStyle>
            <a:lvl1pPr>
              <a:defRPr sz="267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823674"/>
            <a:ext cx="4629150" cy="4065402"/>
          </a:xfrm>
        </p:spPr>
        <p:txBody>
          <a:bodyPr/>
          <a:lstStyle>
            <a:lvl1pPr marL="0" indent="0">
              <a:buNone/>
              <a:defRPr sz="2670"/>
            </a:lvl1pPr>
            <a:lvl2pPr marL="381000" indent="0">
              <a:buNone/>
              <a:defRPr sz="2335"/>
            </a:lvl2pPr>
            <a:lvl3pPr marL="762635" indent="0">
              <a:buNone/>
              <a:defRPr sz="2000"/>
            </a:lvl3pPr>
            <a:lvl4pPr marL="1143635" indent="0">
              <a:buNone/>
              <a:defRPr sz="1670"/>
            </a:lvl4pPr>
            <a:lvl5pPr marL="1525270" indent="0">
              <a:buNone/>
              <a:defRPr sz="1670"/>
            </a:lvl5pPr>
            <a:lvl6pPr marL="1906270" indent="0">
              <a:buNone/>
              <a:defRPr sz="1670"/>
            </a:lvl6pPr>
            <a:lvl7pPr marL="2288540" indent="0">
              <a:buNone/>
              <a:defRPr sz="1670"/>
            </a:lvl7pPr>
            <a:lvl8pPr marL="2670175" indent="0">
              <a:buNone/>
              <a:defRPr sz="1670"/>
            </a:lvl8pPr>
            <a:lvl9pPr marL="3051175" indent="0">
              <a:buNone/>
              <a:defRPr sz="167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6209"/>
            <a:ext cx="2949178" cy="3179489"/>
          </a:xfrm>
        </p:spPr>
        <p:txBody>
          <a:bodyPr/>
          <a:lstStyle>
            <a:lvl1pPr marL="0" indent="0">
              <a:buNone/>
              <a:defRPr sz="1335"/>
            </a:lvl1pPr>
            <a:lvl2pPr marL="381000" indent="0">
              <a:buNone/>
              <a:defRPr sz="1170"/>
            </a:lvl2pPr>
            <a:lvl3pPr marL="762635" indent="0">
              <a:buNone/>
              <a:defRPr sz="1000"/>
            </a:lvl3pPr>
            <a:lvl4pPr marL="1143635" indent="0">
              <a:buNone/>
              <a:defRPr sz="835"/>
            </a:lvl4pPr>
            <a:lvl5pPr marL="1525270" indent="0">
              <a:buNone/>
              <a:defRPr sz="835"/>
            </a:lvl5pPr>
            <a:lvl6pPr marL="1906270" indent="0">
              <a:buNone/>
              <a:defRPr sz="835"/>
            </a:lvl6pPr>
            <a:lvl7pPr marL="2288540" indent="0">
              <a:buNone/>
              <a:defRPr sz="835"/>
            </a:lvl7pPr>
            <a:lvl8pPr marL="2670175" indent="0">
              <a:buNone/>
              <a:defRPr sz="835"/>
            </a:lvl8pPr>
            <a:lvl9pPr marL="3051175" indent="0">
              <a:buNone/>
              <a:defRPr sz="8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14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04574"/>
            <a:ext cx="7886700" cy="110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522870"/>
            <a:ext cx="7886700" cy="3629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5302237"/>
            <a:ext cx="20574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211A1-CB9C-4350-AF49-E9BF2084F0C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5302237"/>
            <a:ext cx="30861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302237"/>
            <a:ext cx="2057400" cy="304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DD4E9-7B71-4C38-BB0F-104127232E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762635" rtl="0" eaLnBrk="1" latinLnBrk="0" hangingPunct="1">
        <a:lnSpc>
          <a:spcPct val="90000"/>
        </a:lnSpc>
        <a:spcBef>
          <a:spcPct val="0"/>
        </a:spcBef>
        <a:buNone/>
        <a:defRPr sz="3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500" indent="-190500" algn="l" defTabSz="762635" rtl="0" eaLnBrk="1" latinLnBrk="0" hangingPunct="1">
        <a:lnSpc>
          <a:spcPct val="90000"/>
        </a:lnSpc>
        <a:spcBef>
          <a:spcPct val="16700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7213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313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3pPr>
      <a:lvl4pPr marL="133477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577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804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904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6067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4167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00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5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6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854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70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02412" y="360359"/>
            <a:ext cx="8139178" cy="540538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502412" y="1081076"/>
            <a:ext cx="8139178" cy="4204186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59807" y="5296801"/>
            <a:ext cx="2025000" cy="264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087000" y="5296801"/>
            <a:ext cx="2970000" cy="264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457950" y="5296801"/>
            <a:ext cx="2025000" cy="264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762635" rtl="0" eaLnBrk="1" fontAlgn="auto" latinLnBrk="0" hangingPunct="1">
        <a:lnSpc>
          <a:spcPct val="100000"/>
        </a:lnSpc>
        <a:spcBef>
          <a:spcPct val="0"/>
        </a:spcBef>
        <a:buNone/>
        <a:defRPr sz="2335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190500" indent="-190500" algn="l" defTabSz="7626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3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572135" indent="-190500" algn="l" defTabSz="7626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343025" algn="l"/>
        </a:tabLst>
        <a:defRPr sz="133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53135" indent="-190500" algn="l" defTabSz="7626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3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34770" indent="-190500" algn="l" defTabSz="7626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3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715770" indent="-190500" algn="l" defTabSz="7626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335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09804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9040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6067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41675" indent="-190500" algn="l" defTabSz="762635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00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5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6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854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70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9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935501" y="1895009"/>
            <a:ext cx="6918960" cy="6337935"/>
          </a:xfrm>
          <a:prstGeom prst="rect">
            <a:avLst/>
          </a:prstGeom>
          <a:blipFill rotWithShape="1">
            <a:blip r:embed="rId4">
              <a:alphaModFix amt="7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2689B53-EC20-4CB1-8EAA-FD11E6473B07}"/>
              </a:ext>
            </a:extLst>
          </p:cNvPr>
          <p:cNvSpPr txBox="1">
            <a:spLocks/>
          </p:cNvSpPr>
          <p:nvPr/>
        </p:nvSpPr>
        <p:spPr>
          <a:xfrm>
            <a:off x="0" y="91916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626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7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新闻推荐</a:t>
            </a:r>
            <a:r>
              <a:rPr lang="en-US" altLang="zh-CN" sz="4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赛题理解</a:t>
            </a:r>
            <a:r>
              <a:rPr lang="en-US" altLang="zh-CN" sz="4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lang="zh-CN" altLang="en-US" sz="4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基线方案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ED00F1-E1F7-4A04-9357-3C3B71C3EDCC}"/>
              </a:ext>
            </a:extLst>
          </p:cNvPr>
          <p:cNvSpPr txBox="1"/>
          <p:nvPr/>
        </p:nvSpPr>
        <p:spPr>
          <a:xfrm>
            <a:off x="914400" y="2923141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Datawhale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成员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西安电子科技大学研究生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罗如意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D10A99-35C6-480E-ABC1-59E888DBF612}"/>
              </a:ext>
            </a:extLst>
          </p:cNvPr>
          <p:cNvSpPr txBox="1"/>
          <p:nvPr/>
        </p:nvSpPr>
        <p:spPr>
          <a:xfrm>
            <a:off x="555672" y="926123"/>
            <a:ext cx="329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赛题理解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5007ED6-F0F0-4D25-805E-97481654B964}"/>
              </a:ext>
            </a:extLst>
          </p:cNvPr>
          <p:cNvGrpSpPr/>
          <p:nvPr/>
        </p:nvGrpSpPr>
        <p:grpSpPr>
          <a:xfrm>
            <a:off x="3269272" y="1056635"/>
            <a:ext cx="2952459" cy="920306"/>
            <a:chOff x="752622" y="1913478"/>
            <a:chExt cx="2952459" cy="920306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84F1C244-07C7-42B2-8DD6-CBC761916CCA}"/>
                </a:ext>
              </a:extLst>
            </p:cNvPr>
            <p:cNvSpPr/>
            <p:nvPr/>
          </p:nvSpPr>
          <p:spPr>
            <a:xfrm>
              <a:off x="752622" y="1949953"/>
              <a:ext cx="879228" cy="88383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海量文章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1E2323C3-F7C0-4BCA-ABA6-153A5DC3E03E}"/>
                </a:ext>
              </a:extLst>
            </p:cNvPr>
            <p:cNvSpPr/>
            <p:nvPr/>
          </p:nvSpPr>
          <p:spPr>
            <a:xfrm>
              <a:off x="2825854" y="1944424"/>
              <a:ext cx="879227" cy="88383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候选文章</a:t>
              </a:r>
            </a:p>
          </p:txBody>
        </p:sp>
        <p:sp>
          <p:nvSpPr>
            <p:cNvPr id="13" name="箭头: 右 12">
              <a:extLst>
                <a:ext uri="{FF2B5EF4-FFF2-40B4-BE49-F238E27FC236}">
                  <a16:creationId xmlns:a16="http://schemas.microsoft.com/office/drawing/2014/main" id="{49553F93-FB95-4616-8A62-4E1207D41565}"/>
                </a:ext>
              </a:extLst>
            </p:cNvPr>
            <p:cNvSpPr/>
            <p:nvPr/>
          </p:nvSpPr>
          <p:spPr>
            <a:xfrm>
              <a:off x="1791867" y="2282810"/>
              <a:ext cx="879226" cy="270310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BFB7485-E1D9-42E5-97D5-E69B7D3308D3}"/>
                </a:ext>
              </a:extLst>
            </p:cNvPr>
            <p:cNvSpPr txBox="1"/>
            <p:nvPr/>
          </p:nvSpPr>
          <p:spPr>
            <a:xfrm>
              <a:off x="1862206" y="1913478"/>
              <a:ext cx="654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召回</a:t>
              </a: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41D4F3E6-B27E-42EC-88C2-17B34644167A}"/>
              </a:ext>
            </a:extLst>
          </p:cNvPr>
          <p:cNvSpPr txBox="1"/>
          <p:nvPr/>
        </p:nvSpPr>
        <p:spPr>
          <a:xfrm>
            <a:off x="827648" y="1380314"/>
            <a:ext cx="3291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3.5 </a:t>
            </a: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赛题建模</a:t>
            </a:r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召回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620571-E7D6-480A-9B9F-F0D3F4A8F29A}"/>
              </a:ext>
            </a:extLst>
          </p:cNvPr>
          <p:cNvSpPr txBox="1"/>
          <p:nvPr/>
        </p:nvSpPr>
        <p:spPr>
          <a:xfrm>
            <a:off x="956603" y="2151282"/>
            <a:ext cx="7230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协同过滤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(Baseline)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F2E5FF-B80F-49FF-814B-E48FE4EC1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004" y="2633400"/>
            <a:ext cx="3332266" cy="22609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D0167DE-9208-486A-95C2-45F515DABECE}"/>
              </a:ext>
            </a:extLst>
          </p:cNvPr>
          <p:cNvSpPr txBox="1"/>
          <p:nvPr/>
        </p:nvSpPr>
        <p:spPr>
          <a:xfrm>
            <a:off x="4900371" y="4992994"/>
            <a:ext cx="3597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给用户推荐与用户历史喜欢商品相似的商品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A9783B4-0454-44F5-8D0D-B2E11EFFA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84" y="2633400"/>
            <a:ext cx="3535284" cy="233742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57D5D56A-8E06-40AA-A2C3-170F0874BDB4}"/>
              </a:ext>
            </a:extLst>
          </p:cNvPr>
          <p:cNvSpPr txBox="1"/>
          <p:nvPr/>
        </p:nvSpPr>
        <p:spPr>
          <a:xfrm>
            <a:off x="589732" y="4992995"/>
            <a:ext cx="3982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给用户推荐与该用户相似的用户历史喜欢的商品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9191906-B327-4FD9-A7E9-8BAC937D82A4}"/>
              </a:ext>
            </a:extLst>
          </p:cNvPr>
          <p:cNvSpPr txBox="1"/>
          <p:nvPr/>
        </p:nvSpPr>
        <p:spPr>
          <a:xfrm>
            <a:off x="1012427" y="5300771"/>
            <a:ext cx="76673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两个用户同时喜欢的物品数量                  两个物品同时被同一个用户喜欢的用户数量</a:t>
            </a:r>
          </a:p>
        </p:txBody>
      </p:sp>
    </p:spTree>
    <p:extLst>
      <p:ext uri="{BB962C8B-B14F-4D97-AF65-F5344CB8AC3E}">
        <p14:creationId xmlns:p14="http://schemas.microsoft.com/office/powerpoint/2010/main" val="38536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D10A99-35C6-480E-ABC1-59E888DBF612}"/>
              </a:ext>
            </a:extLst>
          </p:cNvPr>
          <p:cNvSpPr txBox="1"/>
          <p:nvPr/>
        </p:nvSpPr>
        <p:spPr>
          <a:xfrm>
            <a:off x="555672" y="926123"/>
            <a:ext cx="329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赛题理解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1D4F3E6-B27E-42EC-88C2-17B34644167A}"/>
              </a:ext>
            </a:extLst>
          </p:cNvPr>
          <p:cNvSpPr txBox="1"/>
          <p:nvPr/>
        </p:nvSpPr>
        <p:spPr>
          <a:xfrm>
            <a:off x="827648" y="1380314"/>
            <a:ext cx="3291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3.5 </a:t>
            </a: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赛题建模</a:t>
            </a:r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召回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620571-E7D6-480A-9B9F-F0D3F4A8F29A}"/>
              </a:ext>
            </a:extLst>
          </p:cNvPr>
          <p:cNvSpPr txBox="1"/>
          <p:nvPr/>
        </p:nvSpPr>
        <p:spPr>
          <a:xfrm>
            <a:off x="827648" y="1883608"/>
            <a:ext cx="7230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计算物品之间的相似度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557AC47-C6B0-4B22-A74D-77F3ADDFA562}"/>
                  </a:ext>
                </a:extLst>
              </p:cNvPr>
              <p:cNvSpPr txBox="1"/>
              <p:nvPr/>
            </p:nvSpPr>
            <p:spPr>
              <a:xfrm>
                <a:off x="3265840" y="2191385"/>
                <a:ext cx="1812676" cy="5723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)∩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)|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)||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557AC47-C6B0-4B22-A74D-77F3ADDFA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840" y="2191385"/>
                <a:ext cx="1812676" cy="5723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E15563B-0C9A-43F0-B418-70B3428426BF}"/>
                  </a:ext>
                </a:extLst>
              </p:cNvPr>
              <p:cNvSpPr txBox="1"/>
              <p:nvPr/>
            </p:nvSpPr>
            <p:spPr>
              <a:xfrm>
                <a:off x="827648" y="3051324"/>
                <a:ext cx="4579034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表示的是喜欢物品</a:t>
                </a:r>
                <a:r>
                  <a:rPr lang="en-US" altLang="zh-CN" sz="14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i</a:t>
                </a:r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的用户集合</a:t>
                </a:r>
                <a:endParaRPr lang="en-US" altLang="zh-CN" sz="1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</m:oMath>
                </a14:m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表示的是喜欢物品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j</a:t>
                </a:r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的用户集合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4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zh-CN" altLang="en-US" sz="1400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的是喜欢物品</a:t>
                </a:r>
                <a:r>
                  <a:rPr lang="en-US" altLang="zh-CN" sz="14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i</a:t>
                </a:r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的用户数量</a:t>
                </a:r>
                <a:endParaRPr lang="en-US" altLang="zh-CN" sz="1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</m:d>
                      </m:e>
                    </m:d>
                    <m:r>
                      <a:rPr lang="zh-CN" altLang="en-US" sz="1400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的是喜欢物品</a:t>
                </a:r>
                <a:r>
                  <a: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j</a:t>
                </a:r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的用户数量</a:t>
                </a:r>
                <a:endParaRPr lang="en-US" altLang="zh-CN" sz="1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E15563B-0C9A-43F0-B418-70B342842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48" y="3051324"/>
                <a:ext cx="4579034" cy="954107"/>
              </a:xfrm>
              <a:prstGeom prst="rect">
                <a:avLst/>
              </a:prstGeom>
              <a:blipFill>
                <a:blip r:embed="rId3"/>
                <a:stretch>
                  <a:fillRect t="-1923"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BC6EB37F-E288-4202-9E1F-80E857D04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516" y="2956042"/>
            <a:ext cx="3332266" cy="226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3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D10A99-35C6-480E-ABC1-59E888DBF612}"/>
              </a:ext>
            </a:extLst>
          </p:cNvPr>
          <p:cNvSpPr txBox="1"/>
          <p:nvPr/>
        </p:nvSpPr>
        <p:spPr>
          <a:xfrm>
            <a:off x="555672" y="926123"/>
            <a:ext cx="329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赛题理解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1D4F3E6-B27E-42EC-88C2-17B34644167A}"/>
              </a:ext>
            </a:extLst>
          </p:cNvPr>
          <p:cNvSpPr txBox="1"/>
          <p:nvPr/>
        </p:nvSpPr>
        <p:spPr>
          <a:xfrm>
            <a:off x="827648" y="1380314"/>
            <a:ext cx="3291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3.5 </a:t>
            </a: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赛题建模</a:t>
            </a:r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召回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620571-E7D6-480A-9B9F-F0D3F4A8F29A}"/>
              </a:ext>
            </a:extLst>
          </p:cNvPr>
          <p:cNvSpPr txBox="1"/>
          <p:nvPr/>
        </p:nvSpPr>
        <p:spPr>
          <a:xfrm>
            <a:off x="827648" y="1883608"/>
            <a:ext cx="7230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计算物品之间的相似度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557AC47-C6B0-4B22-A74D-77F3ADDFA562}"/>
                  </a:ext>
                </a:extLst>
              </p:cNvPr>
              <p:cNvSpPr txBox="1"/>
              <p:nvPr/>
            </p:nvSpPr>
            <p:spPr>
              <a:xfrm>
                <a:off x="3576895" y="1810583"/>
                <a:ext cx="1575175" cy="5007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)∩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)|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)||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557AC47-C6B0-4B22-A74D-77F3ADDFA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895" y="1810583"/>
                <a:ext cx="1575175" cy="500778"/>
              </a:xfrm>
              <a:prstGeom prst="rect">
                <a:avLst/>
              </a:prstGeom>
              <a:blipFill>
                <a:blip r:embed="rId2"/>
                <a:stretch>
                  <a:fillRect l="-1938" t="-2439" r="-3101" b="-134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B72FE82D-998C-4C49-92C3-0DEB9F6C95BB}"/>
              </a:ext>
            </a:extLst>
          </p:cNvPr>
          <p:cNvSpPr txBox="1"/>
          <p:nvPr/>
        </p:nvSpPr>
        <p:spPr>
          <a:xfrm>
            <a:off x="827648" y="2681438"/>
            <a:ext cx="4142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item_user_dict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item1:{user1, user2, …,},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item2:{user2, user3, …,},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B698502-F224-4B7E-8B46-481466FCDDBF}"/>
              </a:ext>
            </a:extLst>
          </p:cNvPr>
          <p:cNvSpPr txBox="1"/>
          <p:nvPr/>
        </p:nvSpPr>
        <p:spPr>
          <a:xfrm>
            <a:off x="3457134" y="2604701"/>
            <a:ext cx="5236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i2i_sim = {}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i1 in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item_user_dict.keys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i2 in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item_user_dict.keys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u == v: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continue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i2i[i1][i2] =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item_user_dict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[i1] &amp;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item_user_dict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[i2])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i2i[i1][i2] /=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math.sqrt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item_user_dict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[i1]) *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item_user_dict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[i1]))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7793295-F0DF-4303-87D2-37FBACBDFD3E}"/>
              </a:ext>
            </a:extLst>
          </p:cNvPr>
          <p:cNvSpPr txBox="1"/>
          <p:nvPr/>
        </p:nvSpPr>
        <p:spPr>
          <a:xfrm>
            <a:off x="2696761" y="4737375"/>
            <a:ext cx="3103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这种计算有什么问题？如何进行优化？</a:t>
            </a:r>
            <a:endParaRPr lang="en-US" altLang="zh-CN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33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D10A99-35C6-480E-ABC1-59E888DBF612}"/>
              </a:ext>
            </a:extLst>
          </p:cNvPr>
          <p:cNvSpPr txBox="1"/>
          <p:nvPr/>
        </p:nvSpPr>
        <p:spPr>
          <a:xfrm>
            <a:off x="555672" y="926123"/>
            <a:ext cx="329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赛题理解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1D4F3E6-B27E-42EC-88C2-17B34644167A}"/>
              </a:ext>
            </a:extLst>
          </p:cNvPr>
          <p:cNvSpPr txBox="1"/>
          <p:nvPr/>
        </p:nvSpPr>
        <p:spPr>
          <a:xfrm>
            <a:off x="827648" y="1380314"/>
            <a:ext cx="3291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3.5 </a:t>
            </a: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赛题建模</a:t>
            </a:r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召回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620571-E7D6-480A-9B9F-F0D3F4A8F29A}"/>
              </a:ext>
            </a:extLst>
          </p:cNvPr>
          <p:cNvSpPr txBox="1"/>
          <p:nvPr/>
        </p:nvSpPr>
        <p:spPr>
          <a:xfrm>
            <a:off x="827648" y="1883608"/>
            <a:ext cx="7230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计算商品之间的相似度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CAF3ED1-A028-440E-8591-777F6BA723FC}"/>
              </a:ext>
            </a:extLst>
          </p:cNvPr>
          <p:cNvSpPr txBox="1"/>
          <p:nvPr/>
        </p:nvSpPr>
        <p:spPr>
          <a:xfrm>
            <a:off x="2812573" y="5245472"/>
            <a:ext cx="3103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使用这种方式可以得到两两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的相似度吗？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7CE35AD-C040-4A8B-B598-5161022378B4}"/>
              </a:ext>
            </a:extLst>
          </p:cNvPr>
          <p:cNvSpPr txBox="1"/>
          <p:nvPr/>
        </p:nvSpPr>
        <p:spPr>
          <a:xfrm>
            <a:off x="827648" y="3150721"/>
            <a:ext cx="25978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user_item_dict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 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user1: {item1, item2, …},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user2: {item2, item3,…},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557AC47-C6B0-4B22-A74D-77F3ADDFA562}"/>
                  </a:ext>
                </a:extLst>
              </p:cNvPr>
              <p:cNvSpPr txBox="1"/>
              <p:nvPr/>
            </p:nvSpPr>
            <p:spPr>
              <a:xfrm>
                <a:off x="3576895" y="1810583"/>
                <a:ext cx="1575175" cy="5007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)∩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)|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)||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557AC47-C6B0-4B22-A74D-77F3ADDFA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895" y="1810583"/>
                <a:ext cx="1575175" cy="500778"/>
              </a:xfrm>
              <a:prstGeom prst="rect">
                <a:avLst/>
              </a:prstGeom>
              <a:blipFill>
                <a:blip r:embed="rId2"/>
                <a:stretch>
                  <a:fillRect l="-1938" t="-2439" r="-3101" b="-134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35AE340A-3E3C-4643-85B9-9789EA390748}"/>
              </a:ext>
            </a:extLst>
          </p:cNvPr>
          <p:cNvSpPr txBox="1"/>
          <p:nvPr/>
        </p:nvSpPr>
        <p:spPr>
          <a:xfrm>
            <a:off x="827648" y="2476101"/>
            <a:ext cx="7230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建立用户到物品的倒排表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1E42529-1D00-436C-98BB-ADEDD1A63849}"/>
              </a:ext>
            </a:extLst>
          </p:cNvPr>
          <p:cNvSpPr txBox="1"/>
          <p:nvPr/>
        </p:nvSpPr>
        <p:spPr>
          <a:xfrm>
            <a:off x="3576895" y="2403076"/>
            <a:ext cx="51975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i2i_sim = {}</a:t>
            </a:r>
          </a:p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item_cnt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{}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u,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items_set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user_item_dict.items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: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i1 in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items_set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item_cnt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+= 1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i2 in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items_set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i == j: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continue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i2i[i1][i2] += 1</a:t>
            </a:r>
          </a:p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i2i_sim_ = i2i_sim.copy()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i1,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related_items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i2i_sim.items():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i2,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sim_score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related_items.items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i2i_sim_ =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sim_score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math.sqrt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item_cnt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[i1]) *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item_cnt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[i2])) </a:t>
            </a:r>
          </a:p>
        </p:txBody>
      </p:sp>
    </p:spTree>
    <p:extLst>
      <p:ext uri="{BB962C8B-B14F-4D97-AF65-F5344CB8AC3E}">
        <p14:creationId xmlns:p14="http://schemas.microsoft.com/office/powerpoint/2010/main" val="167973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D10A99-35C6-480E-ABC1-59E888DBF612}"/>
              </a:ext>
            </a:extLst>
          </p:cNvPr>
          <p:cNvSpPr txBox="1"/>
          <p:nvPr/>
        </p:nvSpPr>
        <p:spPr>
          <a:xfrm>
            <a:off x="555672" y="926123"/>
            <a:ext cx="329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赛题理解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1D4F3E6-B27E-42EC-88C2-17B34644167A}"/>
              </a:ext>
            </a:extLst>
          </p:cNvPr>
          <p:cNvSpPr txBox="1"/>
          <p:nvPr/>
        </p:nvSpPr>
        <p:spPr>
          <a:xfrm>
            <a:off x="827648" y="1380314"/>
            <a:ext cx="3291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3.5 </a:t>
            </a: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赛题建模</a:t>
            </a:r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召回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620571-E7D6-480A-9B9F-F0D3F4A8F29A}"/>
              </a:ext>
            </a:extLst>
          </p:cNvPr>
          <p:cNvSpPr txBox="1"/>
          <p:nvPr/>
        </p:nvSpPr>
        <p:spPr>
          <a:xfrm>
            <a:off x="827648" y="1883608"/>
            <a:ext cx="7230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计算商品之间的相似度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A52746-7ED3-41A7-B667-AFF42A195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951" y="926123"/>
            <a:ext cx="4693465" cy="447408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EF02D73-EF1D-4267-ABBE-43C49B4A6ABE}"/>
              </a:ext>
            </a:extLst>
          </p:cNvPr>
          <p:cNvSpPr txBox="1"/>
          <p:nvPr/>
        </p:nvSpPr>
        <p:spPr>
          <a:xfrm>
            <a:off x="604911" y="3663015"/>
            <a:ext cx="31038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i2i_sim={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item1: {item2:score1, item3:score2,…},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item2: {item3:score1, item4:score2,…},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…,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7CE35AD-C040-4A8B-B598-5161022378B4}"/>
              </a:ext>
            </a:extLst>
          </p:cNvPr>
          <p:cNvSpPr txBox="1"/>
          <p:nvPr/>
        </p:nvSpPr>
        <p:spPr>
          <a:xfrm>
            <a:off x="604911" y="2386902"/>
            <a:ext cx="4475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用户历史点击文章按照时间排序的结果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user_item_time_dict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 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user1: [(item1, click_time1), (item2, click_time2), …],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user2: [(item2, click_time4), (item3, click_time5), …],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58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D10A99-35C6-480E-ABC1-59E888DBF612}"/>
              </a:ext>
            </a:extLst>
          </p:cNvPr>
          <p:cNvSpPr txBox="1"/>
          <p:nvPr/>
        </p:nvSpPr>
        <p:spPr>
          <a:xfrm>
            <a:off x="555672" y="926123"/>
            <a:ext cx="329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赛题理解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1D4F3E6-B27E-42EC-88C2-17B34644167A}"/>
              </a:ext>
            </a:extLst>
          </p:cNvPr>
          <p:cNvSpPr txBox="1"/>
          <p:nvPr/>
        </p:nvSpPr>
        <p:spPr>
          <a:xfrm>
            <a:off x="827648" y="1380314"/>
            <a:ext cx="3291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3.5 </a:t>
            </a: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赛题建模</a:t>
            </a:r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召回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620571-E7D6-480A-9B9F-F0D3F4A8F29A}"/>
              </a:ext>
            </a:extLst>
          </p:cNvPr>
          <p:cNvSpPr txBox="1"/>
          <p:nvPr/>
        </p:nvSpPr>
        <p:spPr>
          <a:xfrm>
            <a:off x="827648" y="1883608"/>
            <a:ext cx="7230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如何获取用户的候选文章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D9A879-2E9C-4FEA-AAE7-6CDA0692E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488" y="717407"/>
            <a:ext cx="4904937" cy="493483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06A1A62-FACA-44C9-9369-184434D4C403}"/>
              </a:ext>
            </a:extLst>
          </p:cNvPr>
          <p:cNvSpPr txBox="1"/>
          <p:nvPr/>
        </p:nvSpPr>
        <p:spPr>
          <a:xfrm>
            <a:off x="609598" y="3515829"/>
            <a:ext cx="4475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user_hist_items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[(item1, click_time1), (item2, click_time2), …]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35BE9F-7E79-468A-BBA9-B8B9D92A450E}"/>
              </a:ext>
            </a:extLst>
          </p:cNvPr>
          <p:cNvSpPr txBox="1"/>
          <p:nvPr/>
        </p:nvSpPr>
        <p:spPr>
          <a:xfrm>
            <a:off x="611945" y="2284904"/>
            <a:ext cx="4475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用户历史点击文章按照时间排序的结果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user_item_time_dict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 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user1: [(item1, click_time1), (item2, click_time2), …],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user2: [(item2, click_time4), (item3, click_time5), …],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326368-49C9-4A94-AA0D-2B5BE7348D22}"/>
              </a:ext>
            </a:extLst>
          </p:cNvPr>
          <p:cNvSpPr txBox="1"/>
          <p:nvPr/>
        </p:nvSpPr>
        <p:spPr>
          <a:xfrm>
            <a:off x="610997" y="4108567"/>
            <a:ext cx="4475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user_hist_items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=  [item1, item2, …]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EAA6BF0-BEC5-4A86-8ACF-45DAFD69BB1E}"/>
              </a:ext>
            </a:extLst>
          </p:cNvPr>
          <p:cNvSpPr txBox="1"/>
          <p:nvPr/>
        </p:nvSpPr>
        <p:spPr>
          <a:xfrm>
            <a:off x="609598" y="4600828"/>
            <a:ext cx="4475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返回结果是什么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[(item1,score1), (item2,score2),…]</a:t>
            </a:r>
          </a:p>
        </p:txBody>
      </p:sp>
    </p:spTree>
    <p:extLst>
      <p:ext uri="{BB962C8B-B14F-4D97-AF65-F5344CB8AC3E}">
        <p14:creationId xmlns:p14="http://schemas.microsoft.com/office/powerpoint/2010/main" val="219035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D10A99-35C6-480E-ABC1-59E888DBF612}"/>
              </a:ext>
            </a:extLst>
          </p:cNvPr>
          <p:cNvSpPr txBox="1"/>
          <p:nvPr/>
        </p:nvSpPr>
        <p:spPr>
          <a:xfrm>
            <a:off x="555672" y="926123"/>
            <a:ext cx="329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赛题理解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1D4F3E6-B27E-42EC-88C2-17B34644167A}"/>
              </a:ext>
            </a:extLst>
          </p:cNvPr>
          <p:cNvSpPr txBox="1"/>
          <p:nvPr/>
        </p:nvSpPr>
        <p:spPr>
          <a:xfrm>
            <a:off x="827648" y="1380314"/>
            <a:ext cx="3291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3.5 </a:t>
            </a: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赛题建模</a:t>
            </a:r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召回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620571-E7D6-480A-9B9F-F0D3F4A8F29A}"/>
              </a:ext>
            </a:extLst>
          </p:cNvPr>
          <p:cNvSpPr txBox="1"/>
          <p:nvPr/>
        </p:nvSpPr>
        <p:spPr>
          <a:xfrm>
            <a:off x="827648" y="1883608"/>
            <a:ext cx="7230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召回之后得到了什么？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91AEB3-B51E-48DC-AAA1-477040D90836}"/>
              </a:ext>
            </a:extLst>
          </p:cNvPr>
          <p:cNvSpPr txBox="1"/>
          <p:nvPr/>
        </p:nvSpPr>
        <p:spPr>
          <a:xfrm>
            <a:off x="5244610" y="2492844"/>
            <a:ext cx="3863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user1: [(item1, score1), (item2, score2), …, 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scorek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user2: [(item1, score1), (item2, score2), …, 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scorek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user3: [(item1, score1), (item2, score2), …, 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scorek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3BBD14-78F8-41E1-B4D3-B6B3D3013BC5}"/>
              </a:ext>
            </a:extLst>
          </p:cNvPr>
          <p:cNvSpPr txBox="1"/>
          <p:nvPr/>
        </p:nvSpPr>
        <p:spPr>
          <a:xfrm>
            <a:off x="5209148" y="3994632"/>
            <a:ext cx="3934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注意：上面的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user1,2,3</a:t>
            </a:r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item1,2,3,…,k</a:t>
            </a:r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表示的都是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endParaRPr lang="zh-CN" altLang="en-US" sz="1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C0B068A-D4C2-4645-97A5-27C31CD62ECA}"/>
              </a:ext>
            </a:extLst>
          </p:cNvPr>
          <p:cNvSpPr txBox="1"/>
          <p:nvPr/>
        </p:nvSpPr>
        <p:spPr>
          <a:xfrm>
            <a:off x="2995245" y="5029541"/>
            <a:ext cx="3153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只做召回能不能得到最终的推荐结果？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8CDC438-73FD-4E2A-B700-472D829A2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44" y="2315184"/>
            <a:ext cx="4916658" cy="241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3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D10A99-35C6-480E-ABC1-59E888DBF612}"/>
              </a:ext>
            </a:extLst>
          </p:cNvPr>
          <p:cNvSpPr txBox="1"/>
          <p:nvPr/>
        </p:nvSpPr>
        <p:spPr>
          <a:xfrm>
            <a:off x="555672" y="926123"/>
            <a:ext cx="329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赛题理解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EB5F71-4B3A-4E3A-BABB-057097246751}"/>
              </a:ext>
            </a:extLst>
          </p:cNvPr>
          <p:cNvSpPr txBox="1"/>
          <p:nvPr/>
        </p:nvSpPr>
        <p:spPr>
          <a:xfrm>
            <a:off x="827648" y="1380314"/>
            <a:ext cx="3291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3.5 </a:t>
            </a: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赛题建模</a:t>
            </a:r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排序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CF5746-5709-48CC-8EFB-BB6BB3055D7E}"/>
              </a:ext>
            </a:extLst>
          </p:cNvPr>
          <p:cNvSpPr txBox="1"/>
          <p:nvPr/>
        </p:nvSpPr>
        <p:spPr>
          <a:xfrm>
            <a:off x="827648" y="1966583"/>
            <a:ext cx="74488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为什么需要排序？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如何做排序？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排序得到了什么？</a:t>
            </a:r>
          </a:p>
        </p:txBody>
      </p:sp>
    </p:spTree>
    <p:extLst>
      <p:ext uri="{BB962C8B-B14F-4D97-AF65-F5344CB8AC3E}">
        <p14:creationId xmlns:p14="http://schemas.microsoft.com/office/powerpoint/2010/main" val="122339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D10A99-35C6-480E-ABC1-59E888DBF612}"/>
              </a:ext>
            </a:extLst>
          </p:cNvPr>
          <p:cNvSpPr txBox="1"/>
          <p:nvPr/>
        </p:nvSpPr>
        <p:spPr>
          <a:xfrm>
            <a:off x="555672" y="926123"/>
            <a:ext cx="329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赛题理解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EB5F71-4B3A-4E3A-BABB-057097246751}"/>
              </a:ext>
            </a:extLst>
          </p:cNvPr>
          <p:cNvSpPr txBox="1"/>
          <p:nvPr/>
        </p:nvSpPr>
        <p:spPr>
          <a:xfrm>
            <a:off x="827648" y="1380314"/>
            <a:ext cx="3291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3.5 </a:t>
            </a: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赛题建模</a:t>
            </a:r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排序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6B467DB-9CAE-46C9-BB78-23EC72178CD4}"/>
              </a:ext>
            </a:extLst>
          </p:cNvPr>
          <p:cNvGrpSpPr/>
          <p:nvPr/>
        </p:nvGrpSpPr>
        <p:grpSpPr>
          <a:xfrm>
            <a:off x="3565017" y="1060576"/>
            <a:ext cx="2918991" cy="978029"/>
            <a:chOff x="2825854" y="1881852"/>
            <a:chExt cx="2918991" cy="978029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3A585430-6A9F-4C0E-8C32-B8000F1E5692}"/>
                </a:ext>
              </a:extLst>
            </p:cNvPr>
            <p:cNvSpPr/>
            <p:nvPr/>
          </p:nvSpPr>
          <p:spPr>
            <a:xfrm>
              <a:off x="2825854" y="1944424"/>
              <a:ext cx="879227" cy="88383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候选文章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3EDA58A6-63E7-4D6D-80A5-0BE9E6BD0CA0}"/>
                </a:ext>
              </a:extLst>
            </p:cNvPr>
            <p:cNvSpPr/>
            <p:nvPr/>
          </p:nvSpPr>
          <p:spPr>
            <a:xfrm>
              <a:off x="4914853" y="1976050"/>
              <a:ext cx="829992" cy="88383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排序列表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8A6FC7A-CC80-4CD8-A6DA-06C8242DC9D9}"/>
                </a:ext>
              </a:extLst>
            </p:cNvPr>
            <p:cNvSpPr txBox="1"/>
            <p:nvPr/>
          </p:nvSpPr>
          <p:spPr>
            <a:xfrm>
              <a:off x="3967044" y="1881852"/>
              <a:ext cx="654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排序</a:t>
              </a:r>
            </a:p>
          </p:txBody>
        </p:sp>
        <p:sp>
          <p:nvSpPr>
            <p:cNvPr id="13" name="箭头: 右 12">
              <a:extLst>
                <a:ext uri="{FF2B5EF4-FFF2-40B4-BE49-F238E27FC236}">
                  <a16:creationId xmlns:a16="http://schemas.microsoft.com/office/drawing/2014/main" id="{71BCA676-5A89-42B7-9082-BA5E3E8CAA71}"/>
                </a:ext>
              </a:extLst>
            </p:cNvPr>
            <p:cNvSpPr/>
            <p:nvPr/>
          </p:nvSpPr>
          <p:spPr>
            <a:xfrm>
              <a:off x="3870354" y="2251184"/>
              <a:ext cx="879226" cy="270310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DA615047-A796-4BC6-BFCE-23B29F36B531}"/>
              </a:ext>
            </a:extLst>
          </p:cNvPr>
          <p:cNvSpPr txBox="1"/>
          <p:nvPr/>
        </p:nvSpPr>
        <p:spPr>
          <a:xfrm>
            <a:off x="501745" y="2571334"/>
            <a:ext cx="3943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user1: [(item1, score1), (item2, score2), …, 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scorek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user2: [(item1, score1), (item2, score2), …, 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scorek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user3: [(item1, score1), (item2, score2), …, 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scorek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表格 17">
            <a:extLst>
              <a:ext uri="{FF2B5EF4-FFF2-40B4-BE49-F238E27FC236}">
                <a16:creationId xmlns:a16="http://schemas.microsoft.com/office/drawing/2014/main" id="{FD5CAEE2-5586-4942-A037-876B307D0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173783"/>
              </p:ext>
            </p:extLst>
          </p:nvPr>
        </p:nvGraphicFramePr>
        <p:xfrm>
          <a:off x="5488743" y="2268898"/>
          <a:ext cx="310427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757">
                  <a:extLst>
                    <a:ext uri="{9D8B030D-6E8A-4147-A177-3AD203B41FA5}">
                      <a16:colId xmlns:a16="http://schemas.microsoft.com/office/drawing/2014/main" val="2947978623"/>
                    </a:ext>
                  </a:extLst>
                </a:gridCol>
                <a:gridCol w="1034757">
                  <a:extLst>
                    <a:ext uri="{9D8B030D-6E8A-4147-A177-3AD203B41FA5}">
                      <a16:colId xmlns:a16="http://schemas.microsoft.com/office/drawing/2014/main" val="4267097924"/>
                    </a:ext>
                  </a:extLst>
                </a:gridCol>
                <a:gridCol w="1034757">
                  <a:extLst>
                    <a:ext uri="{9D8B030D-6E8A-4147-A177-3AD203B41FA5}">
                      <a16:colId xmlns:a16="http://schemas.microsoft.com/office/drawing/2014/main" val="3253289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user_id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item_id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7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6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20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4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itemk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scorek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346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799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634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613764"/>
                  </a:ext>
                </a:extLst>
              </a:tr>
            </a:tbl>
          </a:graphicData>
        </a:graphic>
      </p:graphicFrame>
      <p:sp>
        <p:nvSpPr>
          <p:cNvPr id="18" name="箭头: 右 17">
            <a:extLst>
              <a:ext uri="{FF2B5EF4-FFF2-40B4-BE49-F238E27FC236}">
                <a16:creationId xmlns:a16="http://schemas.microsoft.com/office/drawing/2014/main" id="{0D75FE89-9938-4DCA-AEE2-AADAE93F832D}"/>
              </a:ext>
            </a:extLst>
          </p:cNvPr>
          <p:cNvSpPr/>
          <p:nvPr/>
        </p:nvSpPr>
        <p:spPr>
          <a:xfrm>
            <a:off x="4658751" y="3283896"/>
            <a:ext cx="616631" cy="324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C0E0234-389B-42E9-915D-C840166CD701}"/>
              </a:ext>
            </a:extLst>
          </p:cNvPr>
          <p:cNvSpPr txBox="1"/>
          <p:nvPr/>
        </p:nvSpPr>
        <p:spPr>
          <a:xfrm>
            <a:off x="477125" y="4086050"/>
            <a:ext cx="45239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给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每个用户的所有候选商品都进行重新打分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，这里可以使用更多的特征，更加复杂的模型。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将最后的候选物品按照新的得分进行排序，返回最终的推荐物品列表</a:t>
            </a:r>
          </a:p>
        </p:txBody>
      </p:sp>
    </p:spTree>
    <p:extLst>
      <p:ext uri="{BB962C8B-B14F-4D97-AF65-F5344CB8AC3E}">
        <p14:creationId xmlns:p14="http://schemas.microsoft.com/office/powerpoint/2010/main" val="366341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D10A99-35C6-480E-ABC1-59E888DBF612}"/>
              </a:ext>
            </a:extLst>
          </p:cNvPr>
          <p:cNvSpPr txBox="1"/>
          <p:nvPr/>
        </p:nvSpPr>
        <p:spPr>
          <a:xfrm>
            <a:off x="555672" y="926123"/>
            <a:ext cx="329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赛题理解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EB5F71-4B3A-4E3A-BABB-057097246751}"/>
              </a:ext>
            </a:extLst>
          </p:cNvPr>
          <p:cNvSpPr txBox="1"/>
          <p:nvPr/>
        </p:nvSpPr>
        <p:spPr>
          <a:xfrm>
            <a:off x="827648" y="1380314"/>
            <a:ext cx="3291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3.5 </a:t>
            </a: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赛题建模</a:t>
            </a:r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排序</a:t>
            </a:r>
          </a:p>
        </p:txBody>
      </p:sp>
      <p:graphicFrame>
        <p:nvGraphicFramePr>
          <p:cNvPr id="17" name="表格 17">
            <a:extLst>
              <a:ext uri="{FF2B5EF4-FFF2-40B4-BE49-F238E27FC236}">
                <a16:creationId xmlns:a16="http://schemas.microsoft.com/office/drawing/2014/main" id="{FD5CAEE2-5586-4942-A037-876B307D0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999521"/>
              </p:ext>
            </p:extLst>
          </p:nvPr>
        </p:nvGraphicFramePr>
        <p:xfrm>
          <a:off x="735032" y="2766288"/>
          <a:ext cx="1910865" cy="2865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955">
                  <a:extLst>
                    <a:ext uri="{9D8B030D-6E8A-4147-A177-3AD203B41FA5}">
                      <a16:colId xmlns:a16="http://schemas.microsoft.com/office/drawing/2014/main" val="2947978623"/>
                    </a:ext>
                  </a:extLst>
                </a:gridCol>
                <a:gridCol w="636955">
                  <a:extLst>
                    <a:ext uri="{9D8B030D-6E8A-4147-A177-3AD203B41FA5}">
                      <a16:colId xmlns:a16="http://schemas.microsoft.com/office/drawing/2014/main" val="4267097924"/>
                    </a:ext>
                  </a:extLst>
                </a:gridCol>
                <a:gridCol w="636955">
                  <a:extLst>
                    <a:ext uri="{9D8B030D-6E8A-4147-A177-3AD203B41FA5}">
                      <a16:colId xmlns:a16="http://schemas.microsoft.com/office/drawing/2014/main" val="3253289219"/>
                    </a:ext>
                  </a:extLst>
                </a:gridCol>
              </a:tblGrid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user_id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item_id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7492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6935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206026"/>
                  </a:ext>
                </a:extLst>
              </a:tr>
              <a:tr h="2634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47533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itemk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scorek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346812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799758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634198"/>
                  </a:ext>
                </a:extLst>
              </a:tr>
              <a:tr h="2634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613764"/>
                  </a:ext>
                </a:extLst>
              </a:tr>
            </a:tbl>
          </a:graphicData>
        </a:graphic>
      </p:graphicFrame>
      <p:graphicFrame>
        <p:nvGraphicFramePr>
          <p:cNvPr id="15" name="表格 17">
            <a:extLst>
              <a:ext uri="{FF2B5EF4-FFF2-40B4-BE49-F238E27FC236}">
                <a16:creationId xmlns:a16="http://schemas.microsoft.com/office/drawing/2014/main" id="{7F9B7D25-6B78-4BC6-A934-DA6BFA36A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424595"/>
              </p:ext>
            </p:extLst>
          </p:nvPr>
        </p:nvGraphicFramePr>
        <p:xfrm>
          <a:off x="3766626" y="2766288"/>
          <a:ext cx="1910865" cy="2865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955">
                  <a:extLst>
                    <a:ext uri="{9D8B030D-6E8A-4147-A177-3AD203B41FA5}">
                      <a16:colId xmlns:a16="http://schemas.microsoft.com/office/drawing/2014/main" val="2947978623"/>
                    </a:ext>
                  </a:extLst>
                </a:gridCol>
                <a:gridCol w="636955">
                  <a:extLst>
                    <a:ext uri="{9D8B030D-6E8A-4147-A177-3AD203B41FA5}">
                      <a16:colId xmlns:a16="http://schemas.microsoft.com/office/drawing/2014/main" val="4267097924"/>
                    </a:ext>
                  </a:extLst>
                </a:gridCol>
                <a:gridCol w="636955">
                  <a:extLst>
                    <a:ext uri="{9D8B030D-6E8A-4147-A177-3AD203B41FA5}">
                      <a16:colId xmlns:a16="http://schemas.microsoft.com/office/drawing/2014/main" val="3253289219"/>
                    </a:ext>
                  </a:extLst>
                </a:gridCol>
              </a:tblGrid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item_id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7492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6935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v3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v4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206026"/>
                  </a:ext>
                </a:extLst>
              </a:tr>
              <a:tr h="2634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item3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v3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47533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346812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itemk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799758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634198"/>
                  </a:ext>
                </a:extLst>
              </a:tr>
              <a:tr h="2634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itemn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v7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v8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613764"/>
                  </a:ext>
                </a:extLst>
              </a:tr>
            </a:tbl>
          </a:graphicData>
        </a:graphic>
      </p:graphicFrame>
      <p:graphicFrame>
        <p:nvGraphicFramePr>
          <p:cNvPr id="16" name="表格 17">
            <a:extLst>
              <a:ext uri="{FF2B5EF4-FFF2-40B4-BE49-F238E27FC236}">
                <a16:creationId xmlns:a16="http://schemas.microsoft.com/office/drawing/2014/main" id="{9913B7BA-374C-46FE-9C04-090E634C1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633591"/>
              </p:ext>
            </p:extLst>
          </p:nvPr>
        </p:nvGraphicFramePr>
        <p:xfrm>
          <a:off x="6498103" y="2766288"/>
          <a:ext cx="1910865" cy="2865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955">
                  <a:extLst>
                    <a:ext uri="{9D8B030D-6E8A-4147-A177-3AD203B41FA5}">
                      <a16:colId xmlns:a16="http://schemas.microsoft.com/office/drawing/2014/main" val="2947978623"/>
                    </a:ext>
                  </a:extLst>
                </a:gridCol>
                <a:gridCol w="636955">
                  <a:extLst>
                    <a:ext uri="{9D8B030D-6E8A-4147-A177-3AD203B41FA5}">
                      <a16:colId xmlns:a16="http://schemas.microsoft.com/office/drawing/2014/main" val="4267097924"/>
                    </a:ext>
                  </a:extLst>
                </a:gridCol>
                <a:gridCol w="636955">
                  <a:extLst>
                    <a:ext uri="{9D8B030D-6E8A-4147-A177-3AD203B41FA5}">
                      <a16:colId xmlns:a16="http://schemas.microsoft.com/office/drawing/2014/main" val="3253289219"/>
                    </a:ext>
                  </a:extLst>
                </a:gridCol>
              </a:tblGrid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user_id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7492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6935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v3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v4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206026"/>
                  </a:ext>
                </a:extLst>
              </a:tr>
              <a:tr h="2634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user3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v3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47533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346812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userk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799758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634198"/>
                  </a:ext>
                </a:extLst>
              </a:tr>
              <a:tr h="2634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usern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v7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v8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613764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B5E18FCE-A1AE-4556-8104-A30E873C74E0}"/>
              </a:ext>
            </a:extLst>
          </p:cNvPr>
          <p:cNvSpPr txBox="1"/>
          <p:nvPr/>
        </p:nvSpPr>
        <p:spPr>
          <a:xfrm>
            <a:off x="967153" y="2458511"/>
            <a:ext cx="1325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召回列表特征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9918A46-4065-41C8-BC21-8408A5DEBF6A}"/>
              </a:ext>
            </a:extLst>
          </p:cNvPr>
          <p:cNvSpPr txBox="1"/>
          <p:nvPr/>
        </p:nvSpPr>
        <p:spPr>
          <a:xfrm>
            <a:off x="4119489" y="2458511"/>
            <a:ext cx="1325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物品相关特征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ECB290A-BB49-4422-B71E-084E20290EEB}"/>
              </a:ext>
            </a:extLst>
          </p:cNvPr>
          <p:cNvSpPr txBox="1"/>
          <p:nvPr/>
        </p:nvSpPr>
        <p:spPr>
          <a:xfrm>
            <a:off x="6918961" y="2458511"/>
            <a:ext cx="1257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用户相关特征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1B01BA0E-9830-4F6B-8D42-05265D336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168" y="796027"/>
            <a:ext cx="2154002" cy="166248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5D8CB63-93D3-4C06-9965-50C59E815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146" y="926123"/>
            <a:ext cx="2453206" cy="133705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22B3E51-3B20-42FD-BB80-61CF682A55F0}"/>
              </a:ext>
            </a:extLst>
          </p:cNvPr>
          <p:cNvSpPr txBox="1"/>
          <p:nvPr/>
        </p:nvSpPr>
        <p:spPr>
          <a:xfrm>
            <a:off x="967153" y="1892105"/>
            <a:ext cx="2154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如何丰富排序特征</a:t>
            </a:r>
          </a:p>
        </p:txBody>
      </p:sp>
    </p:spTree>
    <p:extLst>
      <p:ext uri="{BB962C8B-B14F-4D97-AF65-F5344CB8AC3E}">
        <p14:creationId xmlns:p14="http://schemas.microsoft.com/office/powerpoint/2010/main" val="85877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B6CE3B-73DE-450B-BB91-C0C21A36159E}"/>
              </a:ext>
            </a:extLst>
          </p:cNvPr>
          <p:cNvSpPr txBox="1"/>
          <p:nvPr/>
        </p:nvSpPr>
        <p:spPr>
          <a:xfrm>
            <a:off x="555673" y="182880"/>
            <a:ext cx="329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新闻推荐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赛题理解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基线方案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AA7091-CB58-4EE7-8F7E-7392CDA5929B}"/>
              </a:ext>
            </a:extLst>
          </p:cNvPr>
          <p:cNvSpPr txBox="1"/>
          <p:nvPr/>
        </p:nvSpPr>
        <p:spPr>
          <a:xfrm>
            <a:off x="555672" y="926123"/>
            <a:ext cx="329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本次直播内容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C4F025-273E-4C98-9518-1B701B6F2D2B}"/>
              </a:ext>
            </a:extLst>
          </p:cNvPr>
          <p:cNvSpPr txBox="1"/>
          <p:nvPr/>
        </p:nvSpPr>
        <p:spPr>
          <a:xfrm>
            <a:off x="647114" y="1716258"/>
            <a:ext cx="7512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初识推荐系统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推荐系统的基本流程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赛题理解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基线方案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总结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8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D10A99-35C6-480E-ABC1-59E888DBF612}"/>
              </a:ext>
            </a:extLst>
          </p:cNvPr>
          <p:cNvSpPr txBox="1"/>
          <p:nvPr/>
        </p:nvSpPr>
        <p:spPr>
          <a:xfrm>
            <a:off x="555672" y="926123"/>
            <a:ext cx="329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赛题理解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EB5F71-4B3A-4E3A-BABB-057097246751}"/>
              </a:ext>
            </a:extLst>
          </p:cNvPr>
          <p:cNvSpPr txBox="1"/>
          <p:nvPr/>
        </p:nvSpPr>
        <p:spPr>
          <a:xfrm>
            <a:off x="827648" y="1380314"/>
            <a:ext cx="3291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3.5 </a:t>
            </a: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赛题建模</a:t>
            </a:r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排序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2B3E51-3B20-42FD-BB80-61CF682A55F0}"/>
              </a:ext>
            </a:extLst>
          </p:cNvPr>
          <p:cNvSpPr txBox="1"/>
          <p:nvPr/>
        </p:nvSpPr>
        <p:spPr>
          <a:xfrm>
            <a:off x="883333" y="1892105"/>
            <a:ext cx="2653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如何利用排序特征构建模型</a:t>
            </a:r>
          </a:p>
        </p:txBody>
      </p:sp>
      <p:graphicFrame>
        <p:nvGraphicFramePr>
          <p:cNvPr id="17" name="表格 17">
            <a:extLst>
              <a:ext uri="{FF2B5EF4-FFF2-40B4-BE49-F238E27FC236}">
                <a16:creationId xmlns:a16="http://schemas.microsoft.com/office/drawing/2014/main" id="{FD5CAEE2-5586-4942-A037-876B307D0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347671"/>
              </p:ext>
            </p:extLst>
          </p:nvPr>
        </p:nvGraphicFramePr>
        <p:xfrm>
          <a:off x="1437248" y="2403896"/>
          <a:ext cx="1910865" cy="2865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955">
                  <a:extLst>
                    <a:ext uri="{9D8B030D-6E8A-4147-A177-3AD203B41FA5}">
                      <a16:colId xmlns:a16="http://schemas.microsoft.com/office/drawing/2014/main" val="2947978623"/>
                    </a:ext>
                  </a:extLst>
                </a:gridCol>
                <a:gridCol w="636955">
                  <a:extLst>
                    <a:ext uri="{9D8B030D-6E8A-4147-A177-3AD203B41FA5}">
                      <a16:colId xmlns:a16="http://schemas.microsoft.com/office/drawing/2014/main" val="4267097924"/>
                    </a:ext>
                  </a:extLst>
                </a:gridCol>
                <a:gridCol w="636955">
                  <a:extLst>
                    <a:ext uri="{9D8B030D-6E8A-4147-A177-3AD203B41FA5}">
                      <a16:colId xmlns:a16="http://schemas.microsoft.com/office/drawing/2014/main" val="3253289219"/>
                    </a:ext>
                  </a:extLst>
                </a:gridCol>
              </a:tblGrid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user_id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item_id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7492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6935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206026"/>
                  </a:ext>
                </a:extLst>
              </a:tr>
              <a:tr h="2634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47533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itemk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scorek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346812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799758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634198"/>
                  </a:ext>
                </a:extLst>
              </a:tr>
              <a:tr h="2634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613764"/>
                  </a:ext>
                </a:extLst>
              </a:tr>
            </a:tbl>
          </a:graphicData>
        </a:graphic>
      </p:graphicFrame>
      <p:graphicFrame>
        <p:nvGraphicFramePr>
          <p:cNvPr id="15" name="表格 17">
            <a:extLst>
              <a:ext uri="{FF2B5EF4-FFF2-40B4-BE49-F238E27FC236}">
                <a16:creationId xmlns:a16="http://schemas.microsoft.com/office/drawing/2014/main" id="{7F9B7D25-6B78-4BC6-A934-DA6BFA36A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775324"/>
              </p:ext>
            </p:extLst>
          </p:nvPr>
        </p:nvGraphicFramePr>
        <p:xfrm>
          <a:off x="3339906" y="2403896"/>
          <a:ext cx="1910865" cy="2865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955">
                  <a:extLst>
                    <a:ext uri="{9D8B030D-6E8A-4147-A177-3AD203B41FA5}">
                      <a16:colId xmlns:a16="http://schemas.microsoft.com/office/drawing/2014/main" val="2947978623"/>
                    </a:ext>
                  </a:extLst>
                </a:gridCol>
                <a:gridCol w="636955">
                  <a:extLst>
                    <a:ext uri="{9D8B030D-6E8A-4147-A177-3AD203B41FA5}">
                      <a16:colId xmlns:a16="http://schemas.microsoft.com/office/drawing/2014/main" val="4267097924"/>
                    </a:ext>
                  </a:extLst>
                </a:gridCol>
                <a:gridCol w="636955">
                  <a:extLst>
                    <a:ext uri="{9D8B030D-6E8A-4147-A177-3AD203B41FA5}">
                      <a16:colId xmlns:a16="http://schemas.microsoft.com/office/drawing/2014/main" val="3253289219"/>
                    </a:ext>
                  </a:extLst>
                </a:gridCol>
              </a:tblGrid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item_id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7492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6935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v3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v4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206026"/>
                  </a:ext>
                </a:extLst>
              </a:tr>
              <a:tr h="2634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47533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346812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799758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v3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v4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634198"/>
                  </a:ext>
                </a:extLst>
              </a:tr>
              <a:tr h="2634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613764"/>
                  </a:ext>
                </a:extLst>
              </a:tr>
            </a:tbl>
          </a:graphicData>
        </a:graphic>
      </p:graphicFrame>
      <p:graphicFrame>
        <p:nvGraphicFramePr>
          <p:cNvPr id="16" name="表格 17">
            <a:extLst>
              <a:ext uri="{FF2B5EF4-FFF2-40B4-BE49-F238E27FC236}">
                <a16:creationId xmlns:a16="http://schemas.microsoft.com/office/drawing/2014/main" id="{9913B7BA-374C-46FE-9C04-090E634C1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543057"/>
              </p:ext>
            </p:extLst>
          </p:nvPr>
        </p:nvGraphicFramePr>
        <p:xfrm>
          <a:off x="5192152" y="2403896"/>
          <a:ext cx="1910865" cy="2865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955">
                  <a:extLst>
                    <a:ext uri="{9D8B030D-6E8A-4147-A177-3AD203B41FA5}">
                      <a16:colId xmlns:a16="http://schemas.microsoft.com/office/drawing/2014/main" val="2947978623"/>
                    </a:ext>
                  </a:extLst>
                </a:gridCol>
                <a:gridCol w="636955">
                  <a:extLst>
                    <a:ext uri="{9D8B030D-6E8A-4147-A177-3AD203B41FA5}">
                      <a16:colId xmlns:a16="http://schemas.microsoft.com/office/drawing/2014/main" val="4267097924"/>
                    </a:ext>
                  </a:extLst>
                </a:gridCol>
                <a:gridCol w="636955">
                  <a:extLst>
                    <a:ext uri="{9D8B030D-6E8A-4147-A177-3AD203B41FA5}">
                      <a16:colId xmlns:a16="http://schemas.microsoft.com/office/drawing/2014/main" val="3253289219"/>
                    </a:ext>
                  </a:extLst>
                </a:gridCol>
              </a:tblGrid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user_id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7492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6935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206026"/>
                  </a:ext>
                </a:extLst>
              </a:tr>
              <a:tr h="2634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47533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346812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799758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634198"/>
                  </a:ext>
                </a:extLst>
              </a:tr>
              <a:tr h="2634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613764"/>
                  </a:ext>
                </a:extLst>
              </a:tr>
            </a:tbl>
          </a:graphicData>
        </a:graphic>
      </p:graphicFrame>
      <p:graphicFrame>
        <p:nvGraphicFramePr>
          <p:cNvPr id="13" name="表格 17">
            <a:extLst>
              <a:ext uri="{FF2B5EF4-FFF2-40B4-BE49-F238E27FC236}">
                <a16:creationId xmlns:a16="http://schemas.microsoft.com/office/drawing/2014/main" id="{55BEF11F-6423-45FE-A3C0-231159940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272290"/>
              </p:ext>
            </p:extLst>
          </p:nvPr>
        </p:nvGraphicFramePr>
        <p:xfrm>
          <a:off x="7056120" y="2403896"/>
          <a:ext cx="636955" cy="2865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955">
                  <a:extLst>
                    <a:ext uri="{9D8B030D-6E8A-4147-A177-3AD203B41FA5}">
                      <a16:colId xmlns:a16="http://schemas.microsoft.com/office/drawing/2014/main" val="2947978623"/>
                    </a:ext>
                  </a:extLst>
                </a:gridCol>
              </a:tblGrid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492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66935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206026"/>
                  </a:ext>
                </a:extLst>
              </a:tr>
              <a:tr h="2634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447533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346812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799758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634198"/>
                  </a:ext>
                </a:extLst>
              </a:tr>
              <a:tr h="2634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613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00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D10A99-35C6-480E-ABC1-59E888DBF612}"/>
              </a:ext>
            </a:extLst>
          </p:cNvPr>
          <p:cNvSpPr txBox="1"/>
          <p:nvPr/>
        </p:nvSpPr>
        <p:spPr>
          <a:xfrm>
            <a:off x="555672" y="926123"/>
            <a:ext cx="329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赛题理解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EB5F71-4B3A-4E3A-BABB-057097246751}"/>
              </a:ext>
            </a:extLst>
          </p:cNvPr>
          <p:cNvSpPr txBox="1"/>
          <p:nvPr/>
        </p:nvSpPr>
        <p:spPr>
          <a:xfrm>
            <a:off x="827648" y="1380314"/>
            <a:ext cx="3291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3.5 </a:t>
            </a: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赛题建模</a:t>
            </a:r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排序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2B3E51-3B20-42FD-BB80-61CF682A55F0}"/>
              </a:ext>
            </a:extLst>
          </p:cNvPr>
          <p:cNvSpPr txBox="1"/>
          <p:nvPr/>
        </p:nvSpPr>
        <p:spPr>
          <a:xfrm>
            <a:off x="883333" y="1892105"/>
            <a:ext cx="2653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如何定义排序模型的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  <a:endParaRPr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C917E23-F1FC-4799-8676-BF70EF89C831}"/>
              </a:ext>
            </a:extLst>
          </p:cNvPr>
          <p:cNvGrpSpPr/>
          <p:nvPr/>
        </p:nvGrpSpPr>
        <p:grpSpPr>
          <a:xfrm>
            <a:off x="1713742" y="2459617"/>
            <a:ext cx="5716516" cy="2541593"/>
            <a:chOff x="1366350" y="2451997"/>
            <a:chExt cx="5716516" cy="2541593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D16FF420-D36B-46C9-BAFB-F729DC48ED50}"/>
                </a:ext>
              </a:extLst>
            </p:cNvPr>
            <p:cNvSpPr/>
            <p:nvPr/>
          </p:nvSpPr>
          <p:spPr>
            <a:xfrm>
              <a:off x="1366350" y="2470910"/>
              <a:ext cx="705728" cy="33855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用户</a:t>
              </a:r>
              <a:r>
                <a:rPr lang="en-US" altLang="zh-CN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14598A06-C6E6-4F50-BD60-4B0896342F87}"/>
                </a:ext>
              </a:extLst>
            </p:cNvPr>
            <p:cNvSpPr/>
            <p:nvPr/>
          </p:nvSpPr>
          <p:spPr>
            <a:xfrm>
              <a:off x="2263165" y="2470910"/>
              <a:ext cx="643596" cy="33855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5479F856-F0D0-434E-BDD3-310DF05376BB}"/>
                </a:ext>
              </a:extLst>
            </p:cNvPr>
            <p:cNvSpPr/>
            <p:nvPr/>
          </p:nvSpPr>
          <p:spPr>
            <a:xfrm>
              <a:off x="3103734" y="2470910"/>
              <a:ext cx="643596" cy="33855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394FB466-689B-4EEC-B08C-7D2A5DB6E569}"/>
                </a:ext>
              </a:extLst>
            </p:cNvPr>
            <p:cNvSpPr/>
            <p:nvPr/>
          </p:nvSpPr>
          <p:spPr>
            <a:xfrm>
              <a:off x="6439270" y="2470910"/>
              <a:ext cx="643596" cy="3385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文章？</a:t>
              </a: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7F446E29-CB72-4FF6-A198-0C000D5A6FC9}"/>
                </a:ext>
              </a:extLst>
            </p:cNvPr>
            <p:cNvSpPr/>
            <p:nvPr/>
          </p:nvSpPr>
          <p:spPr>
            <a:xfrm>
              <a:off x="1366350" y="3003358"/>
              <a:ext cx="705728" cy="33855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用户</a:t>
              </a:r>
              <a:r>
                <a:rPr lang="en-US" altLang="zh-CN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CE01C27E-E5D8-4722-B4EB-FB85BD0AA7A2}"/>
                </a:ext>
              </a:extLst>
            </p:cNvPr>
            <p:cNvSpPr/>
            <p:nvPr/>
          </p:nvSpPr>
          <p:spPr>
            <a:xfrm>
              <a:off x="2263165" y="3003358"/>
              <a:ext cx="643596" cy="33855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157F7AB5-70D5-4810-8461-AF8A8384A185}"/>
                </a:ext>
              </a:extLst>
            </p:cNvPr>
            <p:cNvSpPr/>
            <p:nvPr/>
          </p:nvSpPr>
          <p:spPr>
            <a:xfrm>
              <a:off x="5552811" y="2972187"/>
              <a:ext cx="643596" cy="3385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文章？</a:t>
              </a: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36395C35-5FDE-4860-BBCA-34B86D20D1C0}"/>
                </a:ext>
              </a:extLst>
            </p:cNvPr>
            <p:cNvSpPr/>
            <p:nvPr/>
          </p:nvSpPr>
          <p:spPr>
            <a:xfrm>
              <a:off x="3896242" y="2451997"/>
              <a:ext cx="643596" cy="33855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29F7E425-E3B1-4D6A-B406-BF12136F3C94}"/>
                </a:ext>
              </a:extLst>
            </p:cNvPr>
            <p:cNvSpPr/>
            <p:nvPr/>
          </p:nvSpPr>
          <p:spPr>
            <a:xfrm>
              <a:off x="4743918" y="2454359"/>
              <a:ext cx="643596" cy="33855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7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D78D12AC-923B-4DE5-A797-3505295E8A72}"/>
                </a:ext>
              </a:extLst>
            </p:cNvPr>
            <p:cNvSpPr/>
            <p:nvPr/>
          </p:nvSpPr>
          <p:spPr>
            <a:xfrm>
              <a:off x="3097848" y="2982701"/>
              <a:ext cx="643596" cy="33855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C15D112B-7AE4-45E4-A556-4B30E1ACFAB7}"/>
                </a:ext>
              </a:extLst>
            </p:cNvPr>
            <p:cNvSpPr/>
            <p:nvPr/>
          </p:nvSpPr>
          <p:spPr>
            <a:xfrm>
              <a:off x="3889131" y="2990099"/>
              <a:ext cx="643596" cy="33855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C11AB7CE-1780-4528-89C6-63199C631F7F}"/>
                </a:ext>
              </a:extLst>
            </p:cNvPr>
            <p:cNvSpPr/>
            <p:nvPr/>
          </p:nvSpPr>
          <p:spPr>
            <a:xfrm>
              <a:off x="5591594" y="2457463"/>
              <a:ext cx="643596" cy="33308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9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3C5C349D-11AF-4152-B58E-C47E038BACDB}"/>
                </a:ext>
              </a:extLst>
            </p:cNvPr>
            <p:cNvSpPr/>
            <p:nvPr/>
          </p:nvSpPr>
          <p:spPr>
            <a:xfrm>
              <a:off x="4720971" y="2977555"/>
              <a:ext cx="643596" cy="33855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CB31E571-E699-4223-8038-AC7C5E2E0087}"/>
                </a:ext>
              </a:extLst>
            </p:cNvPr>
            <p:cNvSpPr/>
            <p:nvPr/>
          </p:nvSpPr>
          <p:spPr>
            <a:xfrm>
              <a:off x="1366350" y="3566977"/>
              <a:ext cx="705728" cy="33855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用户</a:t>
              </a:r>
              <a:r>
                <a:rPr lang="en-US" altLang="zh-CN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C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562F0B29-974F-4F64-94F9-41E7FB57DE18}"/>
                </a:ext>
              </a:extLst>
            </p:cNvPr>
            <p:cNvSpPr/>
            <p:nvPr/>
          </p:nvSpPr>
          <p:spPr>
            <a:xfrm>
              <a:off x="2263165" y="3566977"/>
              <a:ext cx="643596" cy="33855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1232DEDB-FFB1-45F7-9E0B-99EEC9B0F47A}"/>
                </a:ext>
              </a:extLst>
            </p:cNvPr>
            <p:cNvSpPr/>
            <p:nvPr/>
          </p:nvSpPr>
          <p:spPr>
            <a:xfrm>
              <a:off x="5552811" y="3535806"/>
              <a:ext cx="643596" cy="3385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文章？</a:t>
              </a:r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9986431A-3E49-4EEB-8CDD-6558C072E5D1}"/>
                </a:ext>
              </a:extLst>
            </p:cNvPr>
            <p:cNvSpPr/>
            <p:nvPr/>
          </p:nvSpPr>
          <p:spPr>
            <a:xfrm>
              <a:off x="3097848" y="3546320"/>
              <a:ext cx="643596" cy="33855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649B3F9A-E6AA-4C7C-AA3C-D3359522C954}"/>
                </a:ext>
              </a:extLst>
            </p:cNvPr>
            <p:cNvSpPr/>
            <p:nvPr/>
          </p:nvSpPr>
          <p:spPr>
            <a:xfrm>
              <a:off x="3889131" y="3553718"/>
              <a:ext cx="643596" cy="33855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7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9CB14E5C-9036-4E00-9EA6-E9171A56A567}"/>
                </a:ext>
              </a:extLst>
            </p:cNvPr>
            <p:cNvSpPr/>
            <p:nvPr/>
          </p:nvSpPr>
          <p:spPr>
            <a:xfrm>
              <a:off x="4720971" y="3541174"/>
              <a:ext cx="643596" cy="33855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9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981C2A8B-FE8E-4085-A9D4-89C694B3F3E0}"/>
                </a:ext>
              </a:extLst>
            </p:cNvPr>
            <p:cNvSpPr/>
            <p:nvPr/>
          </p:nvSpPr>
          <p:spPr>
            <a:xfrm>
              <a:off x="1366350" y="4655036"/>
              <a:ext cx="705728" cy="33855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用户</a:t>
              </a:r>
              <a:r>
                <a:rPr lang="en-US" altLang="zh-CN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X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B3C37394-07F9-45CF-A3F6-6F55B9603513}"/>
                </a:ext>
              </a:extLst>
            </p:cNvPr>
            <p:cNvSpPr/>
            <p:nvPr/>
          </p:nvSpPr>
          <p:spPr>
            <a:xfrm>
              <a:off x="2263165" y="4655036"/>
              <a:ext cx="643596" cy="33855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6C2F3A6C-AE72-45B9-B142-0F3CAFC85421}"/>
                </a:ext>
              </a:extLst>
            </p:cNvPr>
            <p:cNvSpPr/>
            <p:nvPr/>
          </p:nvSpPr>
          <p:spPr>
            <a:xfrm>
              <a:off x="4720971" y="4641777"/>
              <a:ext cx="643596" cy="3385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文章？</a:t>
              </a:r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E8D5A74D-1308-4C11-A2C5-05B302B6CCA7}"/>
                </a:ext>
              </a:extLst>
            </p:cNvPr>
            <p:cNvSpPr/>
            <p:nvPr/>
          </p:nvSpPr>
          <p:spPr>
            <a:xfrm>
              <a:off x="3097848" y="4634379"/>
              <a:ext cx="643596" cy="33855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F2429AAD-3583-4214-A35D-3ACC6C8AB9F2}"/>
                </a:ext>
              </a:extLst>
            </p:cNvPr>
            <p:cNvSpPr/>
            <p:nvPr/>
          </p:nvSpPr>
          <p:spPr>
            <a:xfrm>
              <a:off x="3889131" y="4641777"/>
              <a:ext cx="643596" cy="33855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72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D10A99-35C6-480E-ABC1-59E888DBF612}"/>
              </a:ext>
            </a:extLst>
          </p:cNvPr>
          <p:cNvSpPr txBox="1"/>
          <p:nvPr/>
        </p:nvSpPr>
        <p:spPr>
          <a:xfrm>
            <a:off x="555672" y="926123"/>
            <a:ext cx="329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赛题理解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EB5F71-4B3A-4E3A-BABB-057097246751}"/>
              </a:ext>
            </a:extLst>
          </p:cNvPr>
          <p:cNvSpPr txBox="1"/>
          <p:nvPr/>
        </p:nvSpPr>
        <p:spPr>
          <a:xfrm>
            <a:off x="827648" y="1380314"/>
            <a:ext cx="3291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3.5 </a:t>
            </a: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赛题建模</a:t>
            </a:r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排序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2B3E51-3B20-42FD-BB80-61CF682A55F0}"/>
              </a:ext>
            </a:extLst>
          </p:cNvPr>
          <p:cNvSpPr txBox="1"/>
          <p:nvPr/>
        </p:nvSpPr>
        <p:spPr>
          <a:xfrm>
            <a:off x="883333" y="1892105"/>
            <a:ext cx="2653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如何定义排序模型的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  <a:endParaRPr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C917E23-F1FC-4799-8676-BF70EF89C831}"/>
              </a:ext>
            </a:extLst>
          </p:cNvPr>
          <p:cNvGrpSpPr/>
          <p:nvPr/>
        </p:nvGrpSpPr>
        <p:grpSpPr>
          <a:xfrm>
            <a:off x="1713742" y="2459617"/>
            <a:ext cx="5716516" cy="2541593"/>
            <a:chOff x="1366350" y="2451997"/>
            <a:chExt cx="5716516" cy="2541593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D16FF420-D36B-46C9-BAFB-F729DC48ED50}"/>
                </a:ext>
              </a:extLst>
            </p:cNvPr>
            <p:cNvSpPr/>
            <p:nvPr/>
          </p:nvSpPr>
          <p:spPr>
            <a:xfrm>
              <a:off x="1366350" y="2470910"/>
              <a:ext cx="705728" cy="33855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用户</a:t>
              </a:r>
              <a:r>
                <a:rPr lang="en-US" altLang="zh-CN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14598A06-C6E6-4F50-BD60-4B0896342F87}"/>
                </a:ext>
              </a:extLst>
            </p:cNvPr>
            <p:cNvSpPr/>
            <p:nvPr/>
          </p:nvSpPr>
          <p:spPr>
            <a:xfrm>
              <a:off x="2263165" y="2470910"/>
              <a:ext cx="643596" cy="33855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5479F856-F0D0-434E-BDD3-310DF05376BB}"/>
                </a:ext>
              </a:extLst>
            </p:cNvPr>
            <p:cNvSpPr/>
            <p:nvPr/>
          </p:nvSpPr>
          <p:spPr>
            <a:xfrm>
              <a:off x="3103734" y="2470910"/>
              <a:ext cx="643596" cy="33855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394FB466-689B-4EEC-B08C-7D2A5DB6E569}"/>
                </a:ext>
              </a:extLst>
            </p:cNvPr>
            <p:cNvSpPr/>
            <p:nvPr/>
          </p:nvSpPr>
          <p:spPr>
            <a:xfrm>
              <a:off x="6439270" y="2470910"/>
              <a:ext cx="643596" cy="3385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文章？</a:t>
              </a: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7F446E29-CB72-4FF6-A198-0C000D5A6FC9}"/>
                </a:ext>
              </a:extLst>
            </p:cNvPr>
            <p:cNvSpPr/>
            <p:nvPr/>
          </p:nvSpPr>
          <p:spPr>
            <a:xfrm>
              <a:off x="1366350" y="3003358"/>
              <a:ext cx="705728" cy="33855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用户</a:t>
              </a:r>
              <a:r>
                <a:rPr lang="en-US" altLang="zh-CN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CE01C27E-E5D8-4722-B4EB-FB85BD0AA7A2}"/>
                </a:ext>
              </a:extLst>
            </p:cNvPr>
            <p:cNvSpPr/>
            <p:nvPr/>
          </p:nvSpPr>
          <p:spPr>
            <a:xfrm>
              <a:off x="2263165" y="3003358"/>
              <a:ext cx="643596" cy="33855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157F7AB5-70D5-4810-8461-AF8A8384A185}"/>
                </a:ext>
              </a:extLst>
            </p:cNvPr>
            <p:cNvSpPr/>
            <p:nvPr/>
          </p:nvSpPr>
          <p:spPr>
            <a:xfrm>
              <a:off x="5552811" y="2972187"/>
              <a:ext cx="643596" cy="3385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文章？</a:t>
              </a: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36395C35-5FDE-4860-BBCA-34B86D20D1C0}"/>
                </a:ext>
              </a:extLst>
            </p:cNvPr>
            <p:cNvSpPr/>
            <p:nvPr/>
          </p:nvSpPr>
          <p:spPr>
            <a:xfrm>
              <a:off x="3896242" y="2451997"/>
              <a:ext cx="643596" cy="33855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29F7E425-E3B1-4D6A-B406-BF12136F3C94}"/>
                </a:ext>
              </a:extLst>
            </p:cNvPr>
            <p:cNvSpPr/>
            <p:nvPr/>
          </p:nvSpPr>
          <p:spPr>
            <a:xfrm>
              <a:off x="4743918" y="2454359"/>
              <a:ext cx="643596" cy="33855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7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D78D12AC-923B-4DE5-A797-3505295E8A72}"/>
                </a:ext>
              </a:extLst>
            </p:cNvPr>
            <p:cNvSpPr/>
            <p:nvPr/>
          </p:nvSpPr>
          <p:spPr>
            <a:xfrm>
              <a:off x="3097848" y="2982701"/>
              <a:ext cx="643596" cy="33855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C15D112B-7AE4-45E4-A556-4B30E1ACFAB7}"/>
                </a:ext>
              </a:extLst>
            </p:cNvPr>
            <p:cNvSpPr/>
            <p:nvPr/>
          </p:nvSpPr>
          <p:spPr>
            <a:xfrm>
              <a:off x="3889131" y="2990099"/>
              <a:ext cx="643596" cy="33855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C11AB7CE-1780-4528-89C6-63199C631F7F}"/>
                </a:ext>
              </a:extLst>
            </p:cNvPr>
            <p:cNvSpPr/>
            <p:nvPr/>
          </p:nvSpPr>
          <p:spPr>
            <a:xfrm>
              <a:off x="5591594" y="2457463"/>
              <a:ext cx="643596" cy="33308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9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3C5C349D-11AF-4152-B58E-C47E038BACDB}"/>
                </a:ext>
              </a:extLst>
            </p:cNvPr>
            <p:cNvSpPr/>
            <p:nvPr/>
          </p:nvSpPr>
          <p:spPr>
            <a:xfrm>
              <a:off x="4720971" y="2977555"/>
              <a:ext cx="643596" cy="338554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CB31E571-E699-4223-8038-AC7C5E2E0087}"/>
                </a:ext>
              </a:extLst>
            </p:cNvPr>
            <p:cNvSpPr/>
            <p:nvPr/>
          </p:nvSpPr>
          <p:spPr>
            <a:xfrm>
              <a:off x="1366350" y="3566977"/>
              <a:ext cx="705728" cy="33855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用户</a:t>
              </a:r>
              <a:r>
                <a:rPr lang="en-US" altLang="zh-CN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C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562F0B29-974F-4F64-94F9-41E7FB57DE18}"/>
                </a:ext>
              </a:extLst>
            </p:cNvPr>
            <p:cNvSpPr/>
            <p:nvPr/>
          </p:nvSpPr>
          <p:spPr>
            <a:xfrm>
              <a:off x="2263165" y="3566977"/>
              <a:ext cx="643596" cy="33855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1232DEDB-FFB1-45F7-9E0B-99EEC9B0F47A}"/>
                </a:ext>
              </a:extLst>
            </p:cNvPr>
            <p:cNvSpPr/>
            <p:nvPr/>
          </p:nvSpPr>
          <p:spPr>
            <a:xfrm>
              <a:off x="5552811" y="3535806"/>
              <a:ext cx="643596" cy="3385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文章？</a:t>
              </a:r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9986431A-3E49-4EEB-8CDD-6558C072E5D1}"/>
                </a:ext>
              </a:extLst>
            </p:cNvPr>
            <p:cNvSpPr/>
            <p:nvPr/>
          </p:nvSpPr>
          <p:spPr>
            <a:xfrm>
              <a:off x="3097848" y="3546320"/>
              <a:ext cx="643596" cy="33855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649B3F9A-E6AA-4C7C-AA3C-D3359522C954}"/>
                </a:ext>
              </a:extLst>
            </p:cNvPr>
            <p:cNvSpPr/>
            <p:nvPr/>
          </p:nvSpPr>
          <p:spPr>
            <a:xfrm>
              <a:off x="3889131" y="3553718"/>
              <a:ext cx="643596" cy="33855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7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9CB14E5C-9036-4E00-9EA6-E9171A56A567}"/>
                </a:ext>
              </a:extLst>
            </p:cNvPr>
            <p:cNvSpPr/>
            <p:nvPr/>
          </p:nvSpPr>
          <p:spPr>
            <a:xfrm>
              <a:off x="4720971" y="3541174"/>
              <a:ext cx="643596" cy="338554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9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981C2A8B-FE8E-4085-A9D4-89C694B3F3E0}"/>
                </a:ext>
              </a:extLst>
            </p:cNvPr>
            <p:cNvSpPr/>
            <p:nvPr/>
          </p:nvSpPr>
          <p:spPr>
            <a:xfrm>
              <a:off x="1366350" y="4655036"/>
              <a:ext cx="705728" cy="33855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用户</a:t>
              </a:r>
              <a:r>
                <a:rPr lang="en-US" altLang="zh-CN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X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B3C37394-07F9-45CF-A3F6-6F55B9603513}"/>
                </a:ext>
              </a:extLst>
            </p:cNvPr>
            <p:cNvSpPr/>
            <p:nvPr/>
          </p:nvSpPr>
          <p:spPr>
            <a:xfrm>
              <a:off x="2263165" y="4655036"/>
              <a:ext cx="643596" cy="33855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6C2F3A6C-AE72-45B9-B142-0F3CAFC85421}"/>
                </a:ext>
              </a:extLst>
            </p:cNvPr>
            <p:cNvSpPr/>
            <p:nvPr/>
          </p:nvSpPr>
          <p:spPr>
            <a:xfrm>
              <a:off x="4720971" y="4641777"/>
              <a:ext cx="643596" cy="3385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文章？</a:t>
              </a:r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E8D5A74D-1308-4C11-A2C5-05B302B6CCA7}"/>
                </a:ext>
              </a:extLst>
            </p:cNvPr>
            <p:cNvSpPr/>
            <p:nvPr/>
          </p:nvSpPr>
          <p:spPr>
            <a:xfrm>
              <a:off x="3097848" y="4634379"/>
              <a:ext cx="643596" cy="33855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F2429AAD-3583-4214-A35D-3ACC6C8AB9F2}"/>
                </a:ext>
              </a:extLst>
            </p:cNvPr>
            <p:cNvSpPr/>
            <p:nvPr/>
          </p:nvSpPr>
          <p:spPr>
            <a:xfrm>
              <a:off x="3889131" y="4641777"/>
              <a:ext cx="643596" cy="338554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709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D10A99-35C6-480E-ABC1-59E888DBF612}"/>
              </a:ext>
            </a:extLst>
          </p:cNvPr>
          <p:cNvSpPr txBox="1"/>
          <p:nvPr/>
        </p:nvSpPr>
        <p:spPr>
          <a:xfrm>
            <a:off x="555672" y="926123"/>
            <a:ext cx="329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赛题理解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EB5F71-4B3A-4E3A-BABB-057097246751}"/>
              </a:ext>
            </a:extLst>
          </p:cNvPr>
          <p:cNvSpPr txBox="1"/>
          <p:nvPr/>
        </p:nvSpPr>
        <p:spPr>
          <a:xfrm>
            <a:off x="827648" y="1380314"/>
            <a:ext cx="3291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3.5 </a:t>
            </a: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赛题建模</a:t>
            </a:r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排序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2B3E51-3B20-42FD-BB80-61CF682A55F0}"/>
              </a:ext>
            </a:extLst>
          </p:cNvPr>
          <p:cNvSpPr txBox="1"/>
          <p:nvPr/>
        </p:nvSpPr>
        <p:spPr>
          <a:xfrm>
            <a:off x="883333" y="1892105"/>
            <a:ext cx="2653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如何定义排序模型的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  <a:endParaRPr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2" name="表格 17">
            <a:extLst>
              <a:ext uri="{FF2B5EF4-FFF2-40B4-BE49-F238E27FC236}">
                <a16:creationId xmlns:a16="http://schemas.microsoft.com/office/drawing/2014/main" id="{D7E729DB-3A50-452B-A7DD-DAC983E77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461700"/>
              </p:ext>
            </p:extLst>
          </p:nvPr>
        </p:nvGraphicFramePr>
        <p:xfrm>
          <a:off x="980048" y="2457236"/>
          <a:ext cx="1910865" cy="2865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955">
                  <a:extLst>
                    <a:ext uri="{9D8B030D-6E8A-4147-A177-3AD203B41FA5}">
                      <a16:colId xmlns:a16="http://schemas.microsoft.com/office/drawing/2014/main" val="2947978623"/>
                    </a:ext>
                  </a:extLst>
                </a:gridCol>
                <a:gridCol w="636955">
                  <a:extLst>
                    <a:ext uri="{9D8B030D-6E8A-4147-A177-3AD203B41FA5}">
                      <a16:colId xmlns:a16="http://schemas.microsoft.com/office/drawing/2014/main" val="4267097924"/>
                    </a:ext>
                  </a:extLst>
                </a:gridCol>
                <a:gridCol w="636955">
                  <a:extLst>
                    <a:ext uri="{9D8B030D-6E8A-4147-A177-3AD203B41FA5}">
                      <a16:colId xmlns:a16="http://schemas.microsoft.com/office/drawing/2014/main" val="3253289219"/>
                    </a:ext>
                  </a:extLst>
                </a:gridCol>
              </a:tblGrid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user_id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item_id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7492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6935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206026"/>
                  </a:ext>
                </a:extLst>
              </a:tr>
              <a:tr h="2634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47533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itemk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scorek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346812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799758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634198"/>
                  </a:ext>
                </a:extLst>
              </a:tr>
              <a:tr h="2634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613764"/>
                  </a:ext>
                </a:extLst>
              </a:tr>
            </a:tbl>
          </a:graphicData>
        </a:graphic>
      </p:graphicFrame>
      <p:graphicFrame>
        <p:nvGraphicFramePr>
          <p:cNvPr id="33" name="表格 17">
            <a:extLst>
              <a:ext uri="{FF2B5EF4-FFF2-40B4-BE49-F238E27FC236}">
                <a16:creationId xmlns:a16="http://schemas.microsoft.com/office/drawing/2014/main" id="{A96DDD24-1409-4C98-88C3-5CE66310D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878327"/>
              </p:ext>
            </p:extLst>
          </p:nvPr>
        </p:nvGraphicFramePr>
        <p:xfrm>
          <a:off x="2882706" y="2457236"/>
          <a:ext cx="1910865" cy="2865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955">
                  <a:extLst>
                    <a:ext uri="{9D8B030D-6E8A-4147-A177-3AD203B41FA5}">
                      <a16:colId xmlns:a16="http://schemas.microsoft.com/office/drawing/2014/main" val="2947978623"/>
                    </a:ext>
                  </a:extLst>
                </a:gridCol>
                <a:gridCol w="636955">
                  <a:extLst>
                    <a:ext uri="{9D8B030D-6E8A-4147-A177-3AD203B41FA5}">
                      <a16:colId xmlns:a16="http://schemas.microsoft.com/office/drawing/2014/main" val="4267097924"/>
                    </a:ext>
                  </a:extLst>
                </a:gridCol>
                <a:gridCol w="636955">
                  <a:extLst>
                    <a:ext uri="{9D8B030D-6E8A-4147-A177-3AD203B41FA5}">
                      <a16:colId xmlns:a16="http://schemas.microsoft.com/office/drawing/2014/main" val="3253289219"/>
                    </a:ext>
                  </a:extLst>
                </a:gridCol>
              </a:tblGrid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item_id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7492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6935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v3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v4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206026"/>
                  </a:ext>
                </a:extLst>
              </a:tr>
              <a:tr h="2634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47533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346812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799758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v3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v4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634198"/>
                  </a:ext>
                </a:extLst>
              </a:tr>
              <a:tr h="2634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613764"/>
                  </a:ext>
                </a:extLst>
              </a:tr>
            </a:tbl>
          </a:graphicData>
        </a:graphic>
      </p:graphicFrame>
      <p:graphicFrame>
        <p:nvGraphicFramePr>
          <p:cNvPr id="34" name="表格 17">
            <a:extLst>
              <a:ext uri="{FF2B5EF4-FFF2-40B4-BE49-F238E27FC236}">
                <a16:creationId xmlns:a16="http://schemas.microsoft.com/office/drawing/2014/main" id="{A6C7231E-750B-4C17-9A0B-13E367830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781352"/>
              </p:ext>
            </p:extLst>
          </p:nvPr>
        </p:nvGraphicFramePr>
        <p:xfrm>
          <a:off x="4734952" y="2457236"/>
          <a:ext cx="1910865" cy="2865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955">
                  <a:extLst>
                    <a:ext uri="{9D8B030D-6E8A-4147-A177-3AD203B41FA5}">
                      <a16:colId xmlns:a16="http://schemas.microsoft.com/office/drawing/2014/main" val="2947978623"/>
                    </a:ext>
                  </a:extLst>
                </a:gridCol>
                <a:gridCol w="636955">
                  <a:extLst>
                    <a:ext uri="{9D8B030D-6E8A-4147-A177-3AD203B41FA5}">
                      <a16:colId xmlns:a16="http://schemas.microsoft.com/office/drawing/2014/main" val="4267097924"/>
                    </a:ext>
                  </a:extLst>
                </a:gridCol>
                <a:gridCol w="636955">
                  <a:extLst>
                    <a:ext uri="{9D8B030D-6E8A-4147-A177-3AD203B41FA5}">
                      <a16:colId xmlns:a16="http://schemas.microsoft.com/office/drawing/2014/main" val="3253289219"/>
                    </a:ext>
                  </a:extLst>
                </a:gridCol>
              </a:tblGrid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user_id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7492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6935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206026"/>
                  </a:ext>
                </a:extLst>
              </a:tr>
              <a:tr h="2634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47533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346812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799758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634198"/>
                  </a:ext>
                </a:extLst>
              </a:tr>
              <a:tr h="2634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613764"/>
                  </a:ext>
                </a:extLst>
              </a:tr>
            </a:tbl>
          </a:graphicData>
        </a:graphic>
      </p:graphicFrame>
      <p:graphicFrame>
        <p:nvGraphicFramePr>
          <p:cNvPr id="35" name="表格 17">
            <a:extLst>
              <a:ext uri="{FF2B5EF4-FFF2-40B4-BE49-F238E27FC236}">
                <a16:creationId xmlns:a16="http://schemas.microsoft.com/office/drawing/2014/main" id="{0954A425-477E-460A-9BFC-0D3FC1456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24594"/>
              </p:ext>
            </p:extLst>
          </p:nvPr>
        </p:nvGraphicFramePr>
        <p:xfrm>
          <a:off x="6598920" y="2457236"/>
          <a:ext cx="636955" cy="2865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955">
                  <a:extLst>
                    <a:ext uri="{9D8B030D-6E8A-4147-A177-3AD203B41FA5}">
                      <a16:colId xmlns:a16="http://schemas.microsoft.com/office/drawing/2014/main" val="2947978623"/>
                    </a:ext>
                  </a:extLst>
                </a:gridCol>
              </a:tblGrid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492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66935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206026"/>
                  </a:ext>
                </a:extLst>
              </a:tr>
              <a:tr h="2634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447533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346812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799758"/>
                  </a:ext>
                </a:extLst>
              </a:tr>
              <a:tr h="3898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634198"/>
                  </a:ext>
                </a:extLst>
              </a:tr>
              <a:tr h="2634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613764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90485480-DEBC-4234-A06E-34E9437C68BE}"/>
              </a:ext>
            </a:extLst>
          </p:cNvPr>
          <p:cNvSpPr txBox="1"/>
          <p:nvPr/>
        </p:nvSpPr>
        <p:spPr>
          <a:xfrm>
            <a:off x="7294977" y="2786062"/>
            <a:ext cx="163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如果用户的最后一次点击是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item1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2B65A12-E4DF-4C34-AE7A-3185C581EE8B}"/>
              </a:ext>
            </a:extLst>
          </p:cNvPr>
          <p:cNvSpPr txBox="1"/>
          <p:nvPr/>
        </p:nvSpPr>
        <p:spPr>
          <a:xfrm>
            <a:off x="7294977" y="3247727"/>
            <a:ext cx="163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如果用户的最后一次点击不是是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item1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3A86A9-6FA9-4FB7-ABCD-A6A915AC9995}"/>
              </a:ext>
            </a:extLst>
          </p:cNvPr>
          <p:cNvSpPr txBox="1"/>
          <p:nvPr/>
        </p:nvSpPr>
        <p:spPr>
          <a:xfrm>
            <a:off x="7294977" y="4437817"/>
            <a:ext cx="1516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正负样本的问题？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685C7A-5957-4640-B434-D1452D12868D}"/>
              </a:ext>
            </a:extLst>
          </p:cNvPr>
          <p:cNvSpPr txBox="1"/>
          <p:nvPr/>
        </p:nvSpPr>
        <p:spPr>
          <a:xfrm>
            <a:off x="7660737" y="4815840"/>
            <a:ext cx="784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召回率</a:t>
            </a:r>
          </a:p>
        </p:txBody>
      </p:sp>
    </p:spTree>
    <p:extLst>
      <p:ext uri="{BB962C8B-B14F-4D97-AF65-F5344CB8AC3E}">
        <p14:creationId xmlns:p14="http://schemas.microsoft.com/office/powerpoint/2010/main" val="243328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D10A99-35C6-480E-ABC1-59E888DBF612}"/>
              </a:ext>
            </a:extLst>
          </p:cNvPr>
          <p:cNvSpPr txBox="1"/>
          <p:nvPr/>
        </p:nvSpPr>
        <p:spPr>
          <a:xfrm>
            <a:off x="555672" y="926123"/>
            <a:ext cx="329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赛题理解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EB5F71-4B3A-4E3A-BABB-057097246751}"/>
              </a:ext>
            </a:extLst>
          </p:cNvPr>
          <p:cNvSpPr txBox="1"/>
          <p:nvPr/>
        </p:nvSpPr>
        <p:spPr>
          <a:xfrm>
            <a:off x="827648" y="1380314"/>
            <a:ext cx="3291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3.5 </a:t>
            </a: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赛题建模</a:t>
            </a:r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排序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2B3E51-3B20-42FD-BB80-61CF682A55F0}"/>
              </a:ext>
            </a:extLst>
          </p:cNvPr>
          <p:cNvSpPr txBox="1"/>
          <p:nvPr/>
        </p:nvSpPr>
        <p:spPr>
          <a:xfrm>
            <a:off x="883333" y="1892105"/>
            <a:ext cx="2653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构建排序模型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53F075-88EE-4B5A-9A17-319AD67AF2A3}"/>
              </a:ext>
            </a:extLst>
          </p:cNvPr>
          <p:cNvSpPr txBox="1"/>
          <p:nvPr/>
        </p:nvSpPr>
        <p:spPr>
          <a:xfrm>
            <a:off x="998220" y="2389316"/>
            <a:ext cx="66522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CTR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二分类模型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逻辑回归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GBDT+LR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DIN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排序模型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LambdaRank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(pair-wise)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062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0A8876E-94CE-4992-A2CF-C8A37F4D090A}"/>
              </a:ext>
            </a:extLst>
          </p:cNvPr>
          <p:cNvSpPr/>
          <p:nvPr/>
        </p:nvSpPr>
        <p:spPr>
          <a:xfrm>
            <a:off x="4291242" y="2164202"/>
            <a:ext cx="826771" cy="17221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8D10A99-35C6-480E-ABC1-59E888DBF612}"/>
              </a:ext>
            </a:extLst>
          </p:cNvPr>
          <p:cNvSpPr txBox="1"/>
          <p:nvPr/>
        </p:nvSpPr>
        <p:spPr>
          <a:xfrm>
            <a:off x="555672" y="926123"/>
            <a:ext cx="329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B267CC6-778B-4782-AEE1-59ECA72B3FFF}"/>
              </a:ext>
            </a:extLst>
          </p:cNvPr>
          <p:cNvSpPr/>
          <p:nvPr/>
        </p:nvSpPr>
        <p:spPr>
          <a:xfrm>
            <a:off x="274320" y="2663190"/>
            <a:ext cx="6477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海量文章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3AD1F8B-36BC-420C-8554-D522EFD52F56}"/>
              </a:ext>
            </a:extLst>
          </p:cNvPr>
          <p:cNvSpPr/>
          <p:nvPr/>
        </p:nvSpPr>
        <p:spPr>
          <a:xfrm>
            <a:off x="1093471" y="2859294"/>
            <a:ext cx="1151208" cy="213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08AD8AD-A1E2-4831-AC4A-79BFB16E62CB}"/>
              </a:ext>
            </a:extLst>
          </p:cNvPr>
          <p:cNvSpPr txBox="1"/>
          <p:nvPr/>
        </p:nvSpPr>
        <p:spPr>
          <a:xfrm>
            <a:off x="1093471" y="2198310"/>
            <a:ext cx="131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通过召回策略得到了每个用户的候选商品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1B3C7C6-5835-416C-86CE-ECCA5B801CDD}"/>
              </a:ext>
            </a:extLst>
          </p:cNvPr>
          <p:cNvSpPr/>
          <p:nvPr/>
        </p:nvSpPr>
        <p:spPr>
          <a:xfrm>
            <a:off x="2412318" y="2685704"/>
            <a:ext cx="6477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候选商品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D78642F0-946E-4DF0-BF17-5DF4DF3DB11F}"/>
              </a:ext>
            </a:extLst>
          </p:cNvPr>
          <p:cNvSpPr/>
          <p:nvPr/>
        </p:nvSpPr>
        <p:spPr>
          <a:xfrm rot="20279289">
            <a:off x="3328413" y="2614394"/>
            <a:ext cx="724487" cy="213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8C44F27-D4FC-4128-8AFC-1C2702CFE91F}"/>
              </a:ext>
            </a:extLst>
          </p:cNvPr>
          <p:cNvSpPr/>
          <p:nvPr/>
        </p:nvSpPr>
        <p:spPr>
          <a:xfrm>
            <a:off x="4374624" y="2254376"/>
            <a:ext cx="6477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排序特征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B8600DC-F8C0-4458-8D89-1E3F72D453D2}"/>
              </a:ext>
            </a:extLst>
          </p:cNvPr>
          <p:cNvSpPr txBox="1"/>
          <p:nvPr/>
        </p:nvSpPr>
        <p:spPr>
          <a:xfrm>
            <a:off x="2895295" y="1869656"/>
            <a:ext cx="1171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将候选物品的特征，及用户本身的属性、兴趣特征拼接到一起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7DFFA35-7B97-4F76-B2D3-3EDA69518511}"/>
              </a:ext>
            </a:extLst>
          </p:cNvPr>
          <p:cNvSpPr/>
          <p:nvPr/>
        </p:nvSpPr>
        <p:spPr>
          <a:xfrm>
            <a:off x="4384149" y="3097184"/>
            <a:ext cx="62865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排序标签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FDD3674-FBDA-409A-8CB9-9B657022052D}"/>
              </a:ext>
            </a:extLst>
          </p:cNvPr>
          <p:cNvSpPr txBox="1"/>
          <p:nvPr/>
        </p:nvSpPr>
        <p:spPr>
          <a:xfrm>
            <a:off x="2919409" y="3438450"/>
            <a:ext cx="1173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提取用户最后一次点击构造排序标签</a:t>
            </a: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9C03DC0E-F275-4931-9E3D-08C609502367}"/>
              </a:ext>
            </a:extLst>
          </p:cNvPr>
          <p:cNvSpPr/>
          <p:nvPr/>
        </p:nvSpPr>
        <p:spPr>
          <a:xfrm rot="753562">
            <a:off x="3329363" y="3148872"/>
            <a:ext cx="724487" cy="213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1011E67F-AEC7-402D-8F4B-E553C57F1698}"/>
              </a:ext>
            </a:extLst>
          </p:cNvPr>
          <p:cNvSpPr/>
          <p:nvPr/>
        </p:nvSpPr>
        <p:spPr>
          <a:xfrm>
            <a:off x="5284404" y="2883824"/>
            <a:ext cx="1151208" cy="213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43F251C-A5CD-4FBF-B9FC-614D01B92490}"/>
              </a:ext>
            </a:extLst>
          </p:cNvPr>
          <p:cNvSpPr txBox="1"/>
          <p:nvPr/>
        </p:nvSpPr>
        <p:spPr>
          <a:xfrm>
            <a:off x="5284034" y="2124749"/>
            <a:ext cx="1173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通过排序模型得到候选物品的点击率或者排序分数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6DDA0A1-2718-49D0-A0F8-51D9292ACC7D}"/>
              </a:ext>
            </a:extLst>
          </p:cNvPr>
          <p:cNvSpPr/>
          <p:nvPr/>
        </p:nvSpPr>
        <p:spPr>
          <a:xfrm>
            <a:off x="6612301" y="2663190"/>
            <a:ext cx="6477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排序列表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BD2D74C-204B-4B89-BB7A-69639DB0C1D6}"/>
              </a:ext>
            </a:extLst>
          </p:cNvPr>
          <p:cNvSpPr/>
          <p:nvPr/>
        </p:nvSpPr>
        <p:spPr>
          <a:xfrm>
            <a:off x="8261079" y="2643794"/>
            <a:ext cx="6477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排序列表</a:t>
            </a: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7833B21D-6AC5-474F-83C6-12EA90B15357}"/>
              </a:ext>
            </a:extLst>
          </p:cNvPr>
          <p:cNvSpPr/>
          <p:nvPr/>
        </p:nvSpPr>
        <p:spPr>
          <a:xfrm rot="5400000">
            <a:off x="6471675" y="3728588"/>
            <a:ext cx="908358" cy="213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C6C6385-5779-4572-91FD-47FE30F75061}"/>
              </a:ext>
            </a:extLst>
          </p:cNvPr>
          <p:cNvSpPr txBox="1"/>
          <p:nvPr/>
        </p:nvSpPr>
        <p:spPr>
          <a:xfrm>
            <a:off x="5645695" y="3586536"/>
            <a:ext cx="1173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通过排序模型得到候选物品的点击率或者排序分数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CD200F9-EBAA-4A15-9DD5-89312073638B}"/>
              </a:ext>
            </a:extLst>
          </p:cNvPr>
          <p:cNvSpPr txBox="1"/>
          <p:nvPr/>
        </p:nvSpPr>
        <p:spPr>
          <a:xfrm>
            <a:off x="7328384" y="2124749"/>
            <a:ext cx="95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通过规则过滤不符合要求的文章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BC85CB1-1AD6-43F6-B040-88EFB7623551}"/>
              </a:ext>
            </a:extLst>
          </p:cNvPr>
          <p:cNvSpPr/>
          <p:nvPr/>
        </p:nvSpPr>
        <p:spPr>
          <a:xfrm>
            <a:off x="6612301" y="4397746"/>
            <a:ext cx="6477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推荐列表</a:t>
            </a: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91EEE9AD-6865-492E-8799-AF94DE6199F2}"/>
              </a:ext>
            </a:extLst>
          </p:cNvPr>
          <p:cNvSpPr/>
          <p:nvPr/>
        </p:nvSpPr>
        <p:spPr>
          <a:xfrm>
            <a:off x="7436690" y="2879668"/>
            <a:ext cx="647700" cy="213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FDF7A32A-2494-453F-81C3-BD5EF7FCCBC9}"/>
              </a:ext>
            </a:extLst>
          </p:cNvPr>
          <p:cNvSpPr/>
          <p:nvPr/>
        </p:nvSpPr>
        <p:spPr>
          <a:xfrm rot="7864011">
            <a:off x="7241002" y="3895354"/>
            <a:ext cx="1554465" cy="213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82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D21C367-A0BB-4BAF-B391-1ECDCC1F55CF}"/>
              </a:ext>
            </a:extLst>
          </p:cNvPr>
          <p:cNvSpPr txBox="1"/>
          <p:nvPr/>
        </p:nvSpPr>
        <p:spPr>
          <a:xfrm>
            <a:off x="555672" y="926123"/>
            <a:ext cx="329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4.DSW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的使用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621747-1D13-4AFC-9F88-92060DEE352E}"/>
              </a:ext>
            </a:extLst>
          </p:cNvPr>
          <p:cNvSpPr txBox="1"/>
          <p:nvPr/>
        </p:nvSpPr>
        <p:spPr>
          <a:xfrm>
            <a:off x="3998742" y="2413314"/>
            <a:ext cx="1146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演示！</a:t>
            </a:r>
          </a:p>
        </p:txBody>
      </p:sp>
    </p:spTree>
    <p:extLst>
      <p:ext uri="{BB962C8B-B14F-4D97-AF65-F5344CB8AC3E}">
        <p14:creationId xmlns:p14="http://schemas.microsoft.com/office/powerpoint/2010/main" val="3752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9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4459" y="911042"/>
            <a:ext cx="5987415" cy="168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4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Datawhale</a:t>
            </a: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做对学习者最有价值的开源社区</a:t>
            </a:r>
          </a:p>
        </p:txBody>
      </p:sp>
      <p:sp>
        <p:nvSpPr>
          <p:cNvPr id="2" name="矩形 1"/>
          <p:cNvSpPr/>
          <p:nvPr/>
        </p:nvSpPr>
        <p:spPr>
          <a:xfrm>
            <a:off x="2517934" y="1259657"/>
            <a:ext cx="776288" cy="711041"/>
          </a:xfrm>
          <a:prstGeom prst="rect">
            <a:avLst/>
          </a:prstGeom>
          <a:blipFill rotWithShape="1">
            <a:blip r:embed="rId4">
              <a:alphaModFix amt="71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rcRect l="15781" t="11667" r="16955" b="31289"/>
          <a:stretch>
            <a:fillRect/>
          </a:stretch>
        </p:blipFill>
        <p:spPr>
          <a:xfrm>
            <a:off x="3767137" y="2924260"/>
            <a:ext cx="1609725" cy="15811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D10A99-35C6-480E-ABC1-59E888DBF612}"/>
              </a:ext>
            </a:extLst>
          </p:cNvPr>
          <p:cNvSpPr txBox="1"/>
          <p:nvPr/>
        </p:nvSpPr>
        <p:spPr>
          <a:xfrm>
            <a:off x="555672" y="926123"/>
            <a:ext cx="329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初识推荐系统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4844C21-F946-4CC6-B04C-4DB37E36D634}"/>
              </a:ext>
            </a:extLst>
          </p:cNvPr>
          <p:cNvGrpSpPr/>
          <p:nvPr/>
        </p:nvGrpSpPr>
        <p:grpSpPr>
          <a:xfrm>
            <a:off x="650333" y="1524054"/>
            <a:ext cx="7784709" cy="2418921"/>
            <a:chOff x="555672" y="1857654"/>
            <a:chExt cx="7784709" cy="2418921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A22A53FA-F473-4FA5-84EB-825089C3FD9C}"/>
                </a:ext>
              </a:extLst>
            </p:cNvPr>
            <p:cNvSpPr/>
            <p:nvPr/>
          </p:nvSpPr>
          <p:spPr>
            <a:xfrm>
              <a:off x="555672" y="3200506"/>
              <a:ext cx="1737360" cy="107606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候选物品库（文章、视频、商品）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0126A607-25D1-4D3A-8126-83D9405F0875}"/>
                </a:ext>
              </a:extLst>
            </p:cNvPr>
            <p:cNvSpPr/>
            <p:nvPr/>
          </p:nvSpPr>
          <p:spPr>
            <a:xfrm>
              <a:off x="3607628" y="3200505"/>
              <a:ext cx="1737360" cy="107606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推荐系统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42A5BB05-0E0D-46FF-AFD2-2B8CF7A5DEDD}"/>
                </a:ext>
              </a:extLst>
            </p:cNvPr>
            <p:cNvSpPr/>
            <p:nvPr/>
          </p:nvSpPr>
          <p:spPr>
            <a:xfrm>
              <a:off x="6603021" y="3200505"/>
              <a:ext cx="1737360" cy="107606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推荐物品列表</a:t>
              </a: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00E207F7-9B83-4495-9F3D-EC35E16D7C8E}"/>
                </a:ext>
              </a:extLst>
            </p:cNvPr>
            <p:cNvGrpSpPr/>
            <p:nvPr/>
          </p:nvGrpSpPr>
          <p:grpSpPr>
            <a:xfrm>
              <a:off x="2892081" y="1857654"/>
              <a:ext cx="3225015" cy="632739"/>
              <a:chOff x="2959491" y="1604436"/>
              <a:chExt cx="3225015" cy="632739"/>
            </a:xfrm>
          </p:grpSpPr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BAAE8391-DF3A-4372-AE19-ADB0493FFFBB}"/>
                  </a:ext>
                </a:extLst>
              </p:cNvPr>
              <p:cNvSpPr/>
              <p:nvPr/>
            </p:nvSpPr>
            <p:spPr>
              <a:xfrm>
                <a:off x="2959491" y="1604437"/>
                <a:ext cx="1075005" cy="63232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用户信息</a:t>
                </a:r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080C3C70-F03C-46E1-A124-B93D7849F606}"/>
                  </a:ext>
                </a:extLst>
              </p:cNvPr>
              <p:cNvSpPr/>
              <p:nvPr/>
            </p:nvSpPr>
            <p:spPr>
              <a:xfrm>
                <a:off x="4034496" y="1604436"/>
                <a:ext cx="1075005" cy="63232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物品信息</a:t>
                </a:r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03DB4293-B760-440A-9B74-3342F3EB096F}"/>
                  </a:ext>
                </a:extLst>
              </p:cNvPr>
              <p:cNvSpPr/>
              <p:nvPr/>
            </p:nvSpPr>
            <p:spPr>
              <a:xfrm>
                <a:off x="5109501" y="1604850"/>
                <a:ext cx="1075005" cy="63232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场景信息</a:t>
                </a:r>
              </a:p>
            </p:txBody>
          </p:sp>
        </p:grpSp>
        <p:sp>
          <p:nvSpPr>
            <p:cNvPr id="18" name="箭头: 下 17">
              <a:extLst>
                <a:ext uri="{FF2B5EF4-FFF2-40B4-BE49-F238E27FC236}">
                  <a16:creationId xmlns:a16="http://schemas.microsoft.com/office/drawing/2014/main" id="{12217ECE-B2AF-4879-AC94-5B789F5261A3}"/>
                </a:ext>
              </a:extLst>
            </p:cNvPr>
            <p:cNvSpPr/>
            <p:nvPr/>
          </p:nvSpPr>
          <p:spPr>
            <a:xfrm>
              <a:off x="4370947" y="2577902"/>
              <a:ext cx="267285" cy="534680"/>
            </a:xfrm>
            <a:prstGeom prst="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6222FDC5-FEF5-49D8-8D3F-93A241262175}"/>
                </a:ext>
              </a:extLst>
            </p:cNvPr>
            <p:cNvSpPr/>
            <p:nvPr/>
          </p:nvSpPr>
          <p:spPr>
            <a:xfrm>
              <a:off x="2521339" y="3640636"/>
              <a:ext cx="886264" cy="305349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E0A8E324-F8D6-4998-A0FD-3BB9CCCBD736}"/>
                </a:ext>
              </a:extLst>
            </p:cNvPr>
            <p:cNvSpPr/>
            <p:nvPr/>
          </p:nvSpPr>
          <p:spPr>
            <a:xfrm>
              <a:off x="5545013" y="3640636"/>
              <a:ext cx="886264" cy="305349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9F4C3964-C992-4855-8BA7-26C02D4298D7}"/>
              </a:ext>
            </a:extLst>
          </p:cNvPr>
          <p:cNvSpPr txBox="1"/>
          <p:nvPr/>
        </p:nvSpPr>
        <p:spPr>
          <a:xfrm>
            <a:off x="2482063" y="4167961"/>
            <a:ext cx="423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帮助用户去发现对自己有价值的信息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让信息能够展现在对它感兴趣的用户面前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29A79D2-2D8A-435E-A2D1-32D0764B90F7}"/>
              </a:ext>
            </a:extLst>
          </p:cNvPr>
          <p:cNvSpPr txBox="1"/>
          <p:nvPr/>
        </p:nvSpPr>
        <p:spPr>
          <a:xfrm>
            <a:off x="3049312" y="4898687"/>
            <a:ext cx="2908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实现消费者和信息生产者双赢</a:t>
            </a:r>
          </a:p>
        </p:txBody>
      </p:sp>
    </p:spTree>
    <p:extLst>
      <p:ext uri="{BB962C8B-B14F-4D97-AF65-F5344CB8AC3E}">
        <p14:creationId xmlns:p14="http://schemas.microsoft.com/office/powerpoint/2010/main" val="403960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D10A99-35C6-480E-ABC1-59E888DBF612}"/>
              </a:ext>
            </a:extLst>
          </p:cNvPr>
          <p:cNvSpPr txBox="1"/>
          <p:nvPr/>
        </p:nvSpPr>
        <p:spPr>
          <a:xfrm>
            <a:off x="555672" y="926123"/>
            <a:ext cx="329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推荐系统的基本流程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17CEE94-A45A-4901-BBED-5658DCF449AA}"/>
              </a:ext>
            </a:extLst>
          </p:cNvPr>
          <p:cNvGrpSpPr/>
          <p:nvPr/>
        </p:nvGrpSpPr>
        <p:grpSpPr>
          <a:xfrm>
            <a:off x="942535" y="1786527"/>
            <a:ext cx="7069006" cy="978029"/>
            <a:chOff x="752622" y="1881852"/>
            <a:chExt cx="7069006" cy="978029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9E86C4F2-37CF-49F9-A5A9-238B1B7259FE}"/>
                </a:ext>
              </a:extLst>
            </p:cNvPr>
            <p:cNvSpPr/>
            <p:nvPr/>
          </p:nvSpPr>
          <p:spPr>
            <a:xfrm>
              <a:off x="752622" y="1949953"/>
              <a:ext cx="879228" cy="88383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海量文章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523975F1-788F-4031-AA89-DE0BC05D25CC}"/>
                </a:ext>
              </a:extLst>
            </p:cNvPr>
            <p:cNvSpPr/>
            <p:nvPr/>
          </p:nvSpPr>
          <p:spPr>
            <a:xfrm>
              <a:off x="2825854" y="1944424"/>
              <a:ext cx="879227" cy="88383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候选文章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54D32814-0575-4402-B46E-E8D3ECBACEFE}"/>
                </a:ext>
              </a:extLst>
            </p:cNvPr>
            <p:cNvSpPr/>
            <p:nvPr/>
          </p:nvSpPr>
          <p:spPr>
            <a:xfrm>
              <a:off x="4914853" y="1976050"/>
              <a:ext cx="829992" cy="88383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排序列表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9A780800-5850-461E-B30E-5A5C795F564D}"/>
                </a:ext>
              </a:extLst>
            </p:cNvPr>
            <p:cNvSpPr/>
            <p:nvPr/>
          </p:nvSpPr>
          <p:spPr>
            <a:xfrm>
              <a:off x="6942402" y="1944423"/>
              <a:ext cx="879226" cy="8838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推荐列表</a:t>
              </a:r>
            </a:p>
          </p:txBody>
        </p:sp>
        <p:sp>
          <p:nvSpPr>
            <p:cNvPr id="3" name="箭头: 右 2">
              <a:extLst>
                <a:ext uri="{FF2B5EF4-FFF2-40B4-BE49-F238E27FC236}">
                  <a16:creationId xmlns:a16="http://schemas.microsoft.com/office/drawing/2014/main" id="{E2E889D1-FAB0-4CFE-8E37-E279C08FB982}"/>
                </a:ext>
              </a:extLst>
            </p:cNvPr>
            <p:cNvSpPr/>
            <p:nvPr/>
          </p:nvSpPr>
          <p:spPr>
            <a:xfrm>
              <a:off x="1791867" y="2282810"/>
              <a:ext cx="879226" cy="270310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9063DBF-D10C-4033-A5C5-AA5B65E0CF4D}"/>
                </a:ext>
              </a:extLst>
            </p:cNvPr>
            <p:cNvSpPr txBox="1"/>
            <p:nvPr/>
          </p:nvSpPr>
          <p:spPr>
            <a:xfrm>
              <a:off x="1862206" y="1913478"/>
              <a:ext cx="654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召回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871E5CD-48D2-4137-9A90-428D12144C19}"/>
                </a:ext>
              </a:extLst>
            </p:cNvPr>
            <p:cNvSpPr txBox="1"/>
            <p:nvPr/>
          </p:nvSpPr>
          <p:spPr>
            <a:xfrm>
              <a:off x="3967044" y="1881852"/>
              <a:ext cx="654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排序</a:t>
              </a:r>
            </a:p>
          </p:txBody>
        </p:sp>
        <p:sp>
          <p:nvSpPr>
            <p:cNvPr id="19" name="箭头: 右 18">
              <a:extLst>
                <a:ext uri="{FF2B5EF4-FFF2-40B4-BE49-F238E27FC236}">
                  <a16:creationId xmlns:a16="http://schemas.microsoft.com/office/drawing/2014/main" id="{932FE04D-D86D-4EA8-B211-D466160BE26A}"/>
                </a:ext>
              </a:extLst>
            </p:cNvPr>
            <p:cNvSpPr/>
            <p:nvPr/>
          </p:nvSpPr>
          <p:spPr>
            <a:xfrm>
              <a:off x="3870354" y="2251184"/>
              <a:ext cx="879226" cy="270310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8E581BA-36BA-4842-8A19-CB0A9FC3C3CC}"/>
                </a:ext>
              </a:extLst>
            </p:cNvPr>
            <p:cNvSpPr txBox="1"/>
            <p:nvPr/>
          </p:nvSpPr>
          <p:spPr>
            <a:xfrm>
              <a:off x="6006808" y="1913478"/>
              <a:ext cx="654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规则</a:t>
              </a:r>
            </a:p>
          </p:txBody>
        </p:sp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82A6822F-2C3B-44C9-9E99-F86B17044437}"/>
                </a:ext>
              </a:extLst>
            </p:cNvPr>
            <p:cNvSpPr/>
            <p:nvPr/>
          </p:nvSpPr>
          <p:spPr>
            <a:xfrm>
              <a:off x="5910118" y="2282810"/>
              <a:ext cx="879226" cy="270310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箭头: 右 22">
            <a:extLst>
              <a:ext uri="{FF2B5EF4-FFF2-40B4-BE49-F238E27FC236}">
                <a16:creationId xmlns:a16="http://schemas.microsoft.com/office/drawing/2014/main" id="{CAC15091-87E6-442C-B5B1-353369B0EE82}"/>
              </a:ext>
            </a:extLst>
          </p:cNvPr>
          <p:cNvSpPr/>
          <p:nvPr/>
        </p:nvSpPr>
        <p:spPr>
          <a:xfrm>
            <a:off x="942535" y="3542886"/>
            <a:ext cx="7069006" cy="27031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E0A39896-AF09-490A-B56F-6EB6B45CC5E0}"/>
              </a:ext>
            </a:extLst>
          </p:cNvPr>
          <p:cNvSpPr/>
          <p:nvPr/>
        </p:nvSpPr>
        <p:spPr>
          <a:xfrm>
            <a:off x="942535" y="4253806"/>
            <a:ext cx="7069006" cy="27031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05B3CEDA-555C-4678-B96F-A332AF99D1BD}"/>
              </a:ext>
            </a:extLst>
          </p:cNvPr>
          <p:cNvSpPr/>
          <p:nvPr/>
        </p:nvSpPr>
        <p:spPr>
          <a:xfrm>
            <a:off x="942535" y="4964871"/>
            <a:ext cx="7069006" cy="27031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5051DBC-0D5E-4CA4-8ECD-8979EC2B7270}"/>
              </a:ext>
            </a:extLst>
          </p:cNvPr>
          <p:cNvSpPr txBox="1"/>
          <p:nvPr/>
        </p:nvSpPr>
        <p:spPr>
          <a:xfrm>
            <a:off x="3577112" y="3255629"/>
            <a:ext cx="1845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文章数量逐渐减少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9F10ABC-3558-4612-A08E-A1BE4D0CDD9E}"/>
              </a:ext>
            </a:extLst>
          </p:cNvPr>
          <p:cNvSpPr txBox="1"/>
          <p:nvPr/>
        </p:nvSpPr>
        <p:spPr>
          <a:xfrm>
            <a:off x="3689215" y="3949139"/>
            <a:ext cx="1621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模型逐渐变复杂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9C92124-FD0D-454B-B480-0BA149D2BD99}"/>
              </a:ext>
            </a:extLst>
          </p:cNvPr>
          <p:cNvSpPr txBox="1"/>
          <p:nvPr/>
        </p:nvSpPr>
        <p:spPr>
          <a:xfrm>
            <a:off x="3759553" y="4664096"/>
            <a:ext cx="1480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特征逐渐变多</a:t>
            </a:r>
          </a:p>
        </p:txBody>
      </p:sp>
    </p:spTree>
    <p:extLst>
      <p:ext uri="{BB962C8B-B14F-4D97-AF65-F5344CB8AC3E}">
        <p14:creationId xmlns:p14="http://schemas.microsoft.com/office/powerpoint/2010/main" val="93829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D10A99-35C6-480E-ABC1-59E888DBF612}"/>
              </a:ext>
            </a:extLst>
          </p:cNvPr>
          <p:cNvSpPr txBox="1"/>
          <p:nvPr/>
        </p:nvSpPr>
        <p:spPr>
          <a:xfrm>
            <a:off x="555672" y="926123"/>
            <a:ext cx="329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赛题理解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A5B841-6095-4F64-ACDB-2C6848AC2480}"/>
              </a:ext>
            </a:extLst>
          </p:cNvPr>
          <p:cNvSpPr txBox="1"/>
          <p:nvPr/>
        </p:nvSpPr>
        <p:spPr>
          <a:xfrm>
            <a:off x="394774" y="1775814"/>
            <a:ext cx="83544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赛题以</a:t>
            </a:r>
            <a:r>
              <a:rPr lang="zh-CN" altLang="en-US" sz="1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预测用户未来点击新闻文章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为任务，该数据来自某新闻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APP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平台的用户交互数据，包括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万用户，近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300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万次点击，共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36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万多篇不同的新闻文章，同时每篇新闻文章有对应的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embedding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向量表示。为了保证比赛的公平性，</a:t>
            </a:r>
            <a:r>
              <a:rPr lang="zh-CN" altLang="en-US" sz="1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将会从中抽取</a:t>
            </a:r>
            <a:r>
              <a:rPr lang="en-US" altLang="zh-CN" sz="1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1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万用户的点击日志数据作为训练集，</a:t>
            </a:r>
            <a:r>
              <a:rPr lang="en-US" altLang="zh-CN" sz="1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万用户的点击日志数据作为测试集</a:t>
            </a:r>
            <a:r>
              <a:rPr lang="en-US" altLang="zh-CN" sz="1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万用户的点击日志数据作为测试集</a:t>
            </a:r>
            <a:r>
              <a:rPr lang="en-US" altLang="zh-CN" sz="1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。预测测试集中所有用户下一次可能点击的新闻是什么，每个用户返回</a:t>
            </a:r>
            <a:r>
              <a:rPr lang="en-US" altLang="zh-CN" sz="1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篇文章。</a:t>
            </a:r>
            <a:endParaRPr lang="zh-CN" altLang="en-US" sz="1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EB5F71-4B3A-4E3A-BABB-057097246751}"/>
              </a:ext>
            </a:extLst>
          </p:cNvPr>
          <p:cNvSpPr txBox="1"/>
          <p:nvPr/>
        </p:nvSpPr>
        <p:spPr>
          <a:xfrm>
            <a:off x="827648" y="1380314"/>
            <a:ext cx="3291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3.1 </a:t>
            </a: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赛题任务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3EACD91-A56B-4971-9BBA-A5B1E4CAC855}"/>
              </a:ext>
            </a:extLst>
          </p:cNvPr>
          <p:cNvGrpSpPr/>
          <p:nvPr/>
        </p:nvGrpSpPr>
        <p:grpSpPr>
          <a:xfrm>
            <a:off x="2003474" y="3353830"/>
            <a:ext cx="5015133" cy="1971237"/>
            <a:chOff x="2128911" y="3444143"/>
            <a:chExt cx="5015133" cy="1971237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D628E492-0F22-4243-BE90-7F5176F32F4E}"/>
                </a:ext>
              </a:extLst>
            </p:cNvPr>
            <p:cNvSpPr/>
            <p:nvPr/>
          </p:nvSpPr>
          <p:spPr>
            <a:xfrm>
              <a:off x="2128911" y="3458937"/>
              <a:ext cx="705728" cy="38044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用户</a:t>
              </a:r>
              <a:r>
                <a:rPr lang="en-US" altLang="zh-CN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endPara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29014B08-7CB4-4BEF-AAB6-CE850D5AEB5F}"/>
                </a:ext>
              </a:extLst>
            </p:cNvPr>
            <p:cNvSpPr/>
            <p:nvPr/>
          </p:nvSpPr>
          <p:spPr>
            <a:xfrm>
              <a:off x="3230881" y="3458936"/>
              <a:ext cx="705728" cy="380449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29AE01B9-D29D-4F51-BEE9-56DCEFD73E6A}"/>
                </a:ext>
              </a:extLst>
            </p:cNvPr>
            <p:cNvSpPr/>
            <p:nvPr/>
          </p:nvSpPr>
          <p:spPr>
            <a:xfrm>
              <a:off x="4332851" y="3458935"/>
              <a:ext cx="705728" cy="380449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787CFC9E-FFD3-423A-9B40-8BCCFF80EEB7}"/>
                </a:ext>
              </a:extLst>
            </p:cNvPr>
            <p:cNvSpPr/>
            <p:nvPr/>
          </p:nvSpPr>
          <p:spPr>
            <a:xfrm>
              <a:off x="5434821" y="3444143"/>
              <a:ext cx="705728" cy="38044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文章？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537618B1-55F8-47B6-AB6F-E2FF3EE12609}"/>
                </a:ext>
              </a:extLst>
            </p:cNvPr>
            <p:cNvSpPr/>
            <p:nvPr/>
          </p:nvSpPr>
          <p:spPr>
            <a:xfrm>
              <a:off x="2128911" y="4003025"/>
              <a:ext cx="705728" cy="38044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用户</a:t>
              </a:r>
              <a:r>
                <a:rPr lang="en-US" altLang="zh-CN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  <a:endPara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BE3A14B5-9CDA-4089-B10C-47E1A1259BC5}"/>
                </a:ext>
              </a:extLst>
            </p:cNvPr>
            <p:cNvSpPr/>
            <p:nvPr/>
          </p:nvSpPr>
          <p:spPr>
            <a:xfrm>
              <a:off x="3230881" y="4003025"/>
              <a:ext cx="705728" cy="380449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27AE14BB-8934-4A33-B422-9EF48BE08ADE}"/>
                </a:ext>
              </a:extLst>
            </p:cNvPr>
            <p:cNvSpPr/>
            <p:nvPr/>
          </p:nvSpPr>
          <p:spPr>
            <a:xfrm>
              <a:off x="4332851" y="4013576"/>
              <a:ext cx="705728" cy="380449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484E2F01-0827-4F4F-BC2E-B09831880839}"/>
                </a:ext>
              </a:extLst>
            </p:cNvPr>
            <p:cNvSpPr/>
            <p:nvPr/>
          </p:nvSpPr>
          <p:spPr>
            <a:xfrm>
              <a:off x="5434821" y="4003025"/>
              <a:ext cx="705728" cy="380449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endPara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BD5677F9-8507-4B5D-8B23-EED9D42607D9}"/>
                </a:ext>
              </a:extLst>
            </p:cNvPr>
            <p:cNvSpPr/>
            <p:nvPr/>
          </p:nvSpPr>
          <p:spPr>
            <a:xfrm>
              <a:off x="2128911" y="5034931"/>
              <a:ext cx="705728" cy="38044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用户</a:t>
              </a:r>
              <a:r>
                <a:rPr lang="en-US" altLang="zh-CN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C</a:t>
              </a:r>
              <a:endPara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B9629B6F-CE27-429F-BE07-DC1A9C950C13}"/>
                </a:ext>
              </a:extLst>
            </p:cNvPr>
            <p:cNvSpPr/>
            <p:nvPr/>
          </p:nvSpPr>
          <p:spPr>
            <a:xfrm>
              <a:off x="3230881" y="5034930"/>
              <a:ext cx="705728" cy="380449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18A29003-23D7-4C4E-B76A-D3C5C7D03FB2}"/>
                </a:ext>
              </a:extLst>
            </p:cNvPr>
            <p:cNvSpPr/>
            <p:nvPr/>
          </p:nvSpPr>
          <p:spPr>
            <a:xfrm>
              <a:off x="4332851" y="5034929"/>
              <a:ext cx="705728" cy="380449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</a:t>
              </a:r>
              <a:r>
                <a:rPr lang="en-US" altLang="zh-CN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FB1F3EBA-5545-459A-AD0F-732055DFE9AB}"/>
                </a:ext>
              </a:extLst>
            </p:cNvPr>
            <p:cNvSpPr/>
            <p:nvPr/>
          </p:nvSpPr>
          <p:spPr>
            <a:xfrm>
              <a:off x="5434821" y="5034929"/>
              <a:ext cx="705728" cy="38044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文章？</a:t>
              </a: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F5C828EF-09A6-4931-84E6-69962C745DF7}"/>
                </a:ext>
              </a:extLst>
            </p:cNvPr>
            <p:cNvSpPr/>
            <p:nvPr/>
          </p:nvSpPr>
          <p:spPr>
            <a:xfrm>
              <a:off x="6438316" y="4003024"/>
              <a:ext cx="705728" cy="38044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文章？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110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D10A99-35C6-480E-ABC1-59E888DBF612}"/>
              </a:ext>
            </a:extLst>
          </p:cNvPr>
          <p:cNvSpPr txBox="1"/>
          <p:nvPr/>
        </p:nvSpPr>
        <p:spPr>
          <a:xfrm>
            <a:off x="555672" y="926123"/>
            <a:ext cx="329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赛题理解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EB5F71-4B3A-4E3A-BABB-057097246751}"/>
              </a:ext>
            </a:extLst>
          </p:cNvPr>
          <p:cNvSpPr txBox="1"/>
          <p:nvPr/>
        </p:nvSpPr>
        <p:spPr>
          <a:xfrm>
            <a:off x="827648" y="1380314"/>
            <a:ext cx="3291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3.3 </a:t>
            </a: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赛题数据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BD5DC8E-3E8D-4937-BAE6-606D4F6E1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27" y="2278332"/>
            <a:ext cx="3401738" cy="183170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30FD4FA-0060-41BE-B2A8-97EE59E67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937" y="777239"/>
            <a:ext cx="3672874" cy="479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2F12A7B4-9CAC-41D3-85B8-81AA65D3B361}"/>
              </a:ext>
            </a:extLst>
          </p:cNvPr>
          <p:cNvSpPr/>
          <p:nvPr/>
        </p:nvSpPr>
        <p:spPr>
          <a:xfrm>
            <a:off x="862507" y="3732583"/>
            <a:ext cx="4722057" cy="16342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412E57CC-16CC-452D-88D2-54ACEEC65A22}"/>
              </a:ext>
            </a:extLst>
          </p:cNvPr>
          <p:cNvSpPr/>
          <p:nvPr/>
        </p:nvSpPr>
        <p:spPr>
          <a:xfrm>
            <a:off x="5823120" y="3717917"/>
            <a:ext cx="1617785" cy="16783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8D10A99-35C6-480E-ABC1-59E888DBF612}"/>
              </a:ext>
            </a:extLst>
          </p:cNvPr>
          <p:cNvSpPr txBox="1"/>
          <p:nvPr/>
        </p:nvSpPr>
        <p:spPr>
          <a:xfrm>
            <a:off x="555672" y="926123"/>
            <a:ext cx="329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赛题理解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EB5F71-4B3A-4E3A-BABB-057097246751}"/>
              </a:ext>
            </a:extLst>
          </p:cNvPr>
          <p:cNvSpPr txBox="1"/>
          <p:nvPr/>
        </p:nvSpPr>
        <p:spPr>
          <a:xfrm>
            <a:off x="827648" y="1380314"/>
            <a:ext cx="3291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3.4 </a:t>
            </a: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评价指标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F84E663-EA99-41A6-B49E-B2E5763A2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005" y="2277288"/>
            <a:ext cx="2526344" cy="5036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E372B05-B6F0-4014-A451-82FA9077B170}"/>
              </a:ext>
            </a:extLst>
          </p:cNvPr>
          <p:cNvSpPr txBox="1"/>
          <p:nvPr/>
        </p:nvSpPr>
        <p:spPr>
          <a:xfrm>
            <a:off x="921435" y="1892105"/>
            <a:ext cx="7385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MRR(Mean Reciprocal Rank):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首先对选手提交的表格中的每个用户计算用户得分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23B4084-5A21-4BAC-A5BC-6B71ACDEE8BD}"/>
              </a:ext>
            </a:extLst>
          </p:cNvPr>
          <p:cNvSpPr txBox="1"/>
          <p:nvPr/>
        </p:nvSpPr>
        <p:spPr>
          <a:xfrm>
            <a:off x="921435" y="2938805"/>
            <a:ext cx="7385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其中，如果选手对该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user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的预测结果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predict k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命中该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user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实际点击的文章则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s(user, k)=1;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否则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s(user, k)=0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。该选手最终得分为预测的所又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user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得分的平均值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DA83E2B-F89B-475E-BDD3-156F87F8E098}"/>
              </a:ext>
            </a:extLst>
          </p:cNvPr>
          <p:cNvSpPr/>
          <p:nvPr/>
        </p:nvSpPr>
        <p:spPr>
          <a:xfrm>
            <a:off x="921435" y="3991391"/>
            <a:ext cx="604910" cy="324145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A5B8352-581E-4502-97E1-55F8F4F7B80E}"/>
              </a:ext>
            </a:extLst>
          </p:cNvPr>
          <p:cNvSpPr/>
          <p:nvPr/>
        </p:nvSpPr>
        <p:spPr>
          <a:xfrm>
            <a:off x="1751418" y="3998871"/>
            <a:ext cx="604910" cy="32414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文章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689C48D-445A-406A-954B-549541FA3244}"/>
              </a:ext>
            </a:extLst>
          </p:cNvPr>
          <p:cNvSpPr/>
          <p:nvPr/>
        </p:nvSpPr>
        <p:spPr>
          <a:xfrm>
            <a:off x="921435" y="4450674"/>
            <a:ext cx="604910" cy="324145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E9842D8-8220-45B4-86FB-1B6025750E23}"/>
              </a:ext>
            </a:extLst>
          </p:cNvPr>
          <p:cNvSpPr/>
          <p:nvPr/>
        </p:nvSpPr>
        <p:spPr>
          <a:xfrm>
            <a:off x="921435" y="4909957"/>
            <a:ext cx="604910" cy="324145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2519EAE-319E-4876-ABDB-341942311146}"/>
              </a:ext>
            </a:extLst>
          </p:cNvPr>
          <p:cNvSpPr/>
          <p:nvPr/>
        </p:nvSpPr>
        <p:spPr>
          <a:xfrm>
            <a:off x="2518110" y="3999236"/>
            <a:ext cx="604910" cy="3241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文章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8FEA2A94-7789-4712-B0CB-8FE9A52C342F}"/>
              </a:ext>
            </a:extLst>
          </p:cNvPr>
          <p:cNvSpPr/>
          <p:nvPr/>
        </p:nvSpPr>
        <p:spPr>
          <a:xfrm>
            <a:off x="3284802" y="4017304"/>
            <a:ext cx="604910" cy="3241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文章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2EC4EC8C-7B94-46F0-A8C3-B2E0A266C25D}"/>
              </a:ext>
            </a:extLst>
          </p:cNvPr>
          <p:cNvSpPr/>
          <p:nvPr/>
        </p:nvSpPr>
        <p:spPr>
          <a:xfrm>
            <a:off x="4051494" y="4017304"/>
            <a:ext cx="604910" cy="3241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文章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FAF6BEF9-A065-4A33-8411-D5CB012E17B9}"/>
              </a:ext>
            </a:extLst>
          </p:cNvPr>
          <p:cNvSpPr/>
          <p:nvPr/>
        </p:nvSpPr>
        <p:spPr>
          <a:xfrm>
            <a:off x="4818186" y="4011917"/>
            <a:ext cx="604910" cy="3241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文章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7FA2C607-7E5C-4AB4-90A1-DFA35CB52A41}"/>
              </a:ext>
            </a:extLst>
          </p:cNvPr>
          <p:cNvSpPr/>
          <p:nvPr/>
        </p:nvSpPr>
        <p:spPr>
          <a:xfrm>
            <a:off x="1751418" y="4461200"/>
            <a:ext cx="604910" cy="32414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文章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A8DC7DF-49CC-41DE-8B4C-57DC2FFD4DC0}"/>
              </a:ext>
            </a:extLst>
          </p:cNvPr>
          <p:cNvSpPr/>
          <p:nvPr/>
        </p:nvSpPr>
        <p:spPr>
          <a:xfrm>
            <a:off x="2518110" y="4461565"/>
            <a:ext cx="604910" cy="3241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文章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C90D4720-F55A-4AAD-A4F8-C9EA35972015}"/>
              </a:ext>
            </a:extLst>
          </p:cNvPr>
          <p:cNvSpPr/>
          <p:nvPr/>
        </p:nvSpPr>
        <p:spPr>
          <a:xfrm>
            <a:off x="3284802" y="4479633"/>
            <a:ext cx="604910" cy="3241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文章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FC988A56-A89A-41A6-BA38-9B6CA545C173}"/>
              </a:ext>
            </a:extLst>
          </p:cNvPr>
          <p:cNvSpPr/>
          <p:nvPr/>
        </p:nvSpPr>
        <p:spPr>
          <a:xfrm>
            <a:off x="4051494" y="4479633"/>
            <a:ext cx="604910" cy="3241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文章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B7E71EE9-C3AC-43B6-AC3A-9DA9C74287A6}"/>
              </a:ext>
            </a:extLst>
          </p:cNvPr>
          <p:cNvSpPr/>
          <p:nvPr/>
        </p:nvSpPr>
        <p:spPr>
          <a:xfrm>
            <a:off x="4818186" y="4474246"/>
            <a:ext cx="604910" cy="3241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文章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4CEEA17D-D266-40DD-8846-B0C7BB7C87F5}"/>
              </a:ext>
            </a:extLst>
          </p:cNvPr>
          <p:cNvSpPr/>
          <p:nvPr/>
        </p:nvSpPr>
        <p:spPr>
          <a:xfrm>
            <a:off x="1751418" y="4923529"/>
            <a:ext cx="604910" cy="32414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文章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BA435FA7-56E2-4F0A-B316-F97F77C440B8}"/>
              </a:ext>
            </a:extLst>
          </p:cNvPr>
          <p:cNvSpPr/>
          <p:nvPr/>
        </p:nvSpPr>
        <p:spPr>
          <a:xfrm>
            <a:off x="2518110" y="4923894"/>
            <a:ext cx="604910" cy="3241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文章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C49BEE1D-281D-4CDD-B91C-A97626029023}"/>
              </a:ext>
            </a:extLst>
          </p:cNvPr>
          <p:cNvSpPr/>
          <p:nvPr/>
        </p:nvSpPr>
        <p:spPr>
          <a:xfrm>
            <a:off x="3284802" y="4941962"/>
            <a:ext cx="604910" cy="3241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文章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87563CB1-2854-4BDB-BD17-1D8EECD96258}"/>
              </a:ext>
            </a:extLst>
          </p:cNvPr>
          <p:cNvSpPr/>
          <p:nvPr/>
        </p:nvSpPr>
        <p:spPr>
          <a:xfrm>
            <a:off x="4051494" y="4941962"/>
            <a:ext cx="604910" cy="3241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文章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78D16E3B-CFB5-449A-BE0E-9D3420E8B65F}"/>
              </a:ext>
            </a:extLst>
          </p:cNvPr>
          <p:cNvSpPr/>
          <p:nvPr/>
        </p:nvSpPr>
        <p:spPr>
          <a:xfrm>
            <a:off x="4818186" y="4936575"/>
            <a:ext cx="604910" cy="32414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文章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21015C18-922A-43DA-B183-F4D7B7E5E1D0}"/>
              </a:ext>
            </a:extLst>
          </p:cNvPr>
          <p:cNvSpPr/>
          <p:nvPr/>
        </p:nvSpPr>
        <p:spPr>
          <a:xfrm>
            <a:off x="5963813" y="4039068"/>
            <a:ext cx="604910" cy="324145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DB1F5D57-235B-456B-B38C-3C1E99AD4F92}"/>
              </a:ext>
            </a:extLst>
          </p:cNvPr>
          <p:cNvSpPr/>
          <p:nvPr/>
        </p:nvSpPr>
        <p:spPr>
          <a:xfrm>
            <a:off x="5963813" y="4498351"/>
            <a:ext cx="604910" cy="324145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CA9E90C2-A3B6-438A-8973-0705E4E3CBE4}"/>
              </a:ext>
            </a:extLst>
          </p:cNvPr>
          <p:cNvSpPr/>
          <p:nvPr/>
        </p:nvSpPr>
        <p:spPr>
          <a:xfrm>
            <a:off x="5963813" y="4957634"/>
            <a:ext cx="604910" cy="324145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FF9E7910-B7BC-4851-9F5D-22FEA2B74F86}"/>
              </a:ext>
            </a:extLst>
          </p:cNvPr>
          <p:cNvSpPr/>
          <p:nvPr/>
        </p:nvSpPr>
        <p:spPr>
          <a:xfrm>
            <a:off x="6674820" y="4041375"/>
            <a:ext cx="604910" cy="324144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文章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86CF010B-5758-4264-8389-17E1ECC3C105}"/>
              </a:ext>
            </a:extLst>
          </p:cNvPr>
          <p:cNvSpPr/>
          <p:nvPr/>
        </p:nvSpPr>
        <p:spPr>
          <a:xfrm>
            <a:off x="6674820" y="4503704"/>
            <a:ext cx="604910" cy="324144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文章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7B3C2F1C-8B38-4217-B39D-3B04EA415DCB}"/>
              </a:ext>
            </a:extLst>
          </p:cNvPr>
          <p:cNvSpPr/>
          <p:nvPr/>
        </p:nvSpPr>
        <p:spPr>
          <a:xfrm>
            <a:off x="6674820" y="4966033"/>
            <a:ext cx="604910" cy="324144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文章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BE0375A-6A73-46CD-B4E2-BA0F75B10889}"/>
              </a:ext>
            </a:extLst>
          </p:cNvPr>
          <p:cNvSpPr txBox="1"/>
          <p:nvPr/>
        </p:nvSpPr>
        <p:spPr>
          <a:xfrm>
            <a:off x="2651754" y="3709527"/>
            <a:ext cx="1266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预测输出结果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BE984B9-3FD7-4B97-BD36-F1928ED8029D}"/>
              </a:ext>
            </a:extLst>
          </p:cNvPr>
          <p:cNvSpPr txBox="1"/>
          <p:nvPr/>
        </p:nvSpPr>
        <p:spPr>
          <a:xfrm>
            <a:off x="5915180" y="3717917"/>
            <a:ext cx="1456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用户实际点击结果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D8A6996-5CAB-45C1-9040-6AD93D84A72E}"/>
              </a:ext>
            </a:extLst>
          </p:cNvPr>
          <p:cNvSpPr txBox="1"/>
          <p:nvPr/>
        </p:nvSpPr>
        <p:spPr>
          <a:xfrm>
            <a:off x="7440905" y="4020100"/>
            <a:ext cx="1311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(0+1+0+0+0)/2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BCD7ACD-CFF4-4912-BE79-971948A0C510}"/>
              </a:ext>
            </a:extLst>
          </p:cNvPr>
          <p:cNvSpPr txBox="1"/>
          <p:nvPr/>
        </p:nvSpPr>
        <p:spPr>
          <a:xfrm>
            <a:off x="7447632" y="4498351"/>
            <a:ext cx="1311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(0+0+1+0+0)/3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F9306A4-23B1-40CE-AAE8-0439A46AE6AA}"/>
              </a:ext>
            </a:extLst>
          </p:cNvPr>
          <p:cNvSpPr txBox="1"/>
          <p:nvPr/>
        </p:nvSpPr>
        <p:spPr>
          <a:xfrm>
            <a:off x="7447632" y="4974002"/>
            <a:ext cx="1311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(0+0+0+1+0)/4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31C58EA-FEAF-45B1-98BD-E19851FFA4C2}"/>
              </a:ext>
            </a:extLst>
          </p:cNvPr>
          <p:cNvSpPr txBox="1"/>
          <p:nvPr/>
        </p:nvSpPr>
        <p:spPr>
          <a:xfrm>
            <a:off x="7073838" y="5352758"/>
            <a:ext cx="1905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总分：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(1/2+1/3+1/4)/3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24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D10A99-35C6-480E-ABC1-59E888DBF612}"/>
              </a:ext>
            </a:extLst>
          </p:cNvPr>
          <p:cNvSpPr txBox="1"/>
          <p:nvPr/>
        </p:nvSpPr>
        <p:spPr>
          <a:xfrm>
            <a:off x="555672" y="926123"/>
            <a:ext cx="329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赛题理解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EB5F71-4B3A-4E3A-BABB-057097246751}"/>
              </a:ext>
            </a:extLst>
          </p:cNvPr>
          <p:cNvSpPr txBox="1"/>
          <p:nvPr/>
        </p:nvSpPr>
        <p:spPr>
          <a:xfrm>
            <a:off x="827648" y="1380314"/>
            <a:ext cx="3291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3.5 </a:t>
            </a: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基线方案</a:t>
            </a:r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(Baseline)</a:t>
            </a:r>
            <a:endParaRPr lang="zh-CN" altLang="en-US" sz="16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5007ED6-F0F0-4D25-805E-97481654B964}"/>
              </a:ext>
            </a:extLst>
          </p:cNvPr>
          <p:cNvGrpSpPr/>
          <p:nvPr/>
        </p:nvGrpSpPr>
        <p:grpSpPr>
          <a:xfrm>
            <a:off x="2075888" y="2191342"/>
            <a:ext cx="4992223" cy="978029"/>
            <a:chOff x="752622" y="1881852"/>
            <a:chExt cx="4992223" cy="978029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84F1C244-07C7-42B2-8DD6-CBC761916CCA}"/>
                </a:ext>
              </a:extLst>
            </p:cNvPr>
            <p:cNvSpPr/>
            <p:nvPr/>
          </p:nvSpPr>
          <p:spPr>
            <a:xfrm>
              <a:off x="752622" y="1949953"/>
              <a:ext cx="879228" cy="88383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海量文章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1E2323C3-F7C0-4BCA-ABA6-153A5DC3E03E}"/>
                </a:ext>
              </a:extLst>
            </p:cNvPr>
            <p:cNvSpPr/>
            <p:nvPr/>
          </p:nvSpPr>
          <p:spPr>
            <a:xfrm>
              <a:off x="2825854" y="1944424"/>
              <a:ext cx="879227" cy="88383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候选文章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79A4FDDE-B6AB-4BC5-888D-18A221A5CC28}"/>
                </a:ext>
              </a:extLst>
            </p:cNvPr>
            <p:cNvSpPr/>
            <p:nvPr/>
          </p:nvSpPr>
          <p:spPr>
            <a:xfrm>
              <a:off x="4914853" y="1976050"/>
              <a:ext cx="829992" cy="88383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排序列表</a:t>
              </a:r>
            </a:p>
          </p:txBody>
        </p:sp>
        <p:sp>
          <p:nvSpPr>
            <p:cNvPr id="13" name="箭头: 右 12">
              <a:extLst>
                <a:ext uri="{FF2B5EF4-FFF2-40B4-BE49-F238E27FC236}">
                  <a16:creationId xmlns:a16="http://schemas.microsoft.com/office/drawing/2014/main" id="{49553F93-FB95-4616-8A62-4E1207D41565}"/>
                </a:ext>
              </a:extLst>
            </p:cNvPr>
            <p:cNvSpPr/>
            <p:nvPr/>
          </p:nvSpPr>
          <p:spPr>
            <a:xfrm>
              <a:off x="1791867" y="2282810"/>
              <a:ext cx="879226" cy="270310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BFB7485-E1D9-42E5-97D5-E69B7D3308D3}"/>
                </a:ext>
              </a:extLst>
            </p:cNvPr>
            <p:cNvSpPr txBox="1"/>
            <p:nvPr/>
          </p:nvSpPr>
          <p:spPr>
            <a:xfrm>
              <a:off x="1862206" y="1913478"/>
              <a:ext cx="654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召回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AD58E24-8F73-4C79-A8F6-E68DCE5071AD}"/>
                </a:ext>
              </a:extLst>
            </p:cNvPr>
            <p:cNvSpPr txBox="1"/>
            <p:nvPr/>
          </p:nvSpPr>
          <p:spPr>
            <a:xfrm>
              <a:off x="3967044" y="1881852"/>
              <a:ext cx="654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排序</a:t>
              </a:r>
            </a:p>
          </p:txBody>
        </p:sp>
        <p:sp>
          <p:nvSpPr>
            <p:cNvPr id="16" name="箭头: 右 15">
              <a:extLst>
                <a:ext uri="{FF2B5EF4-FFF2-40B4-BE49-F238E27FC236}">
                  <a16:creationId xmlns:a16="http://schemas.microsoft.com/office/drawing/2014/main" id="{37D667B6-D7FC-46E1-B484-B552163A2EBB}"/>
                </a:ext>
              </a:extLst>
            </p:cNvPr>
            <p:cNvSpPr/>
            <p:nvPr/>
          </p:nvSpPr>
          <p:spPr>
            <a:xfrm>
              <a:off x="3870354" y="2251184"/>
              <a:ext cx="879226" cy="270310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883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D10A99-35C6-480E-ABC1-59E888DBF612}"/>
              </a:ext>
            </a:extLst>
          </p:cNvPr>
          <p:cNvSpPr txBox="1"/>
          <p:nvPr/>
        </p:nvSpPr>
        <p:spPr>
          <a:xfrm>
            <a:off x="555672" y="926123"/>
            <a:ext cx="329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赛题理解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EB5F71-4B3A-4E3A-BABB-057097246751}"/>
              </a:ext>
            </a:extLst>
          </p:cNvPr>
          <p:cNvSpPr txBox="1"/>
          <p:nvPr/>
        </p:nvSpPr>
        <p:spPr>
          <a:xfrm>
            <a:off x="827648" y="1380314"/>
            <a:ext cx="3291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3.5 </a:t>
            </a: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赛题建模</a:t>
            </a:r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召回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CF5746-5709-48CC-8EFB-BB6BB3055D7E}"/>
              </a:ext>
            </a:extLst>
          </p:cNvPr>
          <p:cNvSpPr txBox="1"/>
          <p:nvPr/>
        </p:nvSpPr>
        <p:spPr>
          <a:xfrm>
            <a:off x="827648" y="1966583"/>
            <a:ext cx="74488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为什么需要召回？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如何做召回？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召回得到了什么？</a:t>
            </a:r>
          </a:p>
        </p:txBody>
      </p:sp>
    </p:spTree>
    <p:extLst>
      <p:ext uri="{BB962C8B-B14F-4D97-AF65-F5344CB8AC3E}">
        <p14:creationId xmlns:p14="http://schemas.microsoft.com/office/powerpoint/2010/main" val="360858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AYOUT_SLIDE" val="1|4|NoFill|#FFFFFF|False|True|"/>
  <p:tag name="RESOURCELIBID_SMARTLAYOUT" val="55607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AYOUT_SLIDE" val="1|1|NoFill|#FFFFFF|False|True|"/>
  <p:tag name="RESOURCELIBID_SMARTLAYOUT" val="55606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noFill/>
        <a:noFill/>
        <a:no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ww.99ppt.com">
  <a:themeElements>
    <a:clrScheme name="0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636989099528524091</Template>
  <TotalTime>4054</TotalTime>
  <Words>2075</Words>
  <Application>Microsoft Office PowerPoint</Application>
  <PresentationFormat>自定义</PresentationFormat>
  <Paragraphs>568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等线</vt:lpstr>
      <vt:lpstr>等线 Light</vt:lpstr>
      <vt:lpstr>宋体</vt:lpstr>
      <vt:lpstr>微软雅黑</vt:lpstr>
      <vt:lpstr>Arial</vt:lpstr>
      <vt:lpstr>Cambria Math</vt:lpstr>
      <vt:lpstr>Times New Roman</vt:lpstr>
      <vt:lpstr>Wingdings</vt:lpstr>
      <vt:lpstr>Office 主题​​</vt:lpstr>
      <vt:lpstr>自定义设计方案</vt:lpstr>
      <vt:lpstr>www.99ppt.com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文化运营团队-无多</dc:creator>
  <cp:lastModifiedBy>ryl</cp:lastModifiedBy>
  <cp:revision>968</cp:revision>
  <dcterms:created xsi:type="dcterms:W3CDTF">2020-02-22T09:28:00Z</dcterms:created>
  <dcterms:modified xsi:type="dcterms:W3CDTF">2020-12-01T08:51:14Z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