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6" r:id="rId3"/>
    <p:sldId id="267" r:id="rId4"/>
    <p:sldId id="268" r:id="rId5"/>
    <p:sldId id="256" r:id="rId6"/>
    <p:sldId id="258" r:id="rId7"/>
    <p:sldId id="257" r:id="rId8"/>
    <p:sldId id="262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21" autoAdjust="0"/>
    <p:restoredTop sz="88250" autoAdjust="0"/>
  </p:normalViewPr>
  <p:slideViewPr>
    <p:cSldViewPr>
      <p:cViewPr>
        <p:scale>
          <a:sx n="75" d="100"/>
          <a:sy n="75" d="100"/>
        </p:scale>
        <p:origin x="-1939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86181-056C-4CE5-928F-7D230DF8B159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36EC3-47A8-40EE-A90B-63C1D0736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6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36EC3-47A8-40EE-A90B-63C1D0736D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36EC3-47A8-40EE-A90B-63C1D0736D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36EC3-47A8-40EE-A90B-63C1D0736D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36EC3-47A8-40EE-A90B-63C1D0736D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키움 증권 </a:t>
            </a:r>
            <a:r>
              <a:rPr lang="en-US" altLang="ko-KR" dirty="0" smtClean="0">
                <a:solidFill>
                  <a:schemeClr val="tx1"/>
                </a:solidFill>
              </a:rPr>
              <a:t>Open API (</a:t>
            </a:r>
            <a:r>
              <a:rPr lang="en-US" altLang="ko-KR" dirty="0" err="1" smtClean="0">
                <a:solidFill>
                  <a:schemeClr val="tx1"/>
                </a:solidFill>
              </a:rPr>
              <a:t>Labview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프로그램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1052736"/>
            <a:ext cx="4705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사전준비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1) </a:t>
            </a:r>
            <a:r>
              <a:rPr lang="ko-KR" altLang="en-US" dirty="0" err="1" smtClean="0"/>
              <a:t>키움증권</a:t>
            </a:r>
            <a:r>
              <a:rPr lang="ko-KR" altLang="en-US" dirty="0" smtClean="0"/>
              <a:t> 계좌 만들기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2) </a:t>
            </a:r>
            <a:r>
              <a:rPr lang="en-US" altLang="ko-KR" dirty="0" err="1" smtClean="0"/>
              <a:t>OpenAPISetup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3) </a:t>
            </a:r>
            <a:r>
              <a:rPr lang="en-US" altLang="ko-KR" dirty="0" err="1" smtClean="0"/>
              <a:t>KOAStudioSA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4) </a:t>
            </a:r>
            <a:r>
              <a:rPr lang="ko-KR" altLang="en-US" dirty="0" smtClean="0"/>
              <a:t>키움 </a:t>
            </a:r>
            <a:r>
              <a:rPr lang="en-US" altLang="ko-KR" dirty="0" err="1" smtClean="0"/>
              <a:t>Openapi</a:t>
            </a:r>
            <a:r>
              <a:rPr lang="en-US" altLang="ko-KR" dirty="0" smtClean="0"/>
              <a:t> + </a:t>
            </a:r>
            <a:r>
              <a:rPr lang="ko-KR" altLang="en-US" dirty="0" smtClean="0"/>
              <a:t>개발 가이드  </a:t>
            </a:r>
            <a:r>
              <a:rPr lang="ko-KR" altLang="en-US" dirty="0" err="1" smtClean="0"/>
              <a:t>열공하기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3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60648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키움증권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Open API </a:t>
            </a:r>
            <a:r>
              <a:rPr lang="ko-KR" altLang="en-US" b="1" dirty="0" err="1" smtClean="0"/>
              <a:t>컨드롤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이벤트콜벡함수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2344" y="913675"/>
            <a:ext cx="258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OnReceiveChejanData</a:t>
            </a:r>
            <a:endParaRPr lang="en-US" altLang="ko-KR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23528" y="1196752"/>
            <a:ext cx="25852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: </a:t>
            </a:r>
            <a:r>
              <a:rPr lang="ko-KR" altLang="en-US" sz="1200" dirty="0" smtClean="0">
                <a:solidFill>
                  <a:prstClr val="black"/>
                </a:solidFill>
              </a:rPr>
              <a:t>주문 접수</a:t>
            </a:r>
            <a:r>
              <a:rPr lang="en-US" altLang="ko-KR" sz="1200" dirty="0" smtClean="0">
                <a:solidFill>
                  <a:prstClr val="black"/>
                </a:solidFill>
              </a:rPr>
              <a:t>/ </a:t>
            </a:r>
            <a:r>
              <a:rPr lang="ko-KR" altLang="en-US" sz="1200" dirty="0" smtClean="0">
                <a:solidFill>
                  <a:prstClr val="black"/>
                </a:solidFill>
              </a:rPr>
              <a:t>확인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수신시</a:t>
            </a:r>
            <a:r>
              <a:rPr lang="ko-KR" altLang="en-US" sz="1200" dirty="0" smtClean="0">
                <a:solidFill>
                  <a:prstClr val="black"/>
                </a:solidFill>
              </a:rPr>
              <a:t> 이벤트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6145" y="925317"/>
            <a:ext cx="20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OnEventConnect</a:t>
            </a:r>
            <a:endParaRPr lang="en-US" altLang="ko-KR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354941" y="1238037"/>
            <a:ext cx="25852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: </a:t>
            </a:r>
            <a:r>
              <a:rPr lang="ko-KR" altLang="en-US" sz="1200" dirty="0" smtClean="0">
                <a:solidFill>
                  <a:prstClr val="black"/>
                </a:solidFill>
              </a:rPr>
              <a:t>통신 연결상태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변경시</a:t>
            </a:r>
            <a:r>
              <a:rPr lang="ko-KR" altLang="en-US" sz="1200" dirty="0" smtClean="0">
                <a:solidFill>
                  <a:prstClr val="black"/>
                </a:solidFill>
              </a:rPr>
              <a:t> 이벤트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1764" y="969511"/>
            <a:ext cx="286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OnReceiveRealCondition</a:t>
            </a:r>
            <a:endParaRPr lang="en-US" altLang="ko-KR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6150479" y="1268705"/>
            <a:ext cx="2585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: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조건식</a:t>
            </a:r>
            <a:r>
              <a:rPr lang="ko-KR" altLang="en-US" sz="1200" dirty="0" smtClean="0">
                <a:solidFill>
                  <a:prstClr val="black"/>
                </a:solidFill>
              </a:rPr>
              <a:t> 검색 실시간 편입</a:t>
            </a:r>
            <a:r>
              <a:rPr lang="en-US" altLang="ko-KR" sz="1200" dirty="0" smtClean="0">
                <a:solidFill>
                  <a:prstClr val="black"/>
                </a:solidFill>
              </a:rPr>
              <a:t>,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  </a:t>
            </a:r>
            <a:r>
              <a:rPr lang="ko-KR" altLang="en-US" sz="1200" dirty="0" smtClean="0">
                <a:solidFill>
                  <a:prstClr val="black"/>
                </a:solidFill>
              </a:rPr>
              <a:t>이탈 종목 이벤트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1" t="12103" r="66325" b="11648"/>
          <a:stretch/>
        </p:blipFill>
        <p:spPr bwMode="auto">
          <a:xfrm>
            <a:off x="718441" y="1751826"/>
            <a:ext cx="1728192" cy="409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8" t="15131" r="65354" b="14694"/>
          <a:stretch/>
        </p:blipFill>
        <p:spPr bwMode="auto">
          <a:xfrm>
            <a:off x="3431570" y="1730370"/>
            <a:ext cx="155448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t="12505" r="79833" b="23746"/>
          <a:stretch/>
        </p:blipFill>
        <p:spPr bwMode="auto">
          <a:xfrm>
            <a:off x="6168503" y="1754882"/>
            <a:ext cx="1940560" cy="418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30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60648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키움증권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Open API </a:t>
            </a:r>
            <a:r>
              <a:rPr lang="ko-KR" altLang="en-US" b="1" dirty="0" err="1" smtClean="0"/>
              <a:t>컨드롤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이벤트콜벡함수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3354941" y="1336333"/>
            <a:ext cx="2585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: </a:t>
            </a:r>
            <a:r>
              <a:rPr lang="ko-KR" altLang="en-US" sz="1200" dirty="0" smtClean="0">
                <a:solidFill>
                  <a:prstClr val="black"/>
                </a:solidFill>
              </a:rPr>
              <a:t>로컬에 사용자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조건시</a:t>
            </a:r>
            <a:r>
              <a:rPr lang="ko-KR" altLang="en-US" sz="1200" dirty="0" smtClean="0">
                <a:solidFill>
                  <a:prstClr val="black"/>
                </a:solidFill>
              </a:rPr>
              <a:t> 저장 성공여부 응답 이벤트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0824" y="1005463"/>
            <a:ext cx="264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OnReceiveRrCondition</a:t>
            </a:r>
            <a:endParaRPr lang="en-US" altLang="ko-KR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19539" y="1304657"/>
            <a:ext cx="25852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: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조건식</a:t>
            </a:r>
            <a:r>
              <a:rPr lang="ko-KR" altLang="en-US" sz="1200" dirty="0" smtClean="0">
                <a:solidFill>
                  <a:prstClr val="black"/>
                </a:solidFill>
              </a:rPr>
              <a:t> 검색 조회응답 이벤트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4941" y="1005463"/>
            <a:ext cx="275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OnReceiveConditionVer</a:t>
            </a:r>
            <a:endParaRPr lang="en-US" altLang="ko-KR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2" t="11321" r="64961" b="6678"/>
          <a:stretch/>
        </p:blipFill>
        <p:spPr bwMode="auto">
          <a:xfrm>
            <a:off x="611560" y="1826558"/>
            <a:ext cx="1422400" cy="39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4" t="14253" r="66056" b="8785"/>
          <a:stretch/>
        </p:blipFill>
        <p:spPr bwMode="auto">
          <a:xfrm>
            <a:off x="3354941" y="1826558"/>
            <a:ext cx="1635760" cy="347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56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0" y="1052736"/>
            <a:ext cx="791527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키움 증권 </a:t>
            </a:r>
            <a:r>
              <a:rPr lang="en-US" altLang="ko-KR" dirty="0" smtClean="0">
                <a:solidFill>
                  <a:schemeClr val="tx1"/>
                </a:solidFill>
              </a:rPr>
              <a:t>Open API (</a:t>
            </a:r>
            <a:r>
              <a:rPr lang="en-US" altLang="ko-KR" dirty="0" err="1" smtClean="0">
                <a:solidFill>
                  <a:schemeClr val="tx1"/>
                </a:solidFill>
              </a:rPr>
              <a:t>Labview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프로그램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0493" y="2866410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계좌 와 </a:t>
            </a:r>
            <a:r>
              <a:rPr lang="en-US" altLang="ko-KR" dirty="0" smtClean="0">
                <a:solidFill>
                  <a:srgbClr val="FF0000"/>
                </a:solidFill>
              </a:rPr>
              <a:t>ID </a:t>
            </a:r>
            <a:r>
              <a:rPr lang="ko-KR" altLang="en-US" dirty="0" smtClean="0">
                <a:solidFill>
                  <a:srgbClr val="FF0000"/>
                </a:solidFill>
              </a:rPr>
              <a:t>정보 불러오기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키움 증권 </a:t>
            </a:r>
            <a:r>
              <a:rPr lang="en-US" altLang="ko-KR" dirty="0" smtClean="0">
                <a:solidFill>
                  <a:schemeClr val="tx1"/>
                </a:solidFill>
              </a:rPr>
              <a:t>Open API (</a:t>
            </a:r>
            <a:r>
              <a:rPr lang="en-US" altLang="ko-KR" dirty="0" err="1" smtClean="0">
                <a:solidFill>
                  <a:schemeClr val="tx1"/>
                </a:solidFill>
              </a:rPr>
              <a:t>Labview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프로그램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23114" r="30397" b="31969"/>
          <a:stretch/>
        </p:blipFill>
        <p:spPr bwMode="auto">
          <a:xfrm>
            <a:off x="272832" y="836712"/>
            <a:ext cx="7611536" cy="274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22818" r="29333" b="29632"/>
          <a:stretch/>
        </p:blipFill>
        <p:spPr bwMode="auto">
          <a:xfrm>
            <a:off x="405408" y="3717032"/>
            <a:ext cx="7478960" cy="283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87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키움 증권 </a:t>
            </a:r>
            <a:r>
              <a:rPr lang="en-US" altLang="ko-KR" dirty="0" smtClean="0">
                <a:solidFill>
                  <a:schemeClr val="tx1"/>
                </a:solidFill>
              </a:rPr>
              <a:t>Open API (</a:t>
            </a:r>
            <a:r>
              <a:rPr lang="en-US" altLang="ko-KR" dirty="0" err="1" smtClean="0">
                <a:solidFill>
                  <a:schemeClr val="tx1"/>
                </a:solidFill>
              </a:rPr>
              <a:t>Labview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프로그램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98" y="1484784"/>
            <a:ext cx="432918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8198" y="9655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콜백함수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7" t="19100" r="31667" b="38997"/>
          <a:stretch/>
        </p:blipFill>
        <p:spPr bwMode="auto">
          <a:xfrm>
            <a:off x="2006860" y="3515072"/>
            <a:ext cx="7152640" cy="27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29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1" t="4639" r="57772" b="4203"/>
          <a:stretch/>
        </p:blipFill>
        <p:spPr bwMode="auto">
          <a:xfrm>
            <a:off x="5492950" y="1589251"/>
            <a:ext cx="2717611" cy="5027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589251"/>
            <a:ext cx="3969781" cy="327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260648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키움증권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Open API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51720" y="4725144"/>
            <a:ext cx="235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: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0551" y="12199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개발가이드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06725" y="104346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Labview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82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260648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키움증권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Open API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0551" y="10520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개발가이드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8993" r="73335" b="44443"/>
          <a:stretch/>
        </p:blipFill>
        <p:spPr bwMode="auto">
          <a:xfrm>
            <a:off x="-1" y="1396192"/>
            <a:ext cx="4044767" cy="406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5" t="22949" r="33363" b="63572"/>
          <a:stretch/>
        </p:blipFill>
        <p:spPr bwMode="auto">
          <a:xfrm>
            <a:off x="4459589" y="1263924"/>
            <a:ext cx="3737113" cy="92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5" t="52152" r="33363" b="18647"/>
          <a:stretch/>
        </p:blipFill>
        <p:spPr bwMode="auto">
          <a:xfrm>
            <a:off x="4459589" y="2585330"/>
            <a:ext cx="3737112" cy="2002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67" y="4927417"/>
            <a:ext cx="3697762" cy="151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2123728" y="1421346"/>
            <a:ext cx="2376339" cy="7669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2699792" y="1844824"/>
            <a:ext cx="1872208" cy="343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230257" y="2732339"/>
            <a:ext cx="2229332" cy="3834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731397" y="3118378"/>
            <a:ext cx="1728192" cy="6212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27584" y="3068960"/>
            <a:ext cx="360040" cy="10801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1186010" y="3284984"/>
            <a:ext cx="3273579" cy="8147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754735" y="4886457"/>
            <a:ext cx="1728192" cy="6212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063002" y="5035870"/>
            <a:ext cx="3508998" cy="2653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3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60648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키움증권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Open API </a:t>
            </a:r>
            <a:r>
              <a:rPr lang="ko-KR" altLang="en-US" b="1" dirty="0" err="1" smtClean="0"/>
              <a:t>컨드롤</a:t>
            </a:r>
            <a:r>
              <a:rPr lang="ko-KR" altLang="en-US" b="1" dirty="0" smtClean="0"/>
              <a:t> 이벤트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5" t="18116" r="32581" b="54493"/>
          <a:stretch/>
        </p:blipFill>
        <p:spPr bwMode="auto">
          <a:xfrm>
            <a:off x="753696" y="1462460"/>
            <a:ext cx="4179925" cy="1878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" t="10666" r="55132" b="52008"/>
          <a:stretch/>
        </p:blipFill>
        <p:spPr bwMode="auto">
          <a:xfrm>
            <a:off x="899592" y="3994913"/>
            <a:ext cx="5332396" cy="255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43608" y="381024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Labview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1247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개발가이드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50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60648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키움증권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Open API </a:t>
            </a:r>
            <a:r>
              <a:rPr lang="ko-KR" altLang="en-US" b="1" dirty="0" err="1" smtClean="0"/>
              <a:t>컨드롤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이벤트콜벡함수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09303"/>
              </p:ext>
            </p:extLst>
          </p:nvPr>
        </p:nvGraphicFramePr>
        <p:xfrm>
          <a:off x="327728" y="1916832"/>
          <a:ext cx="8420736" cy="33843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0055"/>
                <a:gridCol w="1629093"/>
                <a:gridCol w="787718"/>
                <a:gridCol w="897255"/>
                <a:gridCol w="1333818"/>
                <a:gridCol w="1298892"/>
                <a:gridCol w="763905"/>
              </a:tblGrid>
              <a:tr h="4230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OnReceiveTrData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Tran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수신시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sScrNo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sRQName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sTrcode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sRecordName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sPreNext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3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OnReceiveRealData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ctr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실시간 시세 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sRealKey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sRealType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sRealData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30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OnReceiveMsg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수신 메시지 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sScrNo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sRQName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sTrcode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sMsg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30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OnReceiveChejanData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주문 접수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수신시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이벤트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sGubun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nltemCnt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sFldList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30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OnEventConnect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통신 연결상태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변경시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nErrCode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30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OnReceiveRealCondition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조건식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검색 실시간 편입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vl="0"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이탈 종목 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sTrcode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strType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strConditionName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strConditionlndex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30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/>
                        <a:t>OnReceiveRrCondition</a:t>
                      </a:r>
                      <a:endParaRPr lang="en-US" altLang="ko-KR" sz="10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solidFill>
                            <a:prstClr val="black"/>
                          </a:solidFill>
                        </a:rPr>
                        <a:t>조건식</a:t>
                      </a: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 검색 조회응답 이벤트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sScrNo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strCodeList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strConditionName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nIndex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nNext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3047">
                <a:tc>
                  <a:txBody>
                    <a:bodyPr/>
                    <a:lstStyle/>
                    <a:p>
                      <a:r>
                        <a:rPr lang="en-US" altLang="ko-KR" sz="1000" b="1" dirty="0" err="1" smtClean="0"/>
                        <a:t>OnReceiveConditionVer</a:t>
                      </a:r>
                      <a:endParaRPr lang="en-US" altLang="ko-KR" sz="10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로컬에 사용자 </a:t>
                      </a:r>
                      <a:r>
                        <a:rPr lang="ko-KR" altLang="en-US" sz="800" b="1" dirty="0" err="1" smtClean="0">
                          <a:solidFill>
                            <a:prstClr val="black"/>
                          </a:solidFill>
                        </a:rPr>
                        <a:t>조건시</a:t>
                      </a: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 저장</a:t>
                      </a:r>
                      <a:endParaRPr lang="en-US" altLang="ko-KR" sz="800" b="1" dirty="0" smtClean="0">
                        <a:solidFill>
                          <a:prstClr val="black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 성공여부 응답 이벤트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IRet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sMsg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4" y="14127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이벤</a:t>
            </a:r>
            <a:r>
              <a:rPr lang="ko-KR" altLang="en-US" dirty="0"/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44799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60648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키움증권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Open API </a:t>
            </a:r>
            <a:r>
              <a:rPr lang="ko-KR" altLang="en-US" b="1" dirty="0" err="1" smtClean="0"/>
              <a:t>컨드롤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이벤트콜벡함수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4661" y="878859"/>
            <a:ext cx="20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OnReceiveTrData</a:t>
            </a:r>
            <a:endParaRPr lang="en-US" altLang="ko-KR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" t="7997" r="79250" b="5709"/>
          <a:stretch/>
        </p:blipFill>
        <p:spPr bwMode="auto">
          <a:xfrm>
            <a:off x="995025" y="1433149"/>
            <a:ext cx="1612499" cy="413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78677" y="1124744"/>
            <a:ext cx="25852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: Tran </a:t>
            </a:r>
            <a:r>
              <a:rPr lang="ko-KR" altLang="en-US" sz="1200" dirty="0" err="1">
                <a:solidFill>
                  <a:prstClr val="black"/>
                </a:solidFill>
              </a:rPr>
              <a:t>수신시</a:t>
            </a:r>
            <a:r>
              <a:rPr lang="ko-KR" altLang="en-US" sz="1200" dirty="0">
                <a:solidFill>
                  <a:prstClr val="black"/>
                </a:solidFill>
              </a:rPr>
              <a:t> 이벤트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0" t="12938" r="64916" b="9574"/>
          <a:stretch/>
        </p:blipFill>
        <p:spPr bwMode="auto">
          <a:xfrm>
            <a:off x="3490161" y="1433149"/>
            <a:ext cx="1535107" cy="34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46145" y="868705"/>
            <a:ext cx="229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OnReceiveRealData</a:t>
            </a:r>
            <a:endParaRPr lang="en-US" altLang="ko-KR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354941" y="1156151"/>
            <a:ext cx="25852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: </a:t>
            </a:r>
            <a:r>
              <a:rPr lang="ko-KR" altLang="en-US" sz="1200" dirty="0" smtClean="0">
                <a:solidFill>
                  <a:prstClr val="black"/>
                </a:solidFill>
              </a:rPr>
              <a:t>실시간 시세 이벤트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1764" y="828342"/>
            <a:ext cx="180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OnReceiveMsg</a:t>
            </a:r>
            <a:endParaRPr lang="en-US" altLang="ko-KR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6091245" y="1156150"/>
            <a:ext cx="25852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: </a:t>
            </a:r>
            <a:r>
              <a:rPr lang="ko-KR" altLang="en-US" sz="1200" dirty="0" smtClean="0">
                <a:solidFill>
                  <a:prstClr val="black"/>
                </a:solidFill>
              </a:rPr>
              <a:t>수신 메시지 이벤트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2" t="12383" r="66092" b="5922"/>
          <a:stretch/>
        </p:blipFill>
        <p:spPr bwMode="auto">
          <a:xfrm>
            <a:off x="6154012" y="1456756"/>
            <a:ext cx="1516829" cy="408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09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248</Words>
  <Application>Microsoft Office PowerPoint</Application>
  <PresentationFormat>화면 슬라이드 쇼(4:3)</PresentationFormat>
  <Paragraphs>93</Paragraphs>
  <Slides>11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ko seung o</cp:lastModifiedBy>
  <cp:revision>25</cp:revision>
  <dcterms:created xsi:type="dcterms:W3CDTF">2006-10-05T04:04:58Z</dcterms:created>
  <dcterms:modified xsi:type="dcterms:W3CDTF">2023-04-08T12:58:45Z</dcterms:modified>
</cp:coreProperties>
</file>