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4" r:id="rId7"/>
    <p:sldId id="261" r:id="rId8"/>
    <p:sldId id="262" r:id="rId9"/>
    <p:sldId id="263" r:id="rId10"/>
    <p:sldId id="265" r:id="rId11"/>
    <p:sldId id="266" r:id="rId12"/>
    <p:sldId id="267" r:id="rId13"/>
    <p:sldId id="268" r:id="rId14"/>
    <p:sldId id="270" r:id="rId15"/>
    <p:sldId id="269"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BE3B85-B15D-48C7-B269-48042A702E67}" type="datetimeFigureOut">
              <a:rPr lang="en-IN" smtClean="0"/>
              <a:t>17-10-2023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612C8D-C727-490D-902B-9C9B491B028E}" type="slidenum">
              <a:rPr lang="en-IN" smtClean="0"/>
              <a:t>‹#›</a:t>
            </a:fld>
            <a:endParaRPr lang="en-IN"/>
          </a:p>
        </p:txBody>
      </p:sp>
    </p:spTree>
    <p:extLst>
      <p:ext uri="{BB962C8B-B14F-4D97-AF65-F5344CB8AC3E}">
        <p14:creationId xmlns:p14="http://schemas.microsoft.com/office/powerpoint/2010/main" val="2696102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BE3B85-B15D-48C7-B269-48042A702E67}" type="datetimeFigureOut">
              <a:rPr lang="en-IN" smtClean="0"/>
              <a:t>17-10-2023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612C8D-C727-490D-902B-9C9B491B028E}" type="slidenum">
              <a:rPr lang="en-IN" smtClean="0"/>
              <a:t>‹#›</a:t>
            </a:fld>
            <a:endParaRPr lang="en-IN"/>
          </a:p>
        </p:txBody>
      </p:sp>
    </p:spTree>
    <p:extLst>
      <p:ext uri="{BB962C8B-B14F-4D97-AF65-F5344CB8AC3E}">
        <p14:creationId xmlns:p14="http://schemas.microsoft.com/office/powerpoint/2010/main" val="13534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BE3B85-B15D-48C7-B269-48042A702E67}" type="datetimeFigureOut">
              <a:rPr lang="en-IN" smtClean="0"/>
              <a:t>17-10-2023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612C8D-C727-490D-902B-9C9B491B028E}"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301286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BE3B85-B15D-48C7-B269-48042A702E67}" type="datetimeFigureOut">
              <a:rPr lang="en-IN" smtClean="0"/>
              <a:t>17-10-2023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612C8D-C727-490D-902B-9C9B491B028E}" type="slidenum">
              <a:rPr lang="en-IN" smtClean="0"/>
              <a:t>‹#›</a:t>
            </a:fld>
            <a:endParaRPr lang="en-IN"/>
          </a:p>
        </p:txBody>
      </p:sp>
    </p:spTree>
    <p:extLst>
      <p:ext uri="{BB962C8B-B14F-4D97-AF65-F5344CB8AC3E}">
        <p14:creationId xmlns:p14="http://schemas.microsoft.com/office/powerpoint/2010/main" val="3609750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BE3B85-B15D-48C7-B269-48042A702E67}" type="datetimeFigureOut">
              <a:rPr lang="en-IN" smtClean="0"/>
              <a:t>17-10-2023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612C8D-C727-490D-902B-9C9B491B028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776456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BE3B85-B15D-48C7-B269-48042A702E67}" type="datetimeFigureOut">
              <a:rPr lang="en-IN" smtClean="0"/>
              <a:t>17-10-2023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612C8D-C727-490D-902B-9C9B491B028E}" type="slidenum">
              <a:rPr lang="en-IN" smtClean="0"/>
              <a:t>‹#›</a:t>
            </a:fld>
            <a:endParaRPr lang="en-IN"/>
          </a:p>
        </p:txBody>
      </p:sp>
    </p:spTree>
    <p:extLst>
      <p:ext uri="{BB962C8B-B14F-4D97-AF65-F5344CB8AC3E}">
        <p14:creationId xmlns:p14="http://schemas.microsoft.com/office/powerpoint/2010/main" val="1245622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BE3B85-B15D-48C7-B269-48042A702E67}" type="datetimeFigureOut">
              <a:rPr lang="en-IN" smtClean="0"/>
              <a:t>17-10-2023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612C8D-C727-490D-902B-9C9B491B028E}" type="slidenum">
              <a:rPr lang="en-IN" smtClean="0"/>
              <a:t>‹#›</a:t>
            </a:fld>
            <a:endParaRPr lang="en-IN"/>
          </a:p>
        </p:txBody>
      </p:sp>
    </p:spTree>
    <p:extLst>
      <p:ext uri="{BB962C8B-B14F-4D97-AF65-F5344CB8AC3E}">
        <p14:creationId xmlns:p14="http://schemas.microsoft.com/office/powerpoint/2010/main" val="355579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BE3B85-B15D-48C7-B269-48042A702E67}" type="datetimeFigureOut">
              <a:rPr lang="en-IN" smtClean="0"/>
              <a:t>17-10-2023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612C8D-C727-490D-902B-9C9B491B028E}" type="slidenum">
              <a:rPr lang="en-IN" smtClean="0"/>
              <a:t>‹#›</a:t>
            </a:fld>
            <a:endParaRPr lang="en-IN"/>
          </a:p>
        </p:txBody>
      </p:sp>
    </p:spTree>
    <p:extLst>
      <p:ext uri="{BB962C8B-B14F-4D97-AF65-F5344CB8AC3E}">
        <p14:creationId xmlns:p14="http://schemas.microsoft.com/office/powerpoint/2010/main" val="722342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BE3B85-B15D-48C7-B269-48042A702E67}" type="datetimeFigureOut">
              <a:rPr lang="en-IN" smtClean="0"/>
              <a:t>17-10-2023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612C8D-C727-490D-902B-9C9B491B028E}" type="slidenum">
              <a:rPr lang="en-IN" smtClean="0"/>
              <a:t>‹#›</a:t>
            </a:fld>
            <a:endParaRPr lang="en-IN"/>
          </a:p>
        </p:txBody>
      </p:sp>
    </p:spTree>
    <p:extLst>
      <p:ext uri="{BB962C8B-B14F-4D97-AF65-F5344CB8AC3E}">
        <p14:creationId xmlns:p14="http://schemas.microsoft.com/office/powerpoint/2010/main" val="2823704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BE3B85-B15D-48C7-B269-48042A702E67}" type="datetimeFigureOut">
              <a:rPr lang="en-IN" smtClean="0"/>
              <a:t>17-10-2023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612C8D-C727-490D-902B-9C9B491B028E}" type="slidenum">
              <a:rPr lang="en-IN" smtClean="0"/>
              <a:t>‹#›</a:t>
            </a:fld>
            <a:endParaRPr lang="en-IN"/>
          </a:p>
        </p:txBody>
      </p:sp>
    </p:spTree>
    <p:extLst>
      <p:ext uri="{BB962C8B-B14F-4D97-AF65-F5344CB8AC3E}">
        <p14:creationId xmlns:p14="http://schemas.microsoft.com/office/powerpoint/2010/main" val="1315928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BE3B85-B15D-48C7-B269-48042A702E67}" type="datetimeFigureOut">
              <a:rPr lang="en-IN" smtClean="0"/>
              <a:t>17-10-2023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612C8D-C727-490D-902B-9C9B491B028E}" type="slidenum">
              <a:rPr lang="en-IN" smtClean="0"/>
              <a:t>‹#›</a:t>
            </a:fld>
            <a:endParaRPr lang="en-IN"/>
          </a:p>
        </p:txBody>
      </p:sp>
    </p:spTree>
    <p:extLst>
      <p:ext uri="{BB962C8B-B14F-4D97-AF65-F5344CB8AC3E}">
        <p14:creationId xmlns:p14="http://schemas.microsoft.com/office/powerpoint/2010/main" val="246674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BE3B85-B15D-48C7-B269-48042A702E67}" type="datetimeFigureOut">
              <a:rPr lang="en-IN" smtClean="0"/>
              <a:t>17-10-2023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1612C8D-C727-490D-902B-9C9B491B028E}" type="slidenum">
              <a:rPr lang="en-IN" smtClean="0"/>
              <a:t>‹#›</a:t>
            </a:fld>
            <a:endParaRPr lang="en-IN"/>
          </a:p>
        </p:txBody>
      </p:sp>
    </p:spTree>
    <p:extLst>
      <p:ext uri="{BB962C8B-B14F-4D97-AF65-F5344CB8AC3E}">
        <p14:creationId xmlns:p14="http://schemas.microsoft.com/office/powerpoint/2010/main" val="514100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BE3B85-B15D-48C7-B269-48042A702E67}" type="datetimeFigureOut">
              <a:rPr lang="en-IN" smtClean="0"/>
              <a:t>17-10-2023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1612C8D-C727-490D-902B-9C9B491B028E}" type="slidenum">
              <a:rPr lang="en-IN" smtClean="0"/>
              <a:t>‹#›</a:t>
            </a:fld>
            <a:endParaRPr lang="en-IN"/>
          </a:p>
        </p:txBody>
      </p:sp>
    </p:spTree>
    <p:extLst>
      <p:ext uri="{BB962C8B-B14F-4D97-AF65-F5344CB8AC3E}">
        <p14:creationId xmlns:p14="http://schemas.microsoft.com/office/powerpoint/2010/main" val="481433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BE3B85-B15D-48C7-B269-48042A702E67}" type="datetimeFigureOut">
              <a:rPr lang="en-IN" smtClean="0"/>
              <a:t>17-10-2023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1612C8D-C727-490D-902B-9C9B491B028E}" type="slidenum">
              <a:rPr lang="en-IN" smtClean="0"/>
              <a:t>‹#›</a:t>
            </a:fld>
            <a:endParaRPr lang="en-IN"/>
          </a:p>
        </p:txBody>
      </p:sp>
    </p:spTree>
    <p:extLst>
      <p:ext uri="{BB962C8B-B14F-4D97-AF65-F5344CB8AC3E}">
        <p14:creationId xmlns:p14="http://schemas.microsoft.com/office/powerpoint/2010/main" val="2123380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BE3B85-B15D-48C7-B269-48042A702E67}" type="datetimeFigureOut">
              <a:rPr lang="en-IN" smtClean="0"/>
              <a:t>17-10-2023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612C8D-C727-490D-902B-9C9B491B028E}" type="slidenum">
              <a:rPr lang="en-IN" smtClean="0"/>
              <a:t>‹#›</a:t>
            </a:fld>
            <a:endParaRPr lang="en-IN"/>
          </a:p>
        </p:txBody>
      </p:sp>
    </p:spTree>
    <p:extLst>
      <p:ext uri="{BB962C8B-B14F-4D97-AF65-F5344CB8AC3E}">
        <p14:creationId xmlns:p14="http://schemas.microsoft.com/office/powerpoint/2010/main" val="3578065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BE3B85-B15D-48C7-B269-48042A702E67}" type="datetimeFigureOut">
              <a:rPr lang="en-IN" smtClean="0"/>
              <a:t>17-10-2023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612C8D-C727-490D-902B-9C9B491B028E}" type="slidenum">
              <a:rPr lang="en-IN" smtClean="0"/>
              <a:t>‹#›</a:t>
            </a:fld>
            <a:endParaRPr lang="en-IN"/>
          </a:p>
        </p:txBody>
      </p:sp>
    </p:spTree>
    <p:extLst>
      <p:ext uri="{BB962C8B-B14F-4D97-AF65-F5344CB8AC3E}">
        <p14:creationId xmlns:p14="http://schemas.microsoft.com/office/powerpoint/2010/main" val="2173509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FBE3B85-B15D-48C7-B269-48042A702E67}" type="datetimeFigureOut">
              <a:rPr lang="en-IN" smtClean="0"/>
              <a:t>17-10-2023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1612C8D-C727-490D-902B-9C9B491B028E}" type="slidenum">
              <a:rPr lang="en-IN" smtClean="0"/>
              <a:t>‹#›</a:t>
            </a:fld>
            <a:endParaRPr lang="en-IN"/>
          </a:p>
        </p:txBody>
      </p:sp>
    </p:spTree>
    <p:extLst>
      <p:ext uri="{BB962C8B-B14F-4D97-AF65-F5344CB8AC3E}">
        <p14:creationId xmlns:p14="http://schemas.microsoft.com/office/powerpoint/2010/main" val="7619021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w3schools.com/" TargetMode="External"/><Relationship Id="rId2" Type="http://schemas.openxmlformats.org/officeDocument/2006/relationships/hyperlink" Target="https://dev.mysql.com/doc/" TargetMode="Externa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https://www.youtube.com/" TargetMode="External"/><Relationship Id="rId4" Type="http://schemas.openxmlformats.org/officeDocument/2006/relationships/hyperlink" Target="https://getbootstrap.com/"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E0BA1-8B3C-40B1-A763-C975EE60F412}"/>
              </a:ext>
            </a:extLst>
          </p:cNvPr>
          <p:cNvSpPr>
            <a:spLocks noGrp="1"/>
          </p:cNvSpPr>
          <p:nvPr>
            <p:ph type="ctrTitle"/>
          </p:nvPr>
        </p:nvSpPr>
        <p:spPr>
          <a:xfrm>
            <a:off x="1507067" y="1801906"/>
            <a:ext cx="7766936" cy="2026023"/>
          </a:xfrm>
        </p:spPr>
        <p:txBody>
          <a:bodyPr/>
          <a:lstStyle/>
          <a:p>
            <a:pPr algn="l"/>
            <a:r>
              <a:rPr lang="en-US" sz="4800" dirty="0"/>
              <a:t>EDUCATIONAL ASSESSMENT SYSTEM</a:t>
            </a:r>
            <a:endParaRPr lang="en-IN" sz="4800" dirty="0"/>
          </a:p>
        </p:txBody>
      </p:sp>
      <p:sp>
        <p:nvSpPr>
          <p:cNvPr id="3" name="Subtitle 2">
            <a:extLst>
              <a:ext uri="{FF2B5EF4-FFF2-40B4-BE49-F238E27FC236}">
                <a16:creationId xmlns:a16="http://schemas.microsoft.com/office/drawing/2014/main" id="{42894650-DC86-4EFC-BE60-51449345AC43}"/>
              </a:ext>
            </a:extLst>
          </p:cNvPr>
          <p:cNvSpPr>
            <a:spLocks noGrp="1"/>
          </p:cNvSpPr>
          <p:nvPr>
            <p:ph type="subTitle" idx="1"/>
          </p:nvPr>
        </p:nvSpPr>
        <p:spPr>
          <a:xfrm>
            <a:off x="1507066" y="4050833"/>
            <a:ext cx="7941733" cy="1646302"/>
          </a:xfrm>
        </p:spPr>
        <p:txBody>
          <a:bodyPr>
            <a:normAutofit fontScale="77500" lnSpcReduction="20000"/>
          </a:bodyPr>
          <a:lstStyle/>
          <a:p>
            <a:pPr algn="l"/>
            <a:endParaRPr lang="en-US" dirty="0"/>
          </a:p>
          <a:p>
            <a:pPr algn="ctr"/>
            <a:r>
              <a:rPr lang="en-IN" sz="3200" b="1" dirty="0">
                <a:solidFill>
                  <a:srgbClr val="0070C0"/>
                </a:solidFill>
                <a:latin typeface="Arial Rounded MT Bold" panose="020F0704030504030204" pitchFamily="34" charset="0"/>
              </a:rPr>
              <a:t>By- Ambar Roy(12021002016011)-12</a:t>
            </a:r>
          </a:p>
          <a:p>
            <a:pPr algn="ctr"/>
            <a:r>
              <a:rPr lang="en-IN" sz="3200" b="1" dirty="0">
                <a:solidFill>
                  <a:srgbClr val="0070C0"/>
                </a:solidFill>
                <a:latin typeface="Arial Rounded MT Bold" panose="020F0704030504030204" pitchFamily="34" charset="0"/>
              </a:rPr>
              <a:t>                - Shubhajit Biswas(22022002016016)-66</a:t>
            </a:r>
          </a:p>
          <a:p>
            <a:pPr algn="ctr"/>
            <a:r>
              <a:rPr lang="en-IN" sz="3200" b="1" dirty="0">
                <a:solidFill>
                  <a:srgbClr val="0070C0"/>
                </a:solidFill>
                <a:latin typeface="Arial Rounded MT Bold" panose="020F0704030504030204" pitchFamily="34" charset="0"/>
              </a:rPr>
              <a:t>CSE(AIML)- 3</a:t>
            </a:r>
            <a:r>
              <a:rPr lang="en-IN" sz="3200" b="1" baseline="30000" dirty="0">
                <a:solidFill>
                  <a:srgbClr val="0070C0"/>
                </a:solidFill>
                <a:latin typeface="Arial Rounded MT Bold" panose="020F0704030504030204" pitchFamily="34" charset="0"/>
              </a:rPr>
              <a:t>rd</a:t>
            </a:r>
            <a:r>
              <a:rPr lang="en-IN" sz="3200" b="1" dirty="0">
                <a:solidFill>
                  <a:srgbClr val="0070C0"/>
                </a:solidFill>
                <a:latin typeface="Arial Rounded MT Bold" panose="020F0704030504030204" pitchFamily="34" charset="0"/>
              </a:rPr>
              <a:t> Year</a:t>
            </a:r>
          </a:p>
        </p:txBody>
      </p:sp>
      <p:pic>
        <p:nvPicPr>
          <p:cNvPr id="7" name="Picture 6">
            <a:extLst>
              <a:ext uri="{FF2B5EF4-FFF2-40B4-BE49-F238E27FC236}">
                <a16:creationId xmlns:a16="http://schemas.microsoft.com/office/drawing/2014/main" id="{FA5795B1-5127-4955-B3B3-6A81B9969D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1500" y="3041370"/>
            <a:ext cx="2345219" cy="598674"/>
          </a:xfrm>
          <a:prstGeom prst="rect">
            <a:avLst/>
          </a:prstGeom>
        </p:spPr>
      </p:pic>
    </p:spTree>
    <p:extLst>
      <p:ext uri="{BB962C8B-B14F-4D97-AF65-F5344CB8AC3E}">
        <p14:creationId xmlns:p14="http://schemas.microsoft.com/office/powerpoint/2010/main" val="17707019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C61E1-A2AC-40E6-A549-A638D942C5E5}"/>
              </a:ext>
            </a:extLst>
          </p:cNvPr>
          <p:cNvSpPr>
            <a:spLocks noGrp="1"/>
          </p:cNvSpPr>
          <p:nvPr>
            <p:ph type="title"/>
          </p:nvPr>
        </p:nvSpPr>
        <p:spPr>
          <a:xfrm>
            <a:off x="677334" y="1326776"/>
            <a:ext cx="8596668" cy="2805952"/>
          </a:xfrm>
        </p:spPr>
        <p:txBody>
          <a:bodyPr/>
          <a:lstStyle/>
          <a:p>
            <a:endParaRPr lang="en-IN" dirty="0"/>
          </a:p>
        </p:txBody>
      </p:sp>
      <p:pic>
        <p:nvPicPr>
          <p:cNvPr id="4" name="Picture 3">
            <a:extLst>
              <a:ext uri="{FF2B5EF4-FFF2-40B4-BE49-F238E27FC236}">
                <a16:creationId xmlns:a16="http://schemas.microsoft.com/office/drawing/2014/main" id="{10E1C42F-C8C9-4632-9140-E68A477F80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541" y="71108"/>
            <a:ext cx="2345219" cy="598674"/>
          </a:xfrm>
          <a:prstGeom prst="rect">
            <a:avLst/>
          </a:prstGeom>
        </p:spPr>
      </p:pic>
      <p:pic>
        <p:nvPicPr>
          <p:cNvPr id="5" name="Picture 4">
            <a:extLst>
              <a:ext uri="{FF2B5EF4-FFF2-40B4-BE49-F238E27FC236}">
                <a16:creationId xmlns:a16="http://schemas.microsoft.com/office/drawing/2014/main" id="{ABB43800-357C-69AB-E750-C772A21057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529" y="768647"/>
            <a:ext cx="10699102" cy="6018245"/>
          </a:xfrm>
          <a:prstGeom prst="rect">
            <a:avLst/>
          </a:prstGeom>
        </p:spPr>
      </p:pic>
    </p:spTree>
    <p:extLst>
      <p:ext uri="{BB962C8B-B14F-4D97-AF65-F5344CB8AC3E}">
        <p14:creationId xmlns:p14="http://schemas.microsoft.com/office/powerpoint/2010/main" val="721307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4728B-299B-4596-8D23-976EB7E7F2FE}"/>
              </a:ext>
            </a:extLst>
          </p:cNvPr>
          <p:cNvSpPr>
            <a:spLocks noGrp="1"/>
          </p:cNvSpPr>
          <p:nvPr>
            <p:ph type="title"/>
          </p:nvPr>
        </p:nvSpPr>
        <p:spPr>
          <a:xfrm>
            <a:off x="677334" y="1326776"/>
            <a:ext cx="8596668" cy="1195295"/>
          </a:xfrm>
        </p:spPr>
        <p:txBody>
          <a:bodyPr/>
          <a:lstStyle/>
          <a:p>
            <a:endParaRPr lang="en-IN" dirty="0"/>
          </a:p>
        </p:txBody>
      </p:sp>
      <p:pic>
        <p:nvPicPr>
          <p:cNvPr id="6" name="Picture 5">
            <a:extLst>
              <a:ext uri="{FF2B5EF4-FFF2-40B4-BE49-F238E27FC236}">
                <a16:creationId xmlns:a16="http://schemas.microsoft.com/office/drawing/2014/main" id="{6AD8420D-06F0-4440-821E-0AC0E5C03E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506" y="89039"/>
            <a:ext cx="2345219" cy="598674"/>
          </a:xfrm>
          <a:prstGeom prst="rect">
            <a:avLst/>
          </a:prstGeom>
        </p:spPr>
      </p:pic>
      <p:pic>
        <p:nvPicPr>
          <p:cNvPr id="4" name="Picture 3">
            <a:extLst>
              <a:ext uri="{FF2B5EF4-FFF2-40B4-BE49-F238E27FC236}">
                <a16:creationId xmlns:a16="http://schemas.microsoft.com/office/drawing/2014/main" id="{D7E4BBC8-4721-DA48-D4C2-C11E054ED3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159" y="759075"/>
            <a:ext cx="10684242" cy="6009886"/>
          </a:xfrm>
          <a:prstGeom prst="rect">
            <a:avLst/>
          </a:prstGeom>
        </p:spPr>
      </p:pic>
    </p:spTree>
    <p:extLst>
      <p:ext uri="{BB962C8B-B14F-4D97-AF65-F5344CB8AC3E}">
        <p14:creationId xmlns:p14="http://schemas.microsoft.com/office/powerpoint/2010/main" val="1183176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F2D2-56BE-493B-94C7-DC083E22F6F4}"/>
              </a:ext>
            </a:extLst>
          </p:cNvPr>
          <p:cNvSpPr>
            <a:spLocks noGrp="1"/>
          </p:cNvSpPr>
          <p:nvPr>
            <p:ph type="title"/>
          </p:nvPr>
        </p:nvSpPr>
        <p:spPr>
          <a:xfrm>
            <a:off x="677334" y="1102658"/>
            <a:ext cx="8596668" cy="1344707"/>
          </a:xfrm>
        </p:spPr>
        <p:txBody>
          <a:bodyPr/>
          <a:lstStyle/>
          <a:p>
            <a:endParaRPr lang="en-IN" dirty="0"/>
          </a:p>
        </p:txBody>
      </p:sp>
      <p:pic>
        <p:nvPicPr>
          <p:cNvPr id="4" name="Picture 3">
            <a:extLst>
              <a:ext uri="{FF2B5EF4-FFF2-40B4-BE49-F238E27FC236}">
                <a16:creationId xmlns:a16="http://schemas.microsoft.com/office/drawing/2014/main" id="{2C5F2479-6BD1-47E2-926B-DC68DA864F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506" y="89039"/>
            <a:ext cx="2345219" cy="598674"/>
          </a:xfrm>
          <a:prstGeom prst="rect">
            <a:avLst/>
          </a:prstGeom>
        </p:spPr>
      </p:pic>
      <p:pic>
        <p:nvPicPr>
          <p:cNvPr id="5" name="Picture 4">
            <a:extLst>
              <a:ext uri="{FF2B5EF4-FFF2-40B4-BE49-F238E27FC236}">
                <a16:creationId xmlns:a16="http://schemas.microsoft.com/office/drawing/2014/main" id="{BD166ADA-CC05-556D-EEE4-581A309C2D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957" y="857937"/>
            <a:ext cx="10508487" cy="5911024"/>
          </a:xfrm>
          <a:prstGeom prst="rect">
            <a:avLst/>
          </a:prstGeom>
        </p:spPr>
      </p:pic>
    </p:spTree>
    <p:extLst>
      <p:ext uri="{BB962C8B-B14F-4D97-AF65-F5344CB8AC3E}">
        <p14:creationId xmlns:p14="http://schemas.microsoft.com/office/powerpoint/2010/main" val="3217575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D5790-CDB4-4CDE-BB1A-6B4D4B37CADD}"/>
              </a:ext>
            </a:extLst>
          </p:cNvPr>
          <p:cNvSpPr>
            <a:spLocks noGrp="1"/>
          </p:cNvSpPr>
          <p:nvPr>
            <p:ph type="title"/>
          </p:nvPr>
        </p:nvSpPr>
        <p:spPr>
          <a:xfrm>
            <a:off x="677334" y="1093694"/>
            <a:ext cx="8596668" cy="1757082"/>
          </a:xfrm>
        </p:spPr>
        <p:txBody>
          <a:bodyPr/>
          <a:lstStyle/>
          <a:p>
            <a:endParaRPr lang="en-IN" dirty="0"/>
          </a:p>
        </p:txBody>
      </p:sp>
      <p:pic>
        <p:nvPicPr>
          <p:cNvPr id="4" name="Picture 3">
            <a:extLst>
              <a:ext uri="{FF2B5EF4-FFF2-40B4-BE49-F238E27FC236}">
                <a16:creationId xmlns:a16="http://schemas.microsoft.com/office/drawing/2014/main" id="{AA553226-9339-4FAD-B83F-22761A5BAE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506" y="89039"/>
            <a:ext cx="2345219" cy="598674"/>
          </a:xfrm>
          <a:prstGeom prst="rect">
            <a:avLst/>
          </a:prstGeom>
        </p:spPr>
      </p:pic>
      <p:pic>
        <p:nvPicPr>
          <p:cNvPr id="5" name="Picture 4">
            <a:extLst>
              <a:ext uri="{FF2B5EF4-FFF2-40B4-BE49-F238E27FC236}">
                <a16:creationId xmlns:a16="http://schemas.microsoft.com/office/drawing/2014/main" id="{114D3E76-8FE4-8592-CF5A-2F14DD3AAB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602" y="857937"/>
            <a:ext cx="10508487" cy="5911024"/>
          </a:xfrm>
          <a:prstGeom prst="rect">
            <a:avLst/>
          </a:prstGeom>
        </p:spPr>
      </p:pic>
    </p:spTree>
    <p:extLst>
      <p:ext uri="{BB962C8B-B14F-4D97-AF65-F5344CB8AC3E}">
        <p14:creationId xmlns:p14="http://schemas.microsoft.com/office/powerpoint/2010/main" val="10124395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E2475-97C6-4EA3-904A-BCE3B04DE4C4}"/>
              </a:ext>
            </a:extLst>
          </p:cNvPr>
          <p:cNvSpPr>
            <a:spLocks noGrp="1"/>
          </p:cNvSpPr>
          <p:nvPr>
            <p:ph type="title"/>
          </p:nvPr>
        </p:nvSpPr>
        <p:spPr>
          <a:xfrm>
            <a:off x="677334" y="851646"/>
            <a:ext cx="8596668" cy="1721225"/>
          </a:xfrm>
        </p:spPr>
        <p:txBody>
          <a:bodyPr/>
          <a:lstStyle/>
          <a:p>
            <a:endParaRPr lang="en-IN" dirty="0"/>
          </a:p>
        </p:txBody>
      </p:sp>
      <p:pic>
        <p:nvPicPr>
          <p:cNvPr id="4" name="Picture 3">
            <a:extLst>
              <a:ext uri="{FF2B5EF4-FFF2-40B4-BE49-F238E27FC236}">
                <a16:creationId xmlns:a16="http://schemas.microsoft.com/office/drawing/2014/main" id="{BE5BE6E5-9759-4FE8-81A0-1F6DF58F65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506" y="89039"/>
            <a:ext cx="2345219" cy="598674"/>
          </a:xfrm>
          <a:prstGeom prst="rect">
            <a:avLst/>
          </a:prstGeom>
        </p:spPr>
      </p:pic>
      <p:pic>
        <p:nvPicPr>
          <p:cNvPr id="5" name="Picture 4">
            <a:extLst>
              <a:ext uri="{FF2B5EF4-FFF2-40B4-BE49-F238E27FC236}">
                <a16:creationId xmlns:a16="http://schemas.microsoft.com/office/drawing/2014/main" id="{0C618C1D-0AAF-7BFA-FE16-41B4934048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4" y="851646"/>
            <a:ext cx="10531151" cy="5923772"/>
          </a:xfrm>
          <a:prstGeom prst="rect">
            <a:avLst/>
          </a:prstGeom>
        </p:spPr>
      </p:pic>
    </p:spTree>
    <p:extLst>
      <p:ext uri="{BB962C8B-B14F-4D97-AF65-F5344CB8AC3E}">
        <p14:creationId xmlns:p14="http://schemas.microsoft.com/office/powerpoint/2010/main" val="30615969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69294-2EC1-49FB-B07C-A7546510881E}"/>
              </a:ext>
            </a:extLst>
          </p:cNvPr>
          <p:cNvSpPr>
            <a:spLocks noGrp="1"/>
          </p:cNvSpPr>
          <p:nvPr>
            <p:ph type="title"/>
          </p:nvPr>
        </p:nvSpPr>
        <p:spPr>
          <a:xfrm>
            <a:off x="677334" y="1066800"/>
            <a:ext cx="8596668" cy="1649506"/>
          </a:xfrm>
        </p:spPr>
        <p:txBody>
          <a:bodyPr/>
          <a:lstStyle/>
          <a:p>
            <a:endParaRPr lang="en-IN" dirty="0"/>
          </a:p>
        </p:txBody>
      </p:sp>
      <p:pic>
        <p:nvPicPr>
          <p:cNvPr id="4" name="Picture 3">
            <a:extLst>
              <a:ext uri="{FF2B5EF4-FFF2-40B4-BE49-F238E27FC236}">
                <a16:creationId xmlns:a16="http://schemas.microsoft.com/office/drawing/2014/main" id="{0F2D346C-50A0-454B-820D-2C0A6F1DA8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506" y="89039"/>
            <a:ext cx="2345219" cy="598674"/>
          </a:xfrm>
          <a:prstGeom prst="rect">
            <a:avLst/>
          </a:prstGeom>
        </p:spPr>
      </p:pic>
      <p:pic>
        <p:nvPicPr>
          <p:cNvPr id="5" name="Picture 4">
            <a:extLst>
              <a:ext uri="{FF2B5EF4-FFF2-40B4-BE49-F238E27FC236}">
                <a16:creationId xmlns:a16="http://schemas.microsoft.com/office/drawing/2014/main" id="{A258B5E1-B896-E4A9-1F52-CD07D8E326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4" y="1055127"/>
            <a:ext cx="10157927" cy="5713834"/>
          </a:xfrm>
          <a:prstGeom prst="rect">
            <a:avLst/>
          </a:prstGeom>
        </p:spPr>
      </p:pic>
    </p:spTree>
    <p:extLst>
      <p:ext uri="{BB962C8B-B14F-4D97-AF65-F5344CB8AC3E}">
        <p14:creationId xmlns:p14="http://schemas.microsoft.com/office/powerpoint/2010/main" val="1037275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69294-2EC1-49FB-B07C-A7546510881E}"/>
              </a:ext>
            </a:extLst>
          </p:cNvPr>
          <p:cNvSpPr>
            <a:spLocks noGrp="1"/>
          </p:cNvSpPr>
          <p:nvPr>
            <p:ph type="title"/>
          </p:nvPr>
        </p:nvSpPr>
        <p:spPr>
          <a:xfrm>
            <a:off x="677334" y="1066800"/>
            <a:ext cx="8596668" cy="1649506"/>
          </a:xfrm>
        </p:spPr>
        <p:txBody>
          <a:bodyPr/>
          <a:lstStyle/>
          <a:p>
            <a:endParaRPr lang="en-IN" dirty="0"/>
          </a:p>
        </p:txBody>
      </p:sp>
      <p:pic>
        <p:nvPicPr>
          <p:cNvPr id="4" name="Picture 3">
            <a:extLst>
              <a:ext uri="{FF2B5EF4-FFF2-40B4-BE49-F238E27FC236}">
                <a16:creationId xmlns:a16="http://schemas.microsoft.com/office/drawing/2014/main" id="{0F2D346C-50A0-454B-820D-2C0A6F1DA8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506" y="89039"/>
            <a:ext cx="2345219" cy="598674"/>
          </a:xfrm>
          <a:prstGeom prst="rect">
            <a:avLst/>
          </a:prstGeom>
        </p:spPr>
      </p:pic>
      <p:pic>
        <p:nvPicPr>
          <p:cNvPr id="5" name="Picture 4">
            <a:extLst>
              <a:ext uri="{FF2B5EF4-FFF2-40B4-BE49-F238E27FC236}">
                <a16:creationId xmlns:a16="http://schemas.microsoft.com/office/drawing/2014/main" id="{9A3716E0-4368-A822-D5BB-751D3AE737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4" y="1066800"/>
            <a:ext cx="10148596" cy="5708585"/>
          </a:xfrm>
          <a:prstGeom prst="rect">
            <a:avLst/>
          </a:prstGeom>
        </p:spPr>
      </p:pic>
    </p:spTree>
    <p:extLst>
      <p:ext uri="{BB962C8B-B14F-4D97-AF65-F5344CB8AC3E}">
        <p14:creationId xmlns:p14="http://schemas.microsoft.com/office/powerpoint/2010/main" val="14838440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69294-2EC1-49FB-B07C-A7546510881E}"/>
              </a:ext>
            </a:extLst>
          </p:cNvPr>
          <p:cNvSpPr>
            <a:spLocks noGrp="1"/>
          </p:cNvSpPr>
          <p:nvPr>
            <p:ph type="title"/>
          </p:nvPr>
        </p:nvSpPr>
        <p:spPr>
          <a:xfrm>
            <a:off x="677334" y="1066800"/>
            <a:ext cx="8596668" cy="1649506"/>
          </a:xfrm>
        </p:spPr>
        <p:txBody>
          <a:bodyPr/>
          <a:lstStyle/>
          <a:p>
            <a:endParaRPr lang="en-IN" dirty="0"/>
          </a:p>
        </p:txBody>
      </p:sp>
      <p:pic>
        <p:nvPicPr>
          <p:cNvPr id="4" name="Picture 3">
            <a:extLst>
              <a:ext uri="{FF2B5EF4-FFF2-40B4-BE49-F238E27FC236}">
                <a16:creationId xmlns:a16="http://schemas.microsoft.com/office/drawing/2014/main" id="{0F2D346C-50A0-454B-820D-2C0A6F1DA8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506" y="89039"/>
            <a:ext cx="2345219" cy="598674"/>
          </a:xfrm>
          <a:prstGeom prst="rect">
            <a:avLst/>
          </a:prstGeom>
        </p:spPr>
      </p:pic>
      <p:pic>
        <p:nvPicPr>
          <p:cNvPr id="5" name="Picture 4">
            <a:extLst>
              <a:ext uri="{FF2B5EF4-FFF2-40B4-BE49-F238E27FC236}">
                <a16:creationId xmlns:a16="http://schemas.microsoft.com/office/drawing/2014/main" id="{4B524498-7362-7CB5-22D1-1B8E506D9E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4" y="1066800"/>
            <a:ext cx="10148596" cy="5708585"/>
          </a:xfrm>
          <a:prstGeom prst="rect">
            <a:avLst/>
          </a:prstGeom>
        </p:spPr>
      </p:pic>
    </p:spTree>
    <p:extLst>
      <p:ext uri="{BB962C8B-B14F-4D97-AF65-F5344CB8AC3E}">
        <p14:creationId xmlns:p14="http://schemas.microsoft.com/office/powerpoint/2010/main" val="41961988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B0D94-9866-42CF-8BDE-5703E783F550}"/>
              </a:ext>
            </a:extLst>
          </p:cNvPr>
          <p:cNvSpPr>
            <a:spLocks noGrp="1"/>
          </p:cNvSpPr>
          <p:nvPr>
            <p:ph type="title"/>
          </p:nvPr>
        </p:nvSpPr>
        <p:spPr>
          <a:xfrm>
            <a:off x="677334" y="1192305"/>
            <a:ext cx="8596668" cy="2402541"/>
          </a:xfrm>
        </p:spPr>
        <p:txBody>
          <a:bodyPr>
            <a:normAutofit fontScale="90000"/>
          </a:bodyPr>
          <a:lstStyle/>
          <a:p>
            <a:r>
              <a:rPr lang="en-US" dirty="0"/>
              <a:t>Conclusion:-</a:t>
            </a:r>
            <a:br>
              <a:rPr lang="en-US" dirty="0"/>
            </a:br>
            <a:br>
              <a:rPr lang="en-US" dirty="0"/>
            </a:br>
            <a:r>
              <a:rPr lang="en-IN" sz="1800" dirty="0">
                <a:effectLst/>
                <a:latin typeface="Calibri" panose="020F0502020204030204" pitchFamily="34" charset="0"/>
                <a:ea typeface="Calibri" panose="020F0502020204030204" pitchFamily="34" charset="0"/>
                <a:cs typeface="Times New Roman" panose="02020603050405020304" pitchFamily="18" charset="0"/>
              </a:rPr>
              <a:t>The Student Assessment System in DBMS is a valuable tool for educational institutions to improve the assessment process. It simplifies data management, enhances security, and provides a user-friendly interface for users.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Picture 3">
            <a:extLst>
              <a:ext uri="{FF2B5EF4-FFF2-40B4-BE49-F238E27FC236}">
                <a16:creationId xmlns:a16="http://schemas.microsoft.com/office/drawing/2014/main" id="{C485F9D7-63D6-494E-9A09-C4E205EEA9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506" y="89039"/>
            <a:ext cx="2345219" cy="598674"/>
          </a:xfrm>
          <a:prstGeom prst="rect">
            <a:avLst/>
          </a:prstGeom>
        </p:spPr>
      </p:pic>
    </p:spTree>
    <p:extLst>
      <p:ext uri="{BB962C8B-B14F-4D97-AF65-F5344CB8AC3E}">
        <p14:creationId xmlns:p14="http://schemas.microsoft.com/office/powerpoint/2010/main" val="9121319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AA707-560A-4D1B-8CDD-D8681A16FA69}"/>
              </a:ext>
            </a:extLst>
          </p:cNvPr>
          <p:cNvSpPr>
            <a:spLocks noGrp="1"/>
          </p:cNvSpPr>
          <p:nvPr>
            <p:ph type="title"/>
          </p:nvPr>
        </p:nvSpPr>
        <p:spPr>
          <a:xfrm>
            <a:off x="677334" y="1129553"/>
            <a:ext cx="8596668" cy="2088775"/>
          </a:xfrm>
        </p:spPr>
        <p:txBody>
          <a:bodyPr>
            <a:normAutofit fontScale="90000"/>
          </a:bodyPr>
          <a:lstStyle/>
          <a:p>
            <a:pPr>
              <a:lnSpc>
                <a:spcPct val="107000"/>
              </a:lnSpc>
              <a:spcAft>
                <a:spcPts val="800"/>
              </a:spcAft>
            </a:pPr>
            <a:r>
              <a:rPr lang="en-IN" dirty="0">
                <a:effectLst/>
                <a:latin typeface="Calibri" panose="020F0502020204030204" pitchFamily="34" charset="0"/>
                <a:ea typeface="Calibri" panose="020F0502020204030204" pitchFamily="34" charset="0"/>
                <a:cs typeface="Times New Roman" panose="02020603050405020304" pitchFamily="18" charset="0"/>
              </a:rPr>
              <a:t>References:-</a:t>
            </a:r>
            <a:br>
              <a:rPr lang="en-IN" dirty="0">
                <a:effectLst/>
                <a:latin typeface="Calibri" panose="020F0502020204030204" pitchFamily="34" charset="0"/>
                <a:ea typeface="Calibri" panose="020F0502020204030204" pitchFamily="34" charset="0"/>
                <a:cs typeface="Times New Roman" panose="02020603050405020304" pitchFamily="18" charset="0"/>
              </a:rPr>
            </a:br>
            <a:br>
              <a:rPr lang="en-IN"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 MySQL Documentation: </a:t>
            </a:r>
            <a:r>
              <a:rPr lang="en-IN"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https://dev.mysql.com/doc/</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 HTML, CSS, JavaScript and PHP Resources: W3Schools (</a:t>
            </a:r>
            <a:r>
              <a:rPr lang="en-IN"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https://www.w3schools.com/</a:t>
            </a:r>
            <a:r>
              <a:rPr lang="en-IN" sz="1800" dirty="0">
                <a:effectLst/>
                <a:latin typeface="Calibri" panose="020F0502020204030204" pitchFamily="34" charset="0"/>
                <a:ea typeface="Calibri" panose="020F0502020204030204" pitchFamily="34" charset="0"/>
                <a:cs typeface="Times New Roman" panose="02020603050405020304" pitchFamily="18" charset="0"/>
              </a:rPr>
              <a:t>), Bootstrap(</a:t>
            </a:r>
            <a:r>
              <a:rPr lang="en-IN"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https://getbootstrap.com/</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Youtube</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r>
              <a:rPr lang="en-IN"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5"/>
              </a:rPr>
              <a:t>https://www.youtube.com/</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Picture 3">
            <a:extLst>
              <a:ext uri="{FF2B5EF4-FFF2-40B4-BE49-F238E27FC236}">
                <a16:creationId xmlns:a16="http://schemas.microsoft.com/office/drawing/2014/main" id="{41715A69-99B5-4065-89CF-AC3EC77D0A6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5506" y="89039"/>
            <a:ext cx="2345219" cy="598674"/>
          </a:xfrm>
          <a:prstGeom prst="rect">
            <a:avLst/>
          </a:prstGeom>
        </p:spPr>
      </p:pic>
    </p:spTree>
    <p:extLst>
      <p:ext uri="{BB962C8B-B14F-4D97-AF65-F5344CB8AC3E}">
        <p14:creationId xmlns:p14="http://schemas.microsoft.com/office/powerpoint/2010/main" val="3558755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244B8-ECEE-42C4-878C-703C448811F1}"/>
              </a:ext>
            </a:extLst>
          </p:cNvPr>
          <p:cNvSpPr>
            <a:spLocks noGrp="1"/>
          </p:cNvSpPr>
          <p:nvPr>
            <p:ph type="title"/>
          </p:nvPr>
        </p:nvSpPr>
        <p:spPr>
          <a:xfrm>
            <a:off x="677334" y="905435"/>
            <a:ext cx="8596668" cy="3917577"/>
          </a:xfrm>
        </p:spPr>
        <p:txBody>
          <a:bodyPr>
            <a:normAutofit/>
          </a:bodyPr>
          <a:lstStyle/>
          <a:p>
            <a:pPr>
              <a:lnSpc>
                <a:spcPct val="107000"/>
              </a:lnSpc>
              <a:spcAft>
                <a:spcPts val="800"/>
              </a:spcAft>
            </a:pPr>
            <a:r>
              <a:rPr lang="en-US" dirty="0"/>
              <a:t>Introduction:-</a:t>
            </a:r>
            <a:br>
              <a:rPr lang="en-US" dirty="0"/>
            </a:b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2400" dirty="0">
                <a:effectLst/>
                <a:latin typeface="Calibri" panose="020F0502020204030204" pitchFamily="34" charset="0"/>
                <a:ea typeface="Calibri" panose="020F0502020204030204" pitchFamily="34" charset="0"/>
                <a:cs typeface="Times New Roman" panose="02020603050405020304" pitchFamily="18" charset="0"/>
              </a:rPr>
              <a:t>Assessing student performance is a critical aspect of any educational institution. The traditional paper-based assessment systems are cumbersome and prone to errors. This project presents a DBMS for student assessment that provides a structured and efficient platform for managing and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analyzing</a:t>
            </a:r>
            <a:r>
              <a:rPr lang="en-IN" sz="2400" dirty="0">
                <a:effectLst/>
                <a:latin typeface="Calibri" panose="020F0502020204030204" pitchFamily="34" charset="0"/>
                <a:ea typeface="Calibri" panose="020F0502020204030204" pitchFamily="34" charset="0"/>
                <a:cs typeface="Times New Roman" panose="02020603050405020304" pitchFamily="18" charset="0"/>
              </a:rPr>
              <a:t> student data.</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Picture 3">
            <a:extLst>
              <a:ext uri="{FF2B5EF4-FFF2-40B4-BE49-F238E27FC236}">
                <a16:creationId xmlns:a16="http://schemas.microsoft.com/office/drawing/2014/main" id="{CBC28E57-5171-462F-8ADA-D94B559940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2643"/>
            <a:ext cx="2345219" cy="598674"/>
          </a:xfrm>
          <a:prstGeom prst="rect">
            <a:avLst/>
          </a:prstGeom>
        </p:spPr>
      </p:pic>
    </p:spTree>
    <p:extLst>
      <p:ext uri="{BB962C8B-B14F-4D97-AF65-F5344CB8AC3E}">
        <p14:creationId xmlns:p14="http://schemas.microsoft.com/office/powerpoint/2010/main" val="1644333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D4AB1-6FFB-44A3-9BC3-E452A910AFB2}"/>
              </a:ext>
            </a:extLst>
          </p:cNvPr>
          <p:cNvSpPr>
            <a:spLocks noGrp="1"/>
          </p:cNvSpPr>
          <p:nvPr>
            <p:ph type="title"/>
          </p:nvPr>
        </p:nvSpPr>
        <p:spPr>
          <a:xfrm>
            <a:off x="677334" y="932328"/>
            <a:ext cx="8596668" cy="3110754"/>
          </a:xfrm>
        </p:spPr>
        <p:txBody>
          <a:bodyPr>
            <a:normAutofit fontScale="90000"/>
          </a:bodyPr>
          <a:lstStyle/>
          <a:p>
            <a:pPr>
              <a:lnSpc>
                <a:spcPct val="107000"/>
              </a:lnSpc>
              <a:spcAft>
                <a:spcPts val="800"/>
              </a:spcAft>
            </a:pPr>
            <a:r>
              <a:rPr lang="en-US" dirty="0"/>
              <a:t>Objective:-</a:t>
            </a:r>
            <a:br>
              <a:rPr lang="en-US" dirty="0"/>
            </a:br>
            <a:br>
              <a:rPr lang="en-US" dirty="0"/>
            </a:br>
            <a:r>
              <a:rPr lang="en-IN" sz="2200" dirty="0">
                <a:effectLst/>
                <a:latin typeface="Calibri" panose="020F0502020204030204" pitchFamily="34" charset="0"/>
                <a:ea typeface="Calibri" panose="020F0502020204030204" pitchFamily="34" charset="0"/>
                <a:cs typeface="Times New Roman" panose="02020603050405020304" pitchFamily="18" charset="0"/>
              </a:rPr>
              <a:t>- To create a robust and user-friendly system for student assessment.</a:t>
            </a:r>
            <a:br>
              <a:rPr lang="en-IN" sz="2200" dirty="0">
                <a:effectLst/>
                <a:latin typeface="Calibri" panose="020F0502020204030204" pitchFamily="34" charset="0"/>
                <a:ea typeface="Calibri" panose="020F0502020204030204" pitchFamily="34" charset="0"/>
                <a:cs typeface="Times New Roman" panose="02020603050405020304" pitchFamily="18" charset="0"/>
              </a:rPr>
            </a:br>
            <a:r>
              <a:rPr lang="en-IN" sz="2200" dirty="0">
                <a:effectLst/>
                <a:latin typeface="Calibri" panose="020F0502020204030204" pitchFamily="34" charset="0"/>
                <a:ea typeface="Calibri" panose="020F0502020204030204" pitchFamily="34" charset="0"/>
                <a:cs typeface="Times New Roman" panose="02020603050405020304" pitchFamily="18" charset="0"/>
              </a:rPr>
              <a:t>- To automate the recording and processing of student grades and assessment data.</a:t>
            </a:r>
            <a:br>
              <a:rPr lang="en-IN" sz="2200" dirty="0">
                <a:effectLst/>
                <a:latin typeface="Calibri" panose="020F0502020204030204" pitchFamily="34" charset="0"/>
                <a:ea typeface="Calibri" panose="020F0502020204030204" pitchFamily="34" charset="0"/>
                <a:cs typeface="Times New Roman" panose="02020603050405020304" pitchFamily="18" charset="0"/>
              </a:rPr>
            </a:br>
            <a:r>
              <a:rPr lang="en-IN" sz="2200" dirty="0">
                <a:effectLst/>
                <a:latin typeface="Calibri" panose="020F0502020204030204" pitchFamily="34" charset="0"/>
                <a:ea typeface="Calibri" panose="020F0502020204030204" pitchFamily="34" charset="0"/>
                <a:cs typeface="Times New Roman" panose="02020603050405020304" pitchFamily="18" charset="0"/>
              </a:rPr>
              <a:t>- To enable easy retrieval and analysis of student performance data.</a:t>
            </a:r>
            <a:br>
              <a:rPr lang="en-IN" sz="2200" dirty="0">
                <a:effectLst/>
                <a:latin typeface="Calibri" panose="020F0502020204030204" pitchFamily="34" charset="0"/>
                <a:ea typeface="Calibri" panose="020F0502020204030204" pitchFamily="34" charset="0"/>
                <a:cs typeface="Times New Roman" panose="02020603050405020304" pitchFamily="18" charset="0"/>
              </a:rPr>
            </a:br>
            <a:r>
              <a:rPr lang="en-IN" sz="2200" dirty="0">
                <a:effectLst/>
                <a:latin typeface="Calibri" panose="020F0502020204030204" pitchFamily="34" charset="0"/>
                <a:ea typeface="Calibri" panose="020F0502020204030204" pitchFamily="34" charset="0"/>
                <a:cs typeface="Times New Roman" panose="02020603050405020304" pitchFamily="18" charset="0"/>
              </a:rPr>
              <a:t>- To enhance data security and privacy through authentication and authorization mechanisms.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Picture 3">
            <a:extLst>
              <a:ext uri="{FF2B5EF4-FFF2-40B4-BE49-F238E27FC236}">
                <a16:creationId xmlns:a16="http://schemas.microsoft.com/office/drawing/2014/main" id="{E64F504A-62D7-4CE4-AD80-E9A5CFA733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345219" cy="598674"/>
          </a:xfrm>
          <a:prstGeom prst="rect">
            <a:avLst/>
          </a:prstGeom>
        </p:spPr>
      </p:pic>
    </p:spTree>
    <p:extLst>
      <p:ext uri="{BB962C8B-B14F-4D97-AF65-F5344CB8AC3E}">
        <p14:creationId xmlns:p14="http://schemas.microsoft.com/office/powerpoint/2010/main" val="134998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F76D1-466C-45C5-AB14-8414AF48B78D}"/>
              </a:ext>
            </a:extLst>
          </p:cNvPr>
          <p:cNvSpPr>
            <a:spLocks noGrp="1"/>
          </p:cNvSpPr>
          <p:nvPr>
            <p:ph type="title"/>
          </p:nvPr>
        </p:nvSpPr>
        <p:spPr>
          <a:xfrm>
            <a:off x="677334" y="824753"/>
            <a:ext cx="8596668" cy="4419599"/>
          </a:xfrm>
        </p:spPr>
        <p:txBody>
          <a:bodyPr>
            <a:normAutofit/>
          </a:bodyPr>
          <a:lstStyle/>
          <a:p>
            <a:r>
              <a:rPr lang="en-US" dirty="0"/>
              <a:t>Overview of this system:-</a:t>
            </a:r>
            <a:br>
              <a:rPr lang="en-US" dirty="0"/>
            </a:br>
            <a:br>
              <a:rPr lang="en-US" dirty="0"/>
            </a:br>
            <a:r>
              <a:rPr lang="en-US" sz="2200" dirty="0">
                <a:solidFill>
                  <a:srgbClr val="7030A0"/>
                </a:solidFill>
                <a:latin typeface="Google Sans"/>
              </a:rPr>
              <a:t>T</a:t>
            </a:r>
            <a:r>
              <a:rPr lang="en-US" sz="2200" b="0" i="0" dirty="0">
                <a:solidFill>
                  <a:srgbClr val="7030A0"/>
                </a:solidFill>
                <a:effectLst/>
                <a:latin typeface="Google Sans"/>
              </a:rPr>
              <a:t>he process of evaluating a student's learning progress and accomplishments using digital tools and technologies. It can be applied to many different goals, including formative, summative, and diagnostic evaluations. Numerous formats are possible, including tests, assignments, surveys, and quizzes.</a:t>
            </a:r>
            <a:br>
              <a:rPr lang="en-US" dirty="0"/>
            </a:br>
            <a:endParaRPr lang="en-IN" dirty="0"/>
          </a:p>
        </p:txBody>
      </p:sp>
      <p:pic>
        <p:nvPicPr>
          <p:cNvPr id="4" name="Picture 3">
            <a:extLst>
              <a:ext uri="{FF2B5EF4-FFF2-40B4-BE49-F238E27FC236}">
                <a16:creationId xmlns:a16="http://schemas.microsoft.com/office/drawing/2014/main" id="{98F62C7A-10EF-4FD3-8126-10340DE45A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07" y="127466"/>
            <a:ext cx="2345219" cy="598674"/>
          </a:xfrm>
          <a:prstGeom prst="rect">
            <a:avLst/>
          </a:prstGeom>
        </p:spPr>
      </p:pic>
    </p:spTree>
    <p:extLst>
      <p:ext uri="{BB962C8B-B14F-4D97-AF65-F5344CB8AC3E}">
        <p14:creationId xmlns:p14="http://schemas.microsoft.com/office/powerpoint/2010/main" val="3769474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C5D4B-48BC-4A84-B8C0-228FA4D99739}"/>
              </a:ext>
            </a:extLst>
          </p:cNvPr>
          <p:cNvSpPr>
            <a:spLocks noGrp="1"/>
          </p:cNvSpPr>
          <p:nvPr>
            <p:ph type="title"/>
          </p:nvPr>
        </p:nvSpPr>
        <p:spPr>
          <a:xfrm>
            <a:off x="677334" y="932328"/>
            <a:ext cx="8596668" cy="5235389"/>
          </a:xfrm>
        </p:spPr>
        <p:txBody>
          <a:bodyPr>
            <a:normAutofit/>
          </a:bodyPr>
          <a:lstStyle/>
          <a:p>
            <a:r>
              <a:rPr lang="en-US" dirty="0"/>
              <a:t>Importance:-</a:t>
            </a:r>
            <a:br>
              <a:rPr lang="en-US" dirty="0"/>
            </a:br>
            <a:br>
              <a:rPr lang="en-US" dirty="0"/>
            </a:br>
            <a:r>
              <a:rPr lang="en-US" sz="2700" b="0" i="0" dirty="0">
                <a:solidFill>
                  <a:srgbClr val="7030A0"/>
                </a:solidFill>
                <a:effectLst/>
                <a:latin typeface="Söhne"/>
              </a:rPr>
              <a:t>Online educational assessments are crucial for evaluating students' knowledge and skills in a digital age, offering flexibility, accessibility, and scalability for both educators and learners. They enable data-driven insights, personalized feedback, and the ability to adapt teaching methods, ultimately enhancing the quality of education and ensuring students are better prepared for the demands of the modern world.</a:t>
            </a:r>
            <a:endParaRPr lang="en-IN" sz="2700" dirty="0">
              <a:solidFill>
                <a:srgbClr val="7030A0"/>
              </a:solidFill>
            </a:endParaRPr>
          </a:p>
        </p:txBody>
      </p:sp>
      <p:pic>
        <p:nvPicPr>
          <p:cNvPr id="4" name="Picture 3">
            <a:extLst>
              <a:ext uri="{FF2B5EF4-FFF2-40B4-BE49-F238E27FC236}">
                <a16:creationId xmlns:a16="http://schemas.microsoft.com/office/drawing/2014/main" id="{43843131-9ED4-47C3-AE10-BAAC38988C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500" y="91608"/>
            <a:ext cx="2345219" cy="598674"/>
          </a:xfrm>
          <a:prstGeom prst="rect">
            <a:avLst/>
          </a:prstGeom>
        </p:spPr>
      </p:pic>
    </p:spTree>
    <p:extLst>
      <p:ext uri="{BB962C8B-B14F-4D97-AF65-F5344CB8AC3E}">
        <p14:creationId xmlns:p14="http://schemas.microsoft.com/office/powerpoint/2010/main" val="771607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5C763-93E8-4B90-995B-2C0B0D62A0EB}"/>
              </a:ext>
            </a:extLst>
          </p:cNvPr>
          <p:cNvSpPr>
            <a:spLocks noGrp="1"/>
          </p:cNvSpPr>
          <p:nvPr>
            <p:ph type="title"/>
          </p:nvPr>
        </p:nvSpPr>
        <p:spPr>
          <a:xfrm>
            <a:off x="677334" y="905434"/>
            <a:ext cx="8596668" cy="4159625"/>
          </a:xfrm>
        </p:spPr>
        <p:txBody>
          <a:bodyPr>
            <a:normAutofit/>
          </a:bodyPr>
          <a:lstStyle/>
          <a:p>
            <a:pPr>
              <a:lnSpc>
                <a:spcPct val="107000"/>
              </a:lnSpc>
              <a:spcAft>
                <a:spcPts val="800"/>
              </a:spcAft>
            </a:pPr>
            <a:r>
              <a:rPr lang="en-IN" b="1" i="0" dirty="0">
                <a:effectLst/>
                <a:latin typeface="Söhne"/>
              </a:rPr>
              <a:t>Data Collection and Analysis:-</a:t>
            </a:r>
            <a:br>
              <a:rPr lang="en-IN" b="1" i="0" dirty="0">
                <a:effectLst/>
                <a:latin typeface="Söhne"/>
              </a:rPr>
            </a:br>
            <a:br>
              <a:rPr lang="en-IN" b="1" i="0" dirty="0">
                <a:effectLst/>
                <a:latin typeface="Söhne"/>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 Admins can add, modify, or delete student records, courses, and assessments.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 Data input is validated to ensure data integrity and accuracy.</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 Database triggers and stored procedures are used for automating certain processes.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sz="2400" dirty="0"/>
          </a:p>
        </p:txBody>
      </p:sp>
      <p:pic>
        <p:nvPicPr>
          <p:cNvPr id="4" name="Picture 3">
            <a:extLst>
              <a:ext uri="{FF2B5EF4-FFF2-40B4-BE49-F238E27FC236}">
                <a16:creationId xmlns:a16="http://schemas.microsoft.com/office/drawing/2014/main" id="{643A660E-663A-4936-8D3E-6AE66833AC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06" y="109911"/>
            <a:ext cx="2345219" cy="598674"/>
          </a:xfrm>
          <a:prstGeom prst="rect">
            <a:avLst/>
          </a:prstGeom>
        </p:spPr>
      </p:pic>
    </p:spTree>
    <p:extLst>
      <p:ext uri="{BB962C8B-B14F-4D97-AF65-F5344CB8AC3E}">
        <p14:creationId xmlns:p14="http://schemas.microsoft.com/office/powerpoint/2010/main" val="2895026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9CBC0-F328-403A-8D9D-B1E34F0AA293}"/>
              </a:ext>
            </a:extLst>
          </p:cNvPr>
          <p:cNvSpPr>
            <a:spLocks noGrp="1"/>
          </p:cNvSpPr>
          <p:nvPr>
            <p:ph type="title"/>
          </p:nvPr>
        </p:nvSpPr>
        <p:spPr>
          <a:xfrm>
            <a:off x="677334" y="789727"/>
            <a:ext cx="8596668" cy="1703294"/>
          </a:xfrm>
        </p:spPr>
        <p:txBody>
          <a:bodyPr/>
          <a:lstStyle/>
          <a:p>
            <a:r>
              <a:rPr lang="en-US" dirty="0"/>
              <a:t>Login Page :-</a:t>
            </a:r>
            <a:br>
              <a:rPr lang="en-US" dirty="0"/>
            </a:br>
            <a:endParaRPr lang="en-IN" dirty="0"/>
          </a:p>
        </p:txBody>
      </p:sp>
      <p:pic>
        <p:nvPicPr>
          <p:cNvPr id="4" name="Picture 3">
            <a:extLst>
              <a:ext uri="{FF2B5EF4-FFF2-40B4-BE49-F238E27FC236}">
                <a16:creationId xmlns:a16="http://schemas.microsoft.com/office/drawing/2014/main" id="{63B91883-F5A6-4E01-B33D-F812C6D6FB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0074"/>
            <a:ext cx="2345219" cy="598674"/>
          </a:xfrm>
          <a:prstGeom prst="rect">
            <a:avLst/>
          </a:prstGeom>
        </p:spPr>
      </p:pic>
      <p:pic>
        <p:nvPicPr>
          <p:cNvPr id="5" name="Picture 4">
            <a:extLst>
              <a:ext uri="{FF2B5EF4-FFF2-40B4-BE49-F238E27FC236}">
                <a16:creationId xmlns:a16="http://schemas.microsoft.com/office/drawing/2014/main" id="{85444629-3710-83C1-B45C-843F6D6A48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435" y="1454762"/>
            <a:ext cx="9452601" cy="5317088"/>
          </a:xfrm>
          <a:prstGeom prst="rect">
            <a:avLst/>
          </a:prstGeom>
        </p:spPr>
      </p:pic>
    </p:spTree>
    <p:extLst>
      <p:ext uri="{BB962C8B-B14F-4D97-AF65-F5344CB8AC3E}">
        <p14:creationId xmlns:p14="http://schemas.microsoft.com/office/powerpoint/2010/main" val="1308852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12561-F9AA-4677-B0FB-8A9D22872881}"/>
              </a:ext>
            </a:extLst>
          </p:cNvPr>
          <p:cNvSpPr>
            <a:spLocks noGrp="1"/>
          </p:cNvSpPr>
          <p:nvPr>
            <p:ph type="title"/>
          </p:nvPr>
        </p:nvSpPr>
        <p:spPr>
          <a:xfrm>
            <a:off x="677334" y="1039905"/>
            <a:ext cx="8596668" cy="5253319"/>
          </a:xfrm>
        </p:spPr>
        <p:txBody>
          <a:bodyPr>
            <a:normAutofit/>
          </a:bodyPr>
          <a:lstStyle/>
          <a:p>
            <a:pPr>
              <a:lnSpc>
                <a:spcPct val="107000"/>
              </a:lnSpc>
              <a:spcAft>
                <a:spcPts val="800"/>
              </a:spcAft>
            </a:pPr>
            <a:r>
              <a:rPr lang="en-US" dirty="0"/>
              <a:t>Technology Used:-</a:t>
            </a:r>
            <a:br>
              <a:rPr lang="en-US" dirty="0"/>
            </a:br>
            <a:r>
              <a:rPr lang="en-US" sz="2800" dirty="0"/>
              <a:t>Software:-</a:t>
            </a:r>
            <a:br>
              <a:rPr lang="en-US" dirty="0"/>
            </a:br>
            <a:r>
              <a:rPr lang="en-IN" sz="1800" dirty="0">
                <a:effectLst/>
                <a:latin typeface="Calibri" panose="020F0502020204030204" pitchFamily="34" charset="0"/>
                <a:ea typeface="Calibri" panose="020F0502020204030204" pitchFamily="34" charset="0"/>
                <a:cs typeface="Times New Roman" panose="02020603050405020304" pitchFamily="18" charset="0"/>
              </a:rPr>
              <a:t>- Database Management System (DBMS): We have used MySQL in this project.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 Scripting language for backend development: PHP, JavaScript.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 Front-end development: HTML, CSS, JavaScript.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US" sz="2800" dirty="0">
                <a:latin typeface="Calibri" panose="020F0502020204030204" pitchFamily="34" charset="0"/>
                <a:ea typeface="Calibri" panose="020F0502020204030204" pitchFamily="34" charset="0"/>
                <a:cs typeface="Times New Roman" panose="02020603050405020304" pitchFamily="18" charset="0"/>
              </a:rPr>
              <a:t>Hardware</a:t>
            </a:r>
            <a:r>
              <a:rPr lang="en-US" sz="2800" dirty="0"/>
              <a:t>:-</a:t>
            </a:r>
            <a:br>
              <a:rPr lang="en-US" sz="2800" dirty="0"/>
            </a:br>
            <a:r>
              <a:rPr lang="en-IN" sz="1800" dirty="0">
                <a:effectLst/>
                <a:latin typeface="Calibri" panose="020F0502020204030204" pitchFamily="34" charset="0"/>
                <a:ea typeface="Calibri" panose="020F0502020204030204" pitchFamily="34" charset="0"/>
                <a:cs typeface="Times New Roman" panose="02020603050405020304" pitchFamily="18" charset="0"/>
              </a:rPr>
              <a:t>- Server for hosting the database.</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 Client devices (computers or tablets) for data input and retrieval.</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Picture 3">
            <a:extLst>
              <a:ext uri="{FF2B5EF4-FFF2-40B4-BE49-F238E27FC236}">
                <a16:creationId xmlns:a16="http://schemas.microsoft.com/office/drawing/2014/main" id="{6C03C8C5-3A2D-4EED-A6CC-A92427256E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06" y="80074"/>
            <a:ext cx="2345219" cy="598674"/>
          </a:xfrm>
          <a:prstGeom prst="rect">
            <a:avLst/>
          </a:prstGeom>
        </p:spPr>
      </p:pic>
    </p:spTree>
    <p:extLst>
      <p:ext uri="{BB962C8B-B14F-4D97-AF65-F5344CB8AC3E}">
        <p14:creationId xmlns:p14="http://schemas.microsoft.com/office/powerpoint/2010/main" val="1920922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64BEA-F8C6-4F59-B38D-C088D1E35E13}"/>
              </a:ext>
            </a:extLst>
          </p:cNvPr>
          <p:cNvSpPr>
            <a:spLocks noGrp="1"/>
          </p:cNvSpPr>
          <p:nvPr>
            <p:ph type="title"/>
          </p:nvPr>
        </p:nvSpPr>
        <p:spPr>
          <a:xfrm>
            <a:off x="677334" y="1147482"/>
            <a:ext cx="8596668" cy="2281518"/>
          </a:xfrm>
        </p:spPr>
        <p:txBody>
          <a:bodyPr/>
          <a:lstStyle/>
          <a:p>
            <a:endParaRPr lang="en-IN" dirty="0"/>
          </a:p>
        </p:txBody>
      </p:sp>
      <p:pic>
        <p:nvPicPr>
          <p:cNvPr id="4" name="Picture 3">
            <a:extLst>
              <a:ext uri="{FF2B5EF4-FFF2-40B4-BE49-F238E27FC236}">
                <a16:creationId xmlns:a16="http://schemas.microsoft.com/office/drawing/2014/main" id="{32AC5F26-EDA8-4CAE-B059-73AE81D875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506" y="89039"/>
            <a:ext cx="2345219" cy="598674"/>
          </a:xfrm>
          <a:prstGeom prst="rect">
            <a:avLst/>
          </a:prstGeom>
        </p:spPr>
      </p:pic>
      <p:pic>
        <p:nvPicPr>
          <p:cNvPr id="5" name="Picture 4">
            <a:extLst>
              <a:ext uri="{FF2B5EF4-FFF2-40B4-BE49-F238E27FC236}">
                <a16:creationId xmlns:a16="http://schemas.microsoft.com/office/drawing/2014/main" id="{11F2BCF4-7E83-5EAF-3225-7C2BFC4E68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107" y="858233"/>
            <a:ext cx="10267475" cy="5775455"/>
          </a:xfrm>
          <a:prstGeom prst="rect">
            <a:avLst/>
          </a:prstGeom>
        </p:spPr>
      </p:pic>
    </p:spTree>
    <p:extLst>
      <p:ext uri="{BB962C8B-B14F-4D97-AF65-F5344CB8AC3E}">
        <p14:creationId xmlns:p14="http://schemas.microsoft.com/office/powerpoint/2010/main" val="3243936748"/>
      </p:ext>
    </p:extLst>
  </p:cSld>
  <p:clrMapOvr>
    <a:masterClrMapping/>
  </p:clrMapOvr>
</p:sld>
</file>

<file path=ppt/theme/theme1.xml><?xml version="1.0" encoding="utf-8"?>
<a:theme xmlns:a="http://schemas.openxmlformats.org/drawingml/2006/main" name="Facet">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97</TotalTime>
  <Words>492</Words>
  <Application>Microsoft Office PowerPoint</Application>
  <PresentationFormat>Widescreen</PresentationFormat>
  <Paragraphs>14</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Arial Rounded MT Bold</vt:lpstr>
      <vt:lpstr>Calibri</vt:lpstr>
      <vt:lpstr>Google Sans</vt:lpstr>
      <vt:lpstr>Söhne</vt:lpstr>
      <vt:lpstr>Trebuchet MS</vt:lpstr>
      <vt:lpstr>Wingdings 3</vt:lpstr>
      <vt:lpstr>Facet</vt:lpstr>
      <vt:lpstr>EDUCATIONAL ASSESSMENT SYSTEM</vt:lpstr>
      <vt:lpstr>Introduction:-   Assessing student performance is a critical aspect of any educational institution. The traditional paper-based assessment systems are cumbersome and prone to errors. This project presents a DBMS for student assessment that provides a structured and efficient platform for managing and analyzing student data. </vt:lpstr>
      <vt:lpstr>Objective:-  - To create a robust and user-friendly system for student assessment. - To automate the recording and processing of student grades and assessment data. - To enable easy retrieval and analysis of student performance data. - To enhance data security and privacy through authentication and authorization mechanisms. </vt:lpstr>
      <vt:lpstr>Overview of this system:-  The process of evaluating a student's learning progress and accomplishments using digital tools and technologies. It can be applied to many different goals, including formative, summative, and diagnostic evaluations. Numerous formats are possible, including tests, assignments, surveys, and quizzes. </vt:lpstr>
      <vt:lpstr>Importance:-  Online educational assessments are crucial for evaluating students' knowledge and skills in a digital age, offering flexibility, accessibility, and scalability for both educators and learners. They enable data-driven insights, personalized feedback, and the ability to adapt teaching methods, ultimately enhancing the quality of education and ensuring students are better prepared for the demands of the modern world.</vt:lpstr>
      <vt:lpstr>Data Collection and Analysis:-  - Admins can add, modify, or delete student records, courses, and assessments. - Data input is validated to ensure data integrity and accuracy. - Database triggers and stored procedures are used for automating certain processes. </vt:lpstr>
      <vt:lpstr>Login Page :- </vt:lpstr>
      <vt:lpstr>Technology Used:- Software:- - Database Management System (DBMS): We have used MySQL in this project. - Scripting language for backend development: PHP, JavaScript. - Front-end development: HTML, CSS, JavaScript.  Hardware:- - Server for hosting the database. - Client devices (computers or tablets) for data input and retrieval.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The Student Assessment System in DBMS is a valuable tool for educational institutions to improve the assessment process. It simplifies data management, enhances security, and provides a user-friendly interface for users. </vt:lpstr>
      <vt:lpstr>References:-  - MySQL Documentation: https://dev.mysql.com/doc/  - HTML, CSS, JavaScript and PHP Resources: W3Schools (https://www.w3schools.com/), Bootstrap(https://getbootstrap.com/)  - Youtube(https://www.youtube.com/)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ASSESSMENT SYSTEM</dc:title>
  <dc:creator>Shubhajit Biswas</dc:creator>
  <cp:lastModifiedBy>Shubhajit Biswas</cp:lastModifiedBy>
  <cp:revision>9</cp:revision>
  <dcterms:created xsi:type="dcterms:W3CDTF">2023-10-17T13:58:33Z</dcterms:created>
  <dcterms:modified xsi:type="dcterms:W3CDTF">2023-10-17T16:25:27Z</dcterms:modified>
</cp:coreProperties>
</file>