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0" r:id="rId9"/>
    <p:sldId id="265" r:id="rId10"/>
    <p:sldId id="267" r:id="rId11"/>
    <p:sldId id="2146847058" r:id="rId12"/>
    <p:sldId id="2146847061" r:id="rId13"/>
    <p:sldId id="268" r:id="rId14"/>
    <p:sldId id="2146847055" r:id="rId15"/>
    <p:sldId id="2146847062" r:id="rId16"/>
    <p:sldId id="269" r:id="rId17"/>
    <p:sldId id="2146847056"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0" d="100"/>
          <a:sy n="80" d="100"/>
        </p:scale>
        <p:origin x="77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885825"/>
            <a:ext cx="9144000" cy="1385810"/>
          </a:xfrm>
        </p:spPr>
        <p:txBody>
          <a:bodyPr>
            <a:normAutofit fontScale="90000"/>
          </a:bodyPr>
          <a:lstStyle/>
          <a:p>
            <a:pPr algn="ctr"/>
            <a:r>
              <a:rPr lang="en-IN" b="1" i="0" dirty="0" err="1">
                <a:solidFill>
                  <a:schemeClr val="accent2">
                    <a:lumMod val="75000"/>
                  </a:schemeClr>
                </a:solidFill>
                <a:effectLst/>
                <a:latin typeface="Roboto" panose="02000000000000000000" pitchFamily="2" charset="0"/>
              </a:rPr>
              <a:t>Trapo</a:t>
            </a:r>
            <a:br>
              <a:rPr lang="en-IN" b="1" dirty="0">
                <a:solidFill>
                  <a:schemeClr val="accent2">
                    <a:lumMod val="75000"/>
                  </a:schemeClr>
                </a:solidFill>
                <a:latin typeface="Roboto" panose="02000000000000000000" pitchFamily="2" charset="0"/>
              </a:rPr>
            </a:br>
            <a:br>
              <a:rPr lang="en-IN" b="1" dirty="0">
                <a:solidFill>
                  <a:schemeClr val="accent2">
                    <a:lumMod val="75000"/>
                  </a:schemeClr>
                </a:solidFill>
                <a:latin typeface="Roboto" panose="02000000000000000000" pitchFamily="2" charset="0"/>
              </a:rPr>
            </a:br>
            <a:r>
              <a:rPr lang="en-IN" b="1" i="0" dirty="0">
                <a:solidFill>
                  <a:schemeClr val="accent2">
                    <a:lumMod val="75000"/>
                  </a:schemeClr>
                </a:solidFill>
                <a:effectLst/>
                <a:latin typeface="Roboto" panose="02000000000000000000" pitchFamily="2" charset="0"/>
              </a:rPr>
              <a:t> </a:t>
            </a:r>
            <a:r>
              <a:rPr lang="en-IN" b="0" i="0" dirty="0">
                <a:solidFill>
                  <a:schemeClr val="accent2">
                    <a:lumMod val="75000"/>
                  </a:schemeClr>
                </a:solidFill>
                <a:effectLst/>
                <a:latin typeface="Roboto" panose="02000000000000000000" pitchFamily="2" charset="0"/>
              </a:rPr>
              <a:t>Travel Assistance Chatbot</a:t>
            </a:r>
            <a:endParaRPr lang="en-US" b="1" dirty="0">
              <a:solidFill>
                <a:schemeClr val="accent2">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a:solidFill>
                  <a:schemeClr val="accent1">
                    <a:lumMod val="75000"/>
                  </a:schemeClr>
                </a:solidFill>
                <a:latin typeface="Arial"/>
                <a:cs typeface="Arial"/>
              </a:rPr>
              <a:t> SHUBHAJIT BISWAS– Institute of Engineering and Management, Kolkata –CSE(AIML)</a:t>
            </a:r>
          </a:p>
        </p:txBody>
      </p:sp>
      <p:pic>
        <p:nvPicPr>
          <p:cNvPr id="5" name="Picture 4">
            <a:extLst>
              <a:ext uri="{FF2B5EF4-FFF2-40B4-BE49-F238E27FC236}">
                <a16:creationId xmlns:a16="http://schemas.microsoft.com/office/drawing/2014/main" id="{23FD0250-1645-4248-8076-3E5CBFAE96AF}"/>
              </a:ext>
            </a:extLst>
          </p:cNvPr>
          <p:cNvPicPr>
            <a:picLocks noChangeAspect="1"/>
          </p:cNvPicPr>
          <p:nvPr/>
        </p:nvPicPr>
        <p:blipFill>
          <a:blip r:embed="rId2"/>
          <a:stretch>
            <a:fillRect/>
          </a:stretch>
        </p:blipFill>
        <p:spPr>
          <a:xfrm>
            <a:off x="6762749" y="600075"/>
            <a:ext cx="1012617" cy="759463"/>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err="1"/>
              <a:t>TraPo</a:t>
            </a:r>
            <a:r>
              <a:rPr lang="en-US" sz="2000" dirty="0"/>
              <a:t> (Travel Partner) represents a pioneering solution poised to redefine travel planning through its integration with WhatsApp. By leveraging artificial intelligence and natural language processing, </a:t>
            </a:r>
            <a:r>
              <a:rPr lang="en-US" sz="2000" dirty="0" err="1"/>
              <a:t>TraPo</a:t>
            </a:r>
            <a:r>
              <a:rPr lang="en-US" sz="2000" dirty="0"/>
              <a:t> offers personalized recommendations, real-time assistance, and seamless coordination with local services, enhancing convenience and efficiency for travelers worldwide. The project's objective is to establish </a:t>
            </a:r>
            <a:r>
              <a:rPr lang="en-US" sz="2000" dirty="0" err="1"/>
              <a:t>TraPo</a:t>
            </a:r>
            <a:r>
              <a:rPr lang="en-US" sz="2000" dirty="0"/>
              <a:t> as a comprehensive travel companion accessible to diverse segments of society, ensuring a responsive and intuitive interaction experience that simplifies every aspect of travel from destination discovery to booking and exploration.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r>
              <a:rPr lang="en-US" sz="2000" b="1" dirty="0"/>
              <a:t>Looking ahead, the future scope for </a:t>
            </a:r>
            <a:r>
              <a:rPr lang="en-US" sz="2000" b="1" dirty="0" err="1"/>
              <a:t>TraPo</a:t>
            </a:r>
            <a:r>
              <a:rPr lang="en-US" sz="2000" b="1" dirty="0"/>
              <a:t> includes expanding its capabilities and reach to further enhance the travel experience. This could involve:</a:t>
            </a:r>
          </a:p>
          <a:p>
            <a:pPr marL="0" indent="0">
              <a:buNone/>
            </a:pPr>
            <a:endParaRPr lang="en-US" sz="2000" b="1" dirty="0"/>
          </a:p>
          <a:p>
            <a:pPr marL="0" indent="0">
              <a:buNone/>
            </a:pPr>
            <a:r>
              <a:rPr lang="en-US" sz="2000" b="1" dirty="0"/>
              <a:t>1. Enhanced AI Capabilities: Continuously improving AI algorithms to provide more accurate and personalized recommendations based on user preferences and feedback.</a:t>
            </a:r>
          </a:p>
          <a:p>
            <a:pPr marL="0" indent="0">
              <a:buNone/>
            </a:pPr>
            <a:endParaRPr lang="en-US" sz="2000" b="1" dirty="0"/>
          </a:p>
          <a:p>
            <a:pPr marL="0" indent="0">
              <a:buNone/>
            </a:pPr>
            <a:r>
              <a:rPr lang="en-US" sz="2000" b="1" dirty="0"/>
              <a:t>2. Integration with More Platforms: Beyond WhatsApp, integrating </a:t>
            </a:r>
            <a:r>
              <a:rPr lang="en-US" sz="2000" b="1" dirty="0" err="1"/>
              <a:t>TraPo</a:t>
            </a:r>
            <a:r>
              <a:rPr lang="en-US" sz="2000" b="1" dirty="0"/>
              <a:t> with other popular messaging platforms and travel apps to reach a wider audience.</a:t>
            </a:r>
          </a:p>
          <a:p>
            <a:pPr marL="0" indent="0">
              <a:buNone/>
            </a:pPr>
            <a:endParaRPr lang="en-US" sz="2000" b="1" dirty="0"/>
          </a:p>
          <a:p>
            <a:pPr marL="0" indent="0">
              <a:buNone/>
            </a:pPr>
            <a:r>
              <a:rPr lang="en-US" sz="2000" b="1" dirty="0"/>
              <a:t>3. Multi-language Support: Adding support for multiple languages to cater to global travelers more effectively.</a:t>
            </a:r>
          </a:p>
          <a:p>
            <a:pPr marL="0" indent="0">
              <a:buNone/>
            </a:pPr>
            <a:endParaRPr lang="en-US" sz="2000" b="1" dirty="0"/>
          </a:p>
          <a:p>
            <a:pPr marL="0" indent="0">
              <a:buNone/>
            </a:pPr>
            <a:r>
              <a:rPr lang="en-US" sz="2000" b="1" dirty="0"/>
              <a:t>4. Advanced Booking Features: Introducing advanced features for booking complex travel itineraries, accommodations, and activities seamlessly through the chatbot.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94E441-AF79-4669-AF90-4C00DFF4D3C2}"/>
              </a:ext>
            </a:extLst>
          </p:cNvPr>
          <p:cNvSpPr txBox="1"/>
          <p:nvPr/>
        </p:nvSpPr>
        <p:spPr>
          <a:xfrm>
            <a:off x="552451" y="895350"/>
            <a:ext cx="11363324" cy="5419725"/>
          </a:xfrm>
          <a:prstGeom prst="rect">
            <a:avLst/>
          </a:prstGeom>
          <a:noFill/>
        </p:spPr>
        <p:txBody>
          <a:bodyPr wrap="square" rtlCol="0">
            <a:spAutoFit/>
          </a:bodyPr>
          <a:lstStyle/>
          <a:p>
            <a:r>
              <a:rPr lang="en-US" dirty="0"/>
              <a:t>5. Augmented Reality (AR) and Virtual Reality (VR) Integration: Implementing AR/VR technologies to offer virtual tours of destinations and immersive travel experiences.</a:t>
            </a:r>
          </a:p>
          <a:p>
            <a:endParaRPr lang="en-US" dirty="0"/>
          </a:p>
          <a:p>
            <a:r>
              <a:rPr lang="en-US" dirty="0"/>
              <a:t>6. Community and Social Integration: Incorporating social features where users can share travel experiences, tips, and recommendations with each other.</a:t>
            </a:r>
          </a:p>
          <a:p>
            <a:endParaRPr lang="en-US" dirty="0"/>
          </a:p>
          <a:p>
            <a:r>
              <a:rPr lang="en-US" dirty="0"/>
              <a:t>7. Accessibility Features: Ensuring accessibility for users with disabilities by incorporating features like voice commands and text-to-speech capabilities.</a:t>
            </a:r>
          </a:p>
          <a:p>
            <a:endParaRPr lang="en-US" dirty="0"/>
          </a:p>
          <a:p>
            <a:r>
              <a:rPr lang="en-US" dirty="0"/>
              <a:t>8. Data Security and Privacy: Strengthening data security measures to protect user information and maintain trust.</a:t>
            </a:r>
          </a:p>
          <a:p>
            <a:endParaRPr lang="en-US" dirty="0"/>
          </a:p>
          <a:p>
            <a:r>
              <a:rPr lang="en-US" dirty="0"/>
              <a:t>9. Partnership Expansion: Collaborating with more travel service providers, airlines, hotels, and local businesses to offer a broader range of services and exclusive deals.</a:t>
            </a:r>
          </a:p>
          <a:p>
            <a:endParaRPr lang="en-US" dirty="0"/>
          </a:p>
          <a:p>
            <a:r>
              <a:rPr lang="en-US" dirty="0"/>
              <a:t>10. User Feedback and Iteration: Continuously gathering user feedback to iterate and improve </a:t>
            </a:r>
            <a:r>
              <a:rPr lang="en-US" dirty="0" err="1"/>
              <a:t>TraPo’s</a:t>
            </a:r>
            <a:r>
              <a:rPr lang="en-US" dirty="0"/>
              <a:t> features, ensuring it remains a valuable and indispensable tool for travelers worldwide.</a:t>
            </a:r>
          </a:p>
          <a:p>
            <a:endParaRPr lang="en-US" dirty="0"/>
          </a:p>
          <a:p>
            <a:r>
              <a:rPr lang="en-US" dirty="0"/>
              <a:t>By focusing on these areas, </a:t>
            </a:r>
            <a:r>
              <a:rPr lang="en-US" dirty="0" err="1"/>
              <a:t>TraPo</a:t>
            </a:r>
            <a:r>
              <a:rPr lang="en-US" dirty="0"/>
              <a:t> can evolve into a comprehensive and indispensable travel companion that meets the diverse needs of travelers while maintaining simplicity and accessibility through innovative technology.</a:t>
            </a:r>
            <a:endParaRPr lang="en-IN" dirty="0"/>
          </a:p>
        </p:txBody>
      </p:sp>
    </p:spTree>
    <p:extLst>
      <p:ext uri="{BB962C8B-B14F-4D97-AF65-F5344CB8AC3E}">
        <p14:creationId xmlns:p14="http://schemas.microsoft.com/office/powerpoint/2010/main" val="226285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a:p>
            <a:pPr marL="305435" indent="-305435"/>
            <a:r>
              <a:rPr lang="en-IN" sz="2400" dirty="0"/>
              <a:t>Google</a:t>
            </a:r>
          </a:p>
          <a:p>
            <a:pPr marL="305435" indent="-305435"/>
            <a:r>
              <a:rPr lang="en-IN" sz="2400" dirty="0" err="1"/>
              <a:t>ChatGPT</a:t>
            </a:r>
            <a:endParaRPr lang="en-IN" sz="2400" dirty="0"/>
          </a:p>
          <a:p>
            <a:pPr marL="305435" indent="-305435"/>
            <a:r>
              <a:rPr lang="en-IN" sz="2400" dirty="0"/>
              <a:t>LinkedIn</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FF57624B-EEED-4BBA-AC8B-602FAE041AAD}"/>
              </a:ext>
            </a:extLst>
          </p:cNvPr>
          <p:cNvPicPr>
            <a:picLocks noChangeAspect="1"/>
          </p:cNvPicPr>
          <p:nvPr/>
        </p:nvPicPr>
        <p:blipFill>
          <a:blip r:embed="rId2"/>
          <a:stretch>
            <a:fillRect/>
          </a:stretch>
        </p:blipFill>
        <p:spPr>
          <a:xfrm>
            <a:off x="2570064" y="1232452"/>
            <a:ext cx="7051871" cy="546711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99B9CAB7-C757-40E3-BC30-706D55C3E980}"/>
              </a:ext>
            </a:extLst>
          </p:cNvPr>
          <p:cNvPicPr>
            <a:picLocks noChangeAspect="1"/>
          </p:cNvPicPr>
          <p:nvPr/>
        </p:nvPicPr>
        <p:blipFill>
          <a:blip r:embed="rId2"/>
          <a:stretch>
            <a:fillRect/>
          </a:stretch>
        </p:blipFill>
        <p:spPr>
          <a:xfrm>
            <a:off x="2576262" y="1232452"/>
            <a:ext cx="7320213" cy="5530298"/>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b="0" i="0" dirty="0">
                <a:solidFill>
                  <a:srgbClr val="202124"/>
                </a:solidFill>
                <a:effectLst/>
                <a:latin typeface="Roboto" panose="02000000000000000000" pitchFamily="2" charset="0"/>
              </a:rPr>
              <a:t>In response to the evolving complexities of travel and the diverse needs of travelers worldwide, there exists a critical requirement for an intelligent and accessible solution integrated into ubiquitous communication platforms like WhatsApp. </a:t>
            </a:r>
            <a:r>
              <a:rPr lang="en-US" b="0" i="0" dirty="0" err="1">
                <a:solidFill>
                  <a:srgbClr val="202124"/>
                </a:solidFill>
                <a:effectLst/>
                <a:latin typeface="Roboto" panose="02000000000000000000" pitchFamily="2" charset="0"/>
              </a:rPr>
              <a:t>TraPo</a:t>
            </a:r>
            <a:r>
              <a:rPr lang="en-US" b="0" i="0" dirty="0">
                <a:solidFill>
                  <a:srgbClr val="202124"/>
                </a:solidFill>
                <a:effectLst/>
                <a:latin typeface="Roboto" panose="02000000000000000000" pitchFamily="2" charset="0"/>
              </a:rPr>
              <a:t> (Travel Partner) aims to address this need by serving as an advanced chatbot offering a range of services including destination recommendations, personalized travel advice, budget planning, ticket bookings, and coordination with local tour guides and service providers. Leveraging artificial intelligence and natural language processing, </a:t>
            </a:r>
            <a:r>
              <a:rPr lang="en-US" b="0" i="0" dirty="0" err="1">
                <a:solidFill>
                  <a:srgbClr val="202124"/>
                </a:solidFill>
                <a:effectLst/>
                <a:latin typeface="Roboto" panose="02000000000000000000" pitchFamily="2" charset="0"/>
              </a:rPr>
              <a:t>TraPo</a:t>
            </a:r>
            <a:r>
              <a:rPr lang="en-US" b="0" i="0" dirty="0">
                <a:solidFill>
                  <a:srgbClr val="202124"/>
                </a:solidFill>
                <a:effectLst/>
                <a:latin typeface="Roboto" panose="02000000000000000000" pitchFamily="2" charset="0"/>
              </a:rPr>
              <a:t> will provide real-time, tailored assistance to users, ensuring a seamless and responsive interaction experience. The project's objective is to develop </a:t>
            </a:r>
            <a:r>
              <a:rPr lang="en-US" b="0" i="0" dirty="0" err="1">
                <a:solidFill>
                  <a:srgbClr val="202124"/>
                </a:solidFill>
                <a:effectLst/>
                <a:latin typeface="Roboto" panose="02000000000000000000" pitchFamily="2" charset="0"/>
              </a:rPr>
              <a:t>TraPo</a:t>
            </a:r>
            <a:r>
              <a:rPr lang="en-US" b="0" i="0" dirty="0">
                <a:solidFill>
                  <a:srgbClr val="202124"/>
                </a:solidFill>
                <a:effectLst/>
                <a:latin typeface="Roboto" panose="02000000000000000000" pitchFamily="2" charset="0"/>
              </a:rPr>
              <a:t> into a versatile travel companion accessible to all segments of society, enhancing convenience and efficiency in travel planning through direct integration with WhatsApp for instant access to comprehensive travel-related information and services.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47725"/>
            <a:ext cx="11613485" cy="6257925"/>
          </a:xfrm>
        </p:spPr>
        <p:txBody>
          <a:bodyPr vert="horz" lIns="91440" tIns="45720" rIns="91440" bIns="45720" rtlCol="0" anchor="ctr">
            <a:noAutofit/>
          </a:bodyPr>
          <a:lstStyle/>
          <a:p>
            <a:pPr marL="342900" indent="-342900">
              <a:buAutoNum type="arabicPeriod"/>
            </a:pPr>
            <a:r>
              <a:rPr lang="en-US" dirty="0"/>
              <a:t>WhatsApp Integration: </a:t>
            </a:r>
            <a:r>
              <a:rPr lang="en-US" dirty="0" err="1"/>
              <a:t>TraPo</a:t>
            </a:r>
            <a:r>
              <a:rPr lang="en-US" dirty="0"/>
              <a:t> will be integrated as a chatbot within WhatsApp, leveraging its vast user base and accessibility. Users can initiate conversations with </a:t>
            </a:r>
            <a:r>
              <a:rPr lang="en-US" dirty="0" err="1"/>
              <a:t>TraPo</a:t>
            </a:r>
            <a:r>
              <a:rPr lang="en-US" dirty="0"/>
              <a:t> directly through WhatsApp, making it convenient and familiar for global travelers.</a:t>
            </a:r>
          </a:p>
          <a:p>
            <a:pPr marL="342900" indent="-342900">
              <a:buAutoNum type="arabicPeriod" startAt="2"/>
            </a:pPr>
            <a:r>
              <a:rPr lang="en-US" dirty="0"/>
              <a:t>Feature Set: </a:t>
            </a:r>
            <a:r>
              <a:rPr lang="en-US" dirty="0" err="1"/>
              <a:t>TraPo</a:t>
            </a:r>
            <a:r>
              <a:rPr lang="en-US" dirty="0"/>
              <a:t> will offer a comprehensive range of services through its AI-powered chatbot interface:-</a:t>
            </a:r>
          </a:p>
          <a:p>
            <a:r>
              <a:rPr lang="en-US" dirty="0"/>
              <a:t> Destination Recommendations: Based on user preferences (such as interests, budget, and travel dates), </a:t>
            </a:r>
            <a:r>
              <a:rPr lang="en-US" dirty="0" err="1"/>
              <a:t>TraPo</a:t>
            </a:r>
            <a:r>
              <a:rPr lang="en-US" dirty="0"/>
              <a:t> will suggest suitable travel destinations worldwide.</a:t>
            </a:r>
          </a:p>
          <a:p>
            <a:r>
              <a:rPr lang="en-US" dirty="0"/>
              <a:t>Personalized Travel Advice: Users can receive personalized tips and advice tailored to their specific travel plans and interests.</a:t>
            </a:r>
          </a:p>
          <a:p>
            <a:r>
              <a:rPr lang="en-US" dirty="0"/>
              <a:t>Budget Planning: </a:t>
            </a:r>
            <a:r>
              <a:rPr lang="en-US" dirty="0" err="1"/>
              <a:t>TraPo</a:t>
            </a:r>
            <a:r>
              <a:rPr lang="en-US" dirty="0"/>
              <a:t> will assist users in planning their travel budgets, providing estimates for accommodation, transportation, and activities based on real-time data and user inputs.</a:t>
            </a:r>
          </a:p>
          <a:p>
            <a:r>
              <a:rPr lang="en-US" dirty="0"/>
              <a:t>Ticket Bookings: Integration with ticket booking services will enable users to book flights, trains, and other transportation options directly through the chatbot.</a:t>
            </a:r>
          </a:p>
          <a:p>
            <a:pPr>
              <a:buFontTx/>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7C7AC-6007-4D59-895C-11ADDCD7CFC6}"/>
              </a:ext>
            </a:extLst>
          </p:cNvPr>
          <p:cNvSpPr txBox="1"/>
          <p:nvPr/>
        </p:nvSpPr>
        <p:spPr>
          <a:xfrm>
            <a:off x="447676" y="866774"/>
            <a:ext cx="11277600" cy="5909310"/>
          </a:xfrm>
          <a:prstGeom prst="rect">
            <a:avLst/>
          </a:prstGeom>
          <a:noFill/>
        </p:spPr>
        <p:txBody>
          <a:bodyPr wrap="square" rtlCol="0">
            <a:spAutoFit/>
          </a:bodyPr>
          <a:lstStyle/>
          <a:p>
            <a:pPr marL="285750" indent="-285750">
              <a:buFont typeface="Arial" panose="020B0604020202020204" pitchFamily="34" charset="0"/>
              <a:buChar char="•"/>
            </a:pPr>
            <a:r>
              <a:rPr lang="en-US" dirty="0"/>
              <a:t>Coordination with Local Services: </a:t>
            </a:r>
            <a:r>
              <a:rPr lang="en-US" dirty="0" err="1"/>
              <a:t>TraPo</a:t>
            </a:r>
            <a:r>
              <a:rPr lang="en-US" dirty="0"/>
              <a:t> will facilitate connections with local tour guides, accommodation providers, and service agencies, ensuring seamless coordination and bookings.</a:t>
            </a:r>
          </a:p>
          <a:p>
            <a:pPr marL="285750" indent="-285750">
              <a:buFont typeface="Arial" panose="020B0604020202020204" pitchFamily="34" charset="0"/>
              <a:buChar char="•"/>
            </a:pPr>
            <a:r>
              <a:rPr lang="en-US" dirty="0"/>
              <a:t>Real-time Assistance: Using natural language processing, </a:t>
            </a:r>
            <a:r>
              <a:rPr lang="en-US" dirty="0" err="1"/>
              <a:t>TraPo</a:t>
            </a:r>
            <a:r>
              <a:rPr lang="en-US" dirty="0"/>
              <a:t> will provide instant responses to user queries and updates on travel-related information.</a:t>
            </a:r>
          </a:p>
          <a:p>
            <a:endParaRPr lang="en-US" dirty="0"/>
          </a:p>
          <a:p>
            <a:r>
              <a:rPr lang="en-US" dirty="0"/>
              <a:t>3.  User Experience: </a:t>
            </a:r>
            <a:r>
              <a:rPr lang="en-US" dirty="0" err="1"/>
              <a:t>TraPo</a:t>
            </a:r>
            <a:r>
              <a:rPr lang="en-US" dirty="0"/>
              <a:t> aims to enhance the user experience by:- Offering a conversational interface that feels intuitive and responsive.</a:t>
            </a:r>
          </a:p>
          <a:p>
            <a:r>
              <a:rPr lang="en-US" dirty="0"/>
              <a:t>Providing 24/7 availability, catering to users in different time zones and travel emergencies.</a:t>
            </a:r>
          </a:p>
          <a:p>
            <a:r>
              <a:rPr lang="en-US" dirty="0"/>
              <a:t>Ensuring privacy and security of user information through WhatsApp's encryption protocols.</a:t>
            </a:r>
          </a:p>
          <a:p>
            <a:endParaRPr lang="en-US" dirty="0"/>
          </a:p>
          <a:p>
            <a:r>
              <a:rPr lang="en-US" dirty="0"/>
              <a:t>4. Scalability and Accessibility: </a:t>
            </a:r>
            <a:r>
              <a:rPr lang="en-US" dirty="0" err="1"/>
              <a:t>TraPo</a:t>
            </a:r>
            <a:r>
              <a:rPr lang="en-US" dirty="0"/>
              <a:t> will be designed to accommodate users from all segments of society, including those with varying levels of technical proficiency. The chatbot's interface will be user-friendly, minimizing the learning curve for new users.</a:t>
            </a:r>
          </a:p>
          <a:p>
            <a:endParaRPr lang="en-US" dirty="0"/>
          </a:p>
          <a:p>
            <a:r>
              <a:rPr lang="en-US" dirty="0"/>
              <a:t>5.  Technological Foundation: Leveraging artificial intelligence and machine learning algorithms, </a:t>
            </a:r>
            <a:r>
              <a:rPr lang="en-US" dirty="0" err="1"/>
              <a:t>TraPo</a:t>
            </a:r>
            <a:r>
              <a:rPr lang="en-US" dirty="0"/>
              <a:t> will continuously improve its recommendations and services based on user interactions and feedback. This adaptive approach ensures that the chatbot remains relevant and efficient over time.</a:t>
            </a:r>
          </a:p>
          <a:p>
            <a:endParaRPr lang="en-US" dirty="0"/>
          </a:p>
          <a:p>
            <a:r>
              <a:rPr lang="en-US" dirty="0"/>
              <a:t>6. Partnerships and Integration: Collaborations with travel agencies, service providers, and local businesses will enrich </a:t>
            </a:r>
            <a:r>
              <a:rPr lang="en-US" dirty="0" err="1"/>
              <a:t>TraPo's</a:t>
            </a:r>
            <a:r>
              <a:rPr lang="en-US" dirty="0"/>
              <a:t> capabilities, offering users a wider range of options and services</a:t>
            </a:r>
          </a:p>
          <a:p>
            <a:endParaRPr lang="en-IN" dirty="0"/>
          </a:p>
        </p:txBody>
      </p:sp>
    </p:spTree>
    <p:extLst>
      <p:ext uri="{BB962C8B-B14F-4D97-AF65-F5344CB8AC3E}">
        <p14:creationId xmlns:p14="http://schemas.microsoft.com/office/powerpoint/2010/main" val="288275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err="1">
                <a:solidFill>
                  <a:srgbClr val="0F0F0F"/>
                </a:solidFill>
                <a:ea typeface="+mn-lt"/>
                <a:cs typeface="+mn-lt"/>
              </a:rPr>
              <a:t>TraPo</a:t>
            </a:r>
            <a:r>
              <a:rPr lang="en-IN" sz="1800" b="1" dirty="0">
                <a:solidFill>
                  <a:srgbClr val="0F0F0F"/>
                </a:solidFill>
                <a:ea typeface="+mn-lt"/>
                <a:cs typeface="+mn-lt"/>
              </a:rPr>
              <a:t>(Travel Partner Assistance chatbot). Here's a suggested structure for this section:</a:t>
            </a:r>
            <a:endParaRPr lang="en-US" dirty="0"/>
          </a:p>
          <a:p>
            <a:pPr marL="305435" indent="-305435"/>
            <a:r>
              <a:rPr lang="en-IN" sz="1800" b="1" dirty="0">
                <a:solidFill>
                  <a:srgbClr val="0F0F0F"/>
                </a:solidFill>
              </a:rPr>
              <a:t>System requirements : it can be accessed by any kind of smart device having the latest WhatsApp Version installed in the system or Version 2.23.12.75</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err="1">
                <a:latin typeface="Arial" panose="020B0604020202020204" pitchFamily="34" charset="0"/>
                <a:cs typeface="Arial" panose="020B0604020202020204" pitchFamily="34" charset="0"/>
              </a:rPr>
              <a:t>TraPo</a:t>
            </a:r>
            <a:r>
              <a:rPr lang="en-US" sz="2400" dirty="0">
                <a:latin typeface="Arial" panose="020B0604020202020204" pitchFamily="34" charset="0"/>
                <a:cs typeface="Arial" panose="020B0604020202020204" pitchFamily="34" charset="0"/>
              </a:rPr>
              <a:t> (Travel Partner), an intelligent chatbot integrated with WhatsApp to streamline travel planning. Utilizing AI and natural language processing, </a:t>
            </a:r>
            <a:r>
              <a:rPr lang="en-US" sz="2400" dirty="0" err="1">
                <a:latin typeface="Arial" panose="020B0604020202020204" pitchFamily="34" charset="0"/>
                <a:cs typeface="Arial" panose="020B0604020202020204" pitchFamily="34" charset="0"/>
              </a:rPr>
              <a:t>TraPo</a:t>
            </a:r>
            <a:r>
              <a:rPr lang="en-US" sz="2400" dirty="0">
                <a:latin typeface="Arial" panose="020B0604020202020204" pitchFamily="34" charset="0"/>
                <a:cs typeface="Arial" panose="020B0604020202020204" pitchFamily="34" charset="0"/>
              </a:rPr>
              <a:t> will offer personalized destination recommendations, travel advice, budget planning, ticket bookings, and coordination with local services. This integration with WhatsApp aims to provide users instant, tailored assistance for enhanced convenience and efficiency in travel planning, making </a:t>
            </a:r>
            <a:r>
              <a:rPr lang="en-US" sz="2400" dirty="0" err="1">
                <a:latin typeface="Arial" panose="020B0604020202020204" pitchFamily="34" charset="0"/>
                <a:cs typeface="Arial" panose="020B0604020202020204" pitchFamily="34" charset="0"/>
              </a:rPr>
              <a:t>TraPo</a:t>
            </a:r>
            <a:r>
              <a:rPr lang="en-US" sz="2400" dirty="0">
                <a:latin typeface="Arial" panose="020B0604020202020204" pitchFamily="34" charset="0"/>
                <a:cs typeface="Arial" panose="020B0604020202020204" pitchFamily="34" charset="0"/>
              </a:rPr>
              <a:t> a versatile travel companion accessible to all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5B7E4998-AECF-4523-94CF-01D9FF113DBC}"/>
              </a:ext>
            </a:extLst>
          </p:cNvPr>
          <p:cNvPicPr>
            <a:picLocks noGrp="1" noChangeAspect="1"/>
          </p:cNvPicPr>
          <p:nvPr>
            <p:ph idx="1"/>
          </p:nvPr>
        </p:nvPicPr>
        <p:blipFill>
          <a:blip r:embed="rId2"/>
          <a:stretch>
            <a:fillRect/>
          </a:stretch>
        </p:blipFill>
        <p:spPr>
          <a:xfrm>
            <a:off x="581192" y="1232452"/>
            <a:ext cx="2750392" cy="4673600"/>
          </a:xfrm>
        </p:spPr>
      </p:pic>
      <p:pic>
        <p:nvPicPr>
          <p:cNvPr id="10" name="Picture 9">
            <a:extLst>
              <a:ext uri="{FF2B5EF4-FFF2-40B4-BE49-F238E27FC236}">
                <a16:creationId xmlns:a16="http://schemas.microsoft.com/office/drawing/2014/main" id="{EB709CFE-2821-459A-B249-7363E73C0C74}"/>
              </a:ext>
            </a:extLst>
          </p:cNvPr>
          <p:cNvPicPr>
            <a:picLocks noChangeAspect="1"/>
          </p:cNvPicPr>
          <p:nvPr/>
        </p:nvPicPr>
        <p:blipFill>
          <a:blip r:embed="rId3"/>
          <a:stretch>
            <a:fillRect/>
          </a:stretch>
        </p:blipFill>
        <p:spPr>
          <a:xfrm>
            <a:off x="8461938" y="1169959"/>
            <a:ext cx="3269015" cy="4317519"/>
          </a:xfrm>
          <a:prstGeom prst="rect">
            <a:avLst/>
          </a:prstGeom>
        </p:spPr>
      </p:pic>
      <p:pic>
        <p:nvPicPr>
          <p:cNvPr id="14" name="Picture 13">
            <a:extLst>
              <a:ext uri="{FF2B5EF4-FFF2-40B4-BE49-F238E27FC236}">
                <a16:creationId xmlns:a16="http://schemas.microsoft.com/office/drawing/2014/main" id="{E1F21412-FD53-4A09-9176-C4575F0E6B65}"/>
              </a:ext>
            </a:extLst>
          </p:cNvPr>
          <p:cNvPicPr>
            <a:picLocks noChangeAspect="1"/>
          </p:cNvPicPr>
          <p:nvPr/>
        </p:nvPicPr>
        <p:blipFill>
          <a:blip r:embed="rId4"/>
          <a:stretch>
            <a:fillRect/>
          </a:stretch>
        </p:blipFill>
        <p:spPr>
          <a:xfrm>
            <a:off x="3571875" y="1169959"/>
            <a:ext cx="4205618" cy="4518081"/>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0C6B2B-62BA-421A-8868-5D3013959F42}"/>
              </a:ext>
            </a:extLst>
          </p:cNvPr>
          <p:cNvPicPr>
            <a:picLocks noChangeAspect="1"/>
          </p:cNvPicPr>
          <p:nvPr/>
        </p:nvPicPr>
        <p:blipFill>
          <a:blip r:embed="rId2"/>
          <a:stretch>
            <a:fillRect/>
          </a:stretch>
        </p:blipFill>
        <p:spPr>
          <a:xfrm>
            <a:off x="5147782" y="833807"/>
            <a:ext cx="6766543" cy="2595193"/>
          </a:xfrm>
          <a:prstGeom prst="rect">
            <a:avLst/>
          </a:prstGeom>
          <a:ln>
            <a:solidFill>
              <a:srgbClr val="FFC000"/>
            </a:solidFill>
          </a:ln>
        </p:spPr>
      </p:pic>
      <p:pic>
        <p:nvPicPr>
          <p:cNvPr id="5" name="Picture 4">
            <a:extLst>
              <a:ext uri="{FF2B5EF4-FFF2-40B4-BE49-F238E27FC236}">
                <a16:creationId xmlns:a16="http://schemas.microsoft.com/office/drawing/2014/main" id="{D4BC146D-03B4-4B5C-B309-77010F121089}"/>
              </a:ext>
            </a:extLst>
          </p:cNvPr>
          <p:cNvPicPr>
            <a:picLocks noChangeAspect="1"/>
          </p:cNvPicPr>
          <p:nvPr/>
        </p:nvPicPr>
        <p:blipFill>
          <a:blip r:embed="rId3"/>
          <a:stretch>
            <a:fillRect/>
          </a:stretch>
        </p:blipFill>
        <p:spPr>
          <a:xfrm>
            <a:off x="800100" y="3598322"/>
            <a:ext cx="6143625" cy="2821528"/>
          </a:xfrm>
          <a:prstGeom prst="rect">
            <a:avLst/>
          </a:prstGeom>
          <a:ln>
            <a:solidFill>
              <a:srgbClr val="FFC000"/>
            </a:solidFill>
          </a:ln>
        </p:spPr>
      </p:pic>
    </p:spTree>
    <p:extLst>
      <p:ext uri="{BB962C8B-B14F-4D97-AF65-F5344CB8AC3E}">
        <p14:creationId xmlns:p14="http://schemas.microsoft.com/office/powerpoint/2010/main" val="9899029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1131</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Roboto</vt:lpstr>
      <vt:lpstr>Wingdings 2</vt:lpstr>
      <vt:lpstr>DividendVTI</vt:lpstr>
      <vt:lpstr>Trapo   Travel Assistance Chatbot</vt:lpstr>
      <vt:lpstr>OUTLINE</vt:lpstr>
      <vt:lpstr>Problem Statement</vt:lpstr>
      <vt:lpstr>Proposed Solution</vt:lpstr>
      <vt:lpstr>PowerPoint Presentation</vt:lpstr>
      <vt:lpstr>System  Approach</vt:lpstr>
      <vt:lpstr>Result</vt:lpstr>
      <vt:lpstr>Result</vt:lpstr>
      <vt:lpstr>PowerPoint Presentation</vt:lpstr>
      <vt:lpstr>Conclusion</vt:lpstr>
      <vt:lpstr>PowerPoint Presentation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Shubhajit</cp:lastModifiedBy>
  <cp:revision>37</cp:revision>
  <dcterms:created xsi:type="dcterms:W3CDTF">2021-05-26T16:50:10Z</dcterms:created>
  <dcterms:modified xsi:type="dcterms:W3CDTF">2024-06-30T15:55:11Z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