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5"/>
  </p:sldMasterIdLst>
  <p:notesMasterIdLst>
    <p:notesMasterId r:id="rId21"/>
  </p:notesMasterIdLst>
  <p:handoutMasterIdLst>
    <p:handoutMasterId r:id="rId22"/>
  </p:handoutMasterIdLst>
  <p:sldIdLst>
    <p:sldId id="337" r:id="rId6"/>
    <p:sldId id="496" r:id="rId7"/>
    <p:sldId id="481" r:id="rId8"/>
    <p:sldId id="484" r:id="rId9"/>
    <p:sldId id="485" r:id="rId10"/>
    <p:sldId id="487" r:id="rId11"/>
    <p:sldId id="488" r:id="rId12"/>
    <p:sldId id="489" r:id="rId13"/>
    <p:sldId id="486" r:id="rId14"/>
    <p:sldId id="490" r:id="rId15"/>
    <p:sldId id="491" r:id="rId16"/>
    <p:sldId id="495" r:id="rId17"/>
    <p:sldId id="493" r:id="rId18"/>
    <p:sldId id="494" r:id="rId19"/>
    <p:sldId id="482" r:id="rId20"/>
  </p:sldIdLst>
  <p:sldSz cx="9144000" cy="5143500" type="screen16x9"/>
  <p:notesSz cx="7010400" cy="9236075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orient="horz" pos="91">
          <p15:clr>
            <a:srgbClr val="A4A3A4"/>
          </p15:clr>
        </p15:guide>
        <p15:guide id="3" orient="horz" pos="5723">
          <p15:clr>
            <a:srgbClr val="A4A3A4"/>
          </p15:clr>
        </p15:guide>
        <p15:guide id="4" pos="2208">
          <p15:clr>
            <a:srgbClr val="A4A3A4"/>
          </p15:clr>
        </p15:guide>
        <p15:guide id="5" pos="102">
          <p15:clr>
            <a:srgbClr val="A4A3A4"/>
          </p15:clr>
        </p15:guide>
        <p15:guide id="6" pos="431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7A37"/>
    <a:srgbClr val="00682F"/>
    <a:srgbClr val="BFBFBF"/>
    <a:srgbClr val="00CC5C"/>
    <a:srgbClr val="003217"/>
    <a:srgbClr val="006C31"/>
    <a:srgbClr val="539D71"/>
    <a:srgbClr val="2DBCB6"/>
    <a:srgbClr val="EC9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 autoAdjust="0"/>
    <p:restoredTop sz="90146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360" y="16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840"/>
    </p:cViewPr>
  </p:sorterViewPr>
  <p:notesViewPr>
    <p:cSldViewPr snapToGrid="0" snapToObjects="1">
      <p:cViewPr varScale="1">
        <p:scale>
          <a:sx n="85" d="100"/>
          <a:sy n="85" d="100"/>
        </p:scale>
        <p:origin x="-3744" y="-72"/>
      </p:cViewPr>
      <p:guideLst>
        <p:guide orient="horz" pos="2909"/>
        <p:guide orient="horz" pos="91"/>
        <p:guide orient="horz" pos="5723"/>
        <p:guide pos="2208"/>
        <p:guide pos="102"/>
        <p:guide pos="43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60656" y="8864066"/>
            <a:ext cx="66890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830" tIns="46415" rIns="92830" bIns="46415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158903" y="8899023"/>
            <a:ext cx="3104373" cy="2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946027">
              <a:defRPr/>
            </a:pPr>
            <a:r>
              <a:rPr lang="en-US" sz="1000" b="0" dirty="0"/>
              <a:t>Amgen Internal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3745501" y="8899023"/>
            <a:ext cx="3105997" cy="2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46027">
              <a:defRPr/>
            </a:pPr>
            <a:fld id="{15AE3C97-AED3-4AEE-8471-1C50047147DC}" type="slidenum">
              <a:rPr lang="en-US" sz="1000" b="0"/>
              <a:pPr algn="r" defTabSz="946027">
                <a:defRPr/>
              </a:pPr>
              <a:t>‹#›</a:t>
            </a:fld>
            <a:endParaRPr lang="en-US" sz="1000" b="0"/>
          </a:p>
        </p:txBody>
      </p:sp>
    </p:spTree>
    <p:extLst>
      <p:ext uri="{BB962C8B-B14F-4D97-AF65-F5344CB8AC3E}">
        <p14:creationId xmlns:p14="http://schemas.microsoft.com/office/powerpoint/2010/main" val="937758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0338" y="228600"/>
            <a:ext cx="6689725" cy="3763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8903" y="4358273"/>
            <a:ext cx="6692595" cy="44448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60656" y="8864066"/>
            <a:ext cx="66890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830" tIns="46415" rIns="92830" bIns="46415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8903" y="8899023"/>
            <a:ext cx="3104373" cy="2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946027">
              <a:defRPr/>
            </a:pPr>
            <a:r>
              <a:rPr lang="en-US" sz="1000" b="0" dirty="0"/>
              <a:t>Amgen Internal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3745501" y="8899023"/>
            <a:ext cx="3105997" cy="2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87" tIns="47294" rIns="94587" bIns="47294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46027" rtl="0" fontAlgn="base">
              <a:spcBef>
                <a:spcPct val="0"/>
              </a:spcBef>
              <a:spcAft>
                <a:spcPct val="0"/>
              </a:spcAft>
              <a:defRPr/>
            </a:pPr>
            <a:fld id="{15AE3C97-AED3-4AEE-8471-1C50047147DC}" type="slidenum">
              <a:rPr lang="en-US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algn="r" defTabSz="946027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Tx/>
      <a:buFont typeface="Arial" pitchFamily="34" charset="0"/>
      <a:buChar char="•"/>
      <a:defRPr lang="en-US" sz="14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–"/>
      <a:defRPr lang="en-US" sz="12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3152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•"/>
      <a:defRPr lang="en-US" sz="10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0584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–"/>
      <a:defRPr lang="en-US" sz="9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280160" indent="-18288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Tx/>
      <a:buFont typeface="Arial" pitchFamily="34" charset="0"/>
      <a:buChar char="•"/>
      <a:defRPr lang="en-US" sz="800" b="0" kern="1200" noProof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338" y="228600"/>
            <a:ext cx="6689725" cy="3763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各位老师好，我是计算机系的杨已彪。非常感谢有这么个机会进行教学试讲。这里我想试讲一下程序设计基础中的冒泡排序算法，请各位老师指正。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排序（整理试卷、整理扑克）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接下来我们先通过一个示例来介绍一下冒泡排序的流程，最后讲解一下程序实现方法。</a:t>
            </a:r>
          </a:p>
        </p:txBody>
      </p:sp>
    </p:spTree>
    <p:extLst>
      <p:ext uri="{BB962C8B-B14F-4D97-AF65-F5344CB8AC3E}">
        <p14:creationId xmlns:p14="http://schemas.microsoft.com/office/powerpoint/2010/main" val="138694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064" y="3428999"/>
            <a:ext cx="8119872" cy="43088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200" b="1" i="1" baseline="0" smtClean="0">
                <a:solidFill>
                  <a:schemeClr val="accent6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514350" y="1445419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514350" y="3199210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19"/>
          <p:cNvSpPr>
            <a:spLocks noChangeShapeType="1"/>
          </p:cNvSpPr>
          <p:nvPr userDrawn="1"/>
        </p:nvSpPr>
        <p:spPr bwMode="auto">
          <a:xfrm>
            <a:off x="514350" y="1445419"/>
            <a:ext cx="8116888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514350" y="3199210"/>
            <a:ext cx="8116888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1" cy="2260121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98859"/>
            <a:ext cx="1487061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530191" y="398859"/>
            <a:ext cx="2777485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472946" y="398859"/>
            <a:ext cx="2671053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350806" y="398859"/>
            <a:ext cx="2079011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834809" y="1995012"/>
            <a:ext cx="3361765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40753" y="1995012"/>
            <a:ext cx="2050926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995012"/>
            <a:ext cx="1697623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239703" y="1995012"/>
            <a:ext cx="1904297" cy="1556147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10897" y="4205024"/>
            <a:ext cx="8503920" cy="672084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5400" b="0" i="1" kern="1200" dirty="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10897" y="3573393"/>
            <a:ext cx="8503920" cy="553998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3600" b="0" i="1" kern="1200" dirty="0">
                <a:solidFill>
                  <a:srgbClr val="2DBCB6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1337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93191" y="2297644"/>
            <a:ext cx="4673331" cy="939546"/>
          </a:xfrm>
        </p:spPr>
        <p:txBody>
          <a:bodyPr wrap="square" lIns="0" tIns="0" rIns="0" bIns="0" anchor="b"/>
          <a:lstStyle>
            <a:lvl1pPr algn="l">
              <a:lnSpc>
                <a:spcPts val="4800"/>
              </a:lnSpc>
              <a:spcBef>
                <a:spcPts val="0"/>
              </a:spcBef>
              <a:defRPr lang="en-US" sz="6000" b="0" i="1" kern="1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393192" y="3346085"/>
            <a:ext cx="4673330" cy="897682"/>
          </a:xfrm>
          <a:ln/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lang="en-US" sz="3600" b="1" i="1" kern="1200" dirty="0">
                <a:solidFill>
                  <a:schemeClr val="accent6"/>
                </a:solidFill>
                <a:latin typeface="Gill Sans MT" panose="020B0502020104020203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3252951"/>
            <a:ext cx="491705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34255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4" y="1680210"/>
            <a:ext cx="8119872" cy="12824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3800" b="1" i="0" dirty="0" smtClean="0">
                <a:solidFill>
                  <a:schemeClr val="accent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64" y="3428999"/>
            <a:ext cx="8119872" cy="43088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200" b="1" i="1" baseline="0" smtClean="0">
                <a:solidFill>
                  <a:schemeClr val="accent6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514350" y="1445419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514350" y="3199210"/>
            <a:ext cx="8116888" cy="0"/>
          </a:xfrm>
          <a:prstGeom prst="line">
            <a:avLst/>
          </a:prstGeom>
          <a:noFill/>
          <a:ln w="12700">
            <a:solidFill>
              <a:srgbClr val="007CC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19"/>
          <p:cNvSpPr>
            <a:spLocks noChangeShapeType="1"/>
          </p:cNvSpPr>
          <p:nvPr userDrawn="1"/>
        </p:nvSpPr>
        <p:spPr bwMode="auto">
          <a:xfrm>
            <a:off x="514350" y="1445419"/>
            <a:ext cx="8116888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514350" y="3199210"/>
            <a:ext cx="8116888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17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2064" y="987552"/>
            <a:ext cx="8119872" cy="19389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417320"/>
            <a:ext cx="8119872" cy="19389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2763" y="960121"/>
            <a:ext cx="8120062" cy="3693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987554"/>
            <a:ext cx="3986784" cy="2215991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 sz="2000">
                <a:latin typeface="Gill Sans MT" panose="020B0502020104020203" pitchFamily="34" charset="0"/>
              </a:defRPr>
            </a:lvl2pPr>
            <a:lvl3pPr>
              <a:defRPr sz="1800">
                <a:latin typeface="Gill Sans MT" panose="020B0502020104020203" pitchFamily="34" charset="0"/>
              </a:defRPr>
            </a:lvl3pPr>
            <a:lvl4pPr>
              <a:defRPr sz="1600">
                <a:latin typeface="Gill Sans MT" panose="020B0502020104020203" pitchFamily="34" charset="0"/>
              </a:defRPr>
            </a:lvl4pPr>
            <a:lvl5pPr>
              <a:defRPr sz="16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554"/>
            <a:ext cx="3986784" cy="2215991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 sz="2000">
                <a:latin typeface="Gill Sans MT" panose="020B0502020104020203" pitchFamily="34" charset="0"/>
              </a:defRPr>
            </a:lvl2pPr>
            <a:lvl3pPr>
              <a:defRPr sz="1800">
                <a:latin typeface="Gill Sans MT" panose="020B0502020104020203" pitchFamily="34" charset="0"/>
              </a:defRPr>
            </a:lvl3pPr>
            <a:lvl4pPr>
              <a:defRPr sz="1600">
                <a:latin typeface="Gill Sans MT" panose="020B0502020104020203" pitchFamily="34" charset="0"/>
              </a:defRPr>
            </a:lvl4pPr>
            <a:lvl5pPr>
              <a:defRPr sz="16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defRPr lang="en-US" sz="3200" b="1" smtClean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12763" y="1417322"/>
            <a:ext cx="3986784" cy="2215991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 sz="2000">
                <a:latin typeface="Gill Sans MT" panose="020B0502020104020203" pitchFamily="34" charset="0"/>
              </a:defRPr>
            </a:lvl2pPr>
            <a:lvl3pPr>
              <a:defRPr sz="1800">
                <a:latin typeface="Gill Sans MT" panose="020B0502020104020203" pitchFamily="34" charset="0"/>
              </a:defRPr>
            </a:lvl3pPr>
            <a:lvl4pPr>
              <a:defRPr sz="1600">
                <a:latin typeface="Gill Sans MT" panose="020B0502020104020203" pitchFamily="34" charset="0"/>
              </a:defRPr>
            </a:lvl4pPr>
            <a:lvl5pPr>
              <a:defRPr sz="16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2866" y="1417322"/>
            <a:ext cx="3986784" cy="2215991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 sz="2000">
                <a:latin typeface="Gill Sans MT" panose="020B0502020104020203" pitchFamily="34" charset="0"/>
              </a:defRPr>
            </a:lvl2pPr>
            <a:lvl3pPr>
              <a:defRPr sz="1800">
                <a:latin typeface="Gill Sans MT" panose="020B0502020104020203" pitchFamily="34" charset="0"/>
              </a:defRPr>
            </a:lvl3pPr>
            <a:lvl4pPr>
              <a:defRPr sz="1600">
                <a:latin typeface="Gill Sans MT" panose="020B0502020104020203" pitchFamily="34" charset="0"/>
              </a:defRPr>
            </a:lvl4pPr>
            <a:lvl5pPr>
              <a:defRPr sz="16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2763" y="960121"/>
            <a:ext cx="3986784" cy="3693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2866" y="960121"/>
            <a:ext cx="3986784" cy="3693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3500"/>
              </a:lnSpc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12064" y="1554480"/>
            <a:ext cx="8119872" cy="2926080"/>
          </a:xfrm>
        </p:spPr>
        <p:txBody>
          <a:bodyPr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2763" y="960121"/>
            <a:ext cx="8120062" cy="3693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3500"/>
              </a:lnSpc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12064" y="1554480"/>
            <a:ext cx="8119872" cy="2926080"/>
          </a:xfrm>
        </p:spPr>
        <p:txBody>
          <a:bodyPr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2763" y="960121"/>
            <a:ext cx="8120062" cy="3693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261380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2064" y="178570"/>
            <a:ext cx="8119872" cy="822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64" y="987552"/>
            <a:ext cx="8119872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514350" y="957149"/>
            <a:ext cx="8116888" cy="0"/>
          </a:xfrm>
          <a:prstGeom prst="line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gray">
          <a:xfrm>
            <a:off x="8204987" y="4750320"/>
            <a:ext cx="852502" cy="273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909AF01-7EFE-4A29-B021-8BA707099C41}" type="slidenum">
              <a:rPr lang="en-US" sz="1000" b="0">
                <a:solidFill>
                  <a:schemeClr val="tx2"/>
                </a:solidFill>
                <a:latin typeface="+mn-lt"/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705" r:id="rId10"/>
    <p:sldLayoutId id="2147483706" r:id="rId11"/>
    <p:sldLayoutId id="2147483709" r:id="rId12"/>
  </p:sldLayoutIdLst>
  <p:transition>
    <p:fade/>
  </p:transition>
  <p:txStyles>
    <p:titleStyle>
      <a:lvl1pPr algn="ctr" defTabSz="914400" rtl="0" eaLnBrk="1" latinLnBrk="0" hangingPunct="1">
        <a:lnSpc>
          <a:spcPts val="3500"/>
        </a:lnSpc>
        <a:spcBef>
          <a:spcPct val="0"/>
        </a:spcBef>
        <a:buNone/>
        <a:defRPr lang="en-US" sz="3200" b="1" kern="1200" smtClean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74320" indent="-274320" algn="l" defTabSz="914400" rtl="0" eaLnBrk="1" fontAlgn="base" latinLnBrk="0" hangingPunct="1">
        <a:lnSpc>
          <a:spcPct val="100000"/>
        </a:lnSpc>
        <a:spcBef>
          <a:spcPts val="12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400" b="1" kern="120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48640" indent="-27432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200" b="1" kern="120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822960" indent="-27432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000" b="1" kern="120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097280" indent="-27432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1800" b="1" kern="120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371600" indent="-27432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1600" b="1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1" name="Rectangle 4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冒泡排序</a:t>
            </a:r>
            <a:r>
              <a:rPr lang="en-US" altLang="zh-CN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lang="en-US" altLang="zh-CN" sz="4000" dirty="0">
                <a:ea typeface="FangSong" panose="02010609060101010101" pitchFamily="49" charset="-122"/>
              </a:rPr>
              <a:t>Bubble Sort</a:t>
            </a:r>
            <a:r>
              <a:rPr lang="en-US" altLang="zh-CN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02482" name="Rectangle 50"/>
          <p:cNvSpPr>
            <a:spLocks noGrp="1" noChangeArrowheads="1"/>
          </p:cNvSpPr>
          <p:nvPr>
            <p:ph type="subTitle" idx="1"/>
          </p:nvPr>
        </p:nvSpPr>
        <p:spPr>
          <a:xfrm>
            <a:off x="512064" y="3429000"/>
            <a:ext cx="8119872" cy="861774"/>
          </a:xfrm>
        </p:spPr>
        <p:txBody>
          <a:bodyPr/>
          <a:lstStyle/>
          <a:p>
            <a:pPr algn="ctr"/>
            <a:r>
              <a:rPr lang="zh-CN" altLang="en-US" sz="2000" i="0" dirty="0">
                <a:solidFill>
                  <a:schemeClr val="tx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华文行楷"/>
              </a:rPr>
              <a:t>杨已彪</a:t>
            </a:r>
            <a:endParaRPr lang="en-US" sz="2000" i="0" dirty="0">
              <a:solidFill>
                <a:schemeClr val="tx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  <a:cs typeface="华文行楷"/>
            </a:endParaRPr>
          </a:p>
          <a:p>
            <a:pPr algn="ctr"/>
            <a:r>
              <a:rPr lang="en-US" sz="2000" i="0" dirty="0" err="1">
                <a:solidFill>
                  <a:schemeClr val="tx2">
                    <a:lumMod val="7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计算机系</a:t>
            </a:r>
            <a:endParaRPr lang="en-US" sz="2000" i="0" dirty="0">
              <a:solidFill>
                <a:schemeClr val="tx2">
                  <a:lumMod val="7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5263"/>
      </p:ext>
    </p:extLst>
  </p:cSld>
  <p:clrMapOvr>
    <a:masterClrMapping/>
  </p:clrMapOvr>
  <p:transition advTm="91256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5033499" y="174083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</a:t>
            </a:r>
            <a:r>
              <a:rPr lang="en-US" sz="2200" dirty="0">
                <a:solidFill>
                  <a:srgbClr val="FF0000"/>
                </a:solidFill>
                <a:latin typeface="Cambria"/>
                <a:cs typeface="Cambria"/>
              </a:rPr>
              <a:t>n-1-j</a:t>
            </a:r>
            <a:r>
              <a:rPr lang="en-US" sz="2200" dirty="0">
                <a:latin typeface="Cambria"/>
                <a:cs typeface="Cambria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5033499" y="1738334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[0:n-1)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4347256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000" y="4038600"/>
            <a:ext cx="820420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5431863" y="2084482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 &gt; a[i+1]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11816" y="2430628"/>
            <a:ext cx="2301877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swap(a[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], a[i+1])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5419163" y="2776776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if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5122033" y="3122923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4622800" y="138974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j = [0:n-1)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4622800" y="3471514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3" name="Rounded Rectangle 2"/>
          <p:cNvSpPr/>
          <p:nvPr/>
        </p:nvSpPr>
        <p:spPr bwMode="gray">
          <a:xfrm>
            <a:off x="6109825" y="1715529"/>
            <a:ext cx="743944" cy="442891"/>
          </a:xfrm>
          <a:prstGeom prst="round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100" y="2208143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How many iterations needed?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500" y="3072123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4 = n-1</a:t>
            </a:r>
          </a:p>
        </p:txBody>
      </p:sp>
    </p:spTree>
    <p:extLst>
      <p:ext uri="{BB962C8B-B14F-4D97-AF65-F5344CB8AC3E}">
        <p14:creationId xmlns:p14="http://schemas.microsoft.com/office/powerpoint/2010/main" val="22211676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20" grpId="0"/>
      <p:bldP spid="21" grpId="0"/>
      <p:bldP spid="3" grpId="0" animBg="1"/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8166383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1100" y="2081143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What if sorted?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1100" y="2702452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Still need O(n*n) comparisons?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5033499" y="174083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[0:n-1-j)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5431863" y="2084482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 &gt; a[i+1]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5711816" y="2430628"/>
            <a:ext cx="2301877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swap(a[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], a[i+1])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5419163" y="2776776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if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122033" y="3122923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26" name="Rectangle 25"/>
          <p:cNvSpPr/>
          <p:nvPr/>
        </p:nvSpPr>
        <p:spPr bwMode="gray">
          <a:xfrm>
            <a:off x="4622800" y="138974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j = [0:n-1)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4622800" y="3471514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29" name="Oval 28"/>
          <p:cNvSpPr/>
          <p:nvPr/>
        </p:nvSpPr>
        <p:spPr bwMode="gray">
          <a:xfrm>
            <a:off x="7950200" y="1574800"/>
            <a:ext cx="736600" cy="422012"/>
          </a:xfrm>
          <a:prstGeom prst="ellipse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compare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7289800" y="1933312"/>
            <a:ext cx="533400" cy="187588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 bwMode="gray">
          <a:xfrm>
            <a:off x="5469963" y="2081277"/>
            <a:ext cx="1756338" cy="379355"/>
          </a:xfrm>
          <a:prstGeom prst="round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483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16374658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1100" y="2081143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What if sorted?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1100" y="2702452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Still need O(n*n) comparisons?</a:t>
            </a:r>
          </a:p>
        </p:txBody>
      </p:sp>
      <p:sp>
        <p:nvSpPr>
          <p:cNvPr id="36" name="Rectangle 35"/>
          <p:cNvSpPr/>
          <p:nvPr/>
        </p:nvSpPr>
        <p:spPr bwMode="gray">
          <a:xfrm>
            <a:off x="5033499" y="2075181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n-1-j</a:t>
            </a:r>
            <a:r>
              <a:rPr lang="en-US" sz="2200" dirty="0">
                <a:latin typeface="Cambria"/>
                <a:cs typeface="Cambria"/>
              </a:rPr>
              <a:t>)</a:t>
            </a:r>
          </a:p>
        </p:txBody>
      </p:sp>
      <p:sp>
        <p:nvSpPr>
          <p:cNvPr id="38" name="Rectangle 37"/>
          <p:cNvSpPr/>
          <p:nvPr/>
        </p:nvSpPr>
        <p:spPr bwMode="gray">
          <a:xfrm>
            <a:off x="5431863" y="2418830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 &gt; a[i+1]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5711816" y="2764976"/>
            <a:ext cx="2301877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swap(a[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], a[i+1])</a:t>
            </a:r>
          </a:p>
        </p:txBody>
      </p:sp>
      <p:sp>
        <p:nvSpPr>
          <p:cNvPr id="40" name="Rectangle 39"/>
          <p:cNvSpPr/>
          <p:nvPr/>
        </p:nvSpPr>
        <p:spPr bwMode="gray">
          <a:xfrm>
            <a:off x="5419163" y="3459715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if</a:t>
            </a:r>
          </a:p>
        </p:txBody>
      </p:sp>
      <p:sp>
        <p:nvSpPr>
          <p:cNvPr id="41" name="Rectangle 40"/>
          <p:cNvSpPr/>
          <p:nvPr/>
        </p:nvSpPr>
        <p:spPr bwMode="gray">
          <a:xfrm>
            <a:off x="5122033" y="3805862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42" name="Rectangle 41"/>
          <p:cNvSpPr/>
          <p:nvPr/>
        </p:nvSpPr>
        <p:spPr bwMode="gray">
          <a:xfrm>
            <a:off x="4622800" y="138974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j = [0:n-1)</a:t>
            </a:r>
          </a:p>
        </p:txBody>
      </p:sp>
      <p:sp>
        <p:nvSpPr>
          <p:cNvPr id="43" name="Rectangle 42"/>
          <p:cNvSpPr/>
          <p:nvPr/>
        </p:nvSpPr>
        <p:spPr bwMode="gray">
          <a:xfrm>
            <a:off x="4622800" y="4480239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45" name="Rectangle 44"/>
          <p:cNvSpPr/>
          <p:nvPr/>
        </p:nvSpPr>
        <p:spPr bwMode="gray">
          <a:xfrm>
            <a:off x="5033499" y="1728133"/>
            <a:ext cx="2002301" cy="3257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swapped = false</a:t>
            </a:r>
          </a:p>
        </p:txBody>
      </p:sp>
      <p:sp>
        <p:nvSpPr>
          <p:cNvPr id="46" name="Rectangle 45"/>
          <p:cNvSpPr/>
          <p:nvPr/>
        </p:nvSpPr>
        <p:spPr bwMode="gray">
          <a:xfrm>
            <a:off x="5711816" y="3110073"/>
            <a:ext cx="1971684" cy="3257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swapped = true</a:t>
            </a:r>
          </a:p>
        </p:txBody>
      </p:sp>
      <p:sp>
        <p:nvSpPr>
          <p:cNvPr id="47" name="Rectangle 46"/>
          <p:cNvSpPr/>
          <p:nvPr/>
        </p:nvSpPr>
        <p:spPr bwMode="gray">
          <a:xfrm>
            <a:off x="5122033" y="4141753"/>
            <a:ext cx="3272667" cy="3257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(swapped==false) break</a:t>
            </a:r>
          </a:p>
        </p:txBody>
      </p:sp>
    </p:spTree>
    <p:extLst>
      <p:ext uri="{BB962C8B-B14F-4D97-AF65-F5344CB8AC3E}">
        <p14:creationId xmlns:p14="http://schemas.microsoft.com/office/powerpoint/2010/main" val="1270936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5300" y="177800"/>
            <a:ext cx="8118475" cy="823913"/>
          </a:xfrm>
        </p:spPr>
        <p:txBody>
          <a:bodyPr/>
          <a:lstStyle/>
          <a:p>
            <a:r>
              <a:rPr lang="en-US" dirty="0" err="1">
                <a:latin typeface="FangSong" panose="02010609060101010101" pitchFamily="49" charset="-122"/>
                <a:ea typeface="FangSong" panose="02010609060101010101" pitchFamily="49" charset="-122"/>
              </a:rPr>
              <a:t>冒泡排序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lang="en-US" altLang="zh-CN" dirty="0">
                <a:ea typeface="FangSong" panose="02010609060101010101" pitchFamily="49" charset="-122"/>
              </a:rPr>
              <a:t>Bubble Sort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76800" y="1211943"/>
            <a:ext cx="3390893" cy="3452357"/>
            <a:chOff x="4775200" y="1211943"/>
            <a:chExt cx="3390893" cy="3452357"/>
          </a:xfrm>
        </p:grpSpPr>
        <p:sp>
          <p:nvSpPr>
            <p:cNvPr id="4" name="Rectangle 3"/>
            <p:cNvSpPr/>
            <p:nvPr/>
          </p:nvSpPr>
          <p:spPr bwMode="gray">
            <a:xfrm>
              <a:off x="5185899" y="1910444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for</a:t>
              </a:r>
              <a:r>
                <a:rPr lang="en-US" sz="2200" dirty="0">
                  <a:latin typeface="Cambria"/>
                  <a:cs typeface="Cambria"/>
                </a:rPr>
                <a:t> 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 = [0:n-1-j)</a:t>
              </a:r>
            </a:p>
          </p:txBody>
        </p:sp>
        <p:sp>
          <p:nvSpPr>
            <p:cNvPr id="5" name="Rectangle 4"/>
            <p:cNvSpPr/>
            <p:nvPr/>
          </p:nvSpPr>
          <p:spPr bwMode="gray">
            <a:xfrm>
              <a:off x="5584263" y="2256592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if</a:t>
              </a:r>
              <a:r>
                <a:rPr lang="en-US" sz="2200" dirty="0">
                  <a:latin typeface="Cambria"/>
                  <a:cs typeface="Cambria"/>
                </a:rPr>
                <a:t> 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 &gt; a[i+1]</a:t>
              </a:r>
            </a:p>
          </p:txBody>
        </p:sp>
        <p:sp>
          <p:nvSpPr>
            <p:cNvPr id="6" name="Rectangle 5"/>
            <p:cNvSpPr/>
            <p:nvPr/>
          </p:nvSpPr>
          <p:spPr bwMode="gray">
            <a:xfrm>
              <a:off x="5864216" y="2948885"/>
              <a:ext cx="2301877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swap(a[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], a[i+1])</a:t>
              </a: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5571563" y="3295033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if</a:t>
              </a: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5274433" y="3641180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for</a:t>
              </a: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4775200" y="1211943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for</a:t>
              </a:r>
              <a:r>
                <a:rPr lang="en-US" sz="2200" dirty="0">
                  <a:latin typeface="Cambria"/>
                  <a:cs typeface="Cambria"/>
                </a:rPr>
                <a:t> j = [0:n-1)</a:t>
              </a: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4775200" y="4338514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for</a:t>
              </a: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5185899" y="1558877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swapped = false</a:t>
              </a:r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5864216" y="2597258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swapped = true</a:t>
              </a:r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5274433" y="3988647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if</a:t>
              </a:r>
              <a:r>
                <a:rPr lang="en-US" sz="2200" dirty="0">
                  <a:latin typeface="Cambria"/>
                  <a:cs typeface="Cambria"/>
                </a:rPr>
                <a:t> (swapped==false) break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8000" y="1902624"/>
            <a:ext cx="4318000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</a:t>
            </a:r>
            <a:endParaRPr lang="en-US" altLang="zh-CN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最终最大值会到最右边</a:t>
            </a:r>
            <a:endParaRPr lang="en-US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53862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987552"/>
            <a:ext cx="8119872" cy="3385542"/>
          </a:xfrm>
        </p:spPr>
        <p:txBody>
          <a:bodyPr/>
          <a:lstStyle/>
          <a:p>
            <a:r>
              <a:rPr lang="en-US" b="0" dirty="0"/>
              <a:t>Space</a:t>
            </a:r>
          </a:p>
          <a:p>
            <a:pPr lvl="1"/>
            <a:r>
              <a:rPr lang="en-US" b="0" dirty="0"/>
              <a:t>O(1) extra space</a:t>
            </a:r>
          </a:p>
          <a:p>
            <a:r>
              <a:rPr lang="en-US" b="0" dirty="0"/>
              <a:t>Time</a:t>
            </a:r>
          </a:p>
          <a:p>
            <a:pPr lvl="1"/>
            <a:r>
              <a:rPr lang="en-US" b="0" dirty="0"/>
              <a:t>O(n*n) </a:t>
            </a:r>
            <a:r>
              <a:rPr lang="en-US" b="0" dirty="0" err="1"/>
              <a:t>cmps</a:t>
            </a:r>
            <a:r>
              <a:rPr lang="en-US" b="0" dirty="0"/>
              <a:t> and swaps</a:t>
            </a:r>
          </a:p>
          <a:p>
            <a:r>
              <a:rPr lang="en-US" b="0" dirty="0"/>
              <a:t>Adaptive</a:t>
            </a:r>
          </a:p>
          <a:p>
            <a:pPr lvl="1"/>
            <a:r>
              <a:rPr lang="en-US" b="0" dirty="0"/>
              <a:t>O(n) when nearly sorted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78400" y="1123043"/>
            <a:ext cx="3390893" cy="3452357"/>
            <a:chOff x="4775200" y="1211943"/>
            <a:chExt cx="3390893" cy="3452357"/>
          </a:xfrm>
        </p:grpSpPr>
        <p:sp>
          <p:nvSpPr>
            <p:cNvPr id="5" name="Rectangle 4"/>
            <p:cNvSpPr/>
            <p:nvPr/>
          </p:nvSpPr>
          <p:spPr bwMode="gray">
            <a:xfrm>
              <a:off x="5185899" y="1910444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for</a:t>
              </a:r>
              <a:r>
                <a:rPr lang="en-US" sz="2200" dirty="0">
                  <a:latin typeface="Cambria"/>
                  <a:cs typeface="Cambria"/>
                </a:rPr>
                <a:t> 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 = [0:n-1-j)</a:t>
              </a:r>
            </a:p>
          </p:txBody>
        </p:sp>
        <p:sp>
          <p:nvSpPr>
            <p:cNvPr id="6" name="Rectangle 5"/>
            <p:cNvSpPr/>
            <p:nvPr/>
          </p:nvSpPr>
          <p:spPr bwMode="gray">
            <a:xfrm>
              <a:off x="5584263" y="2256592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if</a:t>
              </a:r>
              <a:r>
                <a:rPr lang="en-US" sz="2200" dirty="0">
                  <a:latin typeface="Cambria"/>
                  <a:cs typeface="Cambria"/>
                </a:rPr>
                <a:t> 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 &gt; a[i+1]</a:t>
              </a: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5864216" y="2948885"/>
              <a:ext cx="2301877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swap(a[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], a[i+1])</a:t>
              </a: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5571563" y="3295033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if</a:t>
              </a: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5274433" y="3641180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for</a:t>
              </a: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4775200" y="1211943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for</a:t>
              </a:r>
              <a:r>
                <a:rPr lang="en-US" sz="2200" dirty="0">
                  <a:latin typeface="Cambria"/>
                  <a:cs typeface="Cambria"/>
                </a:rPr>
                <a:t> j = [0:n-1)</a:t>
              </a: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4775200" y="4338514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for</a:t>
              </a:r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5185899" y="1558877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swapped = false</a:t>
              </a:r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5864216" y="2597258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swapped = true</a:t>
              </a:r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5274433" y="3988647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if</a:t>
              </a:r>
              <a:r>
                <a:rPr lang="en-US" sz="2200" dirty="0">
                  <a:latin typeface="Cambria"/>
                  <a:cs typeface="Cambria"/>
                </a:rPr>
                <a:t> (swapped==false) break</a:t>
              </a:r>
            </a:p>
          </p:txBody>
        </p:sp>
      </p:grpSp>
      <p:sp>
        <p:nvSpPr>
          <p:cNvPr id="15" name="Oval 14"/>
          <p:cNvSpPr/>
          <p:nvPr/>
        </p:nvSpPr>
        <p:spPr bwMode="gray">
          <a:xfrm>
            <a:off x="8293100" y="1663700"/>
            <a:ext cx="736600" cy="422012"/>
          </a:xfrm>
          <a:prstGeom prst="ellipse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compare</a:t>
            </a:r>
          </a:p>
        </p:txBody>
      </p:sp>
      <p:sp>
        <p:nvSpPr>
          <p:cNvPr id="16" name="Oval 15"/>
          <p:cNvSpPr/>
          <p:nvPr/>
        </p:nvSpPr>
        <p:spPr bwMode="gray">
          <a:xfrm>
            <a:off x="8496300" y="3285215"/>
            <a:ext cx="736600" cy="422012"/>
          </a:xfrm>
          <a:prstGeom prst="ellipse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swap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632700" y="2022212"/>
            <a:ext cx="533400" cy="187588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</p:cNvCxnSpPr>
          <p:nvPr/>
        </p:nvCxnSpPr>
        <p:spPr>
          <a:xfrm flipH="1" flipV="1">
            <a:off x="8369293" y="3223871"/>
            <a:ext cx="234880" cy="123146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 bwMode="gray">
          <a:xfrm>
            <a:off x="6070599" y="2859985"/>
            <a:ext cx="2222493" cy="379355"/>
          </a:xfrm>
          <a:prstGeom prst="round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5812863" y="2170177"/>
            <a:ext cx="1756338" cy="379355"/>
          </a:xfrm>
          <a:prstGeom prst="round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86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敬请批评指正</a:t>
            </a:r>
            <a:r>
              <a:rPr lang="zh-CN" altLang="en-US" sz="4400" dirty="0">
                <a:latin typeface="FangSong" panose="02010609060101010101" pitchFamily="49" charset="-122"/>
                <a:ea typeface="FangSong" panose="02010609060101010101" pitchFamily="49" charset="-122"/>
              </a:rPr>
              <a:t>！</a:t>
            </a:r>
            <a:endParaRPr lang="en-US" sz="4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3206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angSong" panose="02010609060101010101" pitchFamily="49" charset="-122"/>
                <a:ea typeface="FangSong" panose="02010609060101010101" pitchFamily="49" charset="-122"/>
              </a:rPr>
              <a:t>排序</a:t>
            </a:r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987552"/>
            <a:ext cx="8119872" cy="4231928"/>
          </a:xfrm>
        </p:spPr>
        <p:txBody>
          <a:bodyPr/>
          <a:lstStyle/>
          <a:p>
            <a:r>
              <a:rPr lang="en-US" dirty="0" err="1">
                <a:latin typeface="FangSong" panose="02010609060101010101" pitchFamily="49" charset="-122"/>
                <a:ea typeface="FangSong" panose="02010609060101010101" pitchFamily="49" charset="-122"/>
              </a:rPr>
              <a:t>定义</a:t>
            </a:r>
            <a:endParaRPr 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en-US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将一组元素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无序</a:t>
            </a:r>
            <a:r>
              <a:rPr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）按照一定的顺序进行排列。</a:t>
            </a:r>
            <a:endParaRPr lang="en-US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dirty="0" err="1">
                <a:latin typeface="FangSong" panose="02010609060101010101" pitchFamily="49" charset="-122"/>
                <a:ea typeface="FangSong" panose="02010609060101010101" pitchFamily="49" charset="-122"/>
              </a:rPr>
              <a:t>算法</a:t>
            </a:r>
            <a:endParaRPr 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en-US" sz="20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冒泡排序</a:t>
            </a:r>
            <a:endParaRPr lang="en-US" sz="20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en-US" sz="20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插入排序</a:t>
            </a:r>
            <a:endParaRPr lang="en-US" sz="20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en-US" sz="20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快速排序</a:t>
            </a:r>
            <a:endParaRPr lang="en-US" sz="20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en-US" sz="20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归并排序</a:t>
            </a:r>
            <a:endParaRPr lang="en-US" sz="20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en-US" sz="20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选择排序</a:t>
            </a:r>
            <a:endParaRPr lang="en-US" sz="20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mr-I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…</a:t>
            </a:r>
            <a:endParaRPr lang="en-US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48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5811774"/>
              </p:ext>
            </p:extLst>
          </p:nvPr>
        </p:nvGraphicFramePr>
        <p:xfrm>
          <a:off x="1041400" y="11906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176544"/>
              </p:ext>
            </p:extLst>
          </p:nvPr>
        </p:nvGraphicFramePr>
        <p:xfrm>
          <a:off x="1041400" y="30956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gray">
          <a:xfrm>
            <a:off x="355600" y="317500"/>
            <a:ext cx="1485900" cy="711200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sz="20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输入</a:t>
            </a:r>
            <a:endParaRPr lang="en-US" sz="2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298450" y="3835400"/>
            <a:ext cx="1485900" cy="711200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sz="20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输出</a:t>
            </a:r>
            <a:r>
              <a:rPr lang="en-US" sz="2000" b="1" dirty="0"/>
              <a:t> </a:t>
            </a:r>
          </a:p>
        </p:txBody>
      </p:sp>
      <p:sp>
        <p:nvSpPr>
          <p:cNvPr id="4" name="Bent-Up Arrow 3"/>
          <p:cNvSpPr/>
          <p:nvPr/>
        </p:nvSpPr>
        <p:spPr bwMode="gray">
          <a:xfrm>
            <a:off x="1511300" y="3848100"/>
            <a:ext cx="927100" cy="419100"/>
          </a:xfrm>
          <a:prstGeom prst="bentUpArrow">
            <a:avLst/>
          </a:prstGeom>
          <a:solidFill>
            <a:srgbClr val="00800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Bent-Up Arrow 13"/>
          <p:cNvSpPr/>
          <p:nvPr/>
        </p:nvSpPr>
        <p:spPr bwMode="gray">
          <a:xfrm>
            <a:off x="1485900" y="647700"/>
            <a:ext cx="927100" cy="419100"/>
          </a:xfrm>
          <a:prstGeom prst="bentUpArrow">
            <a:avLst/>
          </a:prstGeom>
          <a:solidFill>
            <a:srgbClr val="FF0000"/>
          </a:solidFill>
          <a:ln w="6350" algn="ctr">
            <a:noFill/>
            <a:miter lim="800000"/>
            <a:headEnd/>
            <a:tailEnd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gray">
          <a:xfrm>
            <a:off x="4343400" y="2057400"/>
            <a:ext cx="444500" cy="800100"/>
          </a:xfrm>
          <a:prstGeom prst="downArrow">
            <a:avLst/>
          </a:prstGeom>
          <a:solidFill>
            <a:schemeClr val="tx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2200" y="2184400"/>
            <a:ext cx="187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冒泡排序</a:t>
            </a:r>
            <a:endParaRPr lang="en-US" sz="22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8857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25742"/>
              </p:ext>
            </p:extLst>
          </p:nvPr>
        </p:nvGraphicFramePr>
        <p:xfrm>
          <a:off x="1041400" y="11906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308100" y="12827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27500" y="12677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46900" y="12804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9900" y="12871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05100" y="12871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6" name="Oval 35"/>
          <p:cNvSpPr/>
          <p:nvPr/>
        </p:nvSpPr>
        <p:spPr bwMode="gray">
          <a:xfrm>
            <a:off x="1473200" y="12573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305300" y="12573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5715000" y="12573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gray">
          <a:xfrm>
            <a:off x="5715000" y="12573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Right Bracket 29"/>
          <p:cNvSpPr/>
          <p:nvPr/>
        </p:nvSpPr>
        <p:spPr>
          <a:xfrm>
            <a:off x="2298700" y="1358900"/>
            <a:ext cx="317500" cy="1409700"/>
          </a:xfrm>
          <a:prstGeom prst="rightBracket">
            <a:avLst/>
          </a:prstGeom>
          <a:ln w="34925" cap="rnd"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5000" y="2971800"/>
            <a:ext cx="820420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3000" y="2368490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2839300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15434 -2.4691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15451 -1.1111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5208 -2.96296E-6 " pathEditMode="relative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9 1.23457E-7 L 0.30816 0.000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16 0.00031 L 0.46302 0.0003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093 L 0.15277 -0.00093 " pathEditMode="relative" ptsTypes="AA">
                                      <p:cBhvr>
                                        <p:cTn id="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0.00031 L -0.1526 0.00031 " pathEditMode="relative" ptsTypes="AA">
                                      <p:cBhvr>
                                        <p:cTn id="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0" grpId="0" animBg="1"/>
      <p:bldP spid="30" grpId="1" animBg="1"/>
      <p:bldP spid="30" grpId="2" animBg="1"/>
      <p:bldP spid="30" grpId="3" animBg="1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667500" y="139700"/>
            <a:ext cx="0" cy="1498600"/>
          </a:xfrm>
          <a:prstGeom prst="line">
            <a:avLst/>
          </a:prstGeom>
          <a:ln w="12700" cap="rnd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352421"/>
              </p:ext>
            </p:extLst>
          </p:nvPr>
        </p:nvGraphicFramePr>
        <p:xfrm>
          <a:off x="1041400" y="11906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173716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481" y="3476324"/>
            <a:ext cx="820420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3499" y="2032228"/>
            <a:ext cx="2980194" cy="1707876"/>
            <a:chOff x="5033499" y="1740833"/>
            <a:chExt cx="2980194" cy="1707876"/>
          </a:xfrm>
        </p:grpSpPr>
        <p:sp>
          <p:nvSpPr>
            <p:cNvPr id="36" name="Rectangle 35"/>
            <p:cNvSpPr/>
            <p:nvPr/>
          </p:nvSpPr>
          <p:spPr bwMode="gray">
            <a:xfrm>
              <a:off x="5033499" y="1740833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for</a:t>
              </a:r>
              <a:r>
                <a:rPr lang="en-US" sz="2200" dirty="0">
                  <a:latin typeface="Cambria"/>
                  <a:cs typeface="Cambria"/>
                </a:rPr>
                <a:t> 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 = [0:</a:t>
              </a:r>
              <a:r>
                <a:rPr lang="en-US" sz="2200" dirty="0">
                  <a:solidFill>
                    <a:srgbClr val="000000"/>
                  </a:solidFill>
                  <a:latin typeface="Cambria"/>
                  <a:cs typeface="Cambria"/>
                </a:rPr>
                <a:t>n-1</a:t>
              </a:r>
              <a:r>
                <a:rPr lang="en-US" sz="2200" dirty="0">
                  <a:latin typeface="Cambria"/>
                  <a:cs typeface="Cambria"/>
                </a:rPr>
                <a:t>)</a:t>
              </a: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431863" y="2084482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if</a:t>
              </a:r>
              <a:r>
                <a:rPr lang="en-US" sz="2200" dirty="0">
                  <a:latin typeface="Cambria"/>
                  <a:cs typeface="Cambria"/>
                </a:rPr>
                <a:t> 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 &gt; a[i+1]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711816" y="2430628"/>
              <a:ext cx="2301877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swap(a[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], a[i+1])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419163" y="2776776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if</a:t>
              </a: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5122033" y="3122923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934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83951E-6 L 2.22222E-6 -0.130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L 0.00139 0.20741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66734172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667500" y="139700"/>
            <a:ext cx="0" cy="1498600"/>
          </a:xfrm>
          <a:prstGeom prst="line">
            <a:avLst/>
          </a:prstGeom>
          <a:ln w="12700" cap="rnd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2298700" y="673100"/>
            <a:ext cx="317500" cy="1409700"/>
          </a:xfrm>
          <a:prstGeom prst="rightBracket">
            <a:avLst/>
          </a:prstGeom>
          <a:ln w="34925" cap="rnd"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882900" y="5715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4318000" y="5715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4318000" y="5715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000" y="4038600"/>
            <a:ext cx="8204200" cy="4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Gill Sans MT" panose="020B0502020104020203" pitchFamily="34" charset="0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solidFill>
                <a:srgbClr val="000000"/>
              </a:solidFill>
              <a:latin typeface="Gill Sans MT" panose="020B0502020104020203" pitchFamily="34" charset="0"/>
              <a:ea typeface="FangSong" panose="02010609060101010101" pitchFamily="49" charset="-122"/>
              <a:cs typeface="Athelas Regular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033499" y="1740833"/>
            <a:ext cx="2980194" cy="1707876"/>
            <a:chOff x="5033499" y="1740833"/>
            <a:chExt cx="2980194" cy="1707876"/>
          </a:xfrm>
        </p:grpSpPr>
        <p:sp>
          <p:nvSpPr>
            <p:cNvPr id="26" name="Rectangle 25"/>
            <p:cNvSpPr/>
            <p:nvPr/>
          </p:nvSpPr>
          <p:spPr bwMode="gray">
            <a:xfrm>
              <a:off x="5033499" y="1740833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for</a:t>
              </a:r>
              <a:r>
                <a:rPr lang="en-US" sz="2200" dirty="0">
                  <a:latin typeface="Cambria"/>
                  <a:cs typeface="Cambria"/>
                </a:rPr>
                <a:t> 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 = [0:</a:t>
              </a:r>
              <a:r>
                <a:rPr lang="en-US" sz="2200" dirty="0">
                  <a:solidFill>
                    <a:srgbClr val="000000"/>
                  </a:solidFill>
                  <a:latin typeface="Cambria"/>
                  <a:cs typeface="Cambria"/>
                </a:rPr>
                <a:t>n-1</a:t>
              </a:r>
              <a:r>
                <a:rPr lang="en-US" sz="2200" dirty="0">
                  <a:latin typeface="Cambria"/>
                  <a:cs typeface="Cambria"/>
                </a:rPr>
                <a:t>)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431863" y="2084482"/>
              <a:ext cx="1903475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if</a:t>
              </a:r>
              <a:r>
                <a:rPr lang="en-US" sz="2200" dirty="0">
                  <a:latin typeface="Cambria"/>
                  <a:cs typeface="Cambria"/>
                </a:rPr>
                <a:t> 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 &gt; a[i+1]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711816" y="2430628"/>
              <a:ext cx="2301877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latin typeface="Cambria"/>
                  <a:cs typeface="Cambria"/>
                </a:rPr>
                <a:t>swap(a[</a:t>
              </a:r>
              <a:r>
                <a:rPr lang="en-US" sz="2200" dirty="0" err="1">
                  <a:latin typeface="Cambria"/>
                  <a:cs typeface="Cambria"/>
                </a:rPr>
                <a:t>i</a:t>
              </a:r>
              <a:r>
                <a:rPr lang="en-US" sz="2200" dirty="0">
                  <a:latin typeface="Cambria"/>
                  <a:cs typeface="Cambria"/>
                </a:rPr>
                <a:t>], a[i+1])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419163" y="2776776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if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122033" y="3122923"/>
              <a:ext cx="1032894" cy="325786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0" bIns="0" rtlCol="0" anchor="ctr"/>
            <a:lstStyle/>
            <a:p>
              <a:r>
                <a:rPr lang="en-US" sz="2200" dirty="0">
                  <a:solidFill>
                    <a:srgbClr val="0000FF"/>
                  </a:solidFill>
                  <a:latin typeface="Cambria"/>
                  <a:cs typeface="Cambria"/>
                </a:rPr>
                <a:t>end for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43000" y="2368490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117106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5679E-6 L 0.15277 4.5679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1.23457E-7 L 0.30608 1.23457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4.69136E-6 L 0.15556 0.00247 " pathEditMode="relative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124 L -0.15608 -0.00402 " pathEditMode="relative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50744680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667500" y="139700"/>
            <a:ext cx="0" cy="1498600"/>
          </a:xfrm>
          <a:prstGeom prst="line">
            <a:avLst/>
          </a:prstGeom>
          <a:ln w="12700" cap="rnd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2298700" y="673100"/>
            <a:ext cx="317500" cy="1409700"/>
          </a:xfrm>
          <a:prstGeom prst="rightBracket">
            <a:avLst/>
          </a:prstGeom>
          <a:ln w="34925" cap="rnd"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882900" y="5715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2882900" y="5715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000" y="4038600"/>
            <a:ext cx="820420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5033499" y="174083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n-1</a:t>
            </a:r>
            <a:r>
              <a:rPr lang="en-US" sz="2200" dirty="0">
                <a:latin typeface="Cambria"/>
                <a:cs typeface="Cambria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 bwMode="gray">
          <a:xfrm>
            <a:off x="5431863" y="2084482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 &gt; a[i+1]</a:t>
            </a:r>
          </a:p>
        </p:txBody>
      </p:sp>
      <p:sp>
        <p:nvSpPr>
          <p:cNvPr id="29" name="Rectangle 28"/>
          <p:cNvSpPr/>
          <p:nvPr/>
        </p:nvSpPr>
        <p:spPr bwMode="gray">
          <a:xfrm>
            <a:off x="5711816" y="2430628"/>
            <a:ext cx="2301877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swap(a[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], a[i+1])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5419163" y="2776776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if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5122033" y="3122923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2368490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Iteration: 3</a:t>
            </a:r>
          </a:p>
        </p:txBody>
      </p:sp>
    </p:spTree>
    <p:extLst>
      <p:ext uri="{BB962C8B-B14F-4D97-AF65-F5344CB8AC3E}">
        <p14:creationId xmlns:p14="http://schemas.microsoft.com/office/powerpoint/2010/main" val="4234728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7 L -0.15278 4.9382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0.15555 4.5679E-6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11111E-6 L 0.15329 -1.11111E-6 " pathEditMode="relative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6.2963E-6 L -0.15347 0.00032 " pathEditMode="relative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9" grpId="0" animBg="1"/>
      <p:bldP spid="9" grpId="1" animBg="1"/>
      <p:bldP spid="10" grpId="0" animBg="1"/>
      <p:bldP spid="10" grpId="1" animBg="1"/>
      <p:bldP spid="14" grpId="0" animBg="1"/>
      <p:bldP spid="14" grpId="1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5892241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257800" y="139700"/>
            <a:ext cx="0" cy="1498600"/>
          </a:xfrm>
          <a:prstGeom prst="line">
            <a:avLst/>
          </a:prstGeom>
          <a:ln w="12700" cap="rnd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>
            <a:off x="2298700" y="673100"/>
            <a:ext cx="317500" cy="1409700"/>
          </a:xfrm>
          <a:prstGeom prst="rightBracket">
            <a:avLst/>
          </a:prstGeom>
          <a:ln w="34925" cap="rnd">
            <a:solidFill>
              <a:schemeClr val="tx1"/>
            </a:solidFill>
            <a:headEnd type="none" w="med" len="med"/>
            <a:tailEnd type="none" w="med" len="med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882900" y="571500"/>
            <a:ext cx="520700" cy="497532"/>
          </a:xfrm>
          <a:prstGeom prst="ellipse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000" y="4038600"/>
            <a:ext cx="820420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5033499" y="174083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n-1</a:t>
            </a:r>
            <a:r>
              <a:rPr lang="en-US" sz="2200" dirty="0">
                <a:latin typeface="Cambria"/>
                <a:cs typeface="Cambria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5431863" y="2084482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 &gt; a[i+1]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711816" y="2430628"/>
            <a:ext cx="2301877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swap(a[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], a[i+1])</a:t>
            </a:r>
          </a:p>
        </p:txBody>
      </p:sp>
      <p:sp>
        <p:nvSpPr>
          <p:cNvPr id="26" name="Rectangle 25"/>
          <p:cNvSpPr/>
          <p:nvPr/>
        </p:nvSpPr>
        <p:spPr bwMode="gray">
          <a:xfrm>
            <a:off x="5419163" y="2776776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if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5122033" y="3122923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2368490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ill Sans MT" panose="020B0502020104020203" pitchFamily="34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2949530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15278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gray">
          <a:xfrm>
            <a:off x="5033499" y="1740833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lang="en-US" sz="2200" dirty="0">
                <a:latin typeface="Cambria"/>
                <a:cs typeface="Cambria"/>
              </a:rPr>
              <a:t> 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 = [0: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n-1</a:t>
            </a:r>
            <a:r>
              <a:rPr lang="en-US" sz="2200" dirty="0">
                <a:latin typeface="Cambria"/>
                <a:cs typeface="Cambria"/>
              </a:rPr>
              <a:t>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89559123"/>
              </p:ext>
            </p:extLst>
          </p:nvPr>
        </p:nvGraphicFramePr>
        <p:xfrm>
          <a:off x="1041400" y="504825"/>
          <a:ext cx="7031735" cy="63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08100" y="5969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7500" y="5819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6900" y="59466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9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5100" y="60136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60800" y="139700"/>
            <a:ext cx="0" cy="1498600"/>
          </a:xfrm>
          <a:prstGeom prst="line">
            <a:avLst/>
          </a:prstGeom>
          <a:ln w="12700" cap="rnd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000" y="4038600"/>
            <a:ext cx="8204200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i="1" dirty="0">
                <a:latin typeface="FangSong" panose="02010609060101010101" pitchFamily="49" charset="-122"/>
                <a:ea typeface="FangSong" panose="02010609060101010101" pitchFamily="49" charset="-122"/>
                <a:cs typeface="Athelas Regular"/>
              </a:rPr>
              <a:t>把较大值移到右边，最终最大值会到最右边</a:t>
            </a:r>
            <a:endParaRPr lang="en-US" sz="2000" b="1" i="1" dirty="0">
              <a:latin typeface="FangSong" panose="02010609060101010101" pitchFamily="49" charset="-122"/>
              <a:ea typeface="FangSong" panose="02010609060101010101" pitchFamily="49" charset="-122"/>
              <a:cs typeface="Athelas Regular"/>
            </a:endParaRPr>
          </a:p>
        </p:txBody>
      </p:sp>
      <p:sp>
        <p:nvSpPr>
          <p:cNvPr id="41" name="Rectangle 40"/>
          <p:cNvSpPr/>
          <p:nvPr/>
        </p:nvSpPr>
        <p:spPr bwMode="gray">
          <a:xfrm>
            <a:off x="5431863" y="2084482"/>
            <a:ext cx="1903475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lang="en-US" sz="2200" dirty="0">
                <a:latin typeface="Cambria"/>
                <a:cs typeface="Cambria"/>
              </a:rPr>
              <a:t> 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 &gt; a[i+1]</a:t>
            </a:r>
          </a:p>
        </p:txBody>
      </p:sp>
      <p:sp>
        <p:nvSpPr>
          <p:cNvPr id="42" name="Rectangle 41"/>
          <p:cNvSpPr/>
          <p:nvPr/>
        </p:nvSpPr>
        <p:spPr bwMode="gray">
          <a:xfrm>
            <a:off x="5711816" y="2430628"/>
            <a:ext cx="2301877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latin typeface="Cambria"/>
                <a:cs typeface="Cambria"/>
              </a:rPr>
              <a:t>swap(a[</a:t>
            </a:r>
            <a:r>
              <a:rPr lang="en-US" sz="2200" dirty="0" err="1">
                <a:latin typeface="Cambria"/>
                <a:cs typeface="Cambria"/>
              </a:rPr>
              <a:t>i</a:t>
            </a:r>
            <a:r>
              <a:rPr lang="en-US" sz="2200" dirty="0">
                <a:latin typeface="Cambria"/>
                <a:cs typeface="Cambria"/>
              </a:rPr>
              <a:t>], a[i+1])</a:t>
            </a:r>
          </a:p>
        </p:txBody>
      </p:sp>
      <p:sp>
        <p:nvSpPr>
          <p:cNvPr id="43" name="Rectangle 42"/>
          <p:cNvSpPr/>
          <p:nvPr/>
        </p:nvSpPr>
        <p:spPr bwMode="gray">
          <a:xfrm>
            <a:off x="5419163" y="2776776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if</a:t>
            </a:r>
          </a:p>
        </p:txBody>
      </p:sp>
      <p:sp>
        <p:nvSpPr>
          <p:cNvPr id="44" name="Rectangle 43"/>
          <p:cNvSpPr/>
          <p:nvPr/>
        </p:nvSpPr>
        <p:spPr bwMode="gray">
          <a:xfrm>
            <a:off x="5122033" y="3122923"/>
            <a:ext cx="1032894" cy="32578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tIns="0" bIns="0" rtlCol="0" anchor="ctr"/>
          <a:lstStyle/>
          <a:p>
            <a:r>
              <a:rPr lang="en-US" sz="2200" dirty="0">
                <a:solidFill>
                  <a:srgbClr val="0000FF"/>
                </a:solidFill>
                <a:latin typeface="Cambria"/>
                <a:cs typeface="Cambria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2265569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15278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 (Arial 38pt bold)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One-Line Title Slide (Arial 32pt bold)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wo-Line Title Slide With &amp;#x0D;&amp;#x0A;a Subtitle Placeholder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ingle Photo Treatment&amp;quot;&quot;/&gt;&lt;property id=&quot;20307&quot; value=&quot;284&quot;/&gt;&lt;/object&gt;&lt;object type=&quot;3&quot; unique_id=&quot;10009&quot;&gt;&lt;property id=&quot;20148&quot; value=&quot;5&quot;/&gt;&lt;property id=&quot;20300&quot; value=&quot;Slide 6 - &amp;quot;Two-Content Subtitle Layout&amp;quot;&quot;/&gt;&lt;property id=&quot;20307&quot; value=&quot;285&quot;/&gt;&lt;/object&gt;&lt;object type=&quot;3&quot; unique_id=&quot;10010&quot;&gt;&lt;property id=&quot;20148&quot; value=&quot;5&quot;/&gt;&lt;property id=&quot;20300&quot; value=&quot;Slide 7 - &amp;quot;Table Example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Pie Chart Example&amp;quot;&quot;/&gt;&lt;property id=&quot;20307&quot; value=&quot;283&quot;/&gt;&lt;/object&gt;&lt;object type=&quot;3&quot; unique_id=&quot;10012&quot;&gt;&lt;property id=&quot;20148&quot; value=&quot;5&quot;/&gt;&lt;property id=&quot;20300&quot; value=&quot;Slide 9 - &amp;quot;Pie Chart Example&amp;quot;&quot;/&gt;&lt;property id=&quot;20307&quot; value=&quot;300&quot;/&gt;&lt;/object&gt;&lt;object type=&quot;3&quot; unique_id=&quot;10013&quot;&gt;&lt;property id=&quot;20148&quot; value=&quot;5&quot;/&gt;&lt;property id=&quot;20300&quot; value=&quot;Slide 10 - &amp;quot;Column Chart Example&amp;quot;&quot;/&gt;&lt;property id=&quot;20307&quot; value=&quot;279&quot;/&gt;&lt;/object&gt;&lt;object type=&quot;3&quot; unique_id=&quot;10014&quot;&gt;&lt;property id=&quot;20148&quot; value=&quot;5&quot;/&gt;&lt;property id=&quot;20300&quot; value=&quot;Slide 11 - &amp;quot;Line Chart Example&amp;quot;&quot;/&gt;&lt;property id=&quot;20307&quot; value=&quot;278&quot;/&gt;&lt;/object&gt;&lt;object type=&quot;3&quot; unique_id=&quot;10015&quot;&gt;&lt;property id=&quot;20148&quot; value=&quot;5&quot;/&gt;&lt;property id=&quot;20300&quot; value=&quot;Slide 12 - &amp;quot;Presentation Master Color Palette&amp;quot;&quot;/&gt;&lt;property id=&quot;20307&quot; value=&quot;287&quot;/&gt;&lt;/object&gt;&lt;object type=&quot;3&quot; unique_id=&quot;10018&quot;&gt;&lt;property id=&quot;20148&quot; value=&quot;5&quot;/&gt;&lt;property id=&quot;20300&quot; value=&quot;Slide 15 - &amp;quot;Working With the Amgen Color Palette&amp;quot;&quot;/&gt;&lt;property id=&quot;20307&quot; value=&quot;289&quot;/&gt;&lt;/object&gt;&lt;object type=&quot;3&quot; unique_id=&quot;10019&quot;&gt;&lt;property id=&quot;20148&quot; value=&quot;5&quot;/&gt;&lt;property id=&quot;20300&quot; value=&quot;Slide 16 - &amp;quot;Formatting Slides&amp;quot;&quot;/&gt;&lt;property id=&quot;20307&quot; value=&quot;298&quot;/&gt;&lt;/object&gt;&lt;object type=&quot;3&quot; unique_id=&quot;10020&quot;&gt;&lt;property id=&quot;20148&quot; value=&quot;5&quot;/&gt;&lt;property id=&quot;20300&quot; value=&quot;Slide 17 - &amp;quot;Selecting Objects&amp;quot;&quot;/&gt;&lt;property id=&quot;20307&quot; value=&quot;296&quot;/&gt;&lt;/object&gt;&lt;object type=&quot;3&quot; unique_id=&quot;10021&quot;&gt;&lt;property id=&quot;20148&quot; value=&quot;5&quot;/&gt;&lt;property id=&quot;20300&quot; value=&quot;Slide 18 - &amp;quot;Working With Objects&amp;quot;&quot;/&gt;&lt;property id=&quot;20307&quot; value=&quot;293&quot;/&gt;&lt;/object&gt;&lt;object type=&quot;3&quot; unique_id=&quot;10022&quot;&gt;&lt;property id=&quot;20148&quot; value=&quot;5&quot;/&gt;&lt;property id=&quot;20300&quot; value=&quot;Slide 19 - &amp;quot;Adjusting Tables&amp;quot;&quot;/&gt;&lt;property id=&quot;20307&quot; value=&quot;297&quot;/&gt;&lt;/object&gt;&lt;object type=&quot;3&quot; unique_id=&quot;10023&quot;&gt;&lt;property id=&quot;20148&quot; value=&quot;5&quot;/&gt;&lt;property id=&quot;20300&quot; value=&quot;Slide 20 - &amp;quot;Streamlining Objects&amp;quot;&quot;/&gt;&lt;property id=&quot;20307&quot; value=&quot;294&quot;/&gt;&lt;/object&gt;&lt;object type=&quot;3&quot; unique_id=&quot;10707&quot;&gt;&lt;property id=&quot;20148&quot; value=&quot;5&quot;/&gt;&lt;property id=&quot;20300&quot; value=&quot;Slide 5 - &amp;quot;Photo Treatment With Label&amp;quot;&quot;/&gt;&lt;property id=&quot;20307&quot; value=&quot;303&quot;/&gt;&lt;/object&gt;&lt;object type=&quot;3&quot; unique_id=&quot;10752&quot;&gt;&lt;property id=&quot;20148&quot; value=&quot;5&quot;/&gt;&lt;property id=&quot;20300&quot; value=&quot;Slide 13 - &amp;quot;We Adapted Our Plan Swiftly&amp;quot;&quot;/&gt;&lt;property id=&quot;20307&quot; value=&quot;304&quot;/&gt;&lt;/object&gt;&lt;object type=&quot;3&quot; unique_id=&quot;10753&quot;&gt;&lt;property id=&quot;20148&quot; value=&quot;5&quot;/&gt;&lt;property id=&quot;20300&quot; value=&quot;Slide 14 - &amp;quot;Our Strategy Positions Us Well&amp;quot;&quot;/&gt;&lt;property id=&quot;20307&quot; value=&quot;30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4 Amgen Corporate Template_16x9_INTERNAL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mgen Theme">
      <a:dk1>
        <a:srgbClr val="000000"/>
      </a:dk1>
      <a:lt1>
        <a:srgbClr val="FFFFFF"/>
      </a:lt1>
      <a:dk2>
        <a:srgbClr val="777777"/>
      </a:dk2>
      <a:lt2>
        <a:srgbClr val="C0C0C0"/>
      </a:lt2>
      <a:accent1>
        <a:srgbClr val="007CC2"/>
      </a:accent1>
      <a:accent2>
        <a:srgbClr val="FCC30C"/>
      </a:accent2>
      <a:accent3>
        <a:srgbClr val="42865C"/>
      </a:accent3>
      <a:accent4>
        <a:srgbClr val="C0362C"/>
      </a:accent4>
      <a:accent5>
        <a:srgbClr val="003161"/>
      </a:accent5>
      <a:accent6>
        <a:srgbClr val="81B5E2"/>
      </a:accent6>
      <a:hlink>
        <a:srgbClr val="007CC2"/>
      </a:hlink>
      <a:folHlink>
        <a:srgbClr val="81B5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mgen">
      <a:dk1>
        <a:sysClr val="windowText" lastClr="000000"/>
      </a:dk1>
      <a:lt1>
        <a:sysClr val="window" lastClr="FFFFFF"/>
      </a:lt1>
      <a:dk2>
        <a:srgbClr val="868686"/>
      </a:dk2>
      <a:lt2>
        <a:srgbClr val="2DBCB6"/>
      </a:lt2>
      <a:accent1>
        <a:srgbClr val="00A3C4"/>
      </a:accent1>
      <a:accent2>
        <a:srgbClr val="F3CC63"/>
      </a:accent2>
      <a:accent3>
        <a:srgbClr val="95CB6E"/>
      </a:accent3>
      <a:accent4>
        <a:srgbClr val="D14D2A"/>
      </a:accent4>
      <a:accent5>
        <a:srgbClr val="EC951A"/>
      </a:accent5>
      <a:accent6>
        <a:srgbClr val="0063C3"/>
      </a:accent6>
      <a:hlink>
        <a:srgbClr val="00A3C4"/>
      </a:hlink>
      <a:folHlink>
        <a:srgbClr val="2DBCB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0 xmlns="39b91340-540f-4ce1-a303-61a708f507e8" xsi:nil="true"/>
    <URL xmlns="http://schemas.microsoft.com/sharepoint/v3">
      <Url>https://myteams.amgen.com/sites/CorpCommPhil/DepartmentDocuments/Forms/AllItems.aspx?RootFolder=%2fsites%2fCorpCommPhil%2fDepartmentDocuments%2fCorporate%20Materials&amp;FolderCTID=0x012000820D6BDF252E274B8C5F2E6488FD7A8E&amp;View=%7bAA7E0F30%2d377E%2d4CE8%2dA392</Url>
      <Description>2014 Amgen Corporate Template_16x9_INTERNAL</Description>
    </URL>
    <_dlc_DocId xmlns="7e567ca9-0403-4824-87ec-8a351a935572">X7KFCPD7EWT5-6-606</_dlc_DocId>
    <_dlc_DocIdUrl xmlns="7e567ca9-0403-4824-87ec-8a351a935572">
      <Url>https://myteams.amgen.com/sites/CorpCommPhil/_layouts/DocIdRedir.aspx?ID=X7KFCPD7EWT5-6-606</Url>
      <Description>X7KFCPD7EWT5-6-606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Link to a Document" ma:contentTypeID="0x01010A00AAC0ECC9E50CAD42A36D9390CB0E3E2A0087D6DCAC71986D4AACC12D846EADF450" ma:contentTypeVersion="1" ma:contentTypeDescription="Create a link to a document in a different location." ma:contentTypeScope="" ma:versionID="9de677525863e11bc3748144ef60f621">
  <xsd:schema xmlns:xsd="http://www.w3.org/2001/XMLSchema" xmlns:xs="http://www.w3.org/2001/XMLSchema" xmlns:p="http://schemas.microsoft.com/office/2006/metadata/properties" xmlns:ns1="http://schemas.microsoft.com/sharepoint/v3" xmlns:ns2="39b91340-540f-4ce1-a303-61a708f507e8" xmlns:ns3="7e567ca9-0403-4824-87ec-8a351a935572" targetNamespace="http://schemas.microsoft.com/office/2006/metadata/properties" ma:root="true" ma:fieldsID="9f37b464f3619a8bb72d10782f712ead" ns1:_="" ns2:_="" ns3:_="">
    <xsd:import namespace="http://schemas.microsoft.com/sharepoint/v3"/>
    <xsd:import namespace="39b91340-540f-4ce1-a303-61a708f507e8"/>
    <xsd:import namespace="7e567ca9-0403-4824-87ec-8a351a935572"/>
    <xsd:element name="properties">
      <xsd:complexType>
        <xsd:sequence>
          <xsd:element name="documentManagement">
            <xsd:complexType>
              <xsd:all>
                <xsd:element ref="ns1:URL"/>
                <xsd:element ref="ns2:Notes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7" ma:displayName="URL" ma:internalName="URL">
      <xsd:complexType>
        <xsd:complexContent>
          <xsd:extension base="dms:URL">
            <xsd:sequence>
              <xsd:element name="Url" type="dms:ValidUrl"/>
              <xsd:element name="Description" type="xsd:string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91340-540f-4ce1-a303-61a708f507e8" elementFormDefault="qualified">
    <xsd:import namespace="http://schemas.microsoft.com/office/2006/documentManagement/types"/>
    <xsd:import namespace="http://schemas.microsoft.com/office/infopath/2007/PartnerControls"/>
    <xsd:element name="Notes0" ma:index="8" nillable="true" ma:displayName="Notes" ma:internalName="Notes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67ca9-0403-4824-87ec-8a351a935572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D3FED0-5D31-4EFD-94C1-16E709E289E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FA24266-95AD-49B3-8565-290775930854}">
  <ds:schemaRefs>
    <ds:schemaRef ds:uri="7e567ca9-0403-4824-87ec-8a351a935572"/>
    <ds:schemaRef ds:uri="http://purl.org/dc/terms/"/>
    <ds:schemaRef ds:uri="http://schemas.microsoft.com/office/2006/documentManagement/types"/>
    <ds:schemaRef ds:uri="39b91340-540f-4ce1-a303-61a708f507e8"/>
    <ds:schemaRef ds:uri="http://schemas.microsoft.com/office/infopath/2007/PartnerControls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8689B8-4F9B-4AFF-A828-47D53E14516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D5B95A1-C72E-4C55-9622-549DCEFB7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b91340-540f-4ce1-a303-61a708f507e8"/>
    <ds:schemaRef ds:uri="7e567ca9-0403-4824-87ec-8a351a9355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 Amgen Corporate Template_16x9_INTERNAL</Template>
  <TotalTime>0</TotalTime>
  <Words>821</Words>
  <Application>Microsoft Macintosh PowerPoint</Application>
  <PresentationFormat>全屏显示(16:9)</PresentationFormat>
  <Paragraphs>181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FangSong</vt:lpstr>
      <vt:lpstr>Arial</vt:lpstr>
      <vt:lpstr>Calibri</vt:lpstr>
      <vt:lpstr>Cambria</vt:lpstr>
      <vt:lpstr>Gill Sans MT</vt:lpstr>
      <vt:lpstr>2014 Amgen Corporate Template_16x9_INTERNAL</vt:lpstr>
      <vt:lpstr>冒泡排序(Bubble Sort)</vt:lpstr>
      <vt:lpstr>排序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冒泡排序(Bubble Sort)</vt:lpstr>
      <vt:lpstr>Complexity </vt:lpstr>
      <vt:lpstr>敬请批评指正！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2017-02-27T18:23:12Z</dcterms:created>
  <dcterms:modified xsi:type="dcterms:W3CDTF">2022-11-09T20:07:17Z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0x01010A00AAC0ECC9E50CAD42A36D9390CB0E3E2A0087D6DCAC71986D4AACC12D846EADF450</vt:lpwstr>
  </property>
  <property fmtid="{D5CDD505-2E9C-101B-9397-08002B2CF9AE}" pid="3" name="_dlc_DocIdItemGuid">
    <vt:lpwstr>7d5b9460-de5b-4c75-8c25-40b90e56f741</vt:lpwstr>
  </property>
</Properties>
</file>