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4"/>
  </p:notesMasterIdLst>
  <p:sldIdLst>
    <p:sldId id="282" r:id="rId2"/>
    <p:sldId id="448" r:id="rId3"/>
    <p:sldId id="449" r:id="rId4"/>
    <p:sldId id="450" r:id="rId5"/>
    <p:sldId id="451" r:id="rId6"/>
    <p:sldId id="452" r:id="rId7"/>
    <p:sldId id="547" r:id="rId8"/>
    <p:sldId id="453" r:id="rId9"/>
    <p:sldId id="554" r:id="rId10"/>
    <p:sldId id="454" r:id="rId11"/>
    <p:sldId id="455" r:id="rId12"/>
    <p:sldId id="456" r:id="rId13"/>
    <p:sldId id="457" r:id="rId14"/>
    <p:sldId id="458" r:id="rId15"/>
    <p:sldId id="459" r:id="rId16"/>
    <p:sldId id="549" r:id="rId17"/>
    <p:sldId id="460" r:id="rId18"/>
    <p:sldId id="557" r:id="rId19"/>
    <p:sldId id="461" r:id="rId20"/>
    <p:sldId id="555" r:id="rId21"/>
    <p:sldId id="462" r:id="rId22"/>
    <p:sldId id="463" r:id="rId23"/>
    <p:sldId id="464" r:id="rId24"/>
    <p:sldId id="465" r:id="rId25"/>
    <p:sldId id="466" r:id="rId26"/>
    <p:sldId id="467" r:id="rId27"/>
    <p:sldId id="468" r:id="rId28"/>
    <p:sldId id="469" r:id="rId29"/>
    <p:sldId id="470" r:id="rId30"/>
    <p:sldId id="471" r:id="rId31"/>
    <p:sldId id="548" r:id="rId32"/>
    <p:sldId id="472" r:id="rId33"/>
    <p:sldId id="473" r:id="rId34"/>
    <p:sldId id="474" r:id="rId35"/>
    <p:sldId id="550" r:id="rId36"/>
    <p:sldId id="475" r:id="rId37"/>
    <p:sldId id="476" r:id="rId38"/>
    <p:sldId id="477" r:id="rId39"/>
    <p:sldId id="478" r:id="rId40"/>
    <p:sldId id="479" r:id="rId41"/>
    <p:sldId id="480" r:id="rId42"/>
    <p:sldId id="481" r:id="rId43"/>
    <p:sldId id="482" r:id="rId44"/>
    <p:sldId id="483" r:id="rId45"/>
    <p:sldId id="484" r:id="rId46"/>
    <p:sldId id="485" r:id="rId47"/>
    <p:sldId id="486" r:id="rId48"/>
    <p:sldId id="545" r:id="rId49"/>
    <p:sldId id="487" r:id="rId50"/>
    <p:sldId id="488" r:id="rId51"/>
    <p:sldId id="489" r:id="rId52"/>
    <p:sldId id="490" r:id="rId53"/>
    <p:sldId id="491" r:id="rId54"/>
    <p:sldId id="492" r:id="rId55"/>
    <p:sldId id="493" r:id="rId56"/>
    <p:sldId id="494" r:id="rId57"/>
    <p:sldId id="495" r:id="rId58"/>
    <p:sldId id="496" r:id="rId59"/>
    <p:sldId id="497" r:id="rId60"/>
    <p:sldId id="498" r:id="rId61"/>
    <p:sldId id="500" r:id="rId62"/>
    <p:sldId id="501" r:id="rId63"/>
    <p:sldId id="502" r:id="rId64"/>
    <p:sldId id="503" r:id="rId65"/>
    <p:sldId id="504" r:id="rId66"/>
    <p:sldId id="505" r:id="rId67"/>
    <p:sldId id="506" r:id="rId68"/>
    <p:sldId id="507" r:id="rId69"/>
    <p:sldId id="508" r:id="rId70"/>
    <p:sldId id="509" r:id="rId71"/>
    <p:sldId id="510" r:id="rId72"/>
    <p:sldId id="556" r:id="rId73"/>
    <p:sldId id="511" r:id="rId74"/>
    <p:sldId id="537" r:id="rId75"/>
    <p:sldId id="552" r:id="rId76"/>
    <p:sldId id="553" r:id="rId77"/>
    <p:sldId id="539" r:id="rId78"/>
    <p:sldId id="540" r:id="rId79"/>
    <p:sldId id="541" r:id="rId80"/>
    <p:sldId id="542" r:id="rId81"/>
    <p:sldId id="543" r:id="rId82"/>
    <p:sldId id="544" r:id="rId83"/>
    <p:sldId id="512" r:id="rId84"/>
    <p:sldId id="546" r:id="rId85"/>
    <p:sldId id="513" r:id="rId86"/>
    <p:sldId id="514" r:id="rId87"/>
    <p:sldId id="551" r:id="rId88"/>
    <p:sldId id="515" r:id="rId89"/>
    <p:sldId id="516" r:id="rId90"/>
    <p:sldId id="517" r:id="rId91"/>
    <p:sldId id="518" r:id="rId92"/>
    <p:sldId id="519" r:id="rId93"/>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94674"/>
  </p:normalViewPr>
  <p:slideViewPr>
    <p:cSldViewPr>
      <p:cViewPr varScale="1">
        <p:scale>
          <a:sx n="80" d="100"/>
          <a:sy n="80" d="100"/>
        </p:scale>
        <p:origin x="84" y="7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BC623E2-1B2F-362B-F291-4C0A79858D90}"/>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624FDF98-3567-2419-28A4-37943A8B7837}"/>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07524" name="Rectangle 4">
            <a:extLst>
              <a:ext uri="{FF2B5EF4-FFF2-40B4-BE49-F238E27FC236}">
                <a16:creationId xmlns:a16="http://schemas.microsoft.com/office/drawing/2014/main" id="{2D400149-8F97-6514-AD1D-5FAC946F995F}"/>
              </a:ext>
            </a:extLst>
          </p:cNvPr>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CB76660-D7DF-D759-6074-C4F6D4CD4370}"/>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zh-CN" noProof="0"/>
              <a:t>单击以编辑主文本样式</a:t>
            </a:r>
          </a:p>
          <a:p>
            <a:pPr lvl="0"/>
            <a:r>
              <a:rPr lang="zh-CN" noProof="0"/>
              <a:t>第二级</a:t>
            </a:r>
          </a:p>
          <a:p>
            <a:pPr lvl="0"/>
            <a:r>
              <a:rPr lang="zh-CN" noProof="0"/>
              <a:t>三级</a:t>
            </a:r>
          </a:p>
          <a:p>
            <a:pPr lvl="0"/>
            <a:r>
              <a:rPr lang="zh-CN" noProof="0"/>
              <a:t>第四级</a:t>
            </a:r>
          </a:p>
          <a:p>
            <a:pPr lvl="0"/>
            <a:r>
              <a:rPr lang="zh-CN" noProof="0"/>
              <a:t>第五级</a:t>
            </a:r>
          </a:p>
        </p:txBody>
      </p:sp>
      <p:sp>
        <p:nvSpPr>
          <p:cNvPr id="12294" name="Rectangle 6">
            <a:extLst>
              <a:ext uri="{FF2B5EF4-FFF2-40B4-BE49-F238E27FC236}">
                <a16:creationId xmlns:a16="http://schemas.microsoft.com/office/drawing/2014/main" id="{EDE71BA9-740B-D6CA-B404-7FDC795D1D9D}"/>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1C73982E-913E-5E71-94A0-B1B60D9EE610}"/>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EAA9EFD4-AC6B-C443-AFED-EBF074AD099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A9EFD4-AC6B-C443-AFED-EBF074AD0996}" type="slidenum">
              <a:rPr lang="en-US" altLang="zh-CN" smtClean="0"/>
              <a:pPr/>
              <a:t>8</a:t>
            </a:fld>
            <a:endParaRPr lang="en-US" altLang="zh-CN"/>
          </a:p>
        </p:txBody>
      </p:sp>
    </p:spTree>
    <p:extLst>
      <p:ext uri="{BB962C8B-B14F-4D97-AF65-F5344CB8AC3E}">
        <p14:creationId xmlns:p14="http://schemas.microsoft.com/office/powerpoint/2010/main" val="257233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A9EFD4-AC6B-C443-AFED-EBF074AD0996}" type="slidenum">
              <a:rPr lang="en-US" altLang="zh-CN" smtClean="0"/>
              <a:pPr/>
              <a:t>9</a:t>
            </a:fld>
            <a:endParaRPr lang="en-US" altLang="zh-CN"/>
          </a:p>
        </p:txBody>
      </p:sp>
    </p:spTree>
    <p:extLst>
      <p:ext uri="{BB962C8B-B14F-4D97-AF65-F5344CB8AC3E}">
        <p14:creationId xmlns:p14="http://schemas.microsoft.com/office/powerpoint/2010/main" val="132835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A9EFD4-AC6B-C443-AFED-EBF074AD0996}" type="slidenum">
              <a:rPr lang="en-US" altLang="zh-CN" smtClean="0"/>
              <a:pPr/>
              <a:t>23</a:t>
            </a:fld>
            <a:endParaRPr lang="en-US" altLang="zh-CN"/>
          </a:p>
        </p:txBody>
      </p:sp>
    </p:spTree>
    <p:extLst>
      <p:ext uri="{BB962C8B-B14F-4D97-AF65-F5344CB8AC3E}">
        <p14:creationId xmlns:p14="http://schemas.microsoft.com/office/powerpoint/2010/main" val="37741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A9EFD4-AC6B-C443-AFED-EBF074AD0996}" type="slidenum">
              <a:rPr lang="en-US" altLang="zh-CN" smtClean="0"/>
              <a:pPr/>
              <a:t>27</a:t>
            </a:fld>
            <a:endParaRPr lang="en-US" altLang="zh-CN"/>
          </a:p>
        </p:txBody>
      </p:sp>
    </p:spTree>
    <p:extLst>
      <p:ext uri="{BB962C8B-B14F-4D97-AF65-F5344CB8AC3E}">
        <p14:creationId xmlns:p14="http://schemas.microsoft.com/office/powerpoint/2010/main" val="62537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A9EFD4-AC6B-C443-AFED-EBF074AD0996}" type="slidenum">
              <a:rPr lang="en-US" altLang="zh-CN" smtClean="0"/>
              <a:pPr/>
              <a:t>46</a:t>
            </a:fld>
            <a:endParaRPr lang="en-US" altLang="zh-CN"/>
          </a:p>
        </p:txBody>
      </p:sp>
    </p:spTree>
    <p:extLst>
      <p:ext uri="{BB962C8B-B14F-4D97-AF65-F5344CB8AC3E}">
        <p14:creationId xmlns:p14="http://schemas.microsoft.com/office/powerpoint/2010/main" val="95722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A9EFD4-AC6B-C443-AFED-EBF074AD0996}" type="slidenum">
              <a:rPr lang="en-US" altLang="zh-CN" smtClean="0"/>
              <a:pPr/>
              <a:t>51</a:t>
            </a:fld>
            <a:endParaRPr lang="en-US" altLang="zh-CN"/>
          </a:p>
        </p:txBody>
      </p:sp>
    </p:spTree>
    <p:extLst>
      <p:ext uri="{BB962C8B-B14F-4D97-AF65-F5344CB8AC3E}">
        <p14:creationId xmlns:p14="http://schemas.microsoft.com/office/powerpoint/2010/main" val="3252158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A9EFD4-AC6B-C443-AFED-EBF074AD0996}" type="slidenum">
              <a:rPr lang="en-US" altLang="zh-CN" smtClean="0"/>
              <a:pPr/>
              <a:t>90</a:t>
            </a:fld>
            <a:endParaRPr lang="en-US" altLang="zh-CN"/>
          </a:p>
        </p:txBody>
      </p:sp>
    </p:spTree>
    <p:extLst>
      <p:ext uri="{BB962C8B-B14F-4D97-AF65-F5344CB8AC3E}">
        <p14:creationId xmlns:p14="http://schemas.microsoft.com/office/powerpoint/2010/main" val="77997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4581236F-3C82-A2EE-6C19-E66BC7DA9D5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B55C3AC-B2FD-3CA0-046A-588CBA5AD9C3}"/>
              </a:ext>
            </a:extLst>
          </p:cNvPr>
          <p:cNvSpPr>
            <a:spLocks noGrp="1"/>
          </p:cNvSpPr>
          <p:nvPr>
            <p:ph type="sldNum" sz="quarter" idx="11"/>
          </p:nvPr>
        </p:nvSpPr>
        <p:spPr/>
        <p:txBody>
          <a:bodyPr/>
          <a:lstStyle>
            <a:lvl1pPr>
              <a:defRPr/>
            </a:lvl1pPr>
          </a:lstStyle>
          <a:p>
            <a:fld id="{B713BB27-14D1-1647-9A1C-B1EF734F8B5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62393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32958BE-9925-78D7-C9CF-8E197AE7EC9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639062E-935D-4E68-E374-00F34C8DD5C0}"/>
              </a:ext>
            </a:extLst>
          </p:cNvPr>
          <p:cNvSpPr>
            <a:spLocks noGrp="1"/>
          </p:cNvSpPr>
          <p:nvPr>
            <p:ph type="sldNum" sz="quarter" idx="11"/>
          </p:nvPr>
        </p:nvSpPr>
        <p:spPr/>
        <p:txBody>
          <a:bodyPr/>
          <a:lstStyle>
            <a:lvl1pPr>
              <a:defRPr/>
            </a:lvl1pPr>
          </a:lstStyle>
          <a:p>
            <a:fld id="{E673B7A9-4660-124D-A050-E99C0C6B78F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76319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1702BFC-5D06-6D5F-25CB-6C208D5301E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FB09374-0939-7738-48DA-E12377D32131}"/>
              </a:ext>
            </a:extLst>
          </p:cNvPr>
          <p:cNvSpPr>
            <a:spLocks noGrp="1"/>
          </p:cNvSpPr>
          <p:nvPr>
            <p:ph type="sldNum" sz="quarter" idx="11"/>
          </p:nvPr>
        </p:nvSpPr>
        <p:spPr/>
        <p:txBody>
          <a:bodyPr/>
          <a:lstStyle>
            <a:lvl1pPr>
              <a:defRPr/>
            </a:lvl1pPr>
          </a:lstStyle>
          <a:p>
            <a:fld id="{27E20CF0-CD7B-E843-9C26-9526C33F562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67353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5066581B-77CE-5B64-F752-719D61413C3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6F20AB-7DAC-3A2F-647A-8D6964788DEC}"/>
              </a:ext>
            </a:extLst>
          </p:cNvPr>
          <p:cNvSpPr>
            <a:spLocks noGrp="1"/>
          </p:cNvSpPr>
          <p:nvPr>
            <p:ph type="sldNum" sz="quarter" idx="11"/>
          </p:nvPr>
        </p:nvSpPr>
        <p:spPr/>
        <p:txBody>
          <a:bodyPr/>
          <a:lstStyle>
            <a:lvl1pPr>
              <a:defRPr/>
            </a:lvl1pPr>
          </a:lstStyle>
          <a:p>
            <a:fld id="{0BFAF7DF-3FE1-384B-927B-1CA2D52BD7C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1849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F6C94F55-5AB3-9E07-BBB1-E1B27839DB0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82A8DAD-4C53-324E-1FCB-FD5B3DAC316B}"/>
              </a:ext>
            </a:extLst>
          </p:cNvPr>
          <p:cNvSpPr>
            <a:spLocks noGrp="1"/>
          </p:cNvSpPr>
          <p:nvPr>
            <p:ph type="sldNum" sz="quarter" idx="11"/>
          </p:nvPr>
        </p:nvSpPr>
        <p:spPr/>
        <p:txBody>
          <a:bodyPr/>
          <a:lstStyle>
            <a:lvl1pPr>
              <a:defRPr/>
            </a:lvl1pPr>
          </a:lstStyle>
          <a:p>
            <a:fld id="{A39AAB59-4703-1842-942A-FD06919280E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25398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C349A94-E549-23E6-489B-B360B7EAA79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25356A72-CDEE-1074-6E35-20793E8BC1A8}"/>
              </a:ext>
            </a:extLst>
          </p:cNvPr>
          <p:cNvSpPr>
            <a:spLocks noGrp="1"/>
          </p:cNvSpPr>
          <p:nvPr>
            <p:ph type="sldNum" sz="quarter" idx="11"/>
          </p:nvPr>
        </p:nvSpPr>
        <p:spPr/>
        <p:txBody>
          <a:bodyPr/>
          <a:lstStyle>
            <a:lvl1pPr>
              <a:defRPr/>
            </a:lvl1pPr>
          </a:lstStyle>
          <a:p>
            <a:fld id="{F6461230-B420-5E45-B904-0DD15BF337E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67101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D47E376-1762-F38E-FD76-ACB18941F5A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82AE1573-4E20-B11E-7054-BD36CA36C000}"/>
              </a:ext>
            </a:extLst>
          </p:cNvPr>
          <p:cNvSpPr>
            <a:spLocks noGrp="1"/>
          </p:cNvSpPr>
          <p:nvPr>
            <p:ph type="sldNum" sz="quarter" idx="11"/>
          </p:nvPr>
        </p:nvSpPr>
        <p:spPr/>
        <p:txBody>
          <a:bodyPr/>
          <a:lstStyle>
            <a:lvl1pPr>
              <a:defRPr/>
            </a:lvl1pPr>
          </a:lstStyle>
          <a:p>
            <a:fld id="{4DC182F1-6A12-4D41-8C58-81C8F538170F}"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37159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BA4EBDA-6CA1-B1C4-C7DB-D0B212D8D99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0233EC33-719B-AA01-7F71-21154CD6A692}"/>
              </a:ext>
            </a:extLst>
          </p:cNvPr>
          <p:cNvSpPr>
            <a:spLocks noGrp="1"/>
          </p:cNvSpPr>
          <p:nvPr>
            <p:ph type="sldNum" sz="quarter" idx="11"/>
          </p:nvPr>
        </p:nvSpPr>
        <p:spPr/>
        <p:txBody>
          <a:bodyPr/>
          <a:lstStyle>
            <a:lvl1pPr>
              <a:defRPr/>
            </a:lvl1pPr>
          </a:lstStyle>
          <a:p>
            <a:fld id="{CEC2D51C-694B-A745-A215-951F1F28799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2062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37919E-FC0A-AAB0-38F4-0ECD1469268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161BA39C-194C-D8E8-1264-272D97EFE3FA}"/>
              </a:ext>
            </a:extLst>
          </p:cNvPr>
          <p:cNvSpPr>
            <a:spLocks noGrp="1"/>
          </p:cNvSpPr>
          <p:nvPr>
            <p:ph type="sldNum" sz="quarter" idx="11"/>
          </p:nvPr>
        </p:nvSpPr>
        <p:spPr/>
        <p:txBody>
          <a:bodyPr/>
          <a:lstStyle>
            <a:lvl1pPr>
              <a:defRPr/>
            </a:lvl1pPr>
          </a:lstStyle>
          <a:p>
            <a:fld id="{3633B46E-5396-3E41-9195-504CADFC1A8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35623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4965E2D3-1D69-EA89-E992-989016469CF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F82F6DD9-B21B-6785-6E40-C021FB07136B}"/>
              </a:ext>
            </a:extLst>
          </p:cNvPr>
          <p:cNvSpPr>
            <a:spLocks noGrp="1"/>
          </p:cNvSpPr>
          <p:nvPr>
            <p:ph type="sldNum" sz="quarter" idx="11"/>
          </p:nvPr>
        </p:nvSpPr>
        <p:spPr/>
        <p:txBody>
          <a:bodyPr/>
          <a:lstStyle>
            <a:lvl1pPr>
              <a:defRPr/>
            </a:lvl1pPr>
          </a:lstStyle>
          <a:p>
            <a:fld id="{5D14E32B-01CA-2C48-84FA-90F2151A427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519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5285559C-0D8B-1E31-6FAF-C57058A539A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9418A135-9DAD-B7CD-8389-5E84891C0C39}"/>
              </a:ext>
            </a:extLst>
          </p:cNvPr>
          <p:cNvSpPr>
            <a:spLocks noGrp="1"/>
          </p:cNvSpPr>
          <p:nvPr>
            <p:ph type="sldNum" sz="quarter" idx="11"/>
          </p:nvPr>
        </p:nvSpPr>
        <p:spPr/>
        <p:txBody>
          <a:bodyPr/>
          <a:lstStyle>
            <a:lvl1pPr>
              <a:defRPr/>
            </a:lvl1pPr>
          </a:lstStyle>
          <a:p>
            <a:fld id="{DD1FF9AC-E55C-1E4F-A493-A7D2CCAF461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01091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197863-5BF8-2BBD-96A9-212FC9FECAF8}"/>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zh-CN"/>
              <a:t>单击以编辑主标题样式</a:t>
            </a:r>
          </a:p>
        </p:txBody>
      </p:sp>
      <p:sp>
        <p:nvSpPr>
          <p:cNvPr id="1027" name="Rectangle 3">
            <a:extLst>
              <a:ext uri="{FF2B5EF4-FFF2-40B4-BE49-F238E27FC236}">
                <a16:creationId xmlns:a16="http://schemas.microsoft.com/office/drawing/2014/main" id="{AC85F3EC-90D6-0097-5646-8F3547C31FCE}"/>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zh-CN"/>
              <a:t>单击以编辑主文本样式</a:t>
            </a:r>
          </a:p>
          <a:p>
            <a:pPr lvl="1"/>
            <a:r>
              <a:rPr lang="zh-CN" altLang="zh-CN"/>
              <a:t>第二级</a:t>
            </a:r>
          </a:p>
          <a:p>
            <a:pPr lvl="2"/>
            <a:r>
              <a:rPr lang="zh-CN" altLang="zh-CN"/>
              <a:t>三级</a:t>
            </a:r>
          </a:p>
          <a:p>
            <a:pPr lvl="3"/>
            <a:r>
              <a:rPr lang="zh-CN" altLang="zh-CN"/>
              <a:t>第四级</a:t>
            </a:r>
          </a:p>
          <a:p>
            <a:pPr lvl="4"/>
            <a:r>
              <a:rPr lang="zh-CN" altLang="zh-CN"/>
              <a:t>第五级</a:t>
            </a:r>
          </a:p>
        </p:txBody>
      </p:sp>
      <p:sp>
        <p:nvSpPr>
          <p:cNvPr id="14341" name="Rectangle 5">
            <a:extLst>
              <a:ext uri="{FF2B5EF4-FFF2-40B4-BE49-F238E27FC236}">
                <a16:creationId xmlns:a16="http://schemas.microsoft.com/office/drawing/2014/main" id="{4AD7862A-5F5D-EA08-D44C-68C5645921CB}"/>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a:defRPr/>
            </a:pPr>
            <a:r>
              <a:rPr lang="zh-CN"/>
              <a:t>版权所有 © 2008 WW 诺顿公司。</a:t>
            </a:r>
          </a:p>
          <a:p>
            <a:pPr>
              <a:defRPr/>
            </a:pPr>
            <a:r>
              <a:rPr lang="zh-CN"/>
              <a:t>版权所有。</a:t>
            </a:r>
            <a:endParaRPr lang="en-US" sz="1400"/>
          </a:p>
        </p:txBody>
      </p:sp>
      <p:sp>
        <p:nvSpPr>
          <p:cNvPr id="14342" name="Rectangle 6">
            <a:extLst>
              <a:ext uri="{FF2B5EF4-FFF2-40B4-BE49-F238E27FC236}">
                <a16:creationId xmlns:a16="http://schemas.microsoft.com/office/drawing/2014/main" id="{EFD245D3-14AB-02BF-00E5-C184D653C5BF}"/>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B921E2D2-E475-2748-B6A2-D7C998D6598D}" type="slidenum">
              <a:rPr lang="en-US" altLang="zh-CN"/>
              <a:pPr/>
              <a:t>‹#›</a:t>
            </a:fld>
            <a:endParaRPr lang="en-US" altLang="zh-CN" sz="1800"/>
          </a:p>
        </p:txBody>
      </p:sp>
      <p:sp>
        <p:nvSpPr>
          <p:cNvPr id="14343" name="Rectangle 7">
            <a:extLst>
              <a:ext uri="{FF2B5EF4-FFF2-40B4-BE49-F238E27FC236}">
                <a16:creationId xmlns:a16="http://schemas.microsoft.com/office/drawing/2014/main" id="{E63C2C7D-0CFC-E801-20C2-2261436229BC}"/>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a:defRPr/>
            </a:pPr>
            <a:r>
              <a:rPr lang="zh-CN" sz="1800" i="1" dirty="0">
                <a:solidFill>
                  <a:srgbClr val="C6A02E"/>
                </a:solidFill>
                <a:latin typeface="Arial" charset="0"/>
              </a:rPr>
              <a:t>第 7 章：基本类型</a:t>
            </a:r>
            <a:endParaRPr lang="en-US" sz="1800" dirty="0">
              <a:solidFill>
                <a:srgbClr val="C6A02E"/>
              </a:solidFill>
            </a:endParaRPr>
          </a:p>
        </p:txBody>
      </p:sp>
      <p:pic>
        <p:nvPicPr>
          <p:cNvPr id="1031" name="Picture 8" descr="cprog2_spine.gif">
            <a:extLst>
              <a:ext uri="{FF2B5EF4-FFF2-40B4-BE49-F238E27FC236}">
                <a16:creationId xmlns:a16="http://schemas.microsoft.com/office/drawing/2014/main" id="{658A0CF1-084A-AFCE-F475-5D71BEE1FD2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DCCAAB-6A9E-40DB-4977-12CD37A38B10}"/>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68325E94-71EF-F827-F256-2C16BF01C77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4C326C-6978-8F41-A9BB-B4FFA4894129}"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0F482796-C3DC-E761-95A9-96189D13418D}"/>
              </a:ext>
            </a:extLst>
          </p:cNvPr>
          <p:cNvSpPr>
            <a:spLocks noGrp="1" noChangeArrowheads="1"/>
          </p:cNvSpPr>
          <p:nvPr>
            <p:ph type="ctrTitle"/>
          </p:nvPr>
        </p:nvSpPr>
        <p:spPr>
          <a:xfrm>
            <a:off x="685800" y="2286000"/>
            <a:ext cx="7772400" cy="1143000"/>
          </a:xfrm>
        </p:spPr>
        <p:txBody>
          <a:bodyPr/>
          <a:lstStyle/>
          <a:p>
            <a:r>
              <a:rPr lang="zh-CN" altLang="zh-CN">
                <a:ea typeface="宋体" panose="02010600030101010101" pitchFamily="2" charset="-122"/>
              </a:rPr>
              <a:t>第七章</a:t>
            </a:r>
          </a:p>
        </p:txBody>
      </p:sp>
      <p:sp>
        <p:nvSpPr>
          <p:cNvPr id="13317" name="Rectangle 2051">
            <a:extLst>
              <a:ext uri="{FF2B5EF4-FFF2-40B4-BE49-F238E27FC236}">
                <a16:creationId xmlns:a16="http://schemas.microsoft.com/office/drawing/2014/main" id="{8CE61E5F-15CE-7A35-52EB-C0554749B6C6}"/>
              </a:ext>
            </a:extLst>
          </p:cNvPr>
          <p:cNvSpPr>
            <a:spLocks noGrp="1" noChangeArrowheads="1"/>
          </p:cNvSpPr>
          <p:nvPr>
            <p:ph type="subTitle" idx="1"/>
          </p:nvPr>
        </p:nvSpPr>
        <p:spPr>
          <a:xfrm>
            <a:off x="609600" y="3581400"/>
            <a:ext cx="7924800" cy="2057400"/>
          </a:xfrm>
        </p:spPr>
        <p:txBody>
          <a:bodyPr/>
          <a:lstStyle/>
          <a:p>
            <a:r>
              <a:rPr lang="zh-CN" altLang="zh-CN" sz="3600" b="1">
                <a:latin typeface="Arial" panose="020B0604020202020204" pitchFamily="34" charset="0"/>
                <a:ea typeface="宋体" panose="02010600030101010101" pitchFamily="2" charset="-122"/>
              </a:rPr>
              <a:t>基本类型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F8E9D7A-6EB7-9DE2-2DE6-AD5BDEA45584}"/>
              </a:ext>
            </a:extLst>
          </p:cNvPr>
          <p:cNvSpPr>
            <a:spLocks noGrp="1"/>
          </p:cNvSpPr>
          <p:nvPr>
            <p:ph type="title"/>
          </p:nvPr>
        </p:nvSpPr>
        <p:spPr/>
        <p:txBody>
          <a:bodyPr/>
          <a:lstStyle/>
          <a:p>
            <a:r>
              <a:rPr lang="zh-CN" altLang="zh-CN">
                <a:ea typeface="宋体" panose="02010600030101010101" pitchFamily="2" charset="-122"/>
              </a:rPr>
              <a:t>整数类型</a:t>
            </a:r>
          </a:p>
        </p:txBody>
      </p:sp>
      <p:sp>
        <p:nvSpPr>
          <p:cNvPr id="22531" name="Content Placeholder 2">
            <a:extLst>
              <a:ext uri="{FF2B5EF4-FFF2-40B4-BE49-F238E27FC236}">
                <a16:creationId xmlns:a16="http://schemas.microsoft.com/office/drawing/2014/main" id="{49C73AA9-4E11-0AFA-144D-A1F290E449DF}"/>
              </a:ext>
            </a:extLst>
          </p:cNvPr>
          <p:cNvSpPr>
            <a:spLocks noGrp="1"/>
          </p:cNvSpPr>
          <p:nvPr>
            <p:ph idx="1"/>
          </p:nvPr>
        </p:nvSpPr>
        <p:spPr/>
        <p:txBody>
          <a:bodyPr/>
          <a:lstStyle/>
          <a:p>
            <a:pPr>
              <a:tabLst>
                <a:tab pos="5348288" algn="r"/>
                <a:tab pos="7543800" algn="r"/>
              </a:tabLst>
            </a:pPr>
            <a:r>
              <a:rPr lang="zh-CN" altLang="zh-CN" dirty="0">
                <a:ea typeface="宋体" panose="02010600030101010101" pitchFamily="2" charset="-122"/>
              </a:rPr>
              <a:t>64 位机器上的典型范围：</a:t>
            </a:r>
          </a:p>
          <a:p>
            <a:pPr>
              <a:lnSpc>
                <a:spcPct val="80000"/>
              </a:lnSpc>
              <a:spcBef>
                <a:spcPts val="1200"/>
              </a:spcBef>
              <a:buFontTx/>
              <a:buNone/>
              <a:tabLst>
                <a:tab pos="5348288" algn="r"/>
                <a:tab pos="7543800" algn="r"/>
              </a:tabLst>
            </a:pPr>
            <a:r>
              <a:rPr lang="en-US" altLang="zh-CN" sz="2400" b="1" i="1" dirty="0">
                <a:solidFill>
                  <a:srgbClr val="000000"/>
                </a:solidFill>
                <a:ea typeface="宋体" panose="02010600030101010101" pitchFamily="2" charset="-122"/>
              </a:rPr>
              <a:t>          </a:t>
            </a:r>
            <a:r>
              <a:rPr lang="zh-CN" altLang="zh-CN" sz="2400" b="1" i="1" dirty="0">
                <a:solidFill>
                  <a:srgbClr val="000000"/>
                </a:solidFill>
                <a:ea typeface="宋体" panose="02010600030101010101" pitchFamily="2" charset="-122"/>
              </a:rPr>
              <a:t>类型 </a:t>
            </a:r>
            <a:r>
              <a:rPr lang="en-US" altLang="zh-CN" sz="2400" b="1" i="1" dirty="0">
                <a:solidFill>
                  <a:srgbClr val="000000"/>
                </a:solidFill>
                <a:ea typeface="宋体" panose="02010600030101010101" pitchFamily="2" charset="-122"/>
              </a:rPr>
              <a:t>                                   </a:t>
            </a:r>
            <a:r>
              <a:rPr lang="zh-CN" altLang="zh-CN" sz="2400" b="1" i="1" dirty="0">
                <a:solidFill>
                  <a:srgbClr val="000000"/>
                </a:solidFill>
                <a:ea typeface="宋体" panose="02010600030101010101" pitchFamily="2" charset="-122"/>
              </a:rPr>
              <a:t>最小值 </a:t>
            </a:r>
            <a:r>
              <a:rPr lang="en-US" altLang="zh-CN" sz="2400" b="1" i="1" dirty="0">
                <a:solidFill>
                  <a:srgbClr val="000000"/>
                </a:solidFill>
                <a:ea typeface="宋体" panose="02010600030101010101" pitchFamily="2" charset="-122"/>
              </a:rPr>
              <a:t>              </a:t>
            </a:r>
            <a:r>
              <a:rPr lang="zh-CN" altLang="zh-CN" sz="2400" b="1" i="1" dirty="0">
                <a:solidFill>
                  <a:srgbClr val="000000"/>
                </a:solidFill>
                <a:ea typeface="宋体" panose="02010600030101010101" pitchFamily="2" charset="-122"/>
              </a:rPr>
              <a:t>最大值</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short</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–32,768	 32,767</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short</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a:t>
            </a:r>
            <a:r>
              <a:rPr lang="en-US" altLang="zh-CN" sz="2200" dirty="0">
                <a:solidFill>
                  <a:srgbClr val="000000"/>
                </a:solidFill>
                <a:ea typeface="宋体" panose="02010600030101010101" pitchFamily="2" charset="-122"/>
              </a:rPr>
              <a:t>	0	</a:t>
            </a:r>
            <a:r>
              <a:rPr lang="en-US" altLang="zh-CN" sz="2200" dirty="0">
                <a:ea typeface="宋体" panose="02010600030101010101" pitchFamily="2" charset="-122"/>
              </a:rPr>
              <a:t> 65,535</a:t>
            </a:r>
            <a:endParaRPr lang="en-US" altLang="zh-CN" sz="2200" dirty="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int	</a:t>
            </a:r>
            <a:r>
              <a:rPr lang="en-US" altLang="zh-CN" sz="2200" dirty="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0	 4,294,967,295</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long</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–2</a:t>
            </a:r>
            <a:r>
              <a:rPr lang="en-US" altLang="zh-CN" sz="2200" baseline="30000" dirty="0">
                <a:solidFill>
                  <a:srgbClr val="000000"/>
                </a:solidFill>
                <a:ea typeface="宋体" panose="02010600030101010101" pitchFamily="2" charset="-122"/>
              </a:rPr>
              <a:t>63</a:t>
            </a:r>
            <a:r>
              <a:rPr lang="en-US" altLang="zh-CN" sz="2200" dirty="0">
                <a:solidFill>
                  <a:srgbClr val="000000"/>
                </a:solidFill>
                <a:ea typeface="宋体" panose="02010600030101010101" pitchFamily="2" charset="-122"/>
              </a:rPr>
              <a:t>	 2</a:t>
            </a:r>
            <a:r>
              <a:rPr lang="en-US" altLang="zh-CN" sz="2200" baseline="30000" dirty="0">
                <a:solidFill>
                  <a:srgbClr val="000000"/>
                </a:solidFill>
                <a:ea typeface="宋体" panose="02010600030101010101" pitchFamily="2" charset="-122"/>
              </a:rPr>
              <a:t>63</a:t>
            </a:r>
            <a:r>
              <a:rPr lang="en-US" altLang="zh-CN" sz="2200" dirty="0">
                <a:solidFill>
                  <a:srgbClr val="000000"/>
                </a:solidFill>
                <a:ea typeface="宋体" panose="02010600030101010101" pitchFamily="2" charset="-122"/>
              </a:rPr>
              <a:t>–1</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long</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0</a:t>
            </a:r>
            <a:r>
              <a:rPr lang="en-US" altLang="zh-CN" sz="2200" baseline="300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rPr>
              <a:t>2</a:t>
            </a:r>
            <a:r>
              <a:rPr lang="en-US" altLang="zh-CN" sz="2200" baseline="30000" dirty="0">
                <a:solidFill>
                  <a:srgbClr val="000000"/>
                </a:solidFill>
                <a:ea typeface="宋体" panose="02010600030101010101" pitchFamily="2" charset="-122"/>
              </a:rPr>
              <a:t>64</a:t>
            </a:r>
            <a:r>
              <a:rPr lang="en-US" altLang="zh-CN" sz="2200" dirty="0">
                <a:solidFill>
                  <a:srgbClr val="000000"/>
                </a:solidFill>
                <a:ea typeface="宋体" panose="02010600030101010101" pitchFamily="2" charset="-122"/>
              </a:rPr>
              <a:t>–1</a:t>
            </a:r>
            <a:endParaRPr lang="en-US" altLang="zh-CN" sz="2400" dirty="0">
              <a:ea typeface="宋体" panose="02010600030101010101" pitchFamily="2" charset="-122"/>
            </a:endParaRPr>
          </a:p>
          <a:p>
            <a:pPr>
              <a:tabLst>
                <a:tab pos="5348288" algn="r"/>
                <a:tab pos="7543800" algn="r"/>
              </a:tabLst>
            </a:pPr>
            <a:r>
              <a:rPr lang="zh-CN" altLang="zh-CN" dirty="0">
                <a:latin typeface="Courier New" panose="02070309020205020404" pitchFamily="49" charset="0"/>
                <a:ea typeface="宋体" panose="02010600030101010101" pitchFamily="2" charset="-122"/>
                <a:cs typeface="Courier New" panose="02070309020205020404" pitchFamily="49" charset="0"/>
              </a:rPr>
              <a:t>&lt;limits.h&gt;</a:t>
            </a:r>
            <a:r>
              <a:rPr lang="zh-CN" altLang="zh-CN" dirty="0">
                <a:ea typeface="宋体" panose="02010600030101010101" pitchFamily="2" charset="-122"/>
              </a:rPr>
              <a:t>头文件定义了代表每个整数类型的最小值和最大值的宏。</a:t>
            </a:r>
          </a:p>
          <a:p>
            <a:pPr>
              <a:tabLst>
                <a:tab pos="5348288" algn="r"/>
                <a:tab pos="7543800" algn="r"/>
              </a:tabLst>
            </a:pPr>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A1878459-7A9F-DE75-49FE-0ADC28AE1073}"/>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2E8025E-30EE-DA69-A619-6CCBC6551DC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6C14A-0BFF-7F47-92DD-68D2311D5970}"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6A04375-099A-FED5-E49E-E2F659EB19A1}"/>
              </a:ext>
            </a:extLst>
          </p:cNvPr>
          <p:cNvSpPr>
            <a:spLocks noGrp="1"/>
          </p:cNvSpPr>
          <p:nvPr>
            <p:ph type="title"/>
          </p:nvPr>
        </p:nvSpPr>
        <p:spPr/>
        <p:txBody>
          <a:bodyPr/>
          <a:lstStyle/>
          <a:p>
            <a:r>
              <a:rPr lang="zh-CN" altLang="zh-CN">
                <a:ea typeface="宋体" panose="02010600030101010101" pitchFamily="2" charset="-122"/>
              </a:rPr>
              <a:t>C99 中的整数类型</a:t>
            </a:r>
          </a:p>
        </p:txBody>
      </p:sp>
      <p:sp>
        <p:nvSpPr>
          <p:cNvPr id="23555" name="Content Placeholder 2">
            <a:extLst>
              <a:ext uri="{FF2B5EF4-FFF2-40B4-BE49-F238E27FC236}">
                <a16:creationId xmlns:a16="http://schemas.microsoft.com/office/drawing/2014/main" id="{ABC2C623-F5F4-3FC9-D920-3A23C839B58B}"/>
              </a:ext>
            </a:extLst>
          </p:cNvPr>
          <p:cNvSpPr>
            <a:spLocks noGrp="1"/>
          </p:cNvSpPr>
          <p:nvPr>
            <p:ph idx="1"/>
          </p:nvPr>
        </p:nvSpPr>
        <p:spPr/>
        <p:txBody>
          <a:bodyPr/>
          <a:lstStyle/>
          <a:p>
            <a:r>
              <a:rPr lang="zh-CN" altLang="zh-CN" sz="2600" dirty="0">
                <a:ea typeface="宋体" panose="02010600030101010101" pitchFamily="2" charset="-122"/>
              </a:rPr>
              <a:t>C99 提供了两种额外的标准整数类型，</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和</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a:t>
            </a:r>
          </a:p>
          <a:p>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zh-CN" altLang="zh-CN" sz="2600" dirty="0">
                <a:ea typeface="宋体" panose="02010600030101010101" pitchFamily="2" charset="-122"/>
              </a:rPr>
              <a:t>类型</a:t>
            </a:r>
            <a:r>
              <a:rPr lang="zh-CN" altLang="en-US" sz="2600" dirty="0">
                <a:ea typeface="宋体" panose="02010600030101010101" pitchFamily="2" charset="-122"/>
              </a:rPr>
              <a:t>都</a:t>
            </a:r>
            <a:r>
              <a:rPr lang="zh-CN" altLang="zh-CN" sz="2600" dirty="0">
                <a:ea typeface="宋体" panose="02010600030101010101" pitchFamily="2" charset="-122"/>
              </a:rPr>
              <a:t>至少</a:t>
            </a:r>
            <a:r>
              <a:rPr lang="zh-CN" altLang="en-US" sz="2600" dirty="0">
                <a:ea typeface="宋体" panose="02010600030101010101" pitchFamily="2" charset="-122"/>
              </a:rPr>
              <a:t>有</a:t>
            </a:r>
            <a:r>
              <a:rPr lang="zh-CN" altLang="zh-CN" sz="2600" dirty="0">
                <a:ea typeface="宋体" panose="02010600030101010101" pitchFamily="2" charset="-122"/>
              </a:rPr>
              <a:t>64 位。</a:t>
            </a:r>
          </a:p>
          <a:p>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的</a:t>
            </a:r>
            <a:r>
              <a:rPr lang="zh-CN" altLang="en-US" sz="2600" dirty="0">
                <a:ea typeface="宋体" panose="02010600030101010101" pitchFamily="2" charset="-122"/>
              </a:rPr>
              <a:t>取值</a:t>
            </a:r>
            <a:r>
              <a:rPr lang="zh-CN" altLang="zh-CN" sz="2600" dirty="0">
                <a:ea typeface="宋体" panose="02010600030101010101" pitchFamily="2" charset="-122"/>
              </a:rPr>
              <a:t>范围通常为 –2 </a:t>
            </a:r>
            <a:r>
              <a:rPr lang="zh-CN" altLang="zh-CN" sz="2600" baseline="30000" dirty="0">
                <a:ea typeface="宋体" panose="02010600030101010101" pitchFamily="2" charset="-122"/>
              </a:rPr>
              <a:t>63 </a:t>
            </a:r>
            <a:r>
              <a:rPr lang="zh-CN" altLang="zh-CN" sz="2600" dirty="0">
                <a:ea typeface="宋体" panose="02010600030101010101" pitchFamily="2" charset="-122"/>
              </a:rPr>
              <a:t>(–9,223,372,036,854,775,808) 到 2 </a:t>
            </a:r>
            <a:r>
              <a:rPr lang="zh-CN" altLang="zh-CN" sz="2600" baseline="30000" dirty="0">
                <a:ea typeface="宋体" panose="02010600030101010101" pitchFamily="2" charset="-122"/>
              </a:rPr>
              <a:t>63 </a:t>
            </a:r>
            <a:r>
              <a:rPr lang="zh-CN" altLang="zh-CN" sz="2600" dirty="0">
                <a:ea typeface="宋体" panose="02010600030101010101" pitchFamily="2" charset="-122"/>
              </a:rPr>
              <a:t>– 1 (9,223,372,036,854,775,807)。</a:t>
            </a:r>
          </a:p>
          <a:p>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en-US" sz="2600" dirty="0">
                <a:latin typeface="Courier New" panose="02070309020205020404" pitchFamily="49" charset="0"/>
                <a:ea typeface="宋体" panose="02010600030101010101" pitchFamily="2" charset="-122"/>
                <a:cs typeface="Courier New" panose="02070309020205020404" pitchFamily="49" charset="0"/>
              </a:rPr>
              <a:t>的取</a:t>
            </a:r>
            <a:r>
              <a:rPr lang="zh-CN" altLang="zh-CN" sz="2600" dirty="0">
                <a:ea typeface="宋体" panose="02010600030101010101" pitchFamily="2" charset="-122"/>
              </a:rPr>
              <a:t>值</a:t>
            </a:r>
            <a:r>
              <a:rPr lang="zh-CN" altLang="en-US" sz="2600" dirty="0">
                <a:ea typeface="宋体" panose="02010600030101010101" pitchFamily="2" charset="-122"/>
              </a:rPr>
              <a:t>范围</a:t>
            </a:r>
            <a:r>
              <a:rPr lang="zh-CN" altLang="zh-CN" sz="2600" dirty="0">
                <a:ea typeface="宋体" panose="02010600030101010101" pitchFamily="2" charset="-122"/>
              </a:rPr>
              <a:t>通常为 0 到 2 </a:t>
            </a:r>
            <a:r>
              <a:rPr lang="zh-CN" altLang="zh-CN" sz="2600" baseline="30000" dirty="0">
                <a:ea typeface="宋体" panose="02010600030101010101" pitchFamily="2" charset="-122"/>
              </a:rPr>
              <a:t>64 </a:t>
            </a:r>
            <a:r>
              <a:rPr lang="zh-CN" altLang="zh-CN" sz="2600" dirty="0">
                <a:ea typeface="宋体" panose="02010600030101010101" pitchFamily="2" charset="-122"/>
              </a:rPr>
              <a:t>– 1 (18,446,744,073,709,551,615)。</a:t>
            </a:r>
          </a:p>
        </p:txBody>
      </p:sp>
      <p:sp>
        <p:nvSpPr>
          <p:cNvPr id="4" name="Footer Placeholder 3">
            <a:extLst>
              <a:ext uri="{FF2B5EF4-FFF2-40B4-BE49-F238E27FC236}">
                <a16:creationId xmlns:a16="http://schemas.microsoft.com/office/drawing/2014/main" id="{C53C5D2A-9F79-330D-FF36-A5390A22D810}"/>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C2AC668-4C4D-330F-331E-EEDAFE1E43C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A9036A-50D2-714F-BFCB-66B12112139B}"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AE431CE-601A-5513-ACBF-4CD4BA0AA3EB}"/>
              </a:ext>
            </a:extLst>
          </p:cNvPr>
          <p:cNvSpPr>
            <a:spLocks noGrp="1"/>
          </p:cNvSpPr>
          <p:nvPr>
            <p:ph type="title"/>
          </p:nvPr>
        </p:nvSpPr>
        <p:spPr/>
        <p:txBody>
          <a:bodyPr/>
          <a:lstStyle/>
          <a:p>
            <a:r>
              <a:rPr lang="zh-CN" altLang="zh-CN">
                <a:ea typeface="宋体" panose="02010600030101010101" pitchFamily="2" charset="-122"/>
              </a:rPr>
              <a:t>C99 中的整数类型</a:t>
            </a:r>
          </a:p>
        </p:txBody>
      </p:sp>
      <p:sp>
        <p:nvSpPr>
          <p:cNvPr id="24579" name="Content Placeholder 2">
            <a:extLst>
              <a:ext uri="{FF2B5EF4-FFF2-40B4-BE49-F238E27FC236}">
                <a16:creationId xmlns:a16="http://schemas.microsoft.com/office/drawing/2014/main" id="{98FBB833-8140-342B-A284-285CB58284D4}"/>
              </a:ext>
            </a:extLst>
          </p:cNvPr>
          <p:cNvSpPr>
            <a:spLocks noGrp="1"/>
          </p:cNvSpPr>
          <p:nvPr>
            <p:ph idx="1"/>
          </p:nvPr>
        </p:nvSpPr>
        <p:spPr/>
        <p:txBody>
          <a:bodyPr/>
          <a:lstStyle/>
          <a:p>
            <a:r>
              <a:rPr lang="en-US" altLang="zh-CN" sz="2600" dirty="0">
                <a:latin typeface="Courier New" panose="02070309020205020404" pitchFamily="49" charset="0"/>
                <a:ea typeface="宋体" panose="02010600030101010101" pitchFamily="2" charset="-122"/>
                <a:cs typeface="Courier New" panose="02070309020205020404" pitchFamily="49" charset="0"/>
              </a:rPr>
              <a:t>short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en-US" sz="2600" dirty="0">
                <a:latin typeface="Courier New" panose="02070309020205020404" pitchFamily="49" charset="0"/>
                <a:ea typeface="宋体" panose="02010600030101010101" pitchFamily="2" charset="-122"/>
                <a:cs typeface="Courier New" panose="02070309020205020404" pitchFamily="49" charset="0"/>
              </a:rPr>
              <a:t>和</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类型（</a:t>
            </a:r>
            <a:r>
              <a:rPr lang="zh-CN" altLang="en-US" sz="2600" dirty="0">
                <a:latin typeface="Courier New" panose="02070309020205020404" pitchFamily="49" charset="0"/>
                <a:ea typeface="宋体" panose="02010600030101010101" pitchFamily="2" charset="-122"/>
                <a:cs typeface="Courier New" panose="02070309020205020404" pitchFamily="49" charset="0"/>
              </a:rPr>
              <a:t>以及</a:t>
            </a:r>
            <a:r>
              <a:rPr lang="en-US" altLang="zh-CN" sz="2600" dirty="0">
                <a:latin typeface="Courier New" panose="02070309020205020404" pitchFamily="49" charset="0"/>
                <a:ea typeface="宋体" panose="02010600030101010101" pitchFamily="2" charset="-122"/>
                <a:cs typeface="Courier New" panose="02070309020205020404" pitchFamily="49" charset="0"/>
              </a:rPr>
              <a:t>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char</a:t>
            </a:r>
            <a:r>
              <a:rPr lang="zh-CN" altLang="zh-CN" sz="2600" dirty="0">
                <a:latin typeface="Courier New" panose="02070309020205020404" pitchFamily="49" charset="0"/>
                <a:ea typeface="宋体" panose="02010600030101010101" pitchFamily="2" charset="-122"/>
                <a:cs typeface="Courier New" panose="02070309020205020404" pitchFamily="49" charset="0"/>
              </a:rPr>
              <a:t>类型）</a:t>
            </a:r>
            <a:r>
              <a:rPr lang="zh-CN" altLang="zh-CN" sz="2600" dirty="0">
                <a:ea typeface="宋体" panose="02010600030101010101" pitchFamily="2" charset="-122"/>
              </a:rPr>
              <a:t>在 C99中称为</a:t>
            </a:r>
            <a:r>
              <a:rPr lang="zh-CN" altLang="zh-CN" sz="2600" b="1" i="1" dirty="0">
                <a:ea typeface="宋体" panose="02010600030101010101" pitchFamily="2" charset="-122"/>
              </a:rPr>
              <a:t>标准有符号整数类型。</a:t>
            </a:r>
          </a:p>
          <a:p>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short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en-US" sz="2600" dirty="0">
                <a:ea typeface="宋体" panose="02010600030101010101" pitchFamily="2" charset="-122"/>
              </a:rPr>
              <a:t>和</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类型（</a:t>
            </a:r>
            <a:r>
              <a:rPr lang="zh-CN" altLang="en-US" sz="2600" dirty="0">
                <a:ea typeface="宋体" panose="02010600030101010101" pitchFamily="2" charset="-122"/>
              </a:rPr>
              <a:t>以及</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char</a:t>
            </a:r>
            <a:r>
              <a:rPr lang="zh-CN" altLang="zh-CN" sz="2600" dirty="0">
                <a:ea typeface="宋体" panose="02010600030101010101" pitchFamily="2" charset="-122"/>
              </a:rPr>
              <a:t>类型和</a:t>
            </a:r>
            <a:r>
              <a:rPr lang="zh-CN" altLang="zh-CN" sz="2600" dirty="0">
                <a:latin typeface="Courier New" panose="02070309020205020404" pitchFamily="49" charset="0"/>
                <a:ea typeface="宋体" panose="02010600030101010101" pitchFamily="2" charset="-122"/>
                <a:cs typeface="Courier New" panose="02070309020205020404" pitchFamily="49" charset="0"/>
              </a:rPr>
              <a:t>_Bool</a:t>
            </a:r>
            <a:r>
              <a:rPr lang="zh-CN" altLang="zh-CN" sz="2600" dirty="0">
                <a:ea typeface="宋体" panose="02010600030101010101" pitchFamily="2" charset="-122"/>
              </a:rPr>
              <a:t>类型）称为</a:t>
            </a:r>
            <a:r>
              <a:rPr lang="zh-CN" altLang="zh-CN" sz="2600" b="1" i="1" dirty="0">
                <a:ea typeface="宋体" panose="02010600030101010101" pitchFamily="2" charset="-122"/>
              </a:rPr>
              <a:t>标准无符号整数类型。</a:t>
            </a:r>
          </a:p>
          <a:p>
            <a:r>
              <a:rPr lang="zh-CN" altLang="zh-CN" sz="2600" dirty="0">
                <a:ea typeface="宋体" panose="02010600030101010101" pitchFamily="2" charset="-122"/>
              </a:rPr>
              <a:t>除了标准整数类型之外，C99 标准还允许实现定义的</a:t>
            </a:r>
            <a:r>
              <a:rPr lang="zh-CN" altLang="zh-CN" sz="2600" b="1" i="1" dirty="0">
                <a:ea typeface="宋体" panose="02010600030101010101" pitchFamily="2" charset="-122"/>
              </a:rPr>
              <a:t>扩展整数类型，</a:t>
            </a:r>
            <a:r>
              <a:rPr lang="zh-CN" altLang="zh-CN" sz="2600" dirty="0">
                <a:ea typeface="宋体" panose="02010600030101010101" pitchFamily="2" charset="-122"/>
              </a:rPr>
              <a:t>包括有符号和无符号。</a:t>
            </a:r>
          </a:p>
        </p:txBody>
      </p:sp>
      <p:sp>
        <p:nvSpPr>
          <p:cNvPr id="4" name="Footer Placeholder 3">
            <a:extLst>
              <a:ext uri="{FF2B5EF4-FFF2-40B4-BE49-F238E27FC236}">
                <a16:creationId xmlns:a16="http://schemas.microsoft.com/office/drawing/2014/main" id="{EECA1F7E-B17B-B898-8500-C1708AC47D3C}"/>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AF6AD37-4E87-3695-F10C-7D6B04F08AC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F0531D-B59C-2346-B204-93944A5F7687}"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1616FA5-FBFB-6FE8-CDE0-E56B97E8E4A9}"/>
              </a:ext>
            </a:extLst>
          </p:cNvPr>
          <p:cNvSpPr>
            <a:spLocks noGrp="1"/>
          </p:cNvSpPr>
          <p:nvPr>
            <p:ph type="title"/>
          </p:nvPr>
        </p:nvSpPr>
        <p:spPr/>
        <p:txBody>
          <a:bodyPr/>
          <a:lstStyle/>
          <a:p>
            <a:r>
              <a:rPr lang="zh-CN" altLang="zh-CN">
                <a:ea typeface="宋体" panose="02010600030101010101" pitchFamily="2" charset="-122"/>
              </a:rPr>
              <a:t>整数常量</a:t>
            </a:r>
          </a:p>
        </p:txBody>
      </p:sp>
      <p:sp>
        <p:nvSpPr>
          <p:cNvPr id="25603" name="Content Placeholder 2">
            <a:extLst>
              <a:ext uri="{FF2B5EF4-FFF2-40B4-BE49-F238E27FC236}">
                <a16:creationId xmlns:a16="http://schemas.microsoft.com/office/drawing/2014/main" id="{24C34CD9-1F46-2E46-C687-F0AD9A312696}"/>
              </a:ext>
            </a:extLst>
          </p:cNvPr>
          <p:cNvSpPr>
            <a:spLocks noGrp="1"/>
          </p:cNvSpPr>
          <p:nvPr>
            <p:ph idx="1"/>
          </p:nvPr>
        </p:nvSpPr>
        <p:spPr/>
        <p:txBody>
          <a:bodyPr/>
          <a:lstStyle/>
          <a:p>
            <a:r>
              <a:rPr lang="zh-CN" altLang="zh-CN" b="1" i="1">
                <a:ea typeface="宋体" panose="02010600030101010101" pitchFamily="2" charset="-122"/>
              </a:rPr>
              <a:t>常量</a:t>
            </a:r>
            <a:r>
              <a:rPr lang="zh-CN" altLang="zh-CN">
                <a:ea typeface="宋体" panose="02010600030101010101" pitchFamily="2" charset="-122"/>
              </a:rPr>
              <a:t>是出现在程序文本中的数字。</a:t>
            </a:r>
          </a:p>
          <a:p>
            <a:r>
              <a:rPr lang="zh-CN" altLang="zh-CN">
                <a:ea typeface="宋体" panose="02010600030101010101" pitchFamily="2" charset="-122"/>
              </a:rPr>
              <a:t>C 允许整数常量以十进制（以 10 为底）、八进制（以 8 为底）或十六进制（以 16 为底）写入。</a:t>
            </a:r>
          </a:p>
        </p:txBody>
      </p:sp>
      <p:sp>
        <p:nvSpPr>
          <p:cNvPr id="4" name="Footer Placeholder 3">
            <a:extLst>
              <a:ext uri="{FF2B5EF4-FFF2-40B4-BE49-F238E27FC236}">
                <a16:creationId xmlns:a16="http://schemas.microsoft.com/office/drawing/2014/main" id="{D0D14557-D14C-0002-F0D2-F460A25864E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517C4BA-770D-12BA-59EF-57C6BB4A83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A65459-203F-7C44-8AE4-B461A8D02DCB}"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2F7DEE3-34E8-3AD0-7132-57CC7B477EAE}"/>
              </a:ext>
            </a:extLst>
          </p:cNvPr>
          <p:cNvSpPr>
            <a:spLocks noGrp="1"/>
          </p:cNvSpPr>
          <p:nvPr>
            <p:ph type="title"/>
          </p:nvPr>
        </p:nvSpPr>
        <p:spPr/>
        <p:txBody>
          <a:bodyPr/>
          <a:lstStyle/>
          <a:p>
            <a:r>
              <a:rPr lang="zh-CN" altLang="zh-CN">
                <a:ea typeface="宋体" panose="02010600030101010101" pitchFamily="2" charset="-122"/>
              </a:rPr>
              <a:t>八进制和十六进制数</a:t>
            </a:r>
          </a:p>
        </p:txBody>
      </p:sp>
      <p:sp>
        <p:nvSpPr>
          <p:cNvPr id="3" name="Content Placeholder 2">
            <a:extLst>
              <a:ext uri="{FF2B5EF4-FFF2-40B4-BE49-F238E27FC236}">
                <a16:creationId xmlns:a16="http://schemas.microsoft.com/office/drawing/2014/main" id="{64ABB5C5-B47A-B1C7-9526-C3100A53DB03}"/>
              </a:ext>
            </a:extLst>
          </p:cNvPr>
          <p:cNvSpPr>
            <a:spLocks noGrp="1"/>
          </p:cNvSpPr>
          <p:nvPr>
            <p:ph idx="1"/>
          </p:nvPr>
        </p:nvSpPr>
        <p:spPr/>
        <p:txBody>
          <a:bodyPr/>
          <a:lstStyle/>
          <a:p>
            <a:r>
              <a:rPr lang="zh-CN" altLang="zh-CN" dirty="0">
                <a:ea typeface="宋体" panose="02010600030101010101" pitchFamily="2" charset="-122"/>
              </a:rPr>
              <a:t>八进制数仅使用数字 0 到 7。</a:t>
            </a:r>
          </a:p>
          <a:p>
            <a:r>
              <a:rPr lang="zh-CN" altLang="zh-CN" dirty="0">
                <a:ea typeface="宋体" panose="02010600030101010101" pitchFamily="2" charset="-122"/>
              </a:rPr>
              <a:t>八进制数中的每个位置代表 8 的幂。</a:t>
            </a:r>
          </a:p>
          <a:p>
            <a:pPr lvl="1"/>
            <a:r>
              <a:rPr lang="zh-CN" altLang="zh-CN" dirty="0">
                <a:ea typeface="宋体" panose="02010600030101010101" pitchFamily="2" charset="-122"/>
              </a:rPr>
              <a:t>八进制数 237 代表十进制数</a:t>
            </a:r>
            <a:br>
              <a:rPr lang="en-US" altLang="zh-CN" dirty="0">
                <a:ea typeface="宋体" panose="02010600030101010101" pitchFamily="2" charset="-122"/>
              </a:rPr>
            </a:br>
            <a:r>
              <a:rPr lang="zh-CN" altLang="zh-CN" dirty="0">
                <a:ea typeface="宋体" panose="02010600030101010101" pitchFamily="2" charset="-122"/>
              </a:rPr>
              <a:t>2 × 8 </a:t>
            </a:r>
            <a:r>
              <a:rPr lang="zh-CN" altLang="zh-CN" baseline="30000" dirty="0">
                <a:ea typeface="宋体" panose="02010600030101010101" pitchFamily="2" charset="-122"/>
              </a:rPr>
              <a:t>2 </a:t>
            </a:r>
            <a:r>
              <a:rPr lang="zh-CN" altLang="zh-CN" dirty="0">
                <a:ea typeface="宋体" panose="02010600030101010101" pitchFamily="2" charset="-122"/>
              </a:rPr>
              <a:t>+ 3 </a:t>
            </a:r>
            <a:r>
              <a:rPr lang="zh-CN" altLang="zh-CN" sz="2000" dirty="0">
                <a:ea typeface="宋体" panose="02010600030101010101" pitchFamily="2" charset="-122"/>
              </a:rPr>
              <a:t>× </a:t>
            </a:r>
            <a:r>
              <a:rPr lang="zh-CN" altLang="zh-CN" dirty="0">
                <a:ea typeface="宋体" panose="02010600030101010101" pitchFamily="2" charset="-122"/>
              </a:rPr>
              <a:t>8 </a:t>
            </a:r>
            <a:r>
              <a:rPr lang="zh-CN" altLang="zh-CN" baseline="30000" dirty="0">
                <a:ea typeface="宋体" panose="02010600030101010101" pitchFamily="2" charset="-122"/>
              </a:rPr>
              <a:t>1 </a:t>
            </a:r>
            <a:r>
              <a:rPr lang="zh-CN" altLang="zh-CN" dirty="0">
                <a:ea typeface="宋体" panose="02010600030101010101" pitchFamily="2" charset="-122"/>
              </a:rPr>
              <a:t>+ 7 </a:t>
            </a:r>
            <a:r>
              <a:rPr lang="zh-CN" altLang="zh-CN" sz="2000" dirty="0">
                <a:ea typeface="宋体" panose="02010600030101010101" pitchFamily="2" charset="-122"/>
              </a:rPr>
              <a:t>× </a:t>
            </a:r>
            <a:r>
              <a:rPr lang="zh-CN" altLang="zh-CN" dirty="0">
                <a:ea typeface="宋体" panose="02010600030101010101" pitchFamily="2" charset="-122"/>
              </a:rPr>
              <a:t>8 </a:t>
            </a:r>
            <a:r>
              <a:rPr lang="zh-CN" altLang="zh-CN" baseline="30000" dirty="0">
                <a:ea typeface="宋体" panose="02010600030101010101" pitchFamily="2" charset="-122"/>
              </a:rPr>
              <a:t>0 </a:t>
            </a:r>
            <a:r>
              <a:rPr lang="zh-CN" altLang="zh-CN" dirty="0">
                <a:ea typeface="宋体" panose="02010600030101010101" pitchFamily="2" charset="-122"/>
              </a:rPr>
              <a:t>= 128 + 24 + 7 = 159。</a:t>
            </a:r>
          </a:p>
          <a:p>
            <a:r>
              <a:rPr lang="zh-CN" altLang="zh-CN" dirty="0">
                <a:ea typeface="宋体" panose="02010600030101010101" pitchFamily="2" charset="-122"/>
              </a:rPr>
              <a:t>十六进制数使用数字 0 到 9 </a:t>
            </a:r>
            <a:r>
              <a:rPr lang="zh-CN" altLang="en-US" dirty="0">
                <a:ea typeface="宋体" panose="02010600030101010101" pitchFamily="2" charset="-122"/>
              </a:rPr>
              <a:t>和</a:t>
            </a:r>
            <a:r>
              <a:rPr lang="zh-CN" altLang="zh-CN" dirty="0">
                <a:ea typeface="宋体" panose="02010600030101010101" pitchFamily="2" charset="-122"/>
              </a:rPr>
              <a:t>字母 A 到 F</a:t>
            </a:r>
            <a:r>
              <a:rPr lang="zh-CN" altLang="en-US" dirty="0">
                <a:ea typeface="宋体" panose="02010600030101010101" pitchFamily="2" charset="-122"/>
              </a:rPr>
              <a:t>（</a:t>
            </a:r>
            <a:r>
              <a:rPr lang="zh-CN" altLang="zh-CN" dirty="0">
                <a:ea typeface="宋体" panose="02010600030101010101" pitchFamily="2" charset="-122"/>
              </a:rPr>
              <a:t>分别代表 10 到 15</a:t>
            </a:r>
            <a:r>
              <a:rPr lang="zh-CN" altLang="en-US" dirty="0">
                <a:ea typeface="宋体" panose="02010600030101010101" pitchFamily="2" charset="-122"/>
              </a:rPr>
              <a:t>）</a:t>
            </a:r>
            <a:r>
              <a:rPr lang="zh-CN" altLang="zh-CN" dirty="0">
                <a:ea typeface="宋体" panose="02010600030101010101" pitchFamily="2" charset="-122"/>
              </a:rPr>
              <a:t>。</a:t>
            </a:r>
          </a:p>
          <a:p>
            <a:pPr lvl="1"/>
            <a:r>
              <a:rPr lang="zh-CN" altLang="zh-CN" dirty="0">
                <a:ea typeface="宋体" panose="02010600030101010101" pitchFamily="2" charset="-122"/>
              </a:rPr>
              <a:t>十六进制数 1AF 的十进制值为 1 </a:t>
            </a:r>
            <a:r>
              <a:rPr lang="zh-CN" altLang="zh-CN" sz="2000" dirty="0">
                <a:ea typeface="宋体" panose="02010600030101010101" pitchFamily="2" charset="-122"/>
              </a:rPr>
              <a:t>× </a:t>
            </a:r>
            <a:r>
              <a:rPr lang="zh-CN" altLang="zh-CN" dirty="0">
                <a:ea typeface="宋体" panose="02010600030101010101" pitchFamily="2" charset="-122"/>
              </a:rPr>
              <a:t>16 </a:t>
            </a:r>
            <a:r>
              <a:rPr lang="zh-CN" altLang="zh-CN" baseline="30000" dirty="0">
                <a:ea typeface="宋体" panose="02010600030101010101" pitchFamily="2" charset="-122"/>
              </a:rPr>
              <a:t>2 </a:t>
            </a:r>
            <a:r>
              <a:rPr lang="zh-CN" altLang="zh-CN" dirty="0">
                <a:ea typeface="宋体" panose="02010600030101010101" pitchFamily="2" charset="-122"/>
              </a:rPr>
              <a:t>+ 10 </a:t>
            </a:r>
            <a:r>
              <a:rPr lang="zh-CN" altLang="zh-CN" sz="2000" dirty="0">
                <a:ea typeface="宋体" panose="02010600030101010101" pitchFamily="2" charset="-122"/>
              </a:rPr>
              <a:t>× </a:t>
            </a:r>
            <a:r>
              <a:rPr lang="zh-CN" altLang="zh-CN" dirty="0">
                <a:ea typeface="宋体" panose="02010600030101010101" pitchFamily="2" charset="-122"/>
              </a:rPr>
              <a:t>16 </a:t>
            </a:r>
            <a:r>
              <a:rPr lang="zh-CN" altLang="zh-CN" baseline="30000" dirty="0">
                <a:ea typeface="宋体" panose="02010600030101010101" pitchFamily="2" charset="-122"/>
              </a:rPr>
              <a:t>1 </a:t>
            </a:r>
            <a:r>
              <a:rPr lang="zh-CN" altLang="zh-CN" dirty="0">
                <a:ea typeface="宋体" panose="02010600030101010101" pitchFamily="2" charset="-122"/>
              </a:rPr>
              <a:t>+ 15 </a:t>
            </a:r>
            <a:r>
              <a:rPr lang="zh-CN" altLang="zh-CN" sz="2000" dirty="0">
                <a:ea typeface="宋体" panose="02010600030101010101" pitchFamily="2" charset="-122"/>
              </a:rPr>
              <a:t>× </a:t>
            </a:r>
            <a:r>
              <a:rPr lang="zh-CN" altLang="zh-CN" dirty="0">
                <a:ea typeface="宋体" panose="02010600030101010101" pitchFamily="2" charset="-122"/>
              </a:rPr>
              <a:t>16 </a:t>
            </a:r>
            <a:r>
              <a:rPr lang="zh-CN" altLang="zh-CN" baseline="30000" dirty="0">
                <a:ea typeface="宋体" panose="02010600030101010101" pitchFamily="2" charset="-122"/>
              </a:rPr>
              <a:t>0 </a:t>
            </a:r>
            <a:r>
              <a:rPr lang="zh-CN" altLang="zh-CN" dirty="0">
                <a:ea typeface="宋体" panose="02010600030101010101" pitchFamily="2" charset="-122"/>
              </a:rPr>
              <a:t>= 256 + 160 + 15 = 431。</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9E9C8F8B-4C80-08B9-73F2-BC9ED03F76E3}"/>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66F390D-89BE-7325-5D5B-ABFD527C27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D2B411-B97C-1B49-87B1-2F86681B79EA}"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2835A2D-2CAE-164B-75D5-E2520DB8DABF}"/>
              </a:ext>
            </a:extLst>
          </p:cNvPr>
          <p:cNvSpPr>
            <a:spLocks noGrp="1"/>
          </p:cNvSpPr>
          <p:nvPr>
            <p:ph type="title"/>
          </p:nvPr>
        </p:nvSpPr>
        <p:spPr/>
        <p:txBody>
          <a:bodyPr/>
          <a:lstStyle/>
          <a:p>
            <a:r>
              <a:rPr lang="zh-CN" altLang="zh-CN">
                <a:ea typeface="宋体" panose="02010600030101010101" pitchFamily="2" charset="-122"/>
              </a:rPr>
              <a:t>整数常量</a:t>
            </a:r>
          </a:p>
        </p:txBody>
      </p:sp>
      <p:sp>
        <p:nvSpPr>
          <p:cNvPr id="27651" name="Content Placeholder 2">
            <a:extLst>
              <a:ext uri="{FF2B5EF4-FFF2-40B4-BE49-F238E27FC236}">
                <a16:creationId xmlns:a16="http://schemas.microsoft.com/office/drawing/2014/main" id="{02782A81-79DE-420E-4B30-31E3836C58D4}"/>
              </a:ext>
            </a:extLst>
          </p:cNvPr>
          <p:cNvSpPr>
            <a:spLocks noGrp="1"/>
          </p:cNvSpPr>
          <p:nvPr>
            <p:ph idx="1"/>
          </p:nvPr>
        </p:nvSpPr>
        <p:spPr>
          <a:xfrm>
            <a:off x="685800" y="1524000"/>
            <a:ext cx="7924800" cy="4800600"/>
          </a:xfrm>
        </p:spPr>
        <p:txBody>
          <a:bodyPr/>
          <a:lstStyle/>
          <a:p>
            <a:r>
              <a:rPr lang="zh-CN" altLang="zh-CN" sz="2400" b="1" dirty="0">
                <a:ea typeface="宋体" panose="02010600030101010101" pitchFamily="2" charset="-122"/>
              </a:rPr>
              <a:t>十进制</a:t>
            </a:r>
            <a:r>
              <a:rPr lang="zh-CN" altLang="zh-CN" sz="2400" dirty="0">
                <a:ea typeface="宋体" panose="02010600030101010101" pitchFamily="2" charset="-122"/>
              </a:rPr>
              <a:t>常量包含 0 到 9 之间的数字，但不能以零开头：</a:t>
            </a:r>
          </a:p>
          <a:p>
            <a:pPr>
              <a:lnSpc>
                <a:spcPct val="80000"/>
              </a:lnSpc>
              <a:spcBef>
                <a:spcPts val="10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15  255  32767</a:t>
            </a:r>
          </a:p>
          <a:p>
            <a:r>
              <a:rPr lang="zh-CN" altLang="zh-CN" sz="2400" b="1" dirty="0">
                <a:ea typeface="宋体" panose="02010600030101010101" pitchFamily="2" charset="-122"/>
              </a:rPr>
              <a:t>八进制</a:t>
            </a:r>
            <a:r>
              <a:rPr lang="zh-CN" altLang="zh-CN" sz="2400" dirty="0">
                <a:ea typeface="宋体" panose="02010600030101010101" pitchFamily="2" charset="-122"/>
              </a:rPr>
              <a:t>常量仅包含 0 到 7 之间的数字，并且必须以零开头：</a:t>
            </a:r>
          </a:p>
          <a:p>
            <a:pPr>
              <a:lnSpc>
                <a:spcPct val="80000"/>
              </a:lnSpc>
              <a:spcBef>
                <a:spcPts val="10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017  0377  077777</a:t>
            </a:r>
          </a:p>
          <a:p>
            <a:r>
              <a:rPr lang="zh-CN" altLang="zh-CN" sz="2400" b="1" dirty="0">
                <a:ea typeface="宋体" panose="02010600030101010101" pitchFamily="2" charset="-122"/>
              </a:rPr>
              <a:t>十六进制</a:t>
            </a:r>
            <a:r>
              <a:rPr lang="zh-CN" altLang="zh-CN" sz="2400" dirty="0">
                <a:ea typeface="宋体" panose="02010600030101010101" pitchFamily="2" charset="-122"/>
              </a:rPr>
              <a:t>常量包含 0 和 9 之间的数字以及</a:t>
            </a:r>
            <a:r>
              <a:rPr lang="zh-CN" altLang="zh-CN" sz="2400" dirty="0">
                <a:latin typeface="Courier New" panose="02070309020205020404" pitchFamily="49" charset="0"/>
                <a:ea typeface="宋体" panose="02010600030101010101" pitchFamily="2" charset="-122"/>
                <a:cs typeface="Courier New" panose="02070309020205020404" pitchFamily="49" charset="0"/>
              </a:rPr>
              <a:t>a</a:t>
            </a:r>
            <a:r>
              <a:rPr lang="zh-CN" altLang="zh-CN" sz="2400" dirty="0">
                <a:ea typeface="宋体" panose="02010600030101010101" pitchFamily="2" charset="-122"/>
              </a:rPr>
              <a:t>和</a:t>
            </a:r>
            <a:r>
              <a:rPr lang="zh-CN" altLang="zh-CN" sz="2400" dirty="0">
                <a:latin typeface="Courier New" panose="02070309020205020404" pitchFamily="49" charset="0"/>
                <a:ea typeface="宋体" panose="02010600030101010101" pitchFamily="2" charset="-122"/>
                <a:cs typeface="Courier New" panose="02070309020205020404" pitchFamily="49" charset="0"/>
              </a:rPr>
              <a:t>f之间的字母</a:t>
            </a:r>
            <a:r>
              <a:rPr lang="zh-CN" altLang="zh-CN" sz="2400" dirty="0">
                <a:ea typeface="宋体" panose="02010600030101010101" pitchFamily="2" charset="-122"/>
              </a:rPr>
              <a:t>，并且始终以</a:t>
            </a:r>
            <a:r>
              <a:rPr lang="zh-CN" altLang="zh-CN" sz="2400" dirty="0">
                <a:latin typeface="Courier New" panose="02070309020205020404" pitchFamily="49" charset="0"/>
                <a:ea typeface="宋体" panose="02010600030101010101" pitchFamily="2" charset="-122"/>
                <a:cs typeface="Courier New" panose="02070309020205020404" pitchFamily="49" charset="0"/>
              </a:rPr>
              <a:t>0x开头</a:t>
            </a:r>
            <a:r>
              <a:rPr lang="zh-CN" altLang="zh-CN" sz="2400" dirty="0">
                <a:ea typeface="宋体" panose="02010600030101010101" pitchFamily="2" charset="-122"/>
              </a:rPr>
              <a:t>：</a:t>
            </a:r>
          </a:p>
          <a:p>
            <a:pPr>
              <a:lnSpc>
                <a:spcPct val="80000"/>
              </a:lnSpc>
              <a:spcBef>
                <a:spcPts val="10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0xf  0xff  0x7fff</a:t>
            </a:r>
          </a:p>
          <a:p>
            <a:r>
              <a:rPr lang="zh-CN" altLang="zh-CN" sz="2400" dirty="0">
                <a:ea typeface="宋体" panose="02010600030101010101" pitchFamily="2" charset="-122"/>
              </a:rPr>
              <a:t>十六进制常量中的字母可以是大写</a:t>
            </a:r>
            <a:r>
              <a:rPr lang="zh-CN" altLang="en-US" sz="2400" dirty="0">
                <a:ea typeface="宋体" panose="02010600030101010101" pitchFamily="2" charset="-122"/>
              </a:rPr>
              <a:t>，也可以是</a:t>
            </a:r>
            <a:r>
              <a:rPr lang="zh-CN" altLang="zh-CN" sz="2400" dirty="0">
                <a:ea typeface="宋体" panose="02010600030101010101" pitchFamily="2" charset="-122"/>
              </a:rPr>
              <a:t>小写：</a:t>
            </a:r>
          </a:p>
          <a:p>
            <a:pPr>
              <a:lnSpc>
                <a:spcPct val="80000"/>
              </a:lnSpc>
              <a:spcBef>
                <a:spcPts val="10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0xff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0xfF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0xFf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0xFF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0Xff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0XfF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0XFf</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0XFF</a:t>
            </a:r>
            <a:endParaRPr lang="en-US" altLang="zh-CN" sz="2000" dirty="0">
              <a:ea typeface="宋体" panose="02010600030101010101" pitchFamily="2" charset="-122"/>
            </a:endParaRPr>
          </a:p>
        </p:txBody>
      </p:sp>
      <p:sp>
        <p:nvSpPr>
          <p:cNvPr id="4" name="Footer Placeholder 3">
            <a:extLst>
              <a:ext uri="{FF2B5EF4-FFF2-40B4-BE49-F238E27FC236}">
                <a16:creationId xmlns:a16="http://schemas.microsoft.com/office/drawing/2014/main" id="{81F89F99-46D3-5FF1-C825-735A15CBB7EF}"/>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51CB70A-B08A-13EB-7C23-D71CB93CF07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13636D-FB37-F447-BD38-4FCB05F12A57}"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0D92F6D-964E-68F0-6C55-1ACCB4620524}"/>
              </a:ext>
            </a:extLst>
          </p:cNvPr>
          <p:cNvSpPr>
            <a:spLocks noGrp="1"/>
          </p:cNvSpPr>
          <p:nvPr>
            <p:ph type="title"/>
          </p:nvPr>
        </p:nvSpPr>
        <p:spPr/>
        <p:txBody>
          <a:bodyPr/>
          <a:lstStyle/>
          <a:p>
            <a:r>
              <a:rPr lang="zh-CN" altLang="zh-CN">
                <a:ea typeface="宋体" panose="02010600030101010101" pitchFamily="2" charset="-122"/>
              </a:rPr>
              <a:t>整数常量</a:t>
            </a:r>
          </a:p>
        </p:txBody>
      </p:sp>
      <p:sp>
        <p:nvSpPr>
          <p:cNvPr id="28675" name="Content Placeholder 2">
            <a:extLst>
              <a:ext uri="{FF2B5EF4-FFF2-40B4-BE49-F238E27FC236}">
                <a16:creationId xmlns:a16="http://schemas.microsoft.com/office/drawing/2014/main" id="{16B2B54C-E402-C669-C109-635F2C43AAC0}"/>
              </a:ext>
            </a:extLst>
          </p:cNvPr>
          <p:cNvSpPr>
            <a:spLocks noGrp="1"/>
          </p:cNvSpPr>
          <p:nvPr>
            <p:ph idx="1"/>
          </p:nvPr>
        </p:nvSpPr>
        <p:spPr>
          <a:xfrm>
            <a:off x="685800" y="1524000"/>
            <a:ext cx="7924800" cy="4800600"/>
          </a:xfrm>
        </p:spPr>
        <p:txBody>
          <a:bodyPr/>
          <a:lstStyle/>
          <a:p>
            <a:r>
              <a:rPr lang="zh-CN" altLang="zh-CN" sz="2600" b="1" dirty="0">
                <a:ea typeface="宋体" panose="02010600030101010101" pitchFamily="2" charset="-122"/>
              </a:rPr>
              <a:t>十进制</a:t>
            </a:r>
            <a:r>
              <a:rPr lang="zh-CN" altLang="zh-CN" sz="2600" dirty="0">
                <a:ea typeface="宋体" panose="02010600030101010101" pitchFamily="2" charset="-122"/>
              </a:rPr>
              <a:t>整数常量的类型通常是</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a:t>
            </a:r>
          </a:p>
          <a:p>
            <a:r>
              <a:rPr lang="zh-CN" altLang="zh-CN" sz="2600" dirty="0">
                <a:ea typeface="宋体" panose="02010600030101010101" pitchFamily="2" charset="-122"/>
              </a:rPr>
              <a:t>如果常量的值太大而无法存储为</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，则常量的类型为</a:t>
            </a:r>
            <a:r>
              <a:rPr lang="zh-CN" altLang="zh-CN" sz="26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600" dirty="0">
                <a:ea typeface="宋体" panose="02010600030101010101" pitchFamily="2" charset="-122"/>
              </a:rPr>
              <a:t> </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 。</a:t>
            </a:r>
          </a:p>
          <a:p>
            <a:r>
              <a:rPr lang="zh-CN" altLang="zh-CN" sz="2600" dirty="0">
                <a:ea typeface="宋体" panose="02010600030101010101" pitchFamily="2" charset="-122"/>
              </a:rPr>
              <a:t>如果常数太大而无法存储为</a:t>
            </a:r>
            <a:r>
              <a:rPr lang="zh-CN" altLang="zh-CN" sz="26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600" dirty="0">
                <a:ea typeface="宋体" panose="02010600030101010101" pitchFamily="2" charset="-122"/>
              </a:rPr>
              <a:t> </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，编译器将尝试</a:t>
            </a:r>
            <a:r>
              <a:rPr lang="zh-CN"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zh-CN"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600" dirty="0">
                <a:ea typeface="宋体" panose="02010600030101010101" pitchFamily="2" charset="-122"/>
              </a:rPr>
              <a:t> </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作为最后的手段。</a:t>
            </a:r>
          </a:p>
          <a:p>
            <a:r>
              <a:rPr lang="zh-CN" altLang="zh-CN" sz="2600" dirty="0">
                <a:ea typeface="宋体" panose="02010600030101010101" pitchFamily="2" charset="-122"/>
              </a:rPr>
              <a:t>对于</a:t>
            </a:r>
            <a:r>
              <a:rPr lang="zh-CN" altLang="zh-CN" sz="2600" b="1" dirty="0">
                <a:ea typeface="宋体" panose="02010600030101010101" pitchFamily="2" charset="-122"/>
              </a:rPr>
              <a:t>八进制</a:t>
            </a:r>
            <a:r>
              <a:rPr lang="zh-CN" altLang="zh-CN" sz="2600" dirty="0">
                <a:ea typeface="宋体" panose="02010600030101010101" pitchFamily="2" charset="-122"/>
              </a:rPr>
              <a:t>或</a:t>
            </a:r>
            <a:r>
              <a:rPr lang="zh-CN" altLang="zh-CN" sz="2600" b="1" dirty="0">
                <a:ea typeface="宋体" panose="02010600030101010101" pitchFamily="2" charset="-122"/>
              </a:rPr>
              <a:t>十六进制</a:t>
            </a:r>
            <a:r>
              <a:rPr lang="zh-CN" altLang="zh-CN" sz="2600" dirty="0">
                <a:ea typeface="宋体" panose="02010600030101010101" pitchFamily="2" charset="-122"/>
              </a:rPr>
              <a:t>常量，规则略有不同：编译器将</a:t>
            </a:r>
            <a:r>
              <a:rPr lang="zh-CN" altLang="en-US" sz="2600" dirty="0">
                <a:ea typeface="宋体" panose="02010600030101010101" pitchFamily="2" charset="-122"/>
              </a:rPr>
              <a:t>遍历</a:t>
            </a:r>
            <a:r>
              <a:rPr lang="zh-CN" altLang="zh-CN" sz="2600" dirty="0">
                <a:ea typeface="宋体" panose="02010600030101010101" pitchFamily="2" charset="-122"/>
              </a:rPr>
              <a:t>类型</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a:t>
            </a:r>
            <a:r>
              <a:rPr lang="zh-CN"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zh-CN"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600" dirty="0">
                <a:ea typeface="宋体" panose="02010600030101010101" pitchFamily="2" charset="-122"/>
              </a:rPr>
              <a:t> </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和</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en-US" sz="2600" dirty="0">
                <a:latin typeface="Courier New" panose="02070309020205020404" pitchFamily="49" charset="0"/>
                <a:ea typeface="宋体" panose="02010600030101010101" pitchFamily="2" charset="-122"/>
                <a:cs typeface="Courier New" panose="02070309020205020404" pitchFamily="49" charset="0"/>
              </a:rPr>
              <a:t>，</a:t>
            </a:r>
            <a:r>
              <a:rPr lang="zh-CN" altLang="zh-CN" sz="2600" dirty="0">
                <a:ea typeface="宋体" panose="02010600030101010101" pitchFamily="2" charset="-122"/>
              </a:rPr>
              <a:t>直到找到一个能够表示该常数的类型。</a:t>
            </a:r>
          </a:p>
        </p:txBody>
      </p:sp>
      <p:sp>
        <p:nvSpPr>
          <p:cNvPr id="4" name="Footer Placeholder 3">
            <a:extLst>
              <a:ext uri="{FF2B5EF4-FFF2-40B4-BE49-F238E27FC236}">
                <a16:creationId xmlns:a16="http://schemas.microsoft.com/office/drawing/2014/main" id="{71A7D1D5-2333-A90D-89A0-81ED4A59C1B4}"/>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85E73A61-BC55-3CB2-C31B-FA4C9B1F37D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4BA275-59D1-4749-964B-8C65D8DDBE83}"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7B0B78E-7EAA-FD91-E42A-6F7FD61A8F91}"/>
              </a:ext>
            </a:extLst>
          </p:cNvPr>
          <p:cNvSpPr>
            <a:spLocks noGrp="1"/>
          </p:cNvSpPr>
          <p:nvPr>
            <p:ph type="title"/>
          </p:nvPr>
        </p:nvSpPr>
        <p:spPr/>
        <p:txBody>
          <a:bodyPr/>
          <a:lstStyle/>
          <a:p>
            <a:r>
              <a:rPr lang="zh-CN" altLang="zh-CN">
                <a:ea typeface="宋体" panose="02010600030101010101" pitchFamily="2" charset="-122"/>
              </a:rPr>
              <a:t>整数常量</a:t>
            </a:r>
          </a:p>
        </p:txBody>
      </p:sp>
      <p:sp>
        <p:nvSpPr>
          <p:cNvPr id="29699" name="Content Placeholder 2">
            <a:extLst>
              <a:ext uri="{FF2B5EF4-FFF2-40B4-BE49-F238E27FC236}">
                <a16:creationId xmlns:a16="http://schemas.microsoft.com/office/drawing/2014/main" id="{B26C9C49-B58D-3658-2BD5-EF364560D77A}"/>
              </a:ext>
            </a:extLst>
          </p:cNvPr>
          <p:cNvSpPr>
            <a:spLocks noGrp="1"/>
          </p:cNvSpPr>
          <p:nvPr>
            <p:ph idx="1"/>
          </p:nvPr>
        </p:nvSpPr>
        <p:spPr>
          <a:xfrm>
            <a:off x="685800" y="1524000"/>
            <a:ext cx="8077200" cy="4800600"/>
          </a:xfrm>
        </p:spPr>
        <p:txBody>
          <a:bodyPr/>
          <a:lstStyle/>
          <a:p>
            <a:r>
              <a:rPr lang="zh-CN" altLang="zh-CN" dirty="0">
                <a:ea typeface="宋体" panose="02010600030101010101" pitchFamily="2" charset="-122"/>
              </a:rPr>
              <a:t>要强制编译器将常量视为长整</a:t>
            </a:r>
            <a:r>
              <a:rPr lang="zh-CN" altLang="en-US" dirty="0">
                <a:ea typeface="宋体" panose="02010600030101010101" pitchFamily="2" charset="-122"/>
              </a:rPr>
              <a:t>型</a:t>
            </a:r>
            <a:r>
              <a:rPr lang="zh-CN" altLang="zh-CN" dirty="0">
                <a:ea typeface="宋体" panose="02010600030101010101" pitchFamily="2" charset="-122"/>
              </a:rPr>
              <a:t>，只需在其后面加上字母</a:t>
            </a:r>
            <a:r>
              <a:rPr lang="zh-CN" altLang="zh-CN" dirty="0">
                <a:latin typeface="Courier New" panose="02070309020205020404" pitchFamily="49" charset="0"/>
                <a:ea typeface="宋体" panose="02010600030101010101" pitchFamily="2" charset="-122"/>
                <a:cs typeface="Courier New" panose="02070309020205020404" pitchFamily="49" charset="0"/>
              </a:rPr>
              <a:t>L</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l</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15L  0377L  0x7fffL</a:t>
            </a:r>
          </a:p>
          <a:p>
            <a:r>
              <a:rPr lang="zh-CN" altLang="zh-CN" dirty="0">
                <a:ea typeface="宋体" panose="02010600030101010101" pitchFamily="2" charset="-122"/>
              </a:rPr>
              <a:t>为了表明一个常数是无符号的，在它后面加上字母</a:t>
            </a:r>
            <a:r>
              <a:rPr lang="zh-CN" altLang="zh-CN" dirty="0">
                <a:latin typeface="Courier New" panose="02070309020205020404" pitchFamily="49" charset="0"/>
                <a:ea typeface="宋体" panose="02010600030101010101" pitchFamily="2" charset="-122"/>
                <a:cs typeface="Courier New" panose="02070309020205020404" pitchFamily="49" charset="0"/>
              </a:rPr>
              <a:t>U</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u</a:t>
            </a:r>
            <a:r>
              <a:rPr lang="zh-CN" altLang="zh-CN" dirty="0">
                <a:ea typeface="宋体" panose="02010600030101010101" pitchFamily="2" charset="-122"/>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15U  0377U  0x7fffU</a:t>
            </a:r>
          </a:p>
          <a:p>
            <a:r>
              <a:rPr lang="zh-CN" altLang="zh-CN" dirty="0">
                <a:latin typeface="Courier New" panose="02070309020205020404" pitchFamily="49" charset="0"/>
                <a:ea typeface="宋体" panose="02010600030101010101" pitchFamily="2" charset="-122"/>
                <a:cs typeface="Courier New" panose="02070309020205020404" pitchFamily="49" charset="0"/>
              </a:rPr>
              <a:t>L</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U</a:t>
            </a:r>
            <a:r>
              <a:rPr lang="zh-CN" altLang="zh-CN" dirty="0">
                <a:ea typeface="宋体" panose="02010600030101010101" pitchFamily="2" charset="-122"/>
              </a:rPr>
              <a:t>可以组合使用：</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0xffffffffUL</a:t>
            </a:r>
          </a:p>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zh-CN" altLang="zh-CN" dirty="0">
                <a:latin typeface="Courier New" panose="02070309020205020404" pitchFamily="49" charset="0"/>
                <a:ea typeface="宋体" panose="02010600030101010101" pitchFamily="2" charset="-122"/>
                <a:cs typeface="Courier New" panose="02070309020205020404" pitchFamily="49" charset="0"/>
              </a:rPr>
              <a:t>L</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U</a:t>
            </a:r>
            <a:r>
              <a:rPr lang="zh-CN" altLang="zh-CN" dirty="0">
                <a:ea typeface="宋体" panose="02010600030101010101" pitchFamily="2" charset="-122"/>
              </a:rPr>
              <a:t>的顺序无关紧要，它们的大小写也不重要。</a:t>
            </a:r>
          </a:p>
        </p:txBody>
      </p:sp>
      <p:sp>
        <p:nvSpPr>
          <p:cNvPr id="4" name="Footer Placeholder 3">
            <a:extLst>
              <a:ext uri="{FF2B5EF4-FFF2-40B4-BE49-F238E27FC236}">
                <a16:creationId xmlns:a16="http://schemas.microsoft.com/office/drawing/2014/main" id="{AA824B63-6F87-0F6D-B408-4B534C89B374}"/>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AA8FD3A2-8EAA-8C8E-F86F-0B9957785B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7381B1-2E08-5140-B7FA-7D6C3BE6F053}"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AF4806F-776E-2460-BDB9-38F536E18558}"/>
              </a:ext>
            </a:extLst>
          </p:cNvPr>
          <p:cNvSpPr>
            <a:spLocks noGrp="1"/>
          </p:cNvSpPr>
          <p:nvPr>
            <p:ph type="title"/>
          </p:nvPr>
        </p:nvSpPr>
        <p:spPr/>
        <p:txBody>
          <a:bodyPr/>
          <a:lstStyle/>
          <a:p>
            <a:r>
              <a:rPr lang="zh-CN" altLang="zh-CN">
                <a:ea typeface="宋体" panose="02010600030101010101" pitchFamily="2" charset="-122"/>
              </a:rPr>
              <a:t>C99 中的整数常量</a:t>
            </a:r>
          </a:p>
        </p:txBody>
      </p:sp>
      <p:sp>
        <p:nvSpPr>
          <p:cNvPr id="30723" name="Content Placeholder 2">
            <a:extLst>
              <a:ext uri="{FF2B5EF4-FFF2-40B4-BE49-F238E27FC236}">
                <a16:creationId xmlns:a16="http://schemas.microsoft.com/office/drawing/2014/main" id="{2C2DACFC-5910-E993-8087-8153E7C0CB10}"/>
              </a:ext>
            </a:extLst>
          </p:cNvPr>
          <p:cNvSpPr>
            <a:spLocks noGrp="1"/>
          </p:cNvSpPr>
          <p:nvPr>
            <p:ph idx="1"/>
          </p:nvPr>
        </p:nvSpPr>
        <p:spPr/>
        <p:txBody>
          <a:bodyPr/>
          <a:lstStyle/>
          <a:p>
            <a:r>
              <a:rPr lang="zh-CN" altLang="zh-CN" sz="2400" dirty="0">
                <a:latin typeface="Courier New" panose="02070309020205020404" pitchFamily="49" charset="0"/>
                <a:ea typeface="宋体" panose="02010600030101010101" pitchFamily="2" charset="-122"/>
                <a:cs typeface="Courier New" panose="02070309020205020404" pitchFamily="49" charset="0"/>
              </a:rPr>
              <a:t>LL</a:t>
            </a:r>
            <a:r>
              <a:rPr lang="zh-CN" altLang="zh-CN" sz="2400" dirty="0">
                <a:ea typeface="宋体" panose="02010600030101010101" pitchFamily="2" charset="-122"/>
              </a:rPr>
              <a:t>或</a:t>
            </a:r>
            <a:r>
              <a:rPr lang="zh-CN" altLang="zh-CN" sz="2400" dirty="0">
                <a:latin typeface="Courier New" panose="02070309020205020404" pitchFamily="49" charset="0"/>
                <a:ea typeface="宋体" panose="02010600030101010101" pitchFamily="2" charset="-122"/>
                <a:cs typeface="Courier New" panose="02070309020205020404" pitchFamily="49" charset="0"/>
              </a:rPr>
              <a:t>ll</a:t>
            </a:r>
            <a:r>
              <a:rPr lang="zh-CN" altLang="zh-CN" sz="2400" dirty="0">
                <a:ea typeface="宋体" panose="02010600030101010101" pitchFamily="2" charset="-122"/>
              </a:rPr>
              <a:t>结尾的整数常量（两个字母的大小写必须匹配）的类型为</a:t>
            </a:r>
            <a:r>
              <a:rPr lang="en-US" altLang="zh-CN" sz="24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a:t>
            </a:r>
            <a:r>
              <a:rPr lang="zh-CN" altLang="zh-CN" sz="2400" dirty="0">
                <a:ea typeface="宋体" panose="02010600030101010101" pitchFamily="2" charset="-122"/>
              </a:rPr>
              <a:t>。</a:t>
            </a:r>
          </a:p>
          <a:p>
            <a:r>
              <a:rPr lang="zh-CN" altLang="zh-CN" sz="2400" dirty="0">
                <a:latin typeface="Courier New" panose="02070309020205020404" pitchFamily="49" charset="0"/>
                <a:ea typeface="宋体" panose="02010600030101010101" pitchFamily="2" charset="-122"/>
                <a:cs typeface="Courier New" panose="02070309020205020404" pitchFamily="49" charset="0"/>
              </a:rPr>
              <a:t>LL</a:t>
            </a:r>
            <a:r>
              <a:rPr lang="zh-CN" altLang="zh-CN" sz="2400" dirty="0">
                <a:ea typeface="宋体" panose="02010600030101010101" pitchFamily="2" charset="-122"/>
              </a:rPr>
              <a:t>或</a:t>
            </a:r>
            <a:r>
              <a:rPr lang="zh-CN" altLang="zh-CN" sz="2400" dirty="0">
                <a:latin typeface="Courier New" panose="02070309020205020404" pitchFamily="49" charset="0"/>
                <a:ea typeface="宋体" panose="02010600030101010101" pitchFamily="2" charset="-122"/>
                <a:cs typeface="Courier New" panose="02070309020205020404" pitchFamily="49" charset="0"/>
              </a:rPr>
              <a:t>ll</a:t>
            </a:r>
            <a:r>
              <a:rPr lang="zh-CN" altLang="zh-CN" sz="2400" dirty="0">
                <a:ea typeface="宋体" panose="02010600030101010101" pitchFamily="2" charset="-122"/>
              </a:rPr>
              <a:t>之前或之后添加字母</a:t>
            </a:r>
            <a:r>
              <a:rPr lang="zh-CN" altLang="zh-CN" sz="2400" dirty="0">
                <a:latin typeface="Courier New" panose="02070309020205020404" pitchFamily="49" charset="0"/>
                <a:ea typeface="宋体" panose="02010600030101010101" pitchFamily="2" charset="-122"/>
                <a:cs typeface="Courier New" panose="02070309020205020404" pitchFamily="49" charset="0"/>
              </a:rPr>
              <a:t>U</a:t>
            </a:r>
            <a:r>
              <a:rPr lang="zh-CN" altLang="zh-CN" sz="2400" dirty="0">
                <a:ea typeface="宋体" panose="02010600030101010101" pitchFamily="2" charset="-122"/>
              </a:rPr>
              <a:t>（或</a:t>
            </a:r>
            <a:r>
              <a:rPr lang="zh-CN" altLang="zh-CN" sz="2400" dirty="0">
                <a:latin typeface="Courier New" panose="02070309020205020404" pitchFamily="49" charset="0"/>
                <a:ea typeface="宋体" panose="02010600030101010101" pitchFamily="2" charset="-122"/>
                <a:cs typeface="Courier New" panose="02070309020205020404" pitchFamily="49" charset="0"/>
              </a:rPr>
              <a:t>u）表示</a:t>
            </a:r>
            <a:r>
              <a:rPr lang="en-US" altLang="zh-CN" sz="24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a:t>
            </a:r>
            <a:r>
              <a:rPr lang="zh-CN" altLang="zh-CN" sz="2400" dirty="0">
                <a:ea typeface="宋体" panose="02010600030101010101" pitchFamily="2" charset="-122"/>
              </a:rPr>
              <a:t>类型的常量。</a:t>
            </a:r>
          </a:p>
          <a:p>
            <a:r>
              <a:rPr lang="zh-CN" altLang="zh-CN" sz="2400" dirty="0">
                <a:ea typeface="宋体" panose="02010600030101010101" pitchFamily="2" charset="-122"/>
              </a:rPr>
              <a:t>C99 确定整数常量类型的一般规则与 C89 中的规则有些不同。</a:t>
            </a:r>
          </a:p>
          <a:p>
            <a:r>
              <a:rPr lang="zh-CN" altLang="zh-CN" sz="2400" dirty="0">
                <a:ea typeface="宋体" panose="02010600030101010101" pitchFamily="2" charset="-122"/>
              </a:rPr>
              <a:t>没有后缀（</a:t>
            </a:r>
            <a:r>
              <a:rPr lang="zh-CN" altLang="zh-CN" sz="2400" dirty="0">
                <a:latin typeface="Courier New" panose="02070309020205020404" pitchFamily="49" charset="0"/>
                <a:ea typeface="宋体" panose="02010600030101010101" pitchFamily="2" charset="-122"/>
                <a:cs typeface="Courier New" panose="02070309020205020404" pitchFamily="49" charset="0"/>
              </a:rPr>
              <a:t>U</a:t>
            </a:r>
            <a:r>
              <a:rPr lang="zh-CN" altLang="zh-CN" sz="2400" dirty="0">
                <a:ea typeface="宋体" panose="02010600030101010101" pitchFamily="2" charset="-122"/>
              </a:rPr>
              <a:t>、</a:t>
            </a:r>
            <a:r>
              <a:rPr lang="zh-CN" altLang="zh-CN" sz="2400" dirty="0">
                <a:latin typeface="Courier New" panose="02070309020205020404" pitchFamily="49" charset="0"/>
                <a:ea typeface="宋体" panose="02010600030101010101" pitchFamily="2" charset="-122"/>
                <a:cs typeface="Courier New" panose="02070309020205020404" pitchFamily="49" charset="0"/>
              </a:rPr>
              <a:t>u</a:t>
            </a:r>
            <a:r>
              <a:rPr lang="zh-CN" altLang="zh-CN" sz="2400" dirty="0">
                <a:ea typeface="宋体" panose="02010600030101010101" pitchFamily="2" charset="-122"/>
              </a:rPr>
              <a:t>、</a:t>
            </a:r>
            <a:r>
              <a:rPr lang="zh-CN" altLang="zh-CN" sz="2400" dirty="0">
                <a:latin typeface="Courier New" panose="02070309020205020404" pitchFamily="49" charset="0"/>
                <a:ea typeface="宋体" panose="02010600030101010101" pitchFamily="2" charset="-122"/>
                <a:cs typeface="Courier New" panose="02070309020205020404" pitchFamily="49" charset="0"/>
              </a:rPr>
              <a:t>L</a:t>
            </a:r>
            <a:r>
              <a:rPr lang="zh-CN" altLang="zh-CN" sz="2400" dirty="0">
                <a:ea typeface="宋体" panose="02010600030101010101" pitchFamily="2" charset="-122"/>
              </a:rPr>
              <a:t>、</a:t>
            </a:r>
            <a:r>
              <a:rPr lang="zh-CN" altLang="zh-CN" sz="2400" dirty="0">
                <a:latin typeface="Courier New" panose="02070309020205020404" pitchFamily="49" charset="0"/>
                <a:ea typeface="宋体" panose="02010600030101010101" pitchFamily="2" charset="-122"/>
                <a:cs typeface="Courier New" panose="02070309020205020404" pitchFamily="49" charset="0"/>
              </a:rPr>
              <a:t>l</a:t>
            </a:r>
            <a:r>
              <a:rPr lang="zh-CN" altLang="zh-CN" sz="2400" dirty="0">
                <a:ea typeface="宋体" panose="02010600030101010101" pitchFamily="2" charset="-122"/>
              </a:rPr>
              <a:t>、</a:t>
            </a:r>
            <a:r>
              <a:rPr lang="zh-CN" altLang="zh-CN" sz="2400" dirty="0">
                <a:latin typeface="Courier New" panose="02070309020205020404" pitchFamily="49" charset="0"/>
                <a:ea typeface="宋体" panose="02010600030101010101" pitchFamily="2" charset="-122"/>
                <a:cs typeface="Courier New" panose="02070309020205020404" pitchFamily="49" charset="0"/>
              </a:rPr>
              <a:t>LL</a:t>
            </a:r>
            <a:r>
              <a:rPr lang="zh-CN" altLang="en-US" sz="2400" dirty="0">
                <a:latin typeface="Courier New" panose="02070309020205020404" pitchFamily="49" charset="0"/>
                <a:ea typeface="宋体" panose="02010600030101010101" pitchFamily="2" charset="-122"/>
                <a:cs typeface="Courier New" panose="02070309020205020404" pitchFamily="49" charset="0"/>
              </a:rPr>
              <a:t>、</a:t>
            </a:r>
            <a:r>
              <a:rPr lang="zh-CN" altLang="zh-CN" sz="2400" dirty="0">
                <a:latin typeface="Courier New" panose="02070309020205020404" pitchFamily="49" charset="0"/>
                <a:ea typeface="宋体" panose="02010600030101010101" pitchFamily="2" charset="-122"/>
                <a:cs typeface="Courier New" panose="02070309020205020404" pitchFamily="49" charset="0"/>
              </a:rPr>
              <a:t>ll）</a:t>
            </a:r>
            <a:r>
              <a:rPr lang="zh-CN" altLang="zh-CN" sz="2400" dirty="0">
                <a:ea typeface="宋体" panose="02010600030101010101" pitchFamily="2" charset="-122"/>
              </a:rPr>
              <a:t>的十进制常量的类型</a:t>
            </a:r>
            <a:r>
              <a:rPr lang="zh-CN" altLang="zh-CN" sz="2400" dirty="0">
                <a:latin typeface="Courier New" panose="02070309020205020404" pitchFamily="49" charset="0"/>
                <a:ea typeface="宋体" panose="02010600030101010101" pitchFamily="2" charset="-122"/>
                <a:cs typeface="Courier New" panose="02070309020205020404" pitchFamily="49" charset="0"/>
              </a:rPr>
              <a:t>是int</a:t>
            </a:r>
            <a:r>
              <a:rPr lang="zh-CN" altLang="zh-CN" sz="2400" dirty="0">
                <a:ea typeface="宋体" panose="02010600030101010101" pitchFamily="2" charset="-122"/>
              </a:rPr>
              <a:t>、</a:t>
            </a:r>
            <a:r>
              <a:rPr lang="zh-CN" altLang="zh-CN" sz="24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400" dirty="0">
                <a:ea typeface="宋体" panose="02010600030101010101" pitchFamily="2" charset="-122"/>
              </a:rPr>
              <a:t>或</a:t>
            </a:r>
            <a:r>
              <a:rPr lang="en-US" altLang="zh-CN" sz="24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a:t>
            </a:r>
            <a:r>
              <a:rPr lang="zh-CN" altLang="zh-CN" sz="2400" dirty="0">
                <a:ea typeface="宋体" panose="02010600030101010101" pitchFamily="2" charset="-122"/>
              </a:rPr>
              <a:t>类型中可以表示该常量的最小的</a:t>
            </a:r>
            <a:r>
              <a:rPr lang="zh-CN" altLang="en-US" sz="2400" dirty="0">
                <a:ea typeface="宋体" panose="02010600030101010101" pitchFamily="2" charset="-122"/>
              </a:rPr>
              <a:t>类型</a:t>
            </a:r>
            <a:r>
              <a:rPr lang="zh-CN" altLang="zh-CN" sz="2400" dirty="0">
                <a:ea typeface="宋体" panose="02010600030101010101" pitchFamily="2" charset="-122"/>
              </a:rPr>
              <a:t>。</a:t>
            </a:r>
          </a:p>
        </p:txBody>
      </p:sp>
      <p:sp>
        <p:nvSpPr>
          <p:cNvPr id="4" name="Footer Placeholder 3">
            <a:extLst>
              <a:ext uri="{FF2B5EF4-FFF2-40B4-BE49-F238E27FC236}">
                <a16:creationId xmlns:a16="http://schemas.microsoft.com/office/drawing/2014/main" id="{F2A38AB7-2759-6A5A-4A7F-CCCB19964392}"/>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392AB6C2-4078-B7A3-E3A2-77C8C58645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498B99-BE51-2843-BD0A-B0A5FF2B3110}"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CCA9230-4411-0B3A-B1B1-6930701D8B7A}"/>
              </a:ext>
            </a:extLst>
          </p:cNvPr>
          <p:cNvSpPr>
            <a:spLocks noGrp="1"/>
          </p:cNvSpPr>
          <p:nvPr>
            <p:ph type="title"/>
          </p:nvPr>
        </p:nvSpPr>
        <p:spPr/>
        <p:txBody>
          <a:bodyPr/>
          <a:lstStyle/>
          <a:p>
            <a:r>
              <a:rPr lang="zh-CN" altLang="zh-CN">
                <a:ea typeface="宋体" panose="02010600030101010101" pitchFamily="2" charset="-122"/>
              </a:rPr>
              <a:t>C99 中的整数常量</a:t>
            </a:r>
          </a:p>
        </p:txBody>
      </p:sp>
      <p:sp>
        <p:nvSpPr>
          <p:cNvPr id="31747" name="Content Placeholder 2">
            <a:extLst>
              <a:ext uri="{FF2B5EF4-FFF2-40B4-BE49-F238E27FC236}">
                <a16:creationId xmlns:a16="http://schemas.microsoft.com/office/drawing/2014/main" id="{887C5A2E-A223-3E15-A500-82D0DC1CF27A}"/>
              </a:ext>
            </a:extLst>
          </p:cNvPr>
          <p:cNvSpPr>
            <a:spLocks noGrp="1"/>
          </p:cNvSpPr>
          <p:nvPr>
            <p:ph idx="1"/>
          </p:nvPr>
        </p:nvSpPr>
        <p:spPr/>
        <p:txBody>
          <a:bodyPr/>
          <a:lstStyle/>
          <a:p>
            <a:r>
              <a:rPr lang="zh-CN" altLang="zh-CN" sz="2600" dirty="0">
                <a:ea typeface="宋体" panose="02010600030101010101" pitchFamily="2" charset="-122"/>
              </a:rPr>
              <a:t>对于八进制或十六进制常量，可能的类型是</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，按此顺序。</a:t>
            </a:r>
          </a:p>
          <a:p>
            <a:r>
              <a:rPr lang="zh-CN" altLang="zh-CN" sz="2600" dirty="0">
                <a:ea typeface="宋体" panose="02010600030101010101" pitchFamily="2" charset="-122"/>
              </a:rPr>
              <a:t>常量末尾的任何后缀都会更改可能</a:t>
            </a:r>
            <a:r>
              <a:rPr lang="zh-CN" altLang="en-US" sz="2600" dirty="0">
                <a:ea typeface="宋体" panose="02010600030101010101" pitchFamily="2" charset="-122"/>
              </a:rPr>
              <a:t>的</a:t>
            </a:r>
            <a:r>
              <a:rPr lang="zh-CN" altLang="zh-CN" sz="2600" dirty="0">
                <a:ea typeface="宋体" panose="02010600030101010101" pitchFamily="2" charset="-122"/>
              </a:rPr>
              <a:t>类型。</a:t>
            </a:r>
          </a:p>
          <a:p>
            <a:pPr lvl="1"/>
            <a:r>
              <a:rPr lang="zh-CN" altLang="zh-CN" sz="2200" dirty="0">
                <a:latin typeface="Courier New" panose="02070309020205020404" pitchFamily="49" charset="0"/>
                <a:ea typeface="宋体" panose="02010600030101010101" pitchFamily="2" charset="-122"/>
                <a:cs typeface="Courier New" panose="02070309020205020404" pitchFamily="49" charset="0"/>
              </a:rPr>
              <a:t>U</a:t>
            </a:r>
            <a:r>
              <a:rPr lang="zh-CN" altLang="zh-CN" sz="2200" dirty="0">
                <a:ea typeface="宋体" panose="02010600030101010101" pitchFamily="2" charset="-122"/>
              </a:rPr>
              <a:t>（或</a:t>
            </a:r>
            <a:r>
              <a:rPr lang="zh-CN" altLang="zh-CN" sz="2200" dirty="0">
                <a:latin typeface="Courier New" panose="02070309020205020404" pitchFamily="49" charset="0"/>
                <a:ea typeface="宋体" panose="02010600030101010101" pitchFamily="2" charset="-122"/>
                <a:cs typeface="Courier New" panose="02070309020205020404" pitchFamily="49" charset="0"/>
              </a:rPr>
              <a:t>u）</a:t>
            </a:r>
            <a:r>
              <a:rPr lang="zh-CN" altLang="zh-CN" sz="2200" dirty="0">
                <a:ea typeface="宋体" panose="02010600030101010101" pitchFamily="2" charset="-122"/>
              </a:rPr>
              <a:t>结尾的常量</a:t>
            </a:r>
            <a:r>
              <a:rPr lang="zh-CN" altLang="en-US" sz="2200" dirty="0">
                <a:ea typeface="宋体" panose="02010600030101010101" pitchFamily="2" charset="-122"/>
              </a:rPr>
              <a:t>类型</a:t>
            </a:r>
            <a:r>
              <a:rPr lang="zh-CN" altLang="zh-CN" sz="2200" dirty="0">
                <a:ea typeface="宋体" panose="02010600030101010101" pitchFamily="2" charset="-122"/>
              </a:rPr>
              <a:t>必须</a:t>
            </a:r>
            <a:r>
              <a:rPr lang="zh-CN" altLang="en-US" sz="2200" dirty="0">
                <a:ea typeface="宋体" panose="02010600030101010101" pitchFamily="2" charset="-122"/>
              </a:rPr>
              <a:t>是</a:t>
            </a:r>
            <a:r>
              <a:rPr lang="en-US" altLang="zh-CN" sz="22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int</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int</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200" dirty="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int</a:t>
            </a:r>
            <a:r>
              <a:rPr lang="zh-CN" altLang="en-US" sz="2200" dirty="0">
                <a:latin typeface="Courier New" panose="02070309020205020404" pitchFamily="49" charset="0"/>
                <a:ea typeface="宋体" panose="02010600030101010101" pitchFamily="2" charset="-122"/>
                <a:cs typeface="Courier New" panose="02070309020205020404" pitchFamily="49" charset="0"/>
              </a:rPr>
              <a:t>之一</a:t>
            </a:r>
            <a:r>
              <a:rPr lang="zh-CN" altLang="zh-CN" sz="2200" dirty="0">
                <a:ea typeface="宋体" panose="02010600030101010101" pitchFamily="2" charset="-122"/>
              </a:rPr>
              <a:t>。</a:t>
            </a:r>
          </a:p>
          <a:p>
            <a:pPr lvl="1"/>
            <a:r>
              <a:rPr lang="zh-CN" altLang="zh-CN" sz="2200" dirty="0">
                <a:latin typeface="Courier New" panose="02070309020205020404" pitchFamily="49" charset="0"/>
                <a:ea typeface="宋体" panose="02010600030101010101" pitchFamily="2" charset="-122"/>
                <a:cs typeface="Courier New" panose="02070309020205020404" pitchFamily="49" charset="0"/>
              </a:rPr>
              <a:t>L</a:t>
            </a:r>
            <a:r>
              <a:rPr lang="zh-CN" altLang="zh-CN" sz="2200" dirty="0">
                <a:ea typeface="宋体" panose="02010600030101010101" pitchFamily="2" charset="-122"/>
              </a:rPr>
              <a:t>（或</a:t>
            </a:r>
            <a:r>
              <a:rPr lang="zh-CN" altLang="zh-CN" sz="2200" dirty="0">
                <a:latin typeface="Courier New" panose="02070309020205020404" pitchFamily="49" charset="0"/>
                <a:ea typeface="宋体" panose="02010600030101010101" pitchFamily="2" charset="-122"/>
                <a:cs typeface="Courier New" panose="02070309020205020404" pitchFamily="49" charset="0"/>
              </a:rPr>
              <a:t>l）</a:t>
            </a:r>
            <a:r>
              <a:rPr lang="zh-CN" altLang="zh-CN" sz="2200" dirty="0">
                <a:ea typeface="宋体" panose="02010600030101010101" pitchFamily="2" charset="-122"/>
              </a:rPr>
              <a:t>结尾的十进制常量</a:t>
            </a:r>
            <a:r>
              <a:rPr lang="zh-CN" altLang="en-US" sz="2200" dirty="0">
                <a:ea typeface="宋体" panose="02010600030101010101" pitchFamily="2" charset="-122"/>
              </a:rPr>
              <a:t>类型</a:t>
            </a:r>
            <a:r>
              <a:rPr lang="zh-CN" altLang="zh-CN" sz="2200" dirty="0">
                <a:ea typeface="宋体" panose="02010600030101010101" pitchFamily="2" charset="-122"/>
              </a:rPr>
              <a:t>必须</a:t>
            </a:r>
            <a:r>
              <a:rPr lang="zh-CN" altLang="en-US" sz="2200" dirty="0">
                <a:ea typeface="宋体" panose="02010600030101010101" pitchFamily="2" charset="-122"/>
              </a:rPr>
              <a:t>是</a:t>
            </a:r>
            <a:r>
              <a:rPr lang="en-US" altLang="zh-CN" sz="22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int</a:t>
            </a:r>
            <a:r>
              <a:rPr lang="zh-CN" altLang="en-US" sz="2200" dirty="0">
                <a:ea typeface="宋体" panose="02010600030101010101" pitchFamily="2" charset="-122"/>
              </a:rPr>
              <a:t>或</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200" dirty="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long</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int</a:t>
            </a:r>
            <a:r>
              <a:rPr lang="zh-CN" altLang="zh-CN" sz="2200" dirty="0">
                <a:ea typeface="宋体" panose="02010600030101010101" pitchFamily="2" charset="-122"/>
              </a:rPr>
              <a:t>。</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F9D1F41D-4B02-5D9A-6C04-53D3923BEAE3}"/>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C53CE37-1D1B-1842-232A-1A83F60A582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7793EE-8886-E448-A0F2-8ACA0F56B5E8}"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AD41E39-661B-C981-7838-B82CCEAC509C}"/>
              </a:ext>
            </a:extLst>
          </p:cNvPr>
          <p:cNvSpPr>
            <a:spLocks noGrp="1"/>
          </p:cNvSpPr>
          <p:nvPr>
            <p:ph type="title"/>
          </p:nvPr>
        </p:nvSpPr>
        <p:spPr/>
        <p:txBody>
          <a:bodyPr/>
          <a:lstStyle/>
          <a:p>
            <a:r>
              <a:rPr lang="zh-CN" altLang="zh-CN">
                <a:ea typeface="宋体" panose="02010600030101010101" pitchFamily="2" charset="-122"/>
              </a:rPr>
              <a:t>基本类型</a:t>
            </a:r>
          </a:p>
        </p:txBody>
      </p:sp>
      <p:sp>
        <p:nvSpPr>
          <p:cNvPr id="3" name="Content Placeholder 2">
            <a:extLst>
              <a:ext uri="{FF2B5EF4-FFF2-40B4-BE49-F238E27FC236}">
                <a16:creationId xmlns:a16="http://schemas.microsoft.com/office/drawing/2014/main" id="{723748D9-A1DB-FB09-F4FD-7B2A5CF1F411}"/>
              </a:ext>
            </a:extLst>
          </p:cNvPr>
          <p:cNvSpPr>
            <a:spLocks noGrp="1"/>
          </p:cNvSpPr>
          <p:nvPr>
            <p:ph idx="1"/>
          </p:nvPr>
        </p:nvSpPr>
        <p:spPr>
          <a:xfrm>
            <a:off x="685800" y="1524000"/>
            <a:ext cx="7924800" cy="4800600"/>
          </a:xfrm>
        </p:spPr>
        <p:txBody>
          <a:bodyPr/>
          <a:lstStyle/>
          <a:p>
            <a:pPr>
              <a:defRPr/>
            </a:pPr>
            <a:r>
              <a:rPr lang="zh-CN" dirty="0"/>
              <a:t>C 的</a:t>
            </a:r>
            <a:r>
              <a:rPr lang="zh-CN" b="1" i="1" dirty="0"/>
              <a:t>基本</a:t>
            </a:r>
            <a:r>
              <a:rPr lang="zh-CN" dirty="0"/>
              <a:t>（内置）</a:t>
            </a:r>
            <a:r>
              <a:rPr lang="zh-CN" b="1" i="1" dirty="0"/>
              <a:t>类型：</a:t>
            </a:r>
          </a:p>
          <a:p>
            <a:pPr lvl="1">
              <a:defRPr/>
            </a:pPr>
            <a:r>
              <a:rPr lang="zh-CN" dirty="0">
                <a:ea typeface="+mn-ea"/>
                <a:cs typeface="+mn-cs"/>
              </a:rPr>
              <a:t>整数类型，包括长整</a:t>
            </a:r>
            <a:r>
              <a:rPr lang="zh-CN" altLang="en-US" dirty="0">
                <a:ea typeface="+mn-ea"/>
                <a:cs typeface="+mn-cs"/>
              </a:rPr>
              <a:t>型</a:t>
            </a:r>
            <a:r>
              <a:rPr lang="zh-CN" dirty="0">
                <a:ea typeface="+mn-ea"/>
                <a:cs typeface="+mn-cs"/>
              </a:rPr>
              <a:t>、短整</a:t>
            </a:r>
            <a:r>
              <a:rPr lang="zh-CN" altLang="en-US" dirty="0">
                <a:ea typeface="+mn-ea"/>
                <a:cs typeface="+mn-cs"/>
              </a:rPr>
              <a:t>型</a:t>
            </a:r>
            <a:r>
              <a:rPr lang="zh-CN" dirty="0">
                <a:ea typeface="+mn-ea"/>
                <a:cs typeface="+mn-cs"/>
              </a:rPr>
              <a:t>和无符号整</a:t>
            </a:r>
            <a:r>
              <a:rPr lang="zh-CN" altLang="en-US" dirty="0">
                <a:ea typeface="+mn-ea"/>
                <a:cs typeface="+mn-cs"/>
              </a:rPr>
              <a:t>型</a:t>
            </a:r>
            <a:endParaRPr lang="zh-CN" dirty="0">
              <a:ea typeface="+mn-ea"/>
              <a:cs typeface="+mn-cs"/>
            </a:endParaRPr>
          </a:p>
          <a:p>
            <a:pPr lvl="1">
              <a:defRPr/>
            </a:pPr>
            <a:r>
              <a:rPr lang="zh-CN" dirty="0">
                <a:ea typeface="+mn-ea"/>
                <a:cs typeface="+mn-cs"/>
              </a:rPr>
              <a:t>浮</a:t>
            </a:r>
            <a:r>
              <a:rPr lang="zh-CN" altLang="en-US" dirty="0">
                <a:ea typeface="+mn-ea"/>
                <a:cs typeface="+mn-cs"/>
              </a:rPr>
              <a:t>点</a:t>
            </a:r>
            <a:r>
              <a:rPr lang="zh-CN" dirty="0">
                <a:ea typeface="+mn-ea"/>
                <a:cs typeface="+mn-cs"/>
              </a:rPr>
              <a:t>类型（</a:t>
            </a:r>
            <a:r>
              <a:rPr lang="en-US" altLang="zh-CN" dirty="0">
                <a:latin typeface="Courier New" pitchFamily="49" charset="0"/>
                <a:ea typeface="+mn-ea"/>
                <a:cs typeface="Courier New" pitchFamily="49" charset="0"/>
              </a:rPr>
              <a:t>float, double</a:t>
            </a:r>
            <a:r>
              <a:rPr lang="zh-CN" altLang="en-US" dirty="0">
                <a:latin typeface="Courier New" pitchFamily="49" charset="0"/>
                <a:ea typeface="+mn-ea"/>
                <a:cs typeface="Courier New" pitchFamily="49" charset="0"/>
              </a:rPr>
              <a:t>，</a:t>
            </a:r>
            <a:r>
              <a:rPr lang="en-US" altLang="zh-CN" dirty="0">
                <a:latin typeface="Courier New" pitchFamily="49" charset="0"/>
                <a:ea typeface="+mn-ea"/>
                <a:cs typeface="Courier New" pitchFamily="49" charset="0"/>
              </a:rPr>
              <a:t>long double</a:t>
            </a:r>
            <a:r>
              <a:rPr lang="zh-CN" dirty="0">
                <a:ea typeface="+mn-ea"/>
                <a:cs typeface="+mn-cs"/>
              </a:rPr>
              <a:t>）</a:t>
            </a:r>
          </a:p>
          <a:p>
            <a:pPr lvl="1">
              <a:defRPr/>
            </a:pPr>
            <a:r>
              <a:rPr lang="en-US" altLang="zh-CN" dirty="0">
                <a:latin typeface="Courier New" pitchFamily="49" charset="0"/>
                <a:cs typeface="Courier New" pitchFamily="49" charset="0"/>
              </a:rPr>
              <a:t>char</a:t>
            </a:r>
          </a:p>
          <a:p>
            <a:pPr lvl="1">
              <a:defRPr/>
            </a:pPr>
            <a:r>
              <a:rPr lang="en-US" altLang="zh-CN" dirty="0">
                <a:latin typeface="Courier New" pitchFamily="49" charset="0"/>
                <a:ea typeface="+mn-ea"/>
                <a:cs typeface="Courier New" pitchFamily="49" charset="0"/>
              </a:rPr>
              <a:t>_Bool</a:t>
            </a:r>
            <a:r>
              <a:rPr lang="zh-CN" dirty="0">
                <a:ea typeface="+mn-ea"/>
                <a:cs typeface="+mn-cs"/>
              </a:rPr>
              <a:t>(C99)</a:t>
            </a:r>
          </a:p>
          <a:p>
            <a:pPr>
              <a:defRPr/>
            </a:pPr>
            <a:endParaRPr lang="en-US" dirty="0"/>
          </a:p>
        </p:txBody>
      </p:sp>
      <p:sp>
        <p:nvSpPr>
          <p:cNvPr id="4" name="Footer Placeholder 3">
            <a:extLst>
              <a:ext uri="{FF2B5EF4-FFF2-40B4-BE49-F238E27FC236}">
                <a16:creationId xmlns:a16="http://schemas.microsoft.com/office/drawing/2014/main" id="{63F34B9A-7454-2C9C-2BE6-8EBA5BD8DD3E}"/>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8D2AC7A-042A-1495-131B-4A65EF39D97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1A6144-25A6-4841-8248-7CF7BB391675}"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CFEF55E-5445-FDDA-628D-F3671047E5A9}"/>
              </a:ext>
            </a:extLst>
          </p:cNvPr>
          <p:cNvSpPr>
            <a:spLocks noGrp="1"/>
          </p:cNvSpPr>
          <p:nvPr>
            <p:ph type="title"/>
          </p:nvPr>
        </p:nvSpPr>
        <p:spPr/>
        <p:txBody>
          <a:bodyPr/>
          <a:lstStyle/>
          <a:p>
            <a:r>
              <a:rPr lang="zh-CN" altLang="zh-CN">
                <a:ea typeface="宋体" panose="02010600030101010101" pitchFamily="2" charset="-122"/>
              </a:rPr>
              <a:t>整数溢出</a:t>
            </a:r>
          </a:p>
        </p:txBody>
      </p:sp>
      <p:sp>
        <p:nvSpPr>
          <p:cNvPr id="32771" name="Content Placeholder 2">
            <a:extLst>
              <a:ext uri="{FF2B5EF4-FFF2-40B4-BE49-F238E27FC236}">
                <a16:creationId xmlns:a16="http://schemas.microsoft.com/office/drawing/2014/main" id="{108E85B8-2EE9-6E48-304A-E4B8ADBF94BB}"/>
              </a:ext>
            </a:extLst>
          </p:cNvPr>
          <p:cNvSpPr>
            <a:spLocks noGrp="1"/>
          </p:cNvSpPr>
          <p:nvPr>
            <p:ph idx="1"/>
          </p:nvPr>
        </p:nvSpPr>
        <p:spPr/>
        <p:txBody>
          <a:bodyPr/>
          <a:lstStyle/>
          <a:p>
            <a:r>
              <a:rPr lang="zh-CN" altLang="zh-CN" dirty="0">
                <a:ea typeface="宋体" panose="02010600030101010101" pitchFamily="2" charset="-122"/>
              </a:rPr>
              <a:t>当对整数执行算术运算时，结果可能会太大而无法表示。</a:t>
            </a:r>
          </a:p>
          <a:p>
            <a:r>
              <a:rPr lang="zh-CN" altLang="zh-CN" dirty="0">
                <a:ea typeface="宋体" panose="02010600030101010101" pitchFamily="2" charset="-122"/>
              </a:rPr>
              <a:t>例如，当对两个</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值执行算术运算时，结果必须能够表示为</a:t>
            </a:r>
            <a:r>
              <a:rPr lang="zh-CN" altLang="zh-CN" dirty="0">
                <a:latin typeface="Courier New" panose="02070309020205020404" pitchFamily="49" charset="0"/>
                <a:ea typeface="宋体" panose="02010600030101010101" pitchFamily="2" charset="-122"/>
                <a:cs typeface="Courier New" panose="02070309020205020404" pitchFamily="49" charset="0"/>
              </a:rPr>
              <a:t>int </a:t>
            </a:r>
            <a:r>
              <a:rPr lang="zh-CN" altLang="zh-CN" dirty="0">
                <a:ea typeface="宋体" panose="02010600030101010101" pitchFamily="2" charset="-122"/>
              </a:rPr>
              <a:t>。</a:t>
            </a:r>
          </a:p>
          <a:p>
            <a:r>
              <a:rPr lang="zh-CN" altLang="zh-CN" dirty="0">
                <a:ea typeface="宋体" panose="02010600030101010101" pitchFamily="2" charset="-122"/>
              </a:rPr>
              <a:t>如果结果不能表示为</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（因为它需要太多位），我们就说发生了</a:t>
            </a:r>
            <a:r>
              <a:rPr lang="zh-CN" altLang="zh-CN" b="1" i="1" dirty="0">
                <a:ea typeface="宋体" panose="02010600030101010101" pitchFamily="2" charset="-122"/>
              </a:rPr>
              <a:t>溢出。</a:t>
            </a:r>
          </a:p>
        </p:txBody>
      </p:sp>
      <p:sp>
        <p:nvSpPr>
          <p:cNvPr id="4" name="Footer Placeholder 3">
            <a:extLst>
              <a:ext uri="{FF2B5EF4-FFF2-40B4-BE49-F238E27FC236}">
                <a16:creationId xmlns:a16="http://schemas.microsoft.com/office/drawing/2014/main" id="{F32A301E-0B27-B9AC-7131-F3B0EA69C8A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5E5330-8ED9-61E5-FE20-872A4DE2EBF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831861-FC22-B04F-A85F-571EE7DCCBC1}"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A1C33FE-F07A-6874-163D-11B2555943D1}"/>
              </a:ext>
            </a:extLst>
          </p:cNvPr>
          <p:cNvSpPr>
            <a:spLocks noGrp="1"/>
          </p:cNvSpPr>
          <p:nvPr>
            <p:ph type="title"/>
          </p:nvPr>
        </p:nvSpPr>
        <p:spPr/>
        <p:txBody>
          <a:bodyPr/>
          <a:lstStyle/>
          <a:p>
            <a:r>
              <a:rPr lang="zh-CN" altLang="zh-CN">
                <a:ea typeface="宋体" panose="02010600030101010101" pitchFamily="2" charset="-122"/>
              </a:rPr>
              <a:t>整数溢出</a:t>
            </a:r>
          </a:p>
        </p:txBody>
      </p:sp>
      <p:sp>
        <p:nvSpPr>
          <p:cNvPr id="3" name="Content Placeholder 2">
            <a:extLst>
              <a:ext uri="{FF2B5EF4-FFF2-40B4-BE49-F238E27FC236}">
                <a16:creationId xmlns:a16="http://schemas.microsoft.com/office/drawing/2014/main" id="{890C8BCF-3DB7-C0B8-1BBD-25B64B46589B}"/>
              </a:ext>
            </a:extLst>
          </p:cNvPr>
          <p:cNvSpPr>
            <a:spLocks noGrp="1"/>
          </p:cNvSpPr>
          <p:nvPr>
            <p:ph idx="1"/>
          </p:nvPr>
        </p:nvSpPr>
        <p:spPr/>
        <p:txBody>
          <a:bodyPr/>
          <a:lstStyle/>
          <a:p>
            <a:pPr>
              <a:defRPr/>
            </a:pPr>
            <a:r>
              <a:rPr lang="zh-CN" dirty="0"/>
              <a:t>发生整数溢出时的行为取决于操作数是有符号还是无符号。</a:t>
            </a:r>
          </a:p>
          <a:p>
            <a:pPr lvl="1">
              <a:defRPr/>
            </a:pPr>
            <a:r>
              <a:rPr lang="zh-CN" altLang="en-US" b="1" dirty="0">
                <a:ea typeface="+mn-ea"/>
                <a:cs typeface="+mn-cs"/>
              </a:rPr>
              <a:t>有</a:t>
            </a:r>
            <a:r>
              <a:rPr lang="zh-CN" b="1" dirty="0">
                <a:ea typeface="+mn-ea"/>
                <a:cs typeface="+mn-cs"/>
              </a:rPr>
              <a:t>符号整数</a:t>
            </a:r>
            <a:r>
              <a:rPr lang="zh-CN" dirty="0">
                <a:ea typeface="+mn-ea"/>
                <a:cs typeface="+mn-cs"/>
              </a:rPr>
              <a:t>进行操作期间发生溢出时，程序的行为是未定义的。</a:t>
            </a:r>
          </a:p>
          <a:p>
            <a:pPr lvl="1">
              <a:defRPr/>
            </a:pPr>
            <a:r>
              <a:rPr lang="zh-CN" b="1" dirty="0">
                <a:ea typeface="+mn-ea"/>
                <a:cs typeface="+mn-cs"/>
              </a:rPr>
              <a:t>无符号整数</a:t>
            </a:r>
            <a:r>
              <a:rPr lang="zh-CN" dirty="0">
                <a:ea typeface="+mn-ea"/>
                <a:cs typeface="+mn-cs"/>
              </a:rPr>
              <a:t>的操作期间发生溢出时，结果</a:t>
            </a:r>
            <a:r>
              <a:rPr lang="zh-CN" altLang="en-US" dirty="0">
                <a:ea typeface="+mn-ea"/>
                <a:cs typeface="+mn-cs"/>
              </a:rPr>
              <a:t>是确定的</a:t>
            </a:r>
            <a:r>
              <a:rPr lang="zh-CN" dirty="0">
                <a:ea typeface="+mn-ea"/>
                <a:cs typeface="+mn-cs"/>
              </a:rPr>
              <a:t>：我们得到正确的答案模 2 </a:t>
            </a:r>
            <a:r>
              <a:rPr lang="zh-CN" baseline="30000" dirty="0">
                <a:ea typeface="+mn-ea"/>
                <a:cs typeface="+mn-cs"/>
              </a:rPr>
              <a:t>n </a:t>
            </a:r>
            <a:r>
              <a:rPr lang="zh-CN" dirty="0">
                <a:ea typeface="+mn-ea"/>
                <a:cs typeface="+mn-cs"/>
              </a:rPr>
              <a:t>，其中n是用于存储结果的位数。</a:t>
            </a:r>
          </a:p>
        </p:txBody>
      </p:sp>
      <p:sp>
        <p:nvSpPr>
          <p:cNvPr id="4" name="Footer Placeholder 3">
            <a:extLst>
              <a:ext uri="{FF2B5EF4-FFF2-40B4-BE49-F238E27FC236}">
                <a16:creationId xmlns:a16="http://schemas.microsoft.com/office/drawing/2014/main" id="{AFB4CEB8-67DB-7275-CA35-3B10703BFBA2}"/>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B200CBC-634C-44B6-32B2-D5CD0C826D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B89825-609C-1E4D-A54F-4A193AC942AB}"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16283D2-D425-6CFE-3D4E-1C00A56240C6}"/>
              </a:ext>
            </a:extLst>
          </p:cNvPr>
          <p:cNvSpPr>
            <a:spLocks noGrp="1"/>
          </p:cNvSpPr>
          <p:nvPr>
            <p:ph type="title"/>
          </p:nvPr>
        </p:nvSpPr>
        <p:spPr/>
        <p:txBody>
          <a:bodyPr/>
          <a:lstStyle/>
          <a:p>
            <a:r>
              <a:rPr lang="zh-CN" altLang="zh-CN">
                <a:ea typeface="宋体" panose="02010600030101010101" pitchFamily="2" charset="-122"/>
              </a:rPr>
              <a:t>读写整数</a:t>
            </a:r>
          </a:p>
        </p:txBody>
      </p:sp>
      <p:sp>
        <p:nvSpPr>
          <p:cNvPr id="34819" name="Content Placeholder 2">
            <a:extLst>
              <a:ext uri="{FF2B5EF4-FFF2-40B4-BE49-F238E27FC236}">
                <a16:creationId xmlns:a16="http://schemas.microsoft.com/office/drawing/2014/main" id="{6B6E58FD-DC50-0A4E-13C4-E1196FEBFBBD}"/>
              </a:ext>
            </a:extLst>
          </p:cNvPr>
          <p:cNvSpPr>
            <a:spLocks noGrp="1"/>
          </p:cNvSpPr>
          <p:nvPr>
            <p:ph idx="1"/>
          </p:nvPr>
        </p:nvSpPr>
        <p:spPr/>
        <p:txBody>
          <a:bodyPr/>
          <a:lstStyle/>
          <a:p>
            <a:r>
              <a:rPr lang="zh-CN" altLang="zh-CN" sz="2600" dirty="0">
                <a:ea typeface="宋体" panose="02010600030101010101" pitchFamily="2" charset="-122"/>
              </a:rPr>
              <a:t>读取和写入无符号</a:t>
            </a:r>
            <a:r>
              <a:rPr lang="zh-CN" altLang="en-US" sz="2600" dirty="0">
                <a:ea typeface="宋体" panose="02010600030101010101" pitchFamily="2" charset="-122"/>
              </a:rPr>
              <a:t>整型</a:t>
            </a:r>
            <a:r>
              <a:rPr lang="zh-CN" altLang="zh-CN" sz="2600" dirty="0">
                <a:ea typeface="宋体" panose="02010600030101010101" pitchFamily="2" charset="-122"/>
              </a:rPr>
              <a:t>、短整</a:t>
            </a:r>
            <a:r>
              <a:rPr lang="zh-CN" altLang="en-US" sz="2600" dirty="0">
                <a:ea typeface="宋体" panose="02010600030101010101" pitchFamily="2" charset="-122"/>
              </a:rPr>
              <a:t>型</a:t>
            </a:r>
            <a:r>
              <a:rPr lang="zh-CN" altLang="zh-CN" sz="2600" dirty="0">
                <a:ea typeface="宋体" panose="02010600030101010101" pitchFamily="2" charset="-122"/>
              </a:rPr>
              <a:t>和长整</a:t>
            </a:r>
            <a:r>
              <a:rPr lang="zh-CN" altLang="en-US" sz="2600" dirty="0">
                <a:ea typeface="宋体" panose="02010600030101010101" pitchFamily="2" charset="-122"/>
              </a:rPr>
              <a:t>型</a:t>
            </a:r>
            <a:r>
              <a:rPr lang="zh-CN" altLang="zh-CN" sz="2600" dirty="0">
                <a:ea typeface="宋体" panose="02010600030101010101" pitchFamily="2" charset="-122"/>
              </a:rPr>
              <a:t>需要新的转换说明符。</a:t>
            </a:r>
          </a:p>
          <a:p>
            <a:r>
              <a:rPr lang="zh-CN" altLang="zh-CN" sz="2600" dirty="0">
                <a:ea typeface="宋体" panose="02010600030101010101" pitchFamily="2" charset="-122"/>
              </a:rPr>
              <a:t>读取或写入</a:t>
            </a:r>
            <a:r>
              <a:rPr lang="zh-CN" altLang="zh-CN" sz="2600" b="1" dirty="0">
                <a:ea typeface="宋体" panose="02010600030101010101" pitchFamily="2" charset="-122"/>
              </a:rPr>
              <a:t>无符号整</a:t>
            </a:r>
            <a:r>
              <a:rPr lang="zh-CN" altLang="en-US" sz="2600" b="1" dirty="0">
                <a:ea typeface="宋体" panose="02010600030101010101" pitchFamily="2" charset="-122"/>
              </a:rPr>
              <a:t>型</a:t>
            </a:r>
            <a:r>
              <a:rPr lang="zh-CN" altLang="zh-CN" sz="2600" dirty="0">
                <a:ea typeface="宋体" panose="02010600030101010101" pitchFamily="2" charset="-122"/>
              </a:rPr>
              <a:t>时，在转换规范中使用字母</a:t>
            </a:r>
            <a:r>
              <a:rPr lang="zh-CN" altLang="zh-CN" sz="2600" dirty="0">
                <a:latin typeface="Courier New" panose="02070309020205020404" pitchFamily="49" charset="0"/>
                <a:ea typeface="宋体" panose="02010600030101010101" pitchFamily="2" charset="-122"/>
                <a:cs typeface="Courier New" panose="02070309020205020404" pitchFamily="49" charset="0"/>
              </a:rPr>
              <a:t>u</a:t>
            </a:r>
            <a:r>
              <a:rPr lang="zh-CN" altLang="zh-CN" sz="2600" dirty="0">
                <a:ea typeface="宋体" panose="02010600030101010101" pitchFamily="2" charset="-122"/>
              </a:rPr>
              <a:t>、</a:t>
            </a:r>
            <a:r>
              <a:rPr lang="zh-CN" altLang="zh-CN" sz="2600" dirty="0">
                <a:latin typeface="Courier New" panose="02070309020205020404" pitchFamily="49" charset="0"/>
                <a:ea typeface="宋体" panose="02010600030101010101" pitchFamily="2" charset="-122"/>
                <a:cs typeface="Courier New" panose="02070309020205020404" pitchFamily="49" charset="0"/>
              </a:rPr>
              <a:t>o</a:t>
            </a:r>
            <a:r>
              <a:rPr lang="zh-CN" altLang="zh-CN" sz="2600" dirty="0">
                <a:ea typeface="宋体" panose="02010600030101010101" pitchFamily="2" charset="-122"/>
              </a:rPr>
              <a:t>或</a:t>
            </a:r>
            <a:r>
              <a:rPr lang="zh-CN" altLang="zh-CN" sz="2600" dirty="0">
                <a:latin typeface="Courier New" panose="02070309020205020404" pitchFamily="49" charset="0"/>
                <a:ea typeface="宋体" panose="02010600030101010101" pitchFamily="2" charset="-122"/>
                <a:cs typeface="Courier New" panose="02070309020205020404" pitchFamily="49" charset="0"/>
              </a:rPr>
              <a:t>x</a:t>
            </a:r>
            <a:r>
              <a:rPr lang="zh-CN" altLang="zh-CN" sz="2600" dirty="0">
                <a:ea typeface="宋体" panose="02010600030101010101" pitchFamily="2" charset="-122"/>
              </a:rPr>
              <a:t>代替</a:t>
            </a:r>
            <a:r>
              <a:rPr lang="zh-CN" altLang="zh-CN" sz="2600" dirty="0">
                <a:latin typeface="Courier New" panose="02070309020205020404" pitchFamily="49" charset="0"/>
                <a:ea typeface="宋体" panose="02010600030101010101" pitchFamily="2" charset="-122"/>
                <a:cs typeface="Courier New" panose="02070309020205020404" pitchFamily="49" charset="0"/>
              </a:rPr>
              <a:t>d。</a:t>
            </a:r>
          </a:p>
          <a:p>
            <a:pPr>
              <a:lnSpc>
                <a:spcPct val="80000"/>
              </a:lnSpc>
              <a:spcBef>
                <a:spcPts val="10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unsigned int u;</a:t>
            </a:r>
          </a:p>
          <a:p>
            <a:pPr>
              <a:lnSpc>
                <a:spcPct val="50000"/>
              </a:lnSpc>
              <a:spcBef>
                <a:spcPct val="0"/>
              </a:spcBef>
              <a:buFontTx/>
              <a:buNone/>
            </a:pPr>
            <a:r>
              <a:rPr lang="zh-CN" altLang="zh-CN" sz="22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scanf("%u", &amp;u); /* 以 10 为底读取 u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printf("%u", u); /* 以 10 为底写入 u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scanf("%o", &amp;u); /* 以 8 为基数读取 u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printf("%o", u); /* 以 8 为基数写入 u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scanf("%x", &amp;u); /* 以 16 为基数读取 u */</a:t>
            </a:r>
          </a:p>
          <a:p>
            <a:pPr>
              <a:lnSpc>
                <a:spcPct val="80000"/>
              </a:lnSpc>
              <a:spcBef>
                <a:spcPts val="4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printf("%x", u); /* 以 16 为基数写入 u */</a:t>
            </a:r>
          </a:p>
        </p:txBody>
      </p:sp>
      <p:sp>
        <p:nvSpPr>
          <p:cNvPr id="4" name="Footer Placeholder 3">
            <a:extLst>
              <a:ext uri="{FF2B5EF4-FFF2-40B4-BE49-F238E27FC236}">
                <a16:creationId xmlns:a16="http://schemas.microsoft.com/office/drawing/2014/main" id="{6FA2131D-8765-AC42-BA27-9BB2D1A29BD2}"/>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09720E2-11A2-4271-7F57-606F249B976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C863F3-D136-1B40-BBFA-69E3E9975087}"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8E34E70-2931-A5DD-FE24-022D3653E95D}"/>
              </a:ext>
            </a:extLst>
          </p:cNvPr>
          <p:cNvSpPr>
            <a:spLocks noGrp="1"/>
          </p:cNvSpPr>
          <p:nvPr>
            <p:ph type="title"/>
          </p:nvPr>
        </p:nvSpPr>
        <p:spPr/>
        <p:txBody>
          <a:bodyPr/>
          <a:lstStyle/>
          <a:p>
            <a:r>
              <a:rPr lang="zh-CN" altLang="zh-CN">
                <a:ea typeface="宋体" panose="02010600030101010101" pitchFamily="2" charset="-122"/>
              </a:rPr>
              <a:t>读写整数</a:t>
            </a:r>
          </a:p>
        </p:txBody>
      </p:sp>
      <p:sp>
        <p:nvSpPr>
          <p:cNvPr id="35843" name="Content Placeholder 2">
            <a:extLst>
              <a:ext uri="{FF2B5EF4-FFF2-40B4-BE49-F238E27FC236}">
                <a16:creationId xmlns:a16="http://schemas.microsoft.com/office/drawing/2014/main" id="{AAD05005-0429-461A-5750-894F53E0A6C4}"/>
              </a:ext>
            </a:extLst>
          </p:cNvPr>
          <p:cNvSpPr>
            <a:spLocks noGrp="1"/>
          </p:cNvSpPr>
          <p:nvPr>
            <p:ph idx="1"/>
          </p:nvPr>
        </p:nvSpPr>
        <p:spPr/>
        <p:txBody>
          <a:bodyPr/>
          <a:lstStyle/>
          <a:p>
            <a:r>
              <a:rPr lang="zh-CN" altLang="zh-CN" dirty="0">
                <a:ea typeface="宋体" panose="02010600030101010101" pitchFamily="2" charset="-122"/>
              </a:rPr>
              <a:t>读取或写入</a:t>
            </a:r>
            <a:r>
              <a:rPr lang="zh-CN" altLang="zh-CN" b="1" dirty="0">
                <a:ea typeface="宋体" panose="02010600030101010101" pitchFamily="2" charset="-122"/>
              </a:rPr>
              <a:t>短整</a:t>
            </a:r>
            <a:r>
              <a:rPr lang="zh-CN" altLang="en-US" b="1" dirty="0">
                <a:ea typeface="宋体" panose="02010600030101010101" pitchFamily="2" charset="-122"/>
              </a:rPr>
              <a:t>型</a:t>
            </a:r>
            <a:r>
              <a:rPr lang="zh-CN" altLang="en-US" dirty="0">
                <a:ea typeface="宋体" panose="02010600030101010101" pitchFamily="2" charset="-122"/>
              </a:rPr>
              <a:t>（</a:t>
            </a:r>
            <a:r>
              <a:rPr lang="en-US" altLang="zh-CN" dirty="0">
                <a:ea typeface="宋体" panose="02010600030101010101" pitchFamily="2" charset="-122"/>
              </a:rPr>
              <a:t>short</a:t>
            </a:r>
            <a:r>
              <a:rPr lang="zh-CN" altLang="en-US" dirty="0">
                <a:ea typeface="宋体" panose="02010600030101010101" pitchFamily="2" charset="-122"/>
              </a:rPr>
              <a:t>）</a:t>
            </a:r>
            <a:r>
              <a:rPr lang="zh-CN" altLang="zh-CN" dirty="0">
                <a:ea typeface="宋体" panose="02010600030101010101" pitchFamily="2" charset="-122"/>
              </a:rPr>
              <a:t>时，将字母</a:t>
            </a:r>
            <a:r>
              <a:rPr lang="zh-CN" altLang="zh-CN" dirty="0">
                <a:latin typeface="Courier New" panose="02070309020205020404" pitchFamily="49" charset="0"/>
                <a:ea typeface="宋体" panose="02010600030101010101" pitchFamily="2" charset="-122"/>
                <a:cs typeface="Courier New" panose="02070309020205020404" pitchFamily="49" charset="0"/>
              </a:rPr>
              <a:t>h放在d </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o</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u</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x</a:t>
            </a:r>
            <a:r>
              <a:rPr lang="zh-CN" altLang="zh-CN" dirty="0">
                <a:ea typeface="宋体" panose="02010600030101010101" pitchFamily="2" charset="-122"/>
              </a:rPr>
              <a:t>前面：</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short s;</a:t>
            </a:r>
          </a:p>
          <a:p>
            <a:pPr>
              <a:lnSpc>
                <a:spcPct val="50000"/>
              </a:lnSpc>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hd</a:t>
            </a:r>
            <a:r>
              <a:rPr lang="en-US" altLang="zh-CN" sz="2400" dirty="0">
                <a:latin typeface="Courier New" panose="02070309020205020404" pitchFamily="49" charset="0"/>
                <a:ea typeface="宋体" panose="02010600030101010101" pitchFamily="2" charset="-122"/>
                <a:cs typeface="Courier New" panose="02070309020205020404" pitchFamily="49" charset="0"/>
              </a:rPr>
              <a:t>", &amp;s);</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hd</a:t>
            </a:r>
            <a:r>
              <a:rPr lang="en-US" altLang="zh-CN" sz="2400" dirty="0">
                <a:latin typeface="Courier New" panose="02070309020205020404" pitchFamily="49" charset="0"/>
                <a:ea typeface="宋体" panose="02010600030101010101" pitchFamily="2" charset="-122"/>
                <a:cs typeface="Courier New" panose="02070309020205020404" pitchFamily="49" charset="0"/>
              </a:rPr>
              <a:t>", s);</a:t>
            </a:r>
          </a:p>
          <a:p>
            <a:r>
              <a:rPr lang="zh-CN" altLang="zh-CN" dirty="0">
                <a:ea typeface="宋体" panose="02010600030101010101" pitchFamily="2" charset="-122"/>
              </a:rPr>
              <a:t>读取或写入</a:t>
            </a:r>
            <a:r>
              <a:rPr lang="zh-CN" altLang="zh-CN" b="1" dirty="0">
                <a:ea typeface="宋体" panose="02010600030101010101" pitchFamily="2" charset="-122"/>
              </a:rPr>
              <a:t>长整</a:t>
            </a:r>
            <a:r>
              <a:rPr lang="zh-CN" altLang="en-US" b="1" dirty="0">
                <a:ea typeface="宋体" panose="02010600030101010101" pitchFamily="2" charset="-122"/>
              </a:rPr>
              <a:t>型</a:t>
            </a:r>
            <a:r>
              <a:rPr lang="zh-CN" altLang="en-US" dirty="0">
                <a:ea typeface="宋体" panose="02010600030101010101" pitchFamily="2" charset="-122"/>
              </a:rPr>
              <a:t>（</a:t>
            </a:r>
            <a:r>
              <a:rPr lang="en-US" altLang="zh-CN" dirty="0">
                <a:ea typeface="宋体" panose="02010600030101010101" pitchFamily="2" charset="-122"/>
              </a:rPr>
              <a:t>long</a:t>
            </a:r>
            <a:r>
              <a:rPr lang="zh-CN" altLang="en-US" dirty="0">
                <a:ea typeface="宋体" panose="02010600030101010101" pitchFamily="2" charset="-122"/>
              </a:rPr>
              <a:t>）</a:t>
            </a:r>
            <a:r>
              <a:rPr lang="zh-CN" altLang="zh-CN" dirty="0">
                <a:ea typeface="宋体" panose="02010600030101010101" pitchFamily="2" charset="-122"/>
              </a:rPr>
              <a:t>时，将字母</a:t>
            </a:r>
            <a:r>
              <a:rPr lang="zh-CN" altLang="zh-CN" dirty="0">
                <a:latin typeface="Courier New" panose="02070309020205020404" pitchFamily="49" charset="0"/>
                <a:ea typeface="宋体" panose="02010600030101010101" pitchFamily="2" charset="-122"/>
                <a:cs typeface="Courier New" panose="02070309020205020404" pitchFamily="49" charset="0"/>
              </a:rPr>
              <a:t>l</a:t>
            </a:r>
            <a:r>
              <a:rPr lang="zh-CN" altLang="zh-CN" dirty="0">
                <a:ea typeface="宋体" panose="02010600030101010101" pitchFamily="2" charset="-122"/>
              </a:rPr>
              <a:t>放在</a:t>
            </a:r>
            <a:r>
              <a:rPr lang="zh-CN" altLang="zh-CN" dirty="0">
                <a:latin typeface="Courier New" panose="02070309020205020404" pitchFamily="49" charset="0"/>
                <a:ea typeface="宋体" panose="02010600030101010101" pitchFamily="2" charset="-122"/>
                <a:cs typeface="Courier New" panose="02070309020205020404" pitchFamily="49" charset="0"/>
              </a:rPr>
              <a:t>d </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o</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u</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x前面</a:t>
            </a:r>
            <a:r>
              <a:rPr lang="zh-CN" altLang="zh-CN" dirty="0">
                <a:ea typeface="宋体" panose="02010600030101010101" pitchFamily="2" charset="-122"/>
                <a:cs typeface="Courier New" panose="02070309020205020404" pitchFamily="49" charset="0"/>
              </a:rPr>
              <a:t>。</a:t>
            </a:r>
          </a:p>
          <a:p>
            <a:r>
              <a:rPr lang="zh-CN" altLang="zh-CN" dirty="0">
                <a:ea typeface="宋体" panose="02010600030101010101" pitchFamily="2" charset="-122"/>
              </a:rPr>
              <a:t>读取或写入</a:t>
            </a:r>
            <a:r>
              <a:rPr lang="zh-CN" altLang="zh-CN" b="1" dirty="0">
                <a:ea typeface="宋体" panose="02010600030101010101" pitchFamily="2" charset="-122"/>
                <a:cs typeface="Courier New" panose="02070309020205020404" pitchFamily="49" charset="0"/>
              </a:rPr>
              <a:t>长</a:t>
            </a:r>
            <a:r>
              <a:rPr lang="zh-CN" altLang="zh-CN" b="1" dirty="0">
                <a:ea typeface="宋体" panose="02010600030101010101" pitchFamily="2" charset="-122"/>
              </a:rPr>
              <a:t>整</a:t>
            </a:r>
            <a:r>
              <a:rPr lang="zh-CN" altLang="en-US" b="1" dirty="0">
                <a:ea typeface="宋体" panose="02010600030101010101" pitchFamily="2" charset="-122"/>
              </a:rPr>
              <a:t>型</a:t>
            </a:r>
            <a:r>
              <a:rPr lang="zh-CN" altLang="en-US" dirty="0">
                <a:ea typeface="宋体" panose="02010600030101010101" pitchFamily="2" charset="-122"/>
              </a:rPr>
              <a:t>（</a:t>
            </a:r>
            <a:r>
              <a:rPr lang="en-US" altLang="zh-CN" dirty="0">
                <a:ea typeface="宋体" panose="02010600030101010101" pitchFamily="2" charset="-122"/>
                <a:cs typeface="Courier New" panose="02070309020205020404" pitchFamily="49" charset="0"/>
              </a:rPr>
              <a:t>long </a:t>
            </a:r>
            <a:r>
              <a:rPr lang="en-US" altLang="zh-CN" dirty="0" err="1">
                <a:ea typeface="宋体" panose="02010600030101010101" pitchFamily="2" charset="-122"/>
                <a:cs typeface="Courier New" panose="02070309020205020404" pitchFamily="49" charset="0"/>
              </a:rPr>
              <a:t>long</a:t>
            </a:r>
            <a:r>
              <a:rPr lang="zh-CN" altLang="en-US" dirty="0">
                <a:ea typeface="宋体" panose="02010600030101010101" pitchFamily="2" charset="-122"/>
              </a:rPr>
              <a:t>）</a:t>
            </a:r>
            <a:r>
              <a:rPr lang="zh-CN" altLang="zh-CN" dirty="0">
                <a:ea typeface="宋体" panose="02010600030101010101" pitchFamily="2" charset="-122"/>
              </a:rPr>
              <a:t>（仅限 C99），将字母</a:t>
            </a:r>
            <a:r>
              <a:rPr lang="zh-CN" altLang="zh-CN" dirty="0">
                <a:latin typeface="Courier New" panose="02070309020205020404" pitchFamily="49" charset="0"/>
                <a:ea typeface="宋体" panose="02010600030101010101" pitchFamily="2" charset="-122"/>
                <a:cs typeface="Courier New" panose="02070309020205020404" pitchFamily="49" charset="0"/>
              </a:rPr>
              <a:t>ll放在d</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o</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u</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x</a:t>
            </a:r>
            <a:r>
              <a:rPr lang="zh-CN" altLang="zh-CN" dirty="0">
                <a:ea typeface="宋体" panose="02010600030101010101" pitchFamily="2" charset="-122"/>
              </a:rPr>
              <a:t>前面</a:t>
            </a:r>
            <a:r>
              <a:rPr lang="zh-CN" altLang="zh-CN" dirty="0">
                <a:ea typeface="宋体" panose="02010600030101010101" pitchFamily="2" charset="-122"/>
                <a:cs typeface="Courier New" panose="02070309020205020404" pitchFamily="49" charset="0"/>
              </a:rPr>
              <a:t>。</a:t>
            </a:r>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4E96FBBE-8C7B-D932-6FC3-46A32F3AA4D0}"/>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EB337D5-8D40-6BEB-0733-3EC390A95C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4C3D0D-1B59-7D44-9AB4-A968372F03E1}"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AF1AA10-B98F-8DC7-99BF-A2F11A8F346F}"/>
              </a:ext>
            </a:extLst>
          </p:cNvPr>
          <p:cNvSpPr>
            <a:spLocks noGrp="1"/>
          </p:cNvSpPr>
          <p:nvPr>
            <p:ph type="title"/>
          </p:nvPr>
        </p:nvSpPr>
        <p:spPr/>
        <p:txBody>
          <a:bodyPr/>
          <a:lstStyle/>
          <a:p>
            <a:r>
              <a:rPr lang="zh-CN" altLang="zh-CN" dirty="0">
                <a:ea typeface="宋体" panose="02010600030101010101" pitchFamily="2" charset="-122"/>
              </a:rPr>
              <a:t>程序：对一系列数字求和</a:t>
            </a:r>
          </a:p>
        </p:txBody>
      </p:sp>
      <p:sp>
        <p:nvSpPr>
          <p:cNvPr id="36867" name="Content Placeholder 2">
            <a:extLst>
              <a:ext uri="{FF2B5EF4-FFF2-40B4-BE49-F238E27FC236}">
                <a16:creationId xmlns:a16="http://schemas.microsoft.com/office/drawing/2014/main" id="{4102ADF0-A333-8B36-D1BC-2B746549CDEC}"/>
              </a:ext>
            </a:extLst>
          </p:cNvPr>
          <p:cNvSpPr>
            <a:spLocks noGrp="1"/>
          </p:cNvSpPr>
          <p:nvPr>
            <p:ph idx="1"/>
          </p:nvPr>
        </p:nvSpPr>
        <p:spPr>
          <a:xfrm>
            <a:off x="685800" y="1600200"/>
            <a:ext cx="7772400" cy="4724400"/>
          </a:xfrm>
        </p:spPr>
        <p:txBody>
          <a:bodyPr/>
          <a:lstStyle/>
          <a:p>
            <a:r>
              <a:rPr lang="zh-CN" altLang="zh-CN" sz="2400" dirty="0">
                <a:ea typeface="宋体" panose="02010600030101010101" pitchFamily="2" charset="-122"/>
              </a:rPr>
              <a:t>sum.c程序（第 6 章）对一系列整数求和</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p>
          <a:p>
            <a:r>
              <a:rPr lang="zh-CN" altLang="en-US" sz="2400" dirty="0">
                <a:latin typeface="Courier New" panose="02070309020205020404" pitchFamily="49" charset="0"/>
                <a:ea typeface="宋体" panose="02010600030101010101" pitchFamily="2" charset="-122"/>
                <a:cs typeface="Courier New" panose="02070309020205020404" pitchFamily="49" charset="0"/>
              </a:rPr>
              <a:t>该程序的一个问题是</a:t>
            </a:r>
            <a:r>
              <a:rPr lang="en-US" altLang="zh-CN" sz="2400" dirty="0">
                <a:latin typeface="Courier New" panose="02070309020205020404" pitchFamily="49" charset="0"/>
                <a:ea typeface="宋体" panose="02010600030101010101" pitchFamily="2" charset="-122"/>
                <a:cs typeface="Courier New" panose="02070309020205020404" pitchFamily="49" charset="0"/>
              </a:rPr>
              <a:t>sum</a:t>
            </a:r>
            <a:r>
              <a:rPr lang="zh-CN" altLang="en-US" sz="2400" dirty="0">
                <a:latin typeface="Courier New" panose="02070309020205020404" pitchFamily="49" charset="0"/>
                <a:ea typeface="宋体" panose="02010600030101010101" pitchFamily="2" charset="-122"/>
                <a:cs typeface="Courier New" panose="02070309020205020404" pitchFamily="49" charset="0"/>
              </a:rPr>
              <a:t>的值可能超出</a:t>
            </a:r>
            <a:r>
              <a:rPr lang="zh-CN" altLang="zh-CN" sz="2400" dirty="0">
                <a:latin typeface="Courier New" panose="02070309020205020404" pitchFamily="49" charset="0"/>
                <a:ea typeface="宋体" panose="02010600030101010101" pitchFamily="2" charset="-122"/>
                <a:cs typeface="Courier New" panose="02070309020205020404" pitchFamily="49" charset="0"/>
              </a:rPr>
              <a:t>int</a:t>
            </a:r>
            <a:r>
              <a:rPr lang="zh-CN" altLang="zh-CN" sz="2400" dirty="0">
                <a:ea typeface="宋体" panose="02010600030101010101" pitchFamily="2" charset="-122"/>
              </a:rPr>
              <a:t>变量允许的最大值。</a:t>
            </a:r>
          </a:p>
          <a:p>
            <a:r>
              <a:rPr lang="zh-CN" altLang="zh-CN" sz="2400" dirty="0">
                <a:ea typeface="宋体" panose="02010600030101010101" pitchFamily="2" charset="-122"/>
              </a:rPr>
              <a:t>如果程序在整数长度为 16 位的机器上运行，可能会发生以下情况：</a:t>
            </a:r>
          </a:p>
          <a:p>
            <a:pPr>
              <a:lnSpc>
                <a:spcPct val="80000"/>
              </a:lnSpc>
              <a:spcBef>
                <a:spcPts val="10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zh-CN" altLang="zh-CN" sz="1800" dirty="0">
                <a:latin typeface="Courier New" panose="02070309020205020404" pitchFamily="49" charset="0"/>
                <a:ea typeface="宋体" panose="02010600030101010101" pitchFamily="2" charset="-122"/>
                <a:cs typeface="Courier New" panose="02070309020205020404" pitchFamily="49" charset="0"/>
              </a:rPr>
              <a:t>该程序对一系列整数求和。</a:t>
            </a:r>
          </a:p>
          <a:p>
            <a:pPr>
              <a:lnSpc>
                <a:spcPct val="80000"/>
              </a:lnSpc>
              <a:spcBef>
                <a:spcPts val="5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zh-CN" altLang="zh-CN" sz="1800" dirty="0">
                <a:latin typeface="Courier New" panose="02070309020205020404" pitchFamily="49" charset="0"/>
                <a:ea typeface="宋体" panose="02010600030101010101" pitchFamily="2" charset="-122"/>
                <a:cs typeface="Courier New" panose="02070309020205020404" pitchFamily="49" charset="0"/>
              </a:rPr>
              <a:t>输入整数（0 终止）： </a:t>
            </a:r>
            <a:r>
              <a:rPr lang="zh-CN" altLang="zh-CN" sz="1800" u="sng" dirty="0">
                <a:latin typeface="Courier New" panose="02070309020205020404" pitchFamily="49" charset="0"/>
                <a:ea typeface="宋体" panose="02010600030101010101" pitchFamily="2" charset="-122"/>
                <a:cs typeface="Courier New" panose="02070309020205020404" pitchFamily="49" charset="0"/>
              </a:rPr>
              <a:t>10000 20000 30000 0</a:t>
            </a:r>
          </a:p>
          <a:p>
            <a:pPr>
              <a:lnSpc>
                <a:spcPct val="80000"/>
              </a:lnSpc>
              <a:spcBef>
                <a:spcPts val="5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zh-CN" altLang="zh-CN" sz="1800" dirty="0">
                <a:latin typeface="Courier New" panose="02070309020205020404" pitchFamily="49" charset="0"/>
                <a:ea typeface="宋体" panose="02010600030101010101" pitchFamily="2" charset="-122"/>
                <a:cs typeface="Courier New" panose="02070309020205020404" pitchFamily="49" charset="0"/>
              </a:rPr>
              <a:t>总和是：-5536</a:t>
            </a:r>
          </a:p>
          <a:p>
            <a:r>
              <a:rPr lang="zh-CN" altLang="zh-CN" sz="2400" dirty="0">
                <a:ea typeface="宋体" panose="02010600030101010101" pitchFamily="2" charset="-122"/>
              </a:rPr>
              <a:t>当有符号数发生溢出时，结果</a:t>
            </a:r>
            <a:r>
              <a:rPr lang="zh-CN" altLang="en-US" sz="2400" dirty="0">
                <a:ea typeface="宋体" panose="02010600030101010101" pitchFamily="2" charset="-122"/>
              </a:rPr>
              <a:t>是</a:t>
            </a:r>
            <a:r>
              <a:rPr lang="zh-CN" altLang="zh-CN" sz="2400" dirty="0">
                <a:ea typeface="宋体" panose="02010600030101010101" pitchFamily="2" charset="-122"/>
              </a:rPr>
              <a:t>未定义</a:t>
            </a:r>
            <a:r>
              <a:rPr lang="zh-CN" altLang="en-US" sz="2400" dirty="0">
                <a:ea typeface="宋体" panose="02010600030101010101" pitchFamily="2" charset="-122"/>
              </a:rPr>
              <a:t>的</a:t>
            </a:r>
            <a:r>
              <a:rPr lang="zh-CN" altLang="zh-CN" sz="2400" dirty="0">
                <a:ea typeface="宋体" panose="02010600030101010101" pitchFamily="2" charset="-122"/>
              </a:rPr>
              <a:t>。</a:t>
            </a:r>
          </a:p>
          <a:p>
            <a:r>
              <a:rPr lang="zh-CN" altLang="zh-CN" sz="2400" dirty="0">
                <a:ea typeface="宋体" panose="02010600030101010101" pitchFamily="2" charset="-122"/>
              </a:rPr>
              <a:t>可以通过使用</a:t>
            </a:r>
            <a:r>
              <a:rPr lang="zh-CN" altLang="zh-CN" sz="2400" dirty="0">
                <a:latin typeface="Courier New" panose="02070309020205020404" pitchFamily="49" charset="0"/>
                <a:ea typeface="宋体" panose="02010600030101010101" pitchFamily="2" charset="-122"/>
                <a:cs typeface="Courier New" panose="02070309020205020404" pitchFamily="49" charset="0"/>
              </a:rPr>
              <a:t>长</a:t>
            </a:r>
            <a:r>
              <a:rPr lang="zh-CN" altLang="en-US" sz="2400" dirty="0">
                <a:latin typeface="Courier New" panose="02070309020205020404" pitchFamily="49" charset="0"/>
                <a:ea typeface="宋体" panose="02010600030101010101" pitchFamily="2" charset="-122"/>
                <a:cs typeface="Courier New" panose="02070309020205020404" pitchFamily="49" charset="0"/>
              </a:rPr>
              <a:t>整型（</a:t>
            </a:r>
            <a:r>
              <a:rPr lang="en-US" altLang="zh-CN" sz="2400" dirty="0">
                <a:latin typeface="Courier New" panose="02070309020205020404" pitchFamily="49" charset="0"/>
                <a:ea typeface="宋体" panose="02010600030101010101" pitchFamily="2" charset="-122"/>
                <a:cs typeface="Courier New" panose="02070309020205020404" pitchFamily="49" charset="0"/>
              </a:rPr>
              <a:t>long</a:t>
            </a:r>
            <a:r>
              <a:rPr lang="zh-CN" altLang="en-US" sz="2400" dirty="0">
                <a:latin typeface="Courier New" panose="02070309020205020404" pitchFamily="49" charset="0"/>
                <a:ea typeface="宋体" panose="02010600030101010101" pitchFamily="2" charset="-122"/>
                <a:cs typeface="Courier New" panose="02070309020205020404" pitchFamily="49" charset="0"/>
              </a:rPr>
              <a:t>）</a:t>
            </a:r>
            <a:r>
              <a:rPr lang="zh-CN" altLang="zh-CN" sz="2400" dirty="0">
                <a:ea typeface="宋体" panose="02010600030101010101" pitchFamily="2" charset="-122"/>
              </a:rPr>
              <a:t>变量来改进程序。</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36ABA3BE-1D3E-A4E0-4DCD-DBCE6B149FC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80D912C-9324-FF93-1EC1-13331A200E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9071ED-4E1B-CF46-A459-EBF4E97FD2F3}"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FC3274AB-4A15-E6BD-24D2-F104A3D81DC1}"/>
              </a:ext>
            </a:extLst>
          </p:cNvPr>
          <p:cNvSpPr>
            <a:spLocks noGrp="1"/>
          </p:cNvSpPr>
          <p:nvPr>
            <p:ph idx="1"/>
          </p:nvPr>
        </p:nvSpPr>
        <p:spPr>
          <a:xfrm>
            <a:off x="685800" y="762000"/>
            <a:ext cx="7772400" cy="5562600"/>
          </a:xfrm>
        </p:spPr>
        <p:txBody>
          <a:bodyPr/>
          <a:lstStyle/>
          <a:p>
            <a:pPr algn="ctr">
              <a:spcBef>
                <a:spcPts val="600"/>
              </a:spcBef>
              <a:buFontTx/>
              <a:buNone/>
            </a:pPr>
            <a:r>
              <a:rPr lang="zh-CN" altLang="zh-CN" b="1" dirty="0">
                <a:latin typeface="Courier New" panose="02070309020205020404" pitchFamily="49" charset="0"/>
                <a:ea typeface="宋体" panose="02010600030101010101" pitchFamily="2" charset="-122"/>
                <a:cs typeface="Courier New" panose="02070309020205020404" pitchFamily="49" charset="0"/>
              </a:rPr>
              <a:t>sum2.c</a:t>
            </a:r>
          </a:p>
          <a:p>
            <a:pPr>
              <a:spcBef>
                <a:spcPts val="200"/>
              </a:spcBef>
              <a:buFontTx/>
              <a:buNone/>
            </a:pPr>
            <a:r>
              <a:rPr lang="zh-CN" altLang="zh-CN" sz="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对一系列数字求和（使用长</a:t>
            </a:r>
            <a:r>
              <a:rPr lang="zh-CN" altLang="en-US" sz="1800" dirty="0">
                <a:latin typeface="Courier New" panose="02070309020205020404" pitchFamily="49" charset="0"/>
                <a:ea typeface="宋体" panose="02010600030101010101" pitchFamily="2" charset="-122"/>
                <a:cs typeface="Courier New" panose="02070309020205020404" pitchFamily="49" charset="0"/>
              </a:rPr>
              <a:t>整型</a:t>
            </a:r>
            <a:r>
              <a:rPr lang="zh-CN" altLang="zh-CN" sz="1800" dirty="0">
                <a:latin typeface="Courier New" panose="02070309020205020404" pitchFamily="49" charset="0"/>
                <a:ea typeface="宋体" panose="02010600030101010101" pitchFamily="2" charset="-122"/>
                <a:cs typeface="Courier New" panose="02070309020205020404" pitchFamily="49" charset="0"/>
              </a:rPr>
              <a:t>变量）*/</a:t>
            </a:r>
          </a:p>
          <a:p>
            <a:pPr>
              <a:lnSpc>
                <a:spcPct val="70000"/>
              </a:lnSpc>
              <a:spcBef>
                <a:spcPct val="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70000"/>
              </a:lnSpc>
              <a:spcBef>
                <a:spcPct val="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long n, sum = 0;</a:t>
            </a:r>
          </a:p>
          <a:p>
            <a:pPr>
              <a:lnSpc>
                <a:spcPct val="7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("This program sums a series of integers.\n");</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integers (0 to terminate): ");</a:t>
            </a:r>
          </a:p>
          <a:p>
            <a:pPr>
              <a:lnSpc>
                <a:spcPct val="8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ld</a:t>
            </a:r>
            <a:r>
              <a:rPr lang="en-US" altLang="zh-CN" sz="1800" dirty="0">
                <a:latin typeface="Courier New" panose="02070309020205020404" pitchFamily="49" charset="0"/>
                <a:ea typeface="宋体" panose="02010600030101010101" pitchFamily="2" charset="-122"/>
                <a:cs typeface="Courier New" panose="02070309020205020404" pitchFamily="49" charset="0"/>
              </a:rPr>
              <a:t>", &amp;n);</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while (n != 0)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sum += n;</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ld</a:t>
            </a:r>
            <a:r>
              <a:rPr lang="en-US" altLang="zh-CN" sz="1800" dirty="0">
                <a:latin typeface="Courier New" panose="02070309020205020404" pitchFamily="49" charset="0"/>
                <a:ea typeface="宋体" panose="02010600030101010101" pitchFamily="2" charset="-122"/>
                <a:cs typeface="Courier New" panose="02070309020205020404" pitchFamily="49" charset="0"/>
              </a:rPr>
              <a:t>", &amp;n);</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("The sum is: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ld</a:t>
            </a:r>
            <a:r>
              <a:rPr lang="en-US" altLang="zh-CN" sz="1800" dirty="0">
                <a:latin typeface="Courier New" panose="02070309020205020404" pitchFamily="49" charset="0"/>
                <a:ea typeface="宋体" panose="02010600030101010101" pitchFamily="2" charset="-122"/>
                <a:cs typeface="Courier New" panose="02070309020205020404" pitchFamily="49" charset="0"/>
              </a:rPr>
              <a:t>\n", sum);</a:t>
            </a:r>
          </a:p>
          <a:p>
            <a:pPr>
              <a:lnSpc>
                <a:spcPct val="7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2A908DC-DB32-7876-1F3B-7523F24E8A50}"/>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D66BC10-0A75-A79B-4A50-2DC0CED139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4C80EE-F4A2-144D-B959-FA07E48C2FA9}"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F60F55D-AC7B-6E73-485A-DA7F93F655B3}"/>
              </a:ext>
            </a:extLst>
          </p:cNvPr>
          <p:cNvSpPr>
            <a:spLocks noGrp="1"/>
          </p:cNvSpPr>
          <p:nvPr>
            <p:ph type="title"/>
          </p:nvPr>
        </p:nvSpPr>
        <p:spPr/>
        <p:txBody>
          <a:bodyPr/>
          <a:lstStyle/>
          <a:p>
            <a:r>
              <a:rPr lang="zh-CN" altLang="zh-CN" dirty="0">
                <a:ea typeface="宋体" panose="02010600030101010101" pitchFamily="2" charset="-122"/>
              </a:rPr>
              <a:t>浮</a:t>
            </a:r>
            <a:r>
              <a:rPr lang="zh-CN" altLang="en-US" dirty="0">
                <a:ea typeface="宋体" panose="02010600030101010101" pitchFamily="2" charset="-122"/>
              </a:rPr>
              <a:t>点</a:t>
            </a:r>
            <a:r>
              <a:rPr lang="zh-CN" altLang="zh-CN" dirty="0">
                <a:ea typeface="宋体" panose="02010600030101010101" pitchFamily="2" charset="-122"/>
              </a:rPr>
              <a:t>类型</a:t>
            </a:r>
          </a:p>
        </p:txBody>
      </p:sp>
      <p:sp>
        <p:nvSpPr>
          <p:cNvPr id="3" name="Content Placeholder 2">
            <a:extLst>
              <a:ext uri="{FF2B5EF4-FFF2-40B4-BE49-F238E27FC236}">
                <a16:creationId xmlns:a16="http://schemas.microsoft.com/office/drawing/2014/main" id="{EF0151DA-C24F-C8DC-63DB-4EEDA0F82278}"/>
              </a:ext>
            </a:extLst>
          </p:cNvPr>
          <p:cNvSpPr>
            <a:spLocks noGrp="1"/>
          </p:cNvSpPr>
          <p:nvPr>
            <p:ph idx="1"/>
          </p:nvPr>
        </p:nvSpPr>
        <p:spPr/>
        <p:txBody>
          <a:bodyPr/>
          <a:lstStyle/>
          <a:p>
            <a:pPr>
              <a:defRPr/>
            </a:pPr>
            <a:r>
              <a:rPr lang="zh-CN" dirty="0"/>
              <a:t>C 提供了三种</a:t>
            </a:r>
            <a:r>
              <a:rPr lang="zh-CN" b="1" dirty="0"/>
              <a:t>浮点类型</a:t>
            </a:r>
            <a:r>
              <a:rPr lang="zh-CN" dirty="0"/>
              <a:t>，分别对应不同的浮点格式：</a:t>
            </a:r>
          </a:p>
          <a:p>
            <a:pPr lvl="1">
              <a:tabLst>
                <a:tab pos="2971800" algn="l"/>
              </a:tabLst>
              <a:defRPr/>
            </a:pPr>
            <a:r>
              <a:rPr lang="zh-CN" dirty="0">
                <a:latin typeface="Courier New" pitchFamily="49" charset="0"/>
                <a:ea typeface="+mn-ea"/>
                <a:cs typeface="Courier New" pitchFamily="49" charset="0"/>
              </a:rPr>
              <a:t>float</a:t>
            </a:r>
            <a:r>
              <a:rPr lang="en-US" altLang="zh-CN" dirty="0">
                <a:latin typeface="Courier New" pitchFamily="49" charset="0"/>
                <a:ea typeface="+mn-ea"/>
                <a:cs typeface="Courier New" pitchFamily="49" charset="0"/>
              </a:rPr>
              <a:t>             </a:t>
            </a:r>
            <a:r>
              <a:rPr lang="zh-CN" dirty="0">
                <a:ea typeface="+mn-ea"/>
                <a:cs typeface="+mn-cs"/>
              </a:rPr>
              <a:t>单精度浮点数</a:t>
            </a:r>
          </a:p>
          <a:p>
            <a:pPr lvl="1">
              <a:tabLst>
                <a:tab pos="2971800" algn="l"/>
              </a:tabLst>
              <a:defRPr/>
            </a:pPr>
            <a:r>
              <a:rPr lang="en-US" altLang="zh-CN" dirty="0">
                <a:latin typeface="Courier New" pitchFamily="49" charset="0"/>
                <a:ea typeface="+mn-ea"/>
                <a:cs typeface="Courier New" pitchFamily="49" charset="0"/>
              </a:rPr>
              <a:t>double</a:t>
            </a:r>
            <a:r>
              <a:rPr lang="zh-CN" altLang="en-US" dirty="0">
                <a:latin typeface="Courier New" pitchFamily="49" charset="0"/>
                <a:ea typeface="+mn-ea"/>
                <a:cs typeface="Courier New" pitchFamily="49" charset="0"/>
              </a:rPr>
              <a:t> </a:t>
            </a:r>
            <a:r>
              <a:rPr lang="en-US" altLang="zh-CN" dirty="0">
                <a:latin typeface="Courier New" pitchFamily="49" charset="0"/>
                <a:ea typeface="+mn-ea"/>
                <a:cs typeface="Courier New" pitchFamily="49" charset="0"/>
              </a:rPr>
              <a:t> </a:t>
            </a:r>
            <a:r>
              <a:rPr lang="en-US" altLang="zh-CN" dirty="0">
                <a:ea typeface="+mn-ea"/>
                <a:cs typeface="+mn-cs"/>
              </a:rPr>
              <a:t>                        </a:t>
            </a:r>
            <a:r>
              <a:rPr lang="zh-CN" altLang="en-US" dirty="0">
                <a:ea typeface="+mn-ea"/>
                <a:cs typeface="+mn-cs"/>
              </a:rPr>
              <a:t>双精度浮点</a:t>
            </a:r>
          </a:p>
          <a:p>
            <a:pPr lvl="1">
              <a:tabLst>
                <a:tab pos="2971800" algn="l"/>
              </a:tabLst>
              <a:defRPr/>
            </a:pPr>
            <a:r>
              <a:rPr lang="en-US" altLang="zh-CN" dirty="0">
                <a:latin typeface="Courier New" pitchFamily="49" charset="0"/>
                <a:ea typeface="+mn-ea"/>
                <a:cs typeface="Courier New" pitchFamily="49" charset="0"/>
              </a:rPr>
              <a:t>long double       </a:t>
            </a:r>
            <a:r>
              <a:rPr lang="zh-CN" dirty="0">
                <a:ea typeface="+mn-ea"/>
                <a:cs typeface="+mn-cs"/>
              </a:rPr>
              <a:t>扩展精度浮点数</a:t>
            </a:r>
          </a:p>
          <a:p>
            <a:pPr>
              <a:defRPr/>
            </a:pPr>
            <a:endParaRPr lang="en-US" dirty="0"/>
          </a:p>
        </p:txBody>
      </p:sp>
      <p:sp>
        <p:nvSpPr>
          <p:cNvPr id="4" name="Footer Placeholder 3">
            <a:extLst>
              <a:ext uri="{FF2B5EF4-FFF2-40B4-BE49-F238E27FC236}">
                <a16:creationId xmlns:a16="http://schemas.microsoft.com/office/drawing/2014/main" id="{9F5C60F8-687F-2974-92BE-782D348A90C3}"/>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45B7C77-61FA-5938-FB4D-7AE440CB34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5E6F49-AD5D-4845-894B-7D7E8FF41EF1}"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339FF65-C2F9-E82C-085D-29922B522599}"/>
              </a:ext>
            </a:extLst>
          </p:cNvPr>
          <p:cNvSpPr>
            <a:spLocks noGrp="1"/>
          </p:cNvSpPr>
          <p:nvPr>
            <p:ph type="title"/>
          </p:nvPr>
        </p:nvSpPr>
        <p:spPr/>
        <p:txBody>
          <a:bodyPr/>
          <a:lstStyle/>
          <a:p>
            <a:r>
              <a:rPr lang="zh-CN" altLang="zh-CN" dirty="0">
                <a:ea typeface="宋体" panose="02010600030101010101" pitchFamily="2" charset="-122"/>
              </a:rPr>
              <a:t>浮</a:t>
            </a:r>
            <a:r>
              <a:rPr lang="zh-CN" altLang="en-US" dirty="0">
                <a:ea typeface="宋体" panose="02010600030101010101" pitchFamily="2" charset="-122"/>
              </a:rPr>
              <a:t>点</a:t>
            </a:r>
            <a:r>
              <a:rPr lang="zh-CN" altLang="zh-CN" dirty="0">
                <a:ea typeface="宋体" panose="02010600030101010101" pitchFamily="2" charset="-122"/>
              </a:rPr>
              <a:t>类型</a:t>
            </a:r>
          </a:p>
        </p:txBody>
      </p:sp>
      <p:sp>
        <p:nvSpPr>
          <p:cNvPr id="39939" name="Content Placeholder 2">
            <a:extLst>
              <a:ext uri="{FF2B5EF4-FFF2-40B4-BE49-F238E27FC236}">
                <a16:creationId xmlns:a16="http://schemas.microsoft.com/office/drawing/2014/main" id="{1B21CD1E-B988-F162-B558-47C0EBE4FA97}"/>
              </a:ext>
            </a:extLst>
          </p:cNvPr>
          <p:cNvSpPr>
            <a:spLocks noGrp="1"/>
          </p:cNvSpPr>
          <p:nvPr>
            <p:ph idx="1"/>
          </p:nvPr>
        </p:nvSpPr>
        <p:spPr/>
        <p:txBody>
          <a:bodyPr/>
          <a:lstStyle/>
          <a:p>
            <a:r>
              <a:rPr lang="zh-CN" altLang="zh-CN" sz="2600" dirty="0">
                <a:ea typeface="宋体" panose="02010600030101010101" pitchFamily="2" charset="-122"/>
              </a:rPr>
              <a:t>当精度不重要时，</a:t>
            </a:r>
            <a:r>
              <a:rPr lang="en-US" altLang="zh-CN" sz="2600" dirty="0">
                <a:latin typeface="Courier New" panose="02070309020205020404" pitchFamily="49" charset="0"/>
                <a:ea typeface="宋体" panose="02010600030101010101" pitchFamily="2" charset="-122"/>
                <a:cs typeface="Courier New" panose="02070309020205020404" pitchFamily="49" charset="0"/>
              </a:rPr>
              <a:t> float</a:t>
            </a:r>
            <a:r>
              <a:rPr lang="zh-CN" altLang="zh-CN" sz="2600" dirty="0">
                <a:latin typeface="Courier New" panose="02070309020205020404" pitchFamily="49" charset="0"/>
                <a:ea typeface="宋体" panose="02010600030101010101" pitchFamily="2" charset="-122"/>
                <a:cs typeface="Courier New" panose="02070309020205020404" pitchFamily="49" charset="0"/>
              </a:rPr>
              <a:t>是合适的。</a:t>
            </a:r>
          </a:p>
          <a:p>
            <a:r>
              <a:rPr lang="zh-CN" altLang="zh-CN" sz="2600" dirty="0">
                <a:latin typeface="Courier New" panose="02070309020205020404" pitchFamily="49" charset="0"/>
                <a:ea typeface="宋体" panose="02010600030101010101" pitchFamily="2" charset="-122"/>
                <a:cs typeface="Courier New" panose="02070309020205020404" pitchFamily="49" charset="0"/>
              </a:rPr>
              <a:t>double</a:t>
            </a:r>
            <a:r>
              <a:rPr lang="zh-CN" altLang="zh-CN" sz="2600" dirty="0">
                <a:ea typeface="宋体" panose="02010600030101010101" pitchFamily="2" charset="-122"/>
              </a:rPr>
              <a:t>为大多数程序提供了足够的精度。</a:t>
            </a:r>
          </a:p>
          <a:p>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double</a:t>
            </a:r>
            <a:r>
              <a:rPr lang="zh-CN" altLang="zh-CN" sz="2600" dirty="0">
                <a:ea typeface="宋体" panose="02010600030101010101" pitchFamily="2" charset="-122"/>
              </a:rPr>
              <a:t>很少使用。</a:t>
            </a:r>
          </a:p>
          <a:p>
            <a:r>
              <a:rPr lang="zh-CN" altLang="zh-CN" sz="2600" dirty="0">
                <a:ea typeface="宋体" panose="02010600030101010101" pitchFamily="2" charset="-122"/>
              </a:rPr>
              <a:t>C 标准没有说明</a:t>
            </a:r>
            <a:r>
              <a:rPr lang="zh-CN" altLang="zh-CN" sz="2600" dirty="0">
                <a:latin typeface="Courier New" panose="02070309020205020404" pitchFamily="49" charset="0"/>
                <a:ea typeface="宋体" panose="02010600030101010101" pitchFamily="2" charset="-122"/>
                <a:cs typeface="Courier New" panose="02070309020205020404" pitchFamily="49" charset="0"/>
              </a:rPr>
              <a:t>float</a:t>
            </a:r>
            <a:r>
              <a:rPr lang="zh-CN" altLang="zh-CN" sz="2600" dirty="0">
                <a:ea typeface="宋体" panose="02010600030101010101" pitchFamily="2" charset="-122"/>
              </a:rPr>
              <a:t>、</a:t>
            </a:r>
            <a:r>
              <a:rPr lang="zh-CN" altLang="zh-CN" sz="2600" dirty="0">
                <a:latin typeface="Courier New" panose="02070309020205020404" pitchFamily="49" charset="0"/>
                <a:ea typeface="宋体" panose="02010600030101010101" pitchFamily="2" charset="-122"/>
                <a:cs typeface="Courier New" panose="02070309020205020404" pitchFamily="49" charset="0"/>
              </a:rPr>
              <a:t>double</a:t>
            </a:r>
            <a:r>
              <a:rPr lang="zh-CN" altLang="zh-CN" sz="2600" dirty="0">
                <a:ea typeface="宋体" panose="02010600030101010101" pitchFamily="2" charset="-122"/>
              </a:rPr>
              <a:t>和</a:t>
            </a:r>
            <a:r>
              <a:rPr lang="en-US" altLang="zh-CN" sz="26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600" dirty="0">
                <a:ea typeface="宋体" panose="02010600030101010101" pitchFamily="2" charset="-122"/>
              </a:rPr>
              <a:t> </a:t>
            </a:r>
            <a:r>
              <a:rPr lang="en-US" altLang="zh-CN" sz="2600" dirty="0">
                <a:latin typeface="Courier New" panose="02070309020205020404" pitchFamily="49" charset="0"/>
                <a:ea typeface="宋体" panose="02010600030101010101" pitchFamily="2" charset="-122"/>
                <a:cs typeface="Courier New" panose="02070309020205020404" pitchFamily="49" charset="0"/>
              </a:rPr>
              <a:t>double</a:t>
            </a:r>
            <a:r>
              <a:rPr lang="zh-CN" altLang="zh-CN" sz="2600" dirty="0">
                <a:latin typeface="Courier New" panose="02070309020205020404" pitchFamily="49" charset="0"/>
                <a:ea typeface="宋体" panose="02010600030101010101" pitchFamily="2" charset="-122"/>
                <a:cs typeface="Courier New" panose="02070309020205020404" pitchFamily="49" charset="0"/>
              </a:rPr>
              <a:t>的精度</a:t>
            </a:r>
            <a:r>
              <a:rPr lang="zh-CN" altLang="zh-CN" sz="2600" dirty="0">
                <a:ea typeface="宋体" panose="02010600030101010101" pitchFamily="2" charset="-122"/>
              </a:rPr>
              <a:t> </a:t>
            </a:r>
            <a:r>
              <a:rPr lang="zh-CN" altLang="en-US" sz="2600" dirty="0">
                <a:ea typeface="宋体" panose="02010600030101010101" pitchFamily="2" charset="-122"/>
              </a:rPr>
              <a:t>，</a:t>
            </a:r>
            <a:r>
              <a:rPr lang="zh-CN" altLang="zh-CN" sz="2600" dirty="0">
                <a:ea typeface="宋体" panose="02010600030101010101" pitchFamily="2" charset="-122"/>
              </a:rPr>
              <a:t>因为这取决于数字的存储方式。</a:t>
            </a:r>
          </a:p>
          <a:p>
            <a:r>
              <a:rPr lang="zh-CN" altLang="zh-CN" sz="2600" dirty="0">
                <a:ea typeface="宋体" panose="02010600030101010101" pitchFamily="2" charset="-122"/>
              </a:rPr>
              <a:t>大多数现代计算机都遵循 IEEE 标准 754（也称为 IEC 60559）中的规范。</a:t>
            </a:r>
          </a:p>
        </p:txBody>
      </p:sp>
      <p:sp>
        <p:nvSpPr>
          <p:cNvPr id="4" name="Footer Placeholder 3">
            <a:extLst>
              <a:ext uri="{FF2B5EF4-FFF2-40B4-BE49-F238E27FC236}">
                <a16:creationId xmlns:a16="http://schemas.microsoft.com/office/drawing/2014/main" id="{C339C57F-6F44-5757-FB08-E3B7D9FA9CAF}"/>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CDC4B88-72C9-F7C4-047C-426E7031E94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C0876E-6D1A-D248-87B4-0D49BEB537C2}"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0CC32AB-843C-0473-7D76-042F8B25E49F}"/>
              </a:ext>
            </a:extLst>
          </p:cNvPr>
          <p:cNvSpPr>
            <a:spLocks noGrp="1"/>
          </p:cNvSpPr>
          <p:nvPr>
            <p:ph type="title"/>
          </p:nvPr>
        </p:nvSpPr>
        <p:spPr/>
        <p:txBody>
          <a:bodyPr/>
          <a:lstStyle/>
          <a:p>
            <a:r>
              <a:rPr lang="zh-CN" altLang="zh-CN">
                <a:ea typeface="宋体" panose="02010600030101010101" pitchFamily="2" charset="-122"/>
              </a:rPr>
              <a:t>IEEE 浮点标准</a:t>
            </a:r>
          </a:p>
        </p:txBody>
      </p:sp>
      <p:sp>
        <p:nvSpPr>
          <p:cNvPr id="40963" name="Content Placeholder 2">
            <a:extLst>
              <a:ext uri="{FF2B5EF4-FFF2-40B4-BE49-F238E27FC236}">
                <a16:creationId xmlns:a16="http://schemas.microsoft.com/office/drawing/2014/main" id="{AE3C39A1-DD63-80EA-BE34-2901D0F205FC}"/>
              </a:ext>
            </a:extLst>
          </p:cNvPr>
          <p:cNvSpPr>
            <a:spLocks noGrp="1"/>
          </p:cNvSpPr>
          <p:nvPr>
            <p:ph idx="1"/>
          </p:nvPr>
        </p:nvSpPr>
        <p:spPr>
          <a:xfrm>
            <a:off x="685800" y="1524000"/>
            <a:ext cx="7924800" cy="4800600"/>
          </a:xfrm>
        </p:spPr>
        <p:txBody>
          <a:bodyPr/>
          <a:lstStyle/>
          <a:p>
            <a:r>
              <a:rPr lang="zh-CN" altLang="zh-CN" sz="2600">
                <a:ea typeface="宋体" panose="02010600030101010101" pitchFamily="2" charset="-122"/>
              </a:rPr>
              <a:t>IEEE 标准 754 由电气和电子工程师协会制定。</a:t>
            </a:r>
          </a:p>
          <a:p>
            <a:r>
              <a:rPr lang="zh-CN" altLang="zh-CN" sz="2600">
                <a:ea typeface="宋体" panose="02010600030101010101" pitchFamily="2" charset="-122"/>
              </a:rPr>
              <a:t>它有两种主要的浮点数格式：单精度（32 位）和双精度（64 位）。</a:t>
            </a:r>
          </a:p>
          <a:p>
            <a:r>
              <a:rPr lang="zh-CN" altLang="zh-CN" sz="2600">
                <a:ea typeface="宋体" panose="02010600030101010101" pitchFamily="2" charset="-122"/>
              </a:rPr>
              <a:t>数字以科学记数法的形式存储，每个数字都有一个</a:t>
            </a:r>
            <a:r>
              <a:rPr lang="zh-CN" altLang="zh-CN" sz="2600" b="1" i="1">
                <a:ea typeface="宋体" panose="02010600030101010101" pitchFamily="2" charset="-122"/>
              </a:rPr>
              <a:t>符号、</a:t>
            </a:r>
            <a:r>
              <a:rPr lang="zh-CN" altLang="zh-CN" sz="2600">
                <a:ea typeface="宋体" panose="02010600030101010101" pitchFamily="2" charset="-122"/>
              </a:rPr>
              <a:t>一个</a:t>
            </a:r>
            <a:r>
              <a:rPr lang="zh-CN" altLang="zh-CN" sz="2600" b="1" i="1">
                <a:ea typeface="宋体" panose="02010600030101010101" pitchFamily="2" charset="-122"/>
              </a:rPr>
              <a:t>指数</a:t>
            </a:r>
            <a:r>
              <a:rPr lang="zh-CN" altLang="zh-CN" sz="2600">
                <a:ea typeface="宋体" panose="02010600030101010101" pitchFamily="2" charset="-122"/>
              </a:rPr>
              <a:t>和一个</a:t>
            </a:r>
            <a:r>
              <a:rPr lang="zh-CN" altLang="zh-CN" sz="2600" b="1" i="1">
                <a:ea typeface="宋体" panose="02010600030101010101" pitchFamily="2" charset="-122"/>
              </a:rPr>
              <a:t>分数。</a:t>
            </a:r>
            <a:r>
              <a:rPr lang="zh-CN" altLang="zh-CN" sz="2600">
                <a:ea typeface="宋体" panose="02010600030101010101" pitchFamily="2" charset="-122"/>
              </a:rPr>
              <a:t> </a:t>
            </a:r>
          </a:p>
          <a:p>
            <a:r>
              <a:rPr lang="zh-CN" altLang="zh-CN" sz="2600">
                <a:ea typeface="宋体" panose="02010600030101010101" pitchFamily="2" charset="-122"/>
              </a:rPr>
              <a:t>在单精度格式中，指数为 8 位，而小数为 23 位。最大值约为 3.40 × 10 </a:t>
            </a:r>
            <a:r>
              <a:rPr lang="zh-CN" altLang="zh-CN" sz="2600" baseline="30000">
                <a:ea typeface="宋体" panose="02010600030101010101" pitchFamily="2" charset="-122"/>
              </a:rPr>
              <a:t>38 </a:t>
            </a:r>
            <a:r>
              <a:rPr lang="zh-CN" altLang="zh-CN" sz="2600">
                <a:ea typeface="宋体" panose="02010600030101010101" pitchFamily="2" charset="-122"/>
              </a:rPr>
              <a:t>，精度约为 6 位十进制数字。</a:t>
            </a:r>
          </a:p>
        </p:txBody>
      </p:sp>
      <p:sp>
        <p:nvSpPr>
          <p:cNvPr id="4" name="Footer Placeholder 3">
            <a:extLst>
              <a:ext uri="{FF2B5EF4-FFF2-40B4-BE49-F238E27FC236}">
                <a16:creationId xmlns:a16="http://schemas.microsoft.com/office/drawing/2014/main" id="{1CCE16B3-0A9C-FA6A-1566-3D8BF67EA7F7}"/>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D8E3A35-1117-1036-D336-EEADF2FDBB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7868E6-FDFE-A247-8F1D-52A78F9AD1EE}"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30A271C-0380-DDFB-EBB2-0A2F2947D7E5}"/>
              </a:ext>
            </a:extLst>
          </p:cNvPr>
          <p:cNvSpPr>
            <a:spLocks noGrp="1"/>
          </p:cNvSpPr>
          <p:nvPr>
            <p:ph type="title"/>
          </p:nvPr>
        </p:nvSpPr>
        <p:spPr/>
        <p:txBody>
          <a:bodyPr/>
          <a:lstStyle/>
          <a:p>
            <a:r>
              <a:rPr lang="zh-CN" altLang="zh-CN" dirty="0">
                <a:ea typeface="宋体" panose="02010600030101010101" pitchFamily="2" charset="-122"/>
              </a:rPr>
              <a:t>浮</a:t>
            </a:r>
            <a:r>
              <a:rPr lang="zh-CN" altLang="en-US" dirty="0">
                <a:ea typeface="宋体" panose="02010600030101010101" pitchFamily="2" charset="-122"/>
              </a:rPr>
              <a:t>点</a:t>
            </a:r>
            <a:r>
              <a:rPr lang="zh-CN" altLang="zh-CN" dirty="0">
                <a:ea typeface="宋体" panose="02010600030101010101" pitchFamily="2" charset="-122"/>
              </a:rPr>
              <a:t>类型</a:t>
            </a:r>
          </a:p>
        </p:txBody>
      </p:sp>
      <p:sp>
        <p:nvSpPr>
          <p:cNvPr id="41987" name="Content Placeholder 2">
            <a:extLst>
              <a:ext uri="{FF2B5EF4-FFF2-40B4-BE49-F238E27FC236}">
                <a16:creationId xmlns:a16="http://schemas.microsoft.com/office/drawing/2014/main" id="{5F1D01E9-1159-1021-BD34-8ECB3BDAED46}"/>
              </a:ext>
            </a:extLst>
          </p:cNvPr>
          <p:cNvSpPr>
            <a:spLocks noGrp="1"/>
          </p:cNvSpPr>
          <p:nvPr>
            <p:ph idx="1"/>
          </p:nvPr>
        </p:nvSpPr>
        <p:spPr>
          <a:xfrm>
            <a:off x="685800" y="1524000"/>
            <a:ext cx="8153400" cy="4800600"/>
          </a:xfrm>
        </p:spPr>
        <p:txBody>
          <a:bodyPr/>
          <a:lstStyle/>
          <a:p>
            <a:pPr>
              <a:tabLst>
                <a:tab pos="2833688" algn="ctr"/>
                <a:tab pos="5302250" algn="ctr"/>
                <a:tab pos="7543800" algn="r"/>
              </a:tabLst>
            </a:pPr>
            <a:r>
              <a:rPr lang="zh-CN" altLang="zh-CN" dirty="0">
                <a:ea typeface="宋体" panose="02010600030101010101" pitchFamily="2" charset="-122"/>
              </a:rPr>
              <a:t>根据 IEEE 标准实现时</a:t>
            </a:r>
            <a:r>
              <a:rPr lang="zh-CN" altLang="zh-CN" dirty="0">
                <a:latin typeface="Courier New" panose="02070309020205020404" pitchFamily="49" charset="0"/>
                <a:ea typeface="宋体" panose="02010600030101010101" pitchFamily="2" charset="-122"/>
                <a:cs typeface="Courier New" panose="02070309020205020404" pitchFamily="49" charset="0"/>
              </a:rPr>
              <a:t>float</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double</a:t>
            </a:r>
            <a:r>
              <a:rPr lang="zh-CN" altLang="zh-CN" dirty="0">
                <a:ea typeface="宋体" panose="02010600030101010101" pitchFamily="2" charset="-122"/>
              </a:rPr>
              <a:t>的特性：</a:t>
            </a:r>
          </a:p>
          <a:p>
            <a:pPr>
              <a:lnSpc>
                <a:spcPct val="80000"/>
              </a:lnSpc>
              <a:spcBef>
                <a:spcPts val="1200"/>
              </a:spcBef>
              <a:buFontTx/>
              <a:buNone/>
              <a:tabLst>
                <a:tab pos="2833688" algn="ctr"/>
                <a:tab pos="5302250" algn="ctr"/>
                <a:tab pos="7543800" algn="r"/>
              </a:tabLst>
            </a:pPr>
            <a:r>
              <a:rPr lang="en-US" altLang="zh-CN" sz="2200" b="1" i="1" dirty="0">
                <a:solidFill>
                  <a:srgbClr val="000000"/>
                </a:solidFill>
                <a:ea typeface="宋体" panose="02010600030101010101" pitchFamily="2" charset="-122"/>
              </a:rPr>
              <a:t>	Type	Smallest Positive Value	Largest Value	Precision</a:t>
            </a:r>
          </a:p>
          <a:p>
            <a:pPr>
              <a:lnSpc>
                <a:spcPct val="80000"/>
              </a:lnSpc>
              <a:spcBef>
                <a:spcPts val="600"/>
              </a:spcBef>
              <a:buFontTx/>
              <a:buNone/>
              <a:tabLst>
                <a:tab pos="2833688" algn="ctr"/>
                <a:tab pos="5302250" algn="ctr"/>
                <a:tab pos="7543800" algn="r"/>
              </a:tabLst>
            </a:pPr>
            <a:r>
              <a:rPr lang="en-US" altLang="zh-CN" sz="2200" dirty="0">
                <a:solidFill>
                  <a:srgbClr val="000000"/>
                </a:solidFill>
                <a:latin typeface="Courier New" panose="02070309020205020404" pitchFamily="49" charset="0"/>
                <a:ea typeface="宋体" panose="02010600030101010101" pitchFamily="2" charset="-122"/>
              </a:rPr>
              <a:t>	float</a:t>
            </a:r>
            <a:r>
              <a:rPr lang="en-US" altLang="zh-CN" sz="2200" dirty="0">
                <a:solidFill>
                  <a:srgbClr val="000000"/>
                </a:solidFill>
                <a:ea typeface="宋体" panose="02010600030101010101" pitchFamily="2" charset="-122"/>
              </a:rPr>
              <a:t>	 </a:t>
            </a:r>
            <a:r>
              <a:rPr lang="en-US" altLang="zh-CN" sz="2200" dirty="0">
                <a:ea typeface="宋体" panose="02010600030101010101" pitchFamily="2" charset="-122"/>
              </a:rPr>
              <a:t>1.17549</a:t>
            </a:r>
            <a:r>
              <a:rPr lang="en-US" altLang="zh-CN" sz="2200" dirty="0">
                <a:solidFill>
                  <a:srgbClr val="000000"/>
                </a:solidFill>
                <a:ea typeface="宋体" panose="02010600030101010101" pitchFamily="2" charset="-122"/>
              </a:rPr>
              <a:t> </a:t>
            </a:r>
            <a:r>
              <a:rPr lang="en-US" altLang="zh-CN" sz="2200" dirty="0">
                <a:solidFill>
                  <a:srgbClr val="000000"/>
                </a:solidFill>
                <a:latin typeface="Symbol" pitchFamily="2" charset="2"/>
                <a:ea typeface="宋体" panose="02010600030101010101" pitchFamily="2" charset="-122"/>
                <a:sym typeface="Symbol" pitchFamily="2" charset="2"/>
              </a:rPr>
              <a:t></a:t>
            </a:r>
            <a:r>
              <a:rPr lang="en-US" altLang="zh-CN" sz="2200" dirty="0">
                <a:solidFill>
                  <a:srgbClr val="000000"/>
                </a:solidFill>
                <a:ea typeface="宋体" panose="02010600030101010101" pitchFamily="2" charset="-122"/>
              </a:rPr>
              <a:t> 10</a:t>
            </a:r>
            <a:r>
              <a:rPr lang="en-US" altLang="zh-CN" sz="2200" baseline="30000" dirty="0">
                <a:solidFill>
                  <a:srgbClr val="000000"/>
                </a:solidFill>
                <a:ea typeface="宋体" panose="02010600030101010101" pitchFamily="2" charset="-122"/>
              </a:rPr>
              <a:t>–38</a:t>
            </a:r>
            <a:r>
              <a:rPr lang="en-US" altLang="zh-CN" sz="2200" dirty="0">
                <a:solidFill>
                  <a:srgbClr val="000000"/>
                </a:solidFill>
                <a:ea typeface="宋体" panose="02010600030101010101" pitchFamily="2" charset="-122"/>
              </a:rPr>
              <a:t>	 </a:t>
            </a:r>
            <a:r>
              <a:rPr lang="en-US" altLang="zh-CN" sz="2200" dirty="0">
                <a:ea typeface="宋体" panose="02010600030101010101" pitchFamily="2" charset="-122"/>
              </a:rPr>
              <a:t>3.40282</a:t>
            </a:r>
            <a:r>
              <a:rPr lang="en-US" altLang="zh-CN" sz="22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sym typeface="Symbol" pitchFamily="2" charset="2"/>
              </a:rPr>
              <a:t></a:t>
            </a:r>
            <a:r>
              <a:rPr lang="en-US" altLang="zh-CN" sz="2200" dirty="0">
                <a:solidFill>
                  <a:srgbClr val="000000"/>
                </a:solidFill>
                <a:ea typeface="宋体" panose="02010600030101010101" pitchFamily="2" charset="-122"/>
              </a:rPr>
              <a:t> 10</a:t>
            </a:r>
            <a:r>
              <a:rPr lang="en-US" altLang="zh-CN" sz="2200" baseline="30000" dirty="0">
                <a:solidFill>
                  <a:srgbClr val="000000"/>
                </a:solidFill>
                <a:ea typeface="宋体" panose="02010600030101010101" pitchFamily="2" charset="-122"/>
              </a:rPr>
              <a:t>38</a:t>
            </a:r>
            <a:r>
              <a:rPr lang="en-US" altLang="zh-CN" sz="2200" dirty="0">
                <a:solidFill>
                  <a:srgbClr val="000000"/>
                </a:solidFill>
                <a:ea typeface="宋体" panose="02010600030101010101" pitchFamily="2" charset="-122"/>
              </a:rPr>
              <a:t>	 6 digits</a:t>
            </a:r>
          </a:p>
          <a:p>
            <a:pPr>
              <a:lnSpc>
                <a:spcPct val="80000"/>
              </a:lnSpc>
              <a:spcBef>
                <a:spcPts val="600"/>
              </a:spcBef>
              <a:buFontTx/>
              <a:buNone/>
              <a:tabLst>
                <a:tab pos="2833688" algn="ctr"/>
                <a:tab pos="5302250" algn="ctr"/>
                <a:tab pos="7543800" algn="r"/>
              </a:tabLst>
            </a:pPr>
            <a:r>
              <a:rPr lang="en-US" altLang="zh-CN" sz="2200" dirty="0">
                <a:solidFill>
                  <a:srgbClr val="000000"/>
                </a:solidFill>
                <a:latin typeface="Courier New" panose="02070309020205020404" pitchFamily="49" charset="0"/>
                <a:ea typeface="宋体" panose="02010600030101010101" pitchFamily="2" charset="-122"/>
              </a:rPr>
              <a:t>	double</a:t>
            </a:r>
            <a:r>
              <a:rPr lang="en-US" altLang="zh-CN" sz="2200" dirty="0">
                <a:solidFill>
                  <a:srgbClr val="000000"/>
                </a:solidFill>
                <a:ea typeface="宋体" panose="02010600030101010101" pitchFamily="2" charset="-122"/>
              </a:rPr>
              <a:t>	 </a:t>
            </a:r>
            <a:r>
              <a:rPr lang="en-US" altLang="zh-CN" sz="2200" dirty="0">
                <a:ea typeface="宋体" panose="02010600030101010101" pitchFamily="2" charset="-122"/>
              </a:rPr>
              <a:t>2.22507</a:t>
            </a:r>
            <a:r>
              <a:rPr lang="en-US" altLang="zh-CN" sz="22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sym typeface="Symbol" pitchFamily="2" charset="2"/>
              </a:rPr>
              <a:t></a:t>
            </a:r>
            <a:r>
              <a:rPr lang="en-US" altLang="zh-CN" sz="2200" dirty="0">
                <a:solidFill>
                  <a:srgbClr val="000000"/>
                </a:solidFill>
                <a:ea typeface="宋体" panose="02010600030101010101" pitchFamily="2" charset="-122"/>
              </a:rPr>
              <a:t> 10</a:t>
            </a:r>
            <a:r>
              <a:rPr lang="en-US" altLang="zh-CN" sz="2200" baseline="30000" dirty="0">
                <a:solidFill>
                  <a:srgbClr val="000000"/>
                </a:solidFill>
                <a:ea typeface="宋体" panose="02010600030101010101" pitchFamily="2" charset="-122"/>
              </a:rPr>
              <a:t>–308</a:t>
            </a:r>
            <a:r>
              <a:rPr lang="en-US" altLang="zh-CN" sz="2200" dirty="0">
                <a:solidFill>
                  <a:srgbClr val="000000"/>
                </a:solidFill>
                <a:ea typeface="宋体" panose="02010600030101010101" pitchFamily="2" charset="-122"/>
              </a:rPr>
              <a:t>	 </a:t>
            </a:r>
            <a:r>
              <a:rPr lang="en-US" altLang="zh-CN" sz="2200" dirty="0">
                <a:ea typeface="宋体" panose="02010600030101010101" pitchFamily="2" charset="-122"/>
              </a:rPr>
              <a:t>1.79769</a:t>
            </a:r>
            <a:r>
              <a:rPr lang="en-US" altLang="zh-CN" sz="22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sym typeface="Symbol" pitchFamily="2" charset="2"/>
              </a:rPr>
              <a:t></a:t>
            </a:r>
            <a:r>
              <a:rPr lang="en-US" altLang="zh-CN" sz="2200" dirty="0">
                <a:solidFill>
                  <a:srgbClr val="000000"/>
                </a:solidFill>
                <a:ea typeface="宋体" panose="02010600030101010101" pitchFamily="2" charset="-122"/>
              </a:rPr>
              <a:t> 10</a:t>
            </a:r>
            <a:r>
              <a:rPr lang="en-US" altLang="zh-CN" sz="2200" baseline="30000" dirty="0">
                <a:solidFill>
                  <a:srgbClr val="000000"/>
                </a:solidFill>
                <a:ea typeface="宋体" panose="02010600030101010101" pitchFamily="2" charset="-122"/>
              </a:rPr>
              <a:t>308</a:t>
            </a:r>
            <a:r>
              <a:rPr lang="en-US" altLang="zh-CN" sz="2200" dirty="0">
                <a:solidFill>
                  <a:srgbClr val="000000"/>
                </a:solidFill>
                <a:ea typeface="宋体" panose="02010600030101010101" pitchFamily="2" charset="-122"/>
              </a:rPr>
              <a:t>	 15 digits</a:t>
            </a:r>
          </a:p>
          <a:p>
            <a:pPr>
              <a:tabLst>
                <a:tab pos="2833688" algn="ctr"/>
                <a:tab pos="5302250" algn="ctr"/>
                <a:tab pos="7543800" algn="r"/>
              </a:tabLst>
            </a:pPr>
            <a:r>
              <a:rPr lang="zh-CN" altLang="zh-CN" dirty="0">
                <a:ea typeface="宋体" panose="02010600030101010101" pitchFamily="2" charset="-122"/>
              </a:rPr>
              <a:t>在不遵循 IEEE 标准的计算机上，此表无效。</a:t>
            </a:r>
          </a:p>
          <a:p>
            <a:pPr>
              <a:tabLst>
                <a:tab pos="2833688" algn="ctr"/>
                <a:tab pos="5302250" algn="ctr"/>
                <a:tab pos="7543800" algn="r"/>
              </a:tabLst>
            </a:pPr>
            <a:r>
              <a:rPr lang="zh-CN" altLang="zh-CN" dirty="0">
                <a:ea typeface="宋体" panose="02010600030101010101" pitchFamily="2" charset="-122"/>
              </a:rPr>
              <a:t>事实上，在某些机器上， </a:t>
            </a:r>
            <a:r>
              <a:rPr lang="zh-CN" altLang="zh-CN" dirty="0">
                <a:latin typeface="Courier New" panose="02070309020205020404" pitchFamily="49" charset="0"/>
                <a:ea typeface="宋体" panose="02010600030101010101" pitchFamily="2" charset="-122"/>
                <a:cs typeface="Courier New" panose="02070309020205020404" pitchFamily="49" charset="0"/>
              </a:rPr>
              <a:t>float</a:t>
            </a:r>
            <a:r>
              <a:rPr lang="zh-CN" altLang="zh-CN" dirty="0">
                <a:ea typeface="宋体" panose="02010600030101010101" pitchFamily="2" charset="-122"/>
              </a:rPr>
              <a:t>可能与 </a:t>
            </a:r>
            <a:r>
              <a:rPr lang="zh-CN" altLang="zh-CN" dirty="0">
                <a:latin typeface="Courier New" panose="02070309020205020404" pitchFamily="49" charset="0"/>
                <a:ea typeface="宋体" panose="02010600030101010101" pitchFamily="2" charset="-122"/>
                <a:cs typeface="Courier New" panose="02070309020205020404" pitchFamily="49" charset="0"/>
              </a:rPr>
              <a:t>double </a:t>
            </a:r>
            <a:r>
              <a:rPr lang="zh-CN" altLang="zh-CN" dirty="0">
                <a:ea typeface="宋体" panose="02010600030101010101" pitchFamily="2" charset="-122"/>
              </a:rPr>
              <a:t>具有相同的一组值</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或者</a:t>
            </a:r>
            <a:r>
              <a:rPr lang="zh-CN" altLang="zh-CN" dirty="0">
                <a:latin typeface="Courier New" panose="02070309020205020404" pitchFamily="49" charset="0"/>
                <a:ea typeface="宋体" panose="02010600030101010101" pitchFamily="2" charset="-122"/>
                <a:cs typeface="Courier New" panose="02070309020205020404" pitchFamily="49" charset="0"/>
              </a:rPr>
              <a:t>double可能与long</a:t>
            </a: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zh-CN" altLang="zh-CN" dirty="0">
                <a:latin typeface="Courier New" panose="02070309020205020404" pitchFamily="49" charset="0"/>
                <a:ea typeface="宋体" panose="02010600030101010101" pitchFamily="2" charset="-122"/>
                <a:cs typeface="Courier New" panose="02070309020205020404" pitchFamily="49" charset="0"/>
              </a:rPr>
              <a:t>double</a:t>
            </a:r>
            <a:r>
              <a:rPr lang="zh-CN" altLang="zh-CN" dirty="0">
                <a:ea typeface="宋体" panose="02010600030101010101" pitchFamily="2" charset="-122"/>
              </a:rPr>
              <a:t>具有相同的值。</a:t>
            </a:r>
          </a:p>
          <a:p>
            <a:pPr>
              <a:tabLst>
                <a:tab pos="2833688" algn="ctr"/>
                <a:tab pos="5302250" algn="ctr"/>
                <a:tab pos="7543800" algn="r"/>
              </a:tabLst>
            </a:pPr>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B1185596-B9EC-AC5A-D7A7-DDDA712F76F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BBB8092-1CB6-1F69-9B8C-4023AC2199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73E3EA-19AB-674D-A8D9-E3FBF82DB32D}"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1E3A129-288C-E3A7-3F81-260646DBA674}"/>
              </a:ext>
            </a:extLst>
          </p:cNvPr>
          <p:cNvSpPr>
            <a:spLocks noGrp="1"/>
          </p:cNvSpPr>
          <p:nvPr>
            <p:ph type="title"/>
          </p:nvPr>
        </p:nvSpPr>
        <p:spPr/>
        <p:txBody>
          <a:bodyPr/>
          <a:lstStyle/>
          <a:p>
            <a:r>
              <a:rPr lang="zh-CN" altLang="zh-CN">
                <a:ea typeface="宋体" panose="02010600030101010101" pitchFamily="2" charset="-122"/>
              </a:rPr>
              <a:t>整数类型</a:t>
            </a:r>
          </a:p>
        </p:txBody>
      </p:sp>
      <p:sp>
        <p:nvSpPr>
          <p:cNvPr id="15363" name="Content Placeholder 2">
            <a:extLst>
              <a:ext uri="{FF2B5EF4-FFF2-40B4-BE49-F238E27FC236}">
                <a16:creationId xmlns:a16="http://schemas.microsoft.com/office/drawing/2014/main" id="{F2C7EFEC-2B7D-6374-932D-EE9810AB6EFD}"/>
              </a:ext>
            </a:extLst>
          </p:cNvPr>
          <p:cNvSpPr>
            <a:spLocks noGrp="1"/>
          </p:cNvSpPr>
          <p:nvPr>
            <p:ph idx="1"/>
          </p:nvPr>
        </p:nvSpPr>
        <p:spPr/>
        <p:txBody>
          <a:bodyPr/>
          <a:lstStyle/>
          <a:p>
            <a:r>
              <a:rPr lang="zh-CN" altLang="zh-CN" dirty="0">
                <a:ea typeface="宋体" panose="02010600030101010101" pitchFamily="2" charset="-122"/>
              </a:rPr>
              <a:t>C 支持两种</a:t>
            </a:r>
            <a:r>
              <a:rPr lang="zh-CN" altLang="en-US" dirty="0">
                <a:ea typeface="宋体" panose="02010600030101010101" pitchFamily="2" charset="-122"/>
              </a:rPr>
              <a:t>完全</a:t>
            </a:r>
            <a:r>
              <a:rPr lang="zh-CN" altLang="zh-CN" dirty="0">
                <a:ea typeface="宋体" panose="02010600030101010101" pitchFamily="2" charset="-122"/>
              </a:rPr>
              <a:t>不同的数值类型：整数类型和浮点类型。</a:t>
            </a:r>
          </a:p>
          <a:p>
            <a:r>
              <a:rPr lang="zh-CN" altLang="zh-CN" b="1" dirty="0">
                <a:ea typeface="宋体" panose="02010600030101010101" pitchFamily="2" charset="-122"/>
              </a:rPr>
              <a:t>整数类型</a:t>
            </a:r>
            <a:r>
              <a:rPr lang="zh-CN" altLang="en-US" dirty="0">
                <a:ea typeface="宋体" panose="02010600030101010101" pitchFamily="2" charset="-122"/>
              </a:rPr>
              <a:t>的</a:t>
            </a:r>
            <a:r>
              <a:rPr lang="zh-CN" altLang="zh-CN" dirty="0">
                <a:ea typeface="宋体" panose="02010600030101010101" pitchFamily="2" charset="-122"/>
              </a:rPr>
              <a:t>值是整数。</a:t>
            </a:r>
          </a:p>
          <a:p>
            <a:r>
              <a:rPr lang="zh-CN" altLang="zh-CN" b="1" dirty="0">
                <a:ea typeface="宋体" panose="02010600030101010101" pitchFamily="2" charset="-122"/>
              </a:rPr>
              <a:t>浮点类型</a:t>
            </a:r>
            <a:r>
              <a:rPr lang="zh-CN" altLang="zh-CN" dirty="0">
                <a:ea typeface="宋体" panose="02010600030101010101" pitchFamily="2" charset="-122"/>
              </a:rPr>
              <a:t>的值可以有小数部分。</a:t>
            </a:r>
          </a:p>
          <a:p>
            <a:r>
              <a:rPr lang="zh-CN" altLang="zh-CN" dirty="0">
                <a:ea typeface="宋体" panose="02010600030101010101" pitchFamily="2" charset="-122"/>
              </a:rPr>
              <a:t>整数类型又分为两类：有符号和无符号。</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1FD87366-60B7-CC30-A3C3-5117C6691BE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ECE7E4B-C3A9-690B-A857-67D3A00AF1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09334E-307E-DC40-9FCF-3F2E743D74A3}"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FE15147-D56B-9E1A-CDC9-5928ACF43503}"/>
              </a:ext>
            </a:extLst>
          </p:cNvPr>
          <p:cNvSpPr>
            <a:spLocks noGrp="1"/>
          </p:cNvSpPr>
          <p:nvPr>
            <p:ph type="title"/>
          </p:nvPr>
        </p:nvSpPr>
        <p:spPr/>
        <p:txBody>
          <a:bodyPr/>
          <a:lstStyle/>
          <a:p>
            <a:r>
              <a:rPr lang="zh-CN" altLang="zh-CN" dirty="0">
                <a:ea typeface="宋体" panose="02010600030101010101" pitchFamily="2" charset="-122"/>
              </a:rPr>
              <a:t>浮</a:t>
            </a:r>
            <a:r>
              <a:rPr lang="zh-CN" altLang="en-US" dirty="0">
                <a:ea typeface="宋体" panose="02010600030101010101" pitchFamily="2" charset="-122"/>
              </a:rPr>
              <a:t>点</a:t>
            </a:r>
            <a:r>
              <a:rPr lang="zh-CN" altLang="zh-CN" dirty="0">
                <a:ea typeface="宋体" panose="02010600030101010101" pitchFamily="2" charset="-122"/>
              </a:rPr>
              <a:t>类型</a:t>
            </a:r>
          </a:p>
        </p:txBody>
      </p:sp>
      <p:sp>
        <p:nvSpPr>
          <p:cNvPr id="3" name="Content Placeholder 2">
            <a:extLst>
              <a:ext uri="{FF2B5EF4-FFF2-40B4-BE49-F238E27FC236}">
                <a16:creationId xmlns:a16="http://schemas.microsoft.com/office/drawing/2014/main" id="{ACDCFC82-B1F0-E5DD-9202-3A068362BBA5}"/>
              </a:ext>
            </a:extLst>
          </p:cNvPr>
          <p:cNvSpPr>
            <a:spLocks noGrp="1"/>
          </p:cNvSpPr>
          <p:nvPr>
            <p:ph idx="1"/>
          </p:nvPr>
        </p:nvSpPr>
        <p:spPr/>
        <p:txBody>
          <a:bodyPr/>
          <a:lstStyle/>
          <a:p>
            <a:pPr>
              <a:defRPr/>
            </a:pPr>
            <a:r>
              <a:rPr lang="zh-CN" dirty="0"/>
              <a:t>定义浮</a:t>
            </a:r>
            <a:r>
              <a:rPr lang="zh-CN" altLang="en-US" dirty="0"/>
              <a:t>点</a:t>
            </a:r>
            <a:r>
              <a:rPr lang="zh-CN" dirty="0"/>
              <a:t>类型特征的宏可以在</a:t>
            </a:r>
            <a:r>
              <a:rPr lang="zh-CN" dirty="0">
                <a:latin typeface="Courier New" pitchFamily="49" charset="0"/>
                <a:cs typeface="Courier New" pitchFamily="49" charset="0"/>
              </a:rPr>
              <a:t>&lt;float.h&gt;</a:t>
            </a:r>
            <a:r>
              <a:rPr lang="zh-CN" dirty="0"/>
              <a:t>头文件中找到。</a:t>
            </a:r>
          </a:p>
          <a:p>
            <a:pPr>
              <a:defRPr/>
            </a:pPr>
            <a:r>
              <a:rPr lang="zh-CN" dirty="0"/>
              <a:t>在 C99 中，浮</a:t>
            </a:r>
            <a:r>
              <a:rPr lang="zh-CN" altLang="en-US" dirty="0"/>
              <a:t>点</a:t>
            </a:r>
            <a:r>
              <a:rPr lang="zh-CN" dirty="0"/>
              <a:t>类型分为两类。</a:t>
            </a:r>
          </a:p>
          <a:p>
            <a:pPr lvl="1">
              <a:defRPr/>
            </a:pPr>
            <a:r>
              <a:rPr lang="zh-CN" b="1" i="1" dirty="0">
                <a:ea typeface="+mn-ea"/>
                <a:cs typeface="+mn-cs"/>
              </a:rPr>
              <a:t>真正的浮点类型</a:t>
            </a:r>
            <a:r>
              <a:rPr lang="zh-CN" dirty="0">
                <a:ea typeface="+mn-ea"/>
                <a:cs typeface="+mn-cs"/>
              </a:rPr>
              <a:t>（</a:t>
            </a:r>
            <a:r>
              <a:rPr lang="en-US" altLang="zh-CN" dirty="0">
                <a:latin typeface="Courier New" pitchFamily="49" charset="0"/>
                <a:ea typeface="+mn-ea"/>
                <a:cs typeface="Courier New" pitchFamily="49" charset="0"/>
              </a:rPr>
              <a:t>float, double, long double</a:t>
            </a:r>
            <a:r>
              <a:rPr lang="zh-CN" dirty="0">
                <a:ea typeface="+mn-ea"/>
                <a:cs typeface="+mn-cs"/>
              </a:rPr>
              <a:t>）</a:t>
            </a:r>
          </a:p>
          <a:p>
            <a:pPr lvl="1">
              <a:defRPr/>
            </a:pPr>
            <a:r>
              <a:rPr lang="zh-CN" b="1" i="1" dirty="0">
                <a:ea typeface="+mn-ea"/>
                <a:cs typeface="+mn-cs"/>
              </a:rPr>
              <a:t>复杂类型</a:t>
            </a:r>
            <a:r>
              <a:rPr lang="zh-CN" dirty="0">
                <a:ea typeface="+mn-ea"/>
                <a:cs typeface="+mn-cs"/>
              </a:rPr>
              <a:t>（</a:t>
            </a:r>
            <a:r>
              <a:rPr lang="en-US" altLang="zh-CN" dirty="0">
                <a:latin typeface="Courier New" pitchFamily="49" charset="0"/>
                <a:ea typeface="+mn-ea"/>
                <a:cs typeface="Courier New" pitchFamily="49" charset="0"/>
              </a:rPr>
              <a:t>float _Complex, double _Complex, long double _Complex</a:t>
            </a:r>
            <a:r>
              <a:rPr lang="zh-CN" dirty="0">
                <a:ea typeface="+mn-ea"/>
                <a:cs typeface="+mn-cs"/>
              </a:rPr>
              <a:t>）</a:t>
            </a:r>
          </a:p>
          <a:p>
            <a:pPr>
              <a:defRPr/>
            </a:pPr>
            <a:endParaRPr lang="en-US" dirty="0"/>
          </a:p>
        </p:txBody>
      </p:sp>
      <p:sp>
        <p:nvSpPr>
          <p:cNvPr id="4" name="Footer Placeholder 3">
            <a:extLst>
              <a:ext uri="{FF2B5EF4-FFF2-40B4-BE49-F238E27FC236}">
                <a16:creationId xmlns:a16="http://schemas.microsoft.com/office/drawing/2014/main" id="{18172CAC-A0C0-7F63-C8A1-A4722F67E11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59A9810-4D4D-EE82-5321-4C86780DA8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B7BCB6-DDC8-594F-BC90-E6DE1C60C916}"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D489E26-284B-86EE-2AA6-2B4347229518}"/>
              </a:ext>
            </a:extLst>
          </p:cNvPr>
          <p:cNvSpPr>
            <a:spLocks noGrp="1"/>
          </p:cNvSpPr>
          <p:nvPr>
            <p:ph type="title"/>
          </p:nvPr>
        </p:nvSpPr>
        <p:spPr/>
        <p:txBody>
          <a:bodyPr/>
          <a:lstStyle/>
          <a:p>
            <a:r>
              <a:rPr lang="zh-CN" altLang="zh-CN" dirty="0">
                <a:ea typeface="宋体" panose="02010600030101010101" pitchFamily="2" charset="-122"/>
              </a:rPr>
              <a:t>浮</a:t>
            </a:r>
            <a:r>
              <a:rPr lang="zh-CN" altLang="en-US" dirty="0">
                <a:ea typeface="宋体" panose="02010600030101010101" pitchFamily="2" charset="-122"/>
              </a:rPr>
              <a:t>点</a:t>
            </a:r>
            <a:r>
              <a:rPr lang="zh-CN" altLang="zh-CN" dirty="0">
                <a:ea typeface="宋体" panose="02010600030101010101" pitchFamily="2" charset="-122"/>
              </a:rPr>
              <a:t>常量</a:t>
            </a:r>
          </a:p>
        </p:txBody>
      </p:sp>
      <p:sp>
        <p:nvSpPr>
          <p:cNvPr id="44035" name="Content Placeholder 2">
            <a:extLst>
              <a:ext uri="{FF2B5EF4-FFF2-40B4-BE49-F238E27FC236}">
                <a16:creationId xmlns:a16="http://schemas.microsoft.com/office/drawing/2014/main" id="{8084858B-250E-D694-5558-743FF1D01F9E}"/>
              </a:ext>
            </a:extLst>
          </p:cNvPr>
          <p:cNvSpPr>
            <a:spLocks noGrp="1"/>
          </p:cNvSpPr>
          <p:nvPr>
            <p:ph idx="1"/>
          </p:nvPr>
        </p:nvSpPr>
        <p:spPr/>
        <p:txBody>
          <a:bodyPr/>
          <a:lstStyle/>
          <a:p>
            <a:r>
              <a:rPr lang="zh-CN" altLang="zh-CN" sz="2600" dirty="0">
                <a:ea typeface="宋体" panose="02010600030101010101" pitchFamily="2" charset="-122"/>
              </a:rPr>
              <a:t>浮</a:t>
            </a:r>
            <a:r>
              <a:rPr lang="zh-CN" altLang="en-US" sz="2600" dirty="0">
                <a:ea typeface="宋体" panose="02010600030101010101" pitchFamily="2" charset="-122"/>
              </a:rPr>
              <a:t>点</a:t>
            </a:r>
            <a:r>
              <a:rPr lang="zh-CN" altLang="zh-CN" sz="2600" dirty="0">
                <a:ea typeface="宋体" panose="02010600030101010101" pitchFamily="2" charset="-122"/>
              </a:rPr>
              <a:t>常量可以用多种方式编写。</a:t>
            </a:r>
          </a:p>
          <a:p>
            <a:r>
              <a:rPr lang="zh-CN" altLang="zh-CN" sz="2600" dirty="0">
                <a:ea typeface="宋体" panose="02010600030101010101" pitchFamily="2" charset="-122"/>
              </a:rPr>
              <a:t>书写数字 57.0 的有效方式：</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57.0  57.  57.0e0  57E0  5.7e1  5.7e+1</a:t>
            </a:r>
          </a:p>
          <a:p>
            <a:pPr>
              <a:lnSpc>
                <a:spcPct val="80000"/>
              </a:lnSpc>
              <a:spcBef>
                <a:spcPts val="6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.57e2  570.e-1</a:t>
            </a:r>
          </a:p>
          <a:p>
            <a:r>
              <a:rPr lang="zh-CN" altLang="zh-CN" sz="2600" dirty="0">
                <a:ea typeface="宋体" panose="02010600030101010101" pitchFamily="2" charset="-122"/>
              </a:rPr>
              <a:t>浮点常量必须包含小数点和/或指数；指数表示数字要按其 10 的幂</a:t>
            </a:r>
            <a:r>
              <a:rPr lang="zh-CN" altLang="en-US" sz="2600" dirty="0">
                <a:ea typeface="宋体" panose="02010600030101010101" pitchFamily="2" charset="-122"/>
              </a:rPr>
              <a:t>进行</a:t>
            </a:r>
            <a:r>
              <a:rPr lang="zh-CN" altLang="zh-CN" sz="2600" dirty="0">
                <a:ea typeface="宋体" panose="02010600030101010101" pitchFamily="2" charset="-122"/>
              </a:rPr>
              <a:t>缩放。</a:t>
            </a:r>
          </a:p>
          <a:p>
            <a:r>
              <a:rPr lang="zh-CN" altLang="zh-CN" sz="2600" dirty="0">
                <a:ea typeface="宋体" panose="02010600030101010101" pitchFamily="2" charset="-122"/>
              </a:rPr>
              <a:t>指数必须以字母</a:t>
            </a:r>
            <a:r>
              <a:rPr lang="zh-CN" altLang="zh-CN" sz="2600" dirty="0">
                <a:latin typeface="Courier New" panose="02070309020205020404" pitchFamily="49" charset="0"/>
                <a:ea typeface="宋体" panose="02010600030101010101" pitchFamily="2" charset="-122"/>
                <a:cs typeface="Courier New" panose="02070309020205020404" pitchFamily="49" charset="0"/>
              </a:rPr>
              <a:t>E</a:t>
            </a:r>
            <a:r>
              <a:rPr lang="zh-CN" altLang="zh-CN" sz="2600" dirty="0">
                <a:ea typeface="宋体" panose="02010600030101010101" pitchFamily="2" charset="-122"/>
              </a:rPr>
              <a:t>（或</a:t>
            </a:r>
            <a:r>
              <a:rPr lang="zh-CN" altLang="zh-CN" sz="2600" dirty="0">
                <a:latin typeface="Courier New" panose="02070309020205020404" pitchFamily="49" charset="0"/>
                <a:ea typeface="宋体" panose="02010600030101010101" pitchFamily="2" charset="-122"/>
                <a:cs typeface="Courier New" panose="02070309020205020404" pitchFamily="49" charset="0"/>
              </a:rPr>
              <a:t>e</a:t>
            </a:r>
            <a:r>
              <a:rPr lang="zh-CN" altLang="zh-CN" sz="2600" dirty="0">
                <a:ea typeface="宋体" panose="02010600030101010101" pitchFamily="2" charset="-122"/>
              </a:rPr>
              <a:t>）开头。可选的</a:t>
            </a:r>
            <a:r>
              <a:rPr lang="zh-CN" altLang="zh-CN" sz="2600" dirty="0">
                <a:latin typeface="Courier New" panose="02070309020205020404" pitchFamily="49" charset="0"/>
                <a:ea typeface="宋体" panose="02010600030101010101" pitchFamily="2" charset="-122"/>
                <a:cs typeface="Courier New" panose="02070309020205020404" pitchFamily="49" charset="0"/>
              </a:rPr>
              <a:t>+</a:t>
            </a:r>
            <a:r>
              <a:rPr lang="zh-CN" altLang="zh-CN" sz="2600" dirty="0">
                <a:ea typeface="宋体" panose="02010600030101010101" pitchFamily="2" charset="-122"/>
              </a:rPr>
              <a:t>或</a:t>
            </a:r>
            <a:r>
              <a:rPr lang="zh-CN" altLang="zh-CN" sz="2600" dirty="0">
                <a:latin typeface="Courier New" panose="02070309020205020404" pitchFamily="49" charset="0"/>
                <a:ea typeface="宋体" panose="02010600030101010101" pitchFamily="2" charset="-122"/>
                <a:cs typeface="Courier New" panose="02070309020205020404" pitchFamily="49" charset="0"/>
              </a:rPr>
              <a:t>-</a:t>
            </a:r>
            <a:r>
              <a:rPr lang="zh-CN" altLang="zh-CN" sz="2600" dirty="0">
                <a:ea typeface="宋体" panose="02010600030101010101" pitchFamily="2" charset="-122"/>
              </a:rPr>
              <a:t>符号在</a:t>
            </a:r>
            <a:r>
              <a:rPr lang="zh-CN" altLang="zh-CN" sz="2600" dirty="0">
                <a:latin typeface="Courier New" panose="02070309020205020404" pitchFamily="49" charset="0"/>
                <a:ea typeface="宋体" panose="02010600030101010101" pitchFamily="2" charset="-122"/>
                <a:cs typeface="Courier New" panose="02070309020205020404" pitchFamily="49" charset="0"/>
              </a:rPr>
              <a:t>E</a:t>
            </a:r>
            <a:r>
              <a:rPr lang="zh-CN" altLang="zh-CN" sz="2600" dirty="0">
                <a:ea typeface="宋体" panose="02010600030101010101" pitchFamily="2" charset="-122"/>
              </a:rPr>
              <a:t>（或</a:t>
            </a:r>
            <a:r>
              <a:rPr lang="zh-CN" altLang="zh-CN" sz="2600" dirty="0">
                <a:latin typeface="Courier New" panose="02070309020205020404" pitchFamily="49" charset="0"/>
                <a:ea typeface="宋体" panose="02010600030101010101" pitchFamily="2" charset="-122"/>
                <a:cs typeface="Courier New" panose="02070309020205020404" pitchFamily="49" charset="0"/>
              </a:rPr>
              <a:t>e</a:t>
            </a:r>
            <a:r>
              <a:rPr lang="zh-CN" altLang="zh-CN" sz="2600" dirty="0">
                <a:ea typeface="宋体" panose="02010600030101010101" pitchFamily="2" charset="-122"/>
              </a:rPr>
              <a:t>）之后。</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73C03C40-2A64-C2C3-696E-FF7014EF48F9}"/>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D7AD20EC-4A5F-AD9B-4109-B3FAE5D9ED7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EC45F1-4062-8D4B-99AA-B16F7B528640}"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EB7763F-423C-AAED-35CB-266BD2C93A5B}"/>
              </a:ext>
            </a:extLst>
          </p:cNvPr>
          <p:cNvSpPr>
            <a:spLocks noGrp="1"/>
          </p:cNvSpPr>
          <p:nvPr>
            <p:ph type="title"/>
          </p:nvPr>
        </p:nvSpPr>
        <p:spPr/>
        <p:txBody>
          <a:bodyPr/>
          <a:lstStyle/>
          <a:p>
            <a:r>
              <a:rPr lang="zh-CN" altLang="zh-CN" dirty="0">
                <a:ea typeface="宋体" panose="02010600030101010101" pitchFamily="2" charset="-122"/>
              </a:rPr>
              <a:t>浮</a:t>
            </a:r>
            <a:r>
              <a:rPr lang="zh-CN" altLang="en-US" dirty="0">
                <a:ea typeface="宋体" panose="02010600030101010101" pitchFamily="2" charset="-122"/>
              </a:rPr>
              <a:t>点</a:t>
            </a:r>
            <a:r>
              <a:rPr lang="zh-CN" altLang="zh-CN" dirty="0">
                <a:ea typeface="宋体" panose="02010600030101010101" pitchFamily="2" charset="-122"/>
              </a:rPr>
              <a:t>常量</a:t>
            </a:r>
          </a:p>
        </p:txBody>
      </p:sp>
      <p:sp>
        <p:nvSpPr>
          <p:cNvPr id="45059" name="Content Placeholder 2">
            <a:extLst>
              <a:ext uri="{FF2B5EF4-FFF2-40B4-BE49-F238E27FC236}">
                <a16:creationId xmlns:a16="http://schemas.microsoft.com/office/drawing/2014/main" id="{C953A4C6-418E-A2C9-43D8-AD0883C829AA}"/>
              </a:ext>
            </a:extLst>
          </p:cNvPr>
          <p:cNvSpPr>
            <a:spLocks noGrp="1"/>
          </p:cNvSpPr>
          <p:nvPr>
            <p:ph idx="1"/>
          </p:nvPr>
        </p:nvSpPr>
        <p:spPr/>
        <p:txBody>
          <a:bodyPr/>
          <a:lstStyle/>
          <a:p>
            <a:r>
              <a:rPr lang="zh-CN" altLang="zh-CN" dirty="0">
                <a:ea typeface="宋体" panose="02010600030101010101" pitchFamily="2" charset="-122"/>
              </a:rPr>
              <a:t>默认情况下，浮点常量存储为双精度数。</a:t>
            </a:r>
          </a:p>
          <a:p>
            <a:r>
              <a:rPr lang="zh-CN" altLang="zh-CN" dirty="0">
                <a:ea typeface="宋体" panose="02010600030101010101" pitchFamily="2" charset="-122"/>
              </a:rPr>
              <a:t>要表明只需要单精度，</a:t>
            </a:r>
            <a:r>
              <a:rPr lang="zh-CN" altLang="en-US" dirty="0">
                <a:ea typeface="宋体" panose="02010600030101010101" pitchFamily="2" charset="-122"/>
              </a:rPr>
              <a:t>需要在</a:t>
            </a:r>
            <a:r>
              <a:rPr lang="zh-CN" altLang="zh-CN" dirty="0">
                <a:ea typeface="宋体" panose="02010600030101010101" pitchFamily="2" charset="-122"/>
              </a:rPr>
              <a:t>常量的末尾</a:t>
            </a:r>
            <a:r>
              <a:rPr lang="zh-CN" altLang="en-US" dirty="0">
                <a:ea typeface="宋体" panose="02010600030101010101" pitchFamily="2" charset="-122"/>
              </a:rPr>
              <a:t>加上</a:t>
            </a:r>
            <a:r>
              <a:rPr lang="zh-CN" altLang="zh-CN" dirty="0">
                <a:ea typeface="宋体" panose="02010600030101010101" pitchFamily="2" charset="-122"/>
              </a:rPr>
              <a:t>字母</a:t>
            </a:r>
            <a:r>
              <a:rPr lang="zh-CN" altLang="zh-CN" dirty="0">
                <a:latin typeface="Courier New" panose="02070309020205020404" pitchFamily="49" charset="0"/>
                <a:ea typeface="宋体" panose="02010600030101010101" pitchFamily="2" charset="-122"/>
                <a:cs typeface="Courier New" panose="02070309020205020404" pitchFamily="49" charset="0"/>
              </a:rPr>
              <a:t>F</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f</a:t>
            </a:r>
            <a:r>
              <a:rPr lang="zh-CN" altLang="zh-CN" dirty="0">
                <a:ea typeface="宋体" panose="02010600030101010101" pitchFamily="2" charset="-122"/>
              </a:rPr>
              <a:t>）</a:t>
            </a:r>
            <a:r>
              <a:rPr lang="zh-CN" altLang="en-US" dirty="0">
                <a:ea typeface="宋体" panose="02010600030101010101" pitchFamily="2" charset="-122"/>
              </a:rPr>
              <a:t>，</a:t>
            </a:r>
            <a:r>
              <a:rPr lang="zh-CN" altLang="zh-CN" dirty="0">
                <a:ea typeface="宋体" panose="02010600030101010101" pitchFamily="2" charset="-122"/>
              </a:rPr>
              <a:t>例如</a:t>
            </a:r>
            <a:r>
              <a:rPr lang="zh-CN" altLang="zh-CN" dirty="0">
                <a:latin typeface="Courier New" panose="02070309020205020404" pitchFamily="49" charset="0"/>
                <a:ea typeface="宋体" panose="02010600030101010101" pitchFamily="2" charset="-122"/>
                <a:cs typeface="Courier New" panose="02070309020205020404" pitchFamily="49" charset="0"/>
              </a:rPr>
              <a:t>57.0F</a:t>
            </a:r>
            <a:r>
              <a:rPr lang="zh-CN" altLang="zh-CN" dirty="0">
                <a:ea typeface="宋体" panose="02010600030101010101" pitchFamily="2" charset="-122"/>
              </a:rPr>
              <a:t>。</a:t>
            </a:r>
          </a:p>
          <a:p>
            <a:r>
              <a:rPr lang="zh-CN" altLang="zh-CN" dirty="0">
                <a:ea typeface="宋体" panose="02010600030101010101" pitchFamily="2" charset="-122"/>
              </a:rPr>
              <a:t>表示一个常量应该</a:t>
            </a:r>
            <a:r>
              <a:rPr lang="zh-CN" altLang="en-US" dirty="0">
                <a:ea typeface="宋体" panose="02010600030101010101" pitchFamily="2" charset="-122"/>
              </a:rPr>
              <a:t>以</a:t>
            </a:r>
            <a:r>
              <a:rPr lang="en-US" altLang="zh-CN" dirty="0">
                <a:latin typeface="Courier New" panose="02070309020205020404" pitchFamily="49" charset="0"/>
                <a:ea typeface="宋体" panose="02010600030101010101" pitchFamily="2" charset="-122"/>
                <a:cs typeface="Courier New" panose="02070309020205020404" pitchFamily="49" charset="0"/>
              </a:rPr>
              <a:t>long</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double</a:t>
            </a:r>
            <a:r>
              <a:rPr lang="zh-CN" altLang="zh-CN" dirty="0">
                <a:ea typeface="宋体" panose="02010600030101010101" pitchFamily="2" charset="-122"/>
              </a:rPr>
              <a:t>格式</a:t>
            </a:r>
            <a:r>
              <a:rPr lang="zh-CN" altLang="zh-CN" dirty="0">
                <a:latin typeface="Courier New" panose="02070309020205020404" pitchFamily="49" charset="0"/>
                <a:ea typeface="宋体" panose="02010600030101010101" pitchFamily="2" charset="-122"/>
                <a:cs typeface="Courier New" panose="02070309020205020404" pitchFamily="49" charset="0"/>
              </a:rPr>
              <a:t>存储</a:t>
            </a:r>
            <a:r>
              <a:rPr lang="zh-CN" altLang="zh-CN" dirty="0">
                <a:ea typeface="宋体" panose="02010600030101010101" pitchFamily="2" charset="-122"/>
              </a:rPr>
              <a:t> ，</a:t>
            </a:r>
            <a:r>
              <a:rPr lang="zh-CN" altLang="en-US" dirty="0">
                <a:ea typeface="宋体" panose="02010600030101010101" pitchFamily="2" charset="-122"/>
              </a:rPr>
              <a:t>在</a:t>
            </a:r>
            <a:r>
              <a:rPr lang="zh-CN" altLang="zh-CN" dirty="0">
                <a:ea typeface="宋体" panose="02010600030101010101" pitchFamily="2" charset="-122"/>
              </a:rPr>
              <a:t>常量的末尾</a:t>
            </a:r>
            <a:r>
              <a:rPr lang="zh-CN" altLang="en-US" dirty="0">
                <a:ea typeface="宋体" panose="02010600030101010101" pitchFamily="2" charset="-122"/>
              </a:rPr>
              <a:t>加上</a:t>
            </a:r>
            <a:r>
              <a:rPr lang="zh-CN" altLang="zh-CN" dirty="0">
                <a:ea typeface="宋体" panose="02010600030101010101" pitchFamily="2" charset="-122"/>
              </a:rPr>
              <a:t>字母</a:t>
            </a:r>
            <a:r>
              <a:rPr lang="zh-CN" altLang="zh-CN" dirty="0">
                <a:latin typeface="Courier New" panose="02070309020205020404" pitchFamily="49" charset="0"/>
                <a:ea typeface="宋体" panose="02010600030101010101" pitchFamily="2" charset="-122"/>
                <a:cs typeface="Courier New" panose="02070309020205020404" pitchFamily="49" charset="0"/>
              </a:rPr>
              <a:t>L</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l</a:t>
            </a:r>
            <a:r>
              <a:rPr lang="zh-CN" altLang="zh-CN" dirty="0">
                <a:ea typeface="宋体" panose="02010600030101010101" pitchFamily="2" charset="-122"/>
              </a:rPr>
              <a:t>）</a:t>
            </a:r>
            <a:r>
              <a:rPr lang="zh-CN" altLang="en-US" dirty="0">
                <a:ea typeface="宋体" panose="02010600030101010101" pitchFamily="2" charset="-122"/>
              </a:rPr>
              <a:t>，</a:t>
            </a:r>
            <a:r>
              <a:rPr lang="zh-CN" altLang="zh-CN" dirty="0">
                <a:ea typeface="宋体" panose="02010600030101010101" pitchFamily="2" charset="-122"/>
              </a:rPr>
              <a:t>例如</a:t>
            </a:r>
            <a:r>
              <a:rPr lang="zh-CN" altLang="zh-CN" dirty="0">
                <a:latin typeface="Courier New" panose="02070309020205020404" pitchFamily="49" charset="0"/>
                <a:ea typeface="宋体" panose="02010600030101010101" pitchFamily="2" charset="-122"/>
                <a:cs typeface="Courier New" panose="02070309020205020404" pitchFamily="49" charset="0"/>
              </a:rPr>
              <a:t>57.0L</a:t>
            </a:r>
            <a:r>
              <a:rPr lang="zh-CN" altLang="zh-CN" dirty="0">
                <a:ea typeface="宋体" panose="02010600030101010101" pitchFamily="2" charset="-122"/>
              </a:rPr>
              <a:t>。</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25A0AB76-9DBC-70BE-1AC1-7DEA641FA97A}"/>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159970AB-464A-96A2-AD8D-38BA18EABAF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86D5F0-F91E-8D42-A25B-6FA2E7F2D0A2}"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58F68D0-3607-DB20-2FE8-D3143DB00B59}"/>
              </a:ext>
            </a:extLst>
          </p:cNvPr>
          <p:cNvSpPr>
            <a:spLocks noGrp="1"/>
          </p:cNvSpPr>
          <p:nvPr>
            <p:ph type="title"/>
          </p:nvPr>
        </p:nvSpPr>
        <p:spPr/>
        <p:txBody>
          <a:bodyPr/>
          <a:lstStyle/>
          <a:p>
            <a:r>
              <a:rPr lang="zh-CN" altLang="zh-CN" dirty="0">
                <a:ea typeface="宋体" panose="02010600030101010101" pitchFamily="2" charset="-122"/>
              </a:rPr>
              <a:t>读和写浮点数</a:t>
            </a:r>
          </a:p>
        </p:txBody>
      </p:sp>
      <p:sp>
        <p:nvSpPr>
          <p:cNvPr id="46083" name="Content Placeholder 2">
            <a:extLst>
              <a:ext uri="{FF2B5EF4-FFF2-40B4-BE49-F238E27FC236}">
                <a16:creationId xmlns:a16="http://schemas.microsoft.com/office/drawing/2014/main" id="{01E8F82E-C04C-4B07-987C-D941E58B7854}"/>
              </a:ext>
            </a:extLst>
          </p:cNvPr>
          <p:cNvSpPr>
            <a:spLocks noGrp="1"/>
          </p:cNvSpPr>
          <p:nvPr>
            <p:ph idx="1"/>
          </p:nvPr>
        </p:nvSpPr>
        <p:spPr>
          <a:xfrm>
            <a:off x="685800" y="1600200"/>
            <a:ext cx="7924800" cy="4724400"/>
          </a:xfrm>
        </p:spPr>
        <p:txBody>
          <a:bodyPr/>
          <a:lstStyle/>
          <a:p>
            <a:r>
              <a:rPr lang="zh-CN" altLang="en-US" sz="2300" dirty="0">
                <a:latin typeface="Courier New" panose="02070309020205020404" pitchFamily="49" charset="0"/>
                <a:ea typeface="宋体" panose="02010600030101010101" pitchFamily="2" charset="-122"/>
                <a:cs typeface="Courier New" panose="02070309020205020404" pitchFamily="49" charset="0"/>
              </a:rPr>
              <a:t>格式符</a:t>
            </a:r>
            <a:r>
              <a:rPr lang="zh-CN" altLang="zh-CN" sz="2300" dirty="0">
                <a:latin typeface="Courier New" panose="02070309020205020404" pitchFamily="49" charset="0"/>
                <a:ea typeface="宋体" panose="02010600030101010101" pitchFamily="2" charset="-122"/>
                <a:cs typeface="Courier New" panose="02070309020205020404" pitchFamily="49" charset="0"/>
              </a:rPr>
              <a:t>%e</a:t>
            </a:r>
            <a:r>
              <a:rPr lang="zh-CN" altLang="zh-CN" sz="2300" dirty="0">
                <a:ea typeface="宋体" panose="02010600030101010101" pitchFamily="2" charset="-122"/>
              </a:rPr>
              <a:t>、</a:t>
            </a:r>
            <a:r>
              <a:rPr lang="zh-CN" altLang="zh-CN" sz="2300" dirty="0">
                <a:latin typeface="Courier New" panose="02070309020205020404" pitchFamily="49" charset="0"/>
                <a:ea typeface="宋体" panose="02010600030101010101" pitchFamily="2" charset="-122"/>
                <a:cs typeface="Courier New" panose="02070309020205020404" pitchFamily="49" charset="0"/>
              </a:rPr>
              <a:t>%f</a:t>
            </a:r>
            <a:r>
              <a:rPr lang="zh-CN" altLang="zh-CN" sz="2300" dirty="0">
                <a:ea typeface="宋体" panose="02010600030101010101" pitchFamily="2" charset="-122"/>
              </a:rPr>
              <a:t>和</a:t>
            </a:r>
            <a:r>
              <a:rPr lang="zh-CN" altLang="zh-CN" sz="2300" dirty="0">
                <a:latin typeface="Courier New" panose="02070309020205020404" pitchFamily="49" charset="0"/>
                <a:ea typeface="宋体" panose="02010600030101010101" pitchFamily="2" charset="-122"/>
                <a:cs typeface="Courier New" panose="02070309020205020404" pitchFamily="49" charset="0"/>
              </a:rPr>
              <a:t>%g</a:t>
            </a:r>
            <a:r>
              <a:rPr lang="zh-CN" altLang="zh-CN" sz="2300" dirty="0">
                <a:ea typeface="宋体" panose="02010600030101010101" pitchFamily="2" charset="-122"/>
              </a:rPr>
              <a:t>用于读和写单精度浮点数。</a:t>
            </a:r>
          </a:p>
          <a:p>
            <a:r>
              <a:rPr lang="zh-CN" altLang="zh-CN" sz="2300" dirty="0">
                <a:ea typeface="宋体" panose="02010600030101010101" pitchFamily="2" charset="-122"/>
              </a:rPr>
              <a:t>读取</a:t>
            </a:r>
            <a:r>
              <a:rPr lang="zh-CN" altLang="zh-CN" sz="2300" dirty="0">
                <a:latin typeface="Courier New" panose="02070309020205020404" pitchFamily="49" charset="0"/>
                <a:ea typeface="宋体" panose="02010600030101010101" pitchFamily="2" charset="-122"/>
                <a:cs typeface="Courier New" panose="02070309020205020404" pitchFamily="49" charset="0"/>
              </a:rPr>
              <a:t>double类型的值时</a:t>
            </a:r>
            <a:r>
              <a:rPr lang="zh-CN" altLang="zh-CN" sz="2300" dirty="0">
                <a:ea typeface="宋体" panose="02010600030101010101" pitchFamily="2" charset="-122"/>
              </a:rPr>
              <a:t>，将字母</a:t>
            </a:r>
            <a:r>
              <a:rPr lang="zh-CN" altLang="zh-CN" sz="2300" dirty="0">
                <a:latin typeface="Courier New" panose="02070309020205020404" pitchFamily="49" charset="0"/>
                <a:ea typeface="宋体" panose="02010600030101010101" pitchFamily="2" charset="-122"/>
                <a:cs typeface="Courier New" panose="02070309020205020404" pitchFamily="49" charset="0"/>
              </a:rPr>
              <a:t>l放在e</a:t>
            </a:r>
            <a:r>
              <a:rPr lang="zh-CN" altLang="zh-CN" sz="2300" dirty="0">
                <a:ea typeface="宋体" panose="02010600030101010101" pitchFamily="2" charset="-122"/>
              </a:rPr>
              <a:t>、</a:t>
            </a:r>
            <a:r>
              <a:rPr lang="zh-CN" altLang="zh-CN" sz="2300" dirty="0">
                <a:latin typeface="Courier New" panose="02070309020205020404" pitchFamily="49" charset="0"/>
                <a:ea typeface="宋体" panose="02010600030101010101" pitchFamily="2" charset="-122"/>
                <a:cs typeface="Courier New" panose="02070309020205020404" pitchFamily="49" charset="0"/>
              </a:rPr>
              <a:t>f</a:t>
            </a:r>
            <a:r>
              <a:rPr lang="zh-CN" altLang="zh-CN" sz="2300" dirty="0">
                <a:ea typeface="宋体" panose="02010600030101010101" pitchFamily="2" charset="-122"/>
              </a:rPr>
              <a:t>或</a:t>
            </a:r>
            <a:r>
              <a:rPr lang="zh-CN" altLang="zh-CN" sz="2300" dirty="0">
                <a:latin typeface="Courier New" panose="02070309020205020404" pitchFamily="49" charset="0"/>
                <a:ea typeface="宋体" panose="02010600030101010101" pitchFamily="2" charset="-122"/>
                <a:cs typeface="Courier New" panose="02070309020205020404" pitchFamily="49" charset="0"/>
              </a:rPr>
              <a:t>g</a:t>
            </a:r>
            <a:r>
              <a:rPr lang="zh-CN" altLang="zh-CN" sz="2300" dirty="0">
                <a:ea typeface="宋体" panose="02010600030101010101" pitchFamily="2" charset="-122"/>
              </a:rPr>
              <a:t>前面：</a:t>
            </a:r>
          </a:p>
          <a:p>
            <a:pPr>
              <a:lnSpc>
                <a:spcPct val="80000"/>
              </a:lnSpc>
              <a:spcBef>
                <a:spcPts val="10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double d;</a:t>
            </a:r>
          </a:p>
          <a:p>
            <a:pPr>
              <a:lnSpc>
                <a:spcPct val="50000"/>
              </a:lnSpc>
              <a:spcBef>
                <a:spcPct val="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900" dirty="0">
                <a:latin typeface="Courier New" panose="02070309020205020404" pitchFamily="49" charset="0"/>
                <a:ea typeface="宋体" panose="02010600030101010101" pitchFamily="2" charset="-122"/>
                <a:cs typeface="Courier New" panose="02070309020205020404" pitchFamily="49" charset="0"/>
              </a:rPr>
              <a:t>("%</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lf</a:t>
            </a:r>
            <a:r>
              <a:rPr lang="en-US" altLang="zh-CN" sz="1900" dirty="0">
                <a:latin typeface="Courier New" panose="02070309020205020404" pitchFamily="49" charset="0"/>
                <a:ea typeface="宋体" panose="02010600030101010101" pitchFamily="2" charset="-122"/>
                <a:cs typeface="Courier New" panose="02070309020205020404" pitchFamily="49" charset="0"/>
              </a:rPr>
              <a:t>", &amp;d); </a:t>
            </a:r>
          </a:p>
          <a:p>
            <a:r>
              <a:rPr lang="zh-CN" altLang="zh-CN" sz="2300" dirty="0">
                <a:ea typeface="宋体" panose="02010600030101010101" pitchFamily="2" charset="-122"/>
              </a:rPr>
              <a:t>注意：</a:t>
            </a:r>
            <a:r>
              <a:rPr lang="zh-CN" altLang="zh-CN" sz="2300" dirty="0">
                <a:latin typeface="Courier New" panose="02070309020205020404" pitchFamily="49" charset="0"/>
                <a:ea typeface="宋体" panose="02010600030101010101" pitchFamily="2" charset="-122"/>
                <a:cs typeface="Courier New" panose="02070309020205020404" pitchFamily="49" charset="0"/>
              </a:rPr>
              <a:t>l</a:t>
            </a:r>
            <a:r>
              <a:rPr lang="zh-CN" altLang="zh-CN" sz="2300" dirty="0">
                <a:ea typeface="宋体" panose="02010600030101010101" pitchFamily="2" charset="-122"/>
              </a:rPr>
              <a:t>仅用于</a:t>
            </a:r>
            <a:r>
              <a:rPr lang="zh-CN" altLang="zh-CN" sz="2300" dirty="0">
                <a:latin typeface="Courier New" panose="02070309020205020404" pitchFamily="49" charset="0"/>
                <a:ea typeface="宋体" panose="02010600030101010101" pitchFamily="2" charset="-122"/>
                <a:cs typeface="Courier New" panose="02070309020205020404" pitchFamily="49" charset="0"/>
              </a:rPr>
              <a:t>scanf</a:t>
            </a:r>
            <a:r>
              <a:rPr lang="zh-CN" altLang="zh-CN" sz="2300" dirty="0">
                <a:ea typeface="宋体" panose="02010600030101010101" pitchFamily="2" charset="-122"/>
              </a:rPr>
              <a:t>，不用于</a:t>
            </a:r>
            <a:r>
              <a:rPr lang="zh-CN" altLang="zh-CN" sz="2300" dirty="0">
                <a:latin typeface="Courier New" panose="02070309020205020404" pitchFamily="49" charset="0"/>
                <a:ea typeface="宋体" panose="02010600030101010101" pitchFamily="2" charset="-122"/>
                <a:cs typeface="Courier New" panose="02070309020205020404" pitchFamily="49" charset="0"/>
              </a:rPr>
              <a:t>printf</a:t>
            </a:r>
            <a:r>
              <a:rPr lang="zh-CN" altLang="zh-CN" sz="2300" dirty="0">
                <a:ea typeface="宋体" panose="02010600030101010101" pitchFamily="2" charset="-122"/>
              </a:rPr>
              <a:t>。</a:t>
            </a:r>
          </a:p>
          <a:p>
            <a:r>
              <a:rPr lang="zh-CN" altLang="zh-CN" sz="2300" dirty="0">
                <a:ea typeface="宋体" panose="02010600030101010101" pitchFamily="2" charset="-122"/>
              </a:rPr>
              <a:t>在</a:t>
            </a:r>
            <a:r>
              <a:rPr lang="zh-CN" altLang="zh-CN" sz="2300" dirty="0">
                <a:latin typeface="Courier New" panose="02070309020205020404" pitchFamily="49" charset="0"/>
                <a:ea typeface="宋体" panose="02010600030101010101" pitchFamily="2" charset="-122"/>
                <a:cs typeface="Courier New" panose="02070309020205020404" pitchFamily="49" charset="0"/>
              </a:rPr>
              <a:t>printf</a:t>
            </a:r>
            <a:r>
              <a:rPr lang="zh-CN" altLang="zh-CN" sz="2300" dirty="0">
                <a:ea typeface="宋体" panose="02010600030101010101" pitchFamily="2" charset="-122"/>
              </a:rPr>
              <a:t>中，</a:t>
            </a:r>
            <a:r>
              <a:rPr lang="zh-CN" altLang="zh-CN" sz="2300" dirty="0">
                <a:latin typeface="Courier New" panose="02070309020205020404" pitchFamily="49" charset="0"/>
                <a:ea typeface="宋体" panose="02010600030101010101" pitchFamily="2" charset="-122"/>
                <a:cs typeface="Courier New" panose="02070309020205020404" pitchFamily="49" charset="0"/>
              </a:rPr>
              <a:t>e</a:t>
            </a:r>
            <a:r>
              <a:rPr lang="zh-CN" altLang="zh-CN" sz="2300" dirty="0">
                <a:ea typeface="宋体" panose="02010600030101010101" pitchFamily="2" charset="-122"/>
              </a:rPr>
              <a:t>、</a:t>
            </a:r>
            <a:r>
              <a:rPr lang="zh-CN" altLang="zh-CN" sz="2300" dirty="0">
                <a:latin typeface="Courier New" panose="02070309020205020404" pitchFamily="49" charset="0"/>
                <a:ea typeface="宋体" panose="02010600030101010101" pitchFamily="2" charset="-122"/>
                <a:cs typeface="Courier New" panose="02070309020205020404" pitchFamily="49" charset="0"/>
              </a:rPr>
              <a:t>f</a:t>
            </a:r>
            <a:r>
              <a:rPr lang="zh-CN" altLang="zh-CN" sz="2300" dirty="0">
                <a:ea typeface="宋体" panose="02010600030101010101" pitchFamily="2" charset="-122"/>
              </a:rPr>
              <a:t>和</a:t>
            </a:r>
            <a:r>
              <a:rPr lang="zh-CN" altLang="zh-CN" sz="2300" dirty="0">
                <a:latin typeface="Courier New" panose="02070309020205020404" pitchFamily="49" charset="0"/>
                <a:ea typeface="宋体" panose="02010600030101010101" pitchFamily="2" charset="-122"/>
                <a:cs typeface="Courier New" panose="02070309020205020404" pitchFamily="49" charset="0"/>
              </a:rPr>
              <a:t>g</a:t>
            </a:r>
            <a:r>
              <a:rPr lang="zh-CN" altLang="zh-CN" sz="2300" dirty="0">
                <a:ea typeface="宋体" panose="02010600030101010101" pitchFamily="2" charset="-122"/>
              </a:rPr>
              <a:t>可用于写</a:t>
            </a:r>
            <a:r>
              <a:rPr lang="zh-CN" altLang="zh-CN" sz="2300" dirty="0">
                <a:latin typeface="Courier New" panose="02070309020205020404" pitchFamily="49" charset="0"/>
                <a:ea typeface="宋体" panose="02010600030101010101" pitchFamily="2" charset="-122"/>
                <a:cs typeface="Courier New" panose="02070309020205020404" pitchFamily="49" charset="0"/>
              </a:rPr>
              <a:t>float</a:t>
            </a:r>
            <a:r>
              <a:rPr lang="zh-CN" altLang="zh-CN" sz="2300" dirty="0">
                <a:ea typeface="宋体" panose="02010600030101010101" pitchFamily="2" charset="-122"/>
              </a:rPr>
              <a:t>或</a:t>
            </a:r>
            <a:r>
              <a:rPr lang="zh-CN" altLang="zh-CN" sz="2300" dirty="0">
                <a:latin typeface="Courier New" panose="02070309020205020404" pitchFamily="49" charset="0"/>
                <a:ea typeface="宋体" panose="02010600030101010101" pitchFamily="2" charset="-122"/>
                <a:cs typeface="Courier New" panose="02070309020205020404" pitchFamily="49" charset="0"/>
              </a:rPr>
              <a:t>double</a:t>
            </a:r>
            <a:r>
              <a:rPr lang="zh-CN" altLang="en-US" sz="2300" dirty="0">
                <a:latin typeface="Courier New" panose="02070309020205020404" pitchFamily="49" charset="0"/>
                <a:ea typeface="宋体" panose="02010600030101010101" pitchFamily="2" charset="-122"/>
                <a:cs typeface="Courier New" panose="02070309020205020404" pitchFamily="49" charset="0"/>
              </a:rPr>
              <a:t>类型的</a:t>
            </a:r>
            <a:r>
              <a:rPr lang="zh-CN" altLang="zh-CN" sz="2300" dirty="0">
                <a:ea typeface="宋体" panose="02010600030101010101" pitchFamily="2" charset="-122"/>
              </a:rPr>
              <a:t>值。</a:t>
            </a:r>
          </a:p>
          <a:p>
            <a:r>
              <a:rPr lang="zh-CN" altLang="zh-CN" sz="2300" dirty="0">
                <a:ea typeface="宋体" panose="02010600030101010101" pitchFamily="2" charset="-122"/>
              </a:rPr>
              <a:t>读或写</a:t>
            </a:r>
            <a:r>
              <a:rPr lang="zh-CN" altLang="zh-CN" sz="2300" dirty="0">
                <a:latin typeface="Courier New" panose="02070309020205020404" pitchFamily="49" charset="0"/>
                <a:ea typeface="宋体" panose="02010600030101010101" pitchFamily="2" charset="-122"/>
                <a:cs typeface="Courier New" panose="02070309020205020404" pitchFamily="49" charset="0"/>
              </a:rPr>
              <a:t>long double类型的值时</a:t>
            </a:r>
            <a:r>
              <a:rPr lang="zh-CN" altLang="zh-CN" sz="2300" dirty="0">
                <a:ea typeface="宋体" panose="02010600030101010101" pitchFamily="2" charset="-122"/>
              </a:rPr>
              <a:t>，将字母</a:t>
            </a:r>
            <a:r>
              <a:rPr lang="zh-CN" altLang="zh-CN" sz="2300" dirty="0">
                <a:latin typeface="Courier New" panose="02070309020205020404" pitchFamily="49" charset="0"/>
                <a:ea typeface="宋体" panose="02010600030101010101" pitchFamily="2" charset="-122"/>
                <a:cs typeface="Courier New" panose="02070309020205020404" pitchFamily="49" charset="0"/>
              </a:rPr>
              <a:t>L放在e</a:t>
            </a:r>
            <a:r>
              <a:rPr lang="zh-CN" altLang="zh-CN" sz="2300" dirty="0">
                <a:ea typeface="宋体" panose="02010600030101010101" pitchFamily="2" charset="-122"/>
              </a:rPr>
              <a:t>、</a:t>
            </a:r>
            <a:r>
              <a:rPr lang="zh-CN" altLang="zh-CN" sz="2300" dirty="0">
                <a:latin typeface="Courier New" panose="02070309020205020404" pitchFamily="49" charset="0"/>
                <a:ea typeface="宋体" panose="02010600030101010101" pitchFamily="2" charset="-122"/>
                <a:cs typeface="Courier New" panose="02070309020205020404" pitchFamily="49" charset="0"/>
              </a:rPr>
              <a:t>f</a:t>
            </a:r>
            <a:r>
              <a:rPr lang="zh-CN" altLang="zh-CN" sz="2300" dirty="0">
                <a:ea typeface="宋体" panose="02010600030101010101" pitchFamily="2" charset="-122"/>
              </a:rPr>
              <a:t>或</a:t>
            </a:r>
            <a:r>
              <a:rPr lang="zh-CN" altLang="zh-CN" sz="2300" dirty="0">
                <a:latin typeface="Courier New" panose="02070309020205020404" pitchFamily="49" charset="0"/>
                <a:ea typeface="宋体" panose="02010600030101010101" pitchFamily="2" charset="-122"/>
                <a:cs typeface="Courier New" panose="02070309020205020404" pitchFamily="49" charset="0"/>
              </a:rPr>
              <a:t>g</a:t>
            </a:r>
            <a:r>
              <a:rPr lang="zh-CN" altLang="en-US" sz="2300" dirty="0">
                <a:latin typeface="Courier New" panose="02070309020205020404" pitchFamily="49" charset="0"/>
                <a:ea typeface="宋体" panose="02010600030101010101" pitchFamily="2" charset="-122"/>
                <a:cs typeface="Courier New" panose="02070309020205020404" pitchFamily="49" charset="0"/>
              </a:rPr>
              <a:t>前</a:t>
            </a:r>
            <a:endParaRPr lang="en-US" altLang="zh-CN" sz="2300" dirty="0">
              <a:ea typeface="宋体" panose="02010600030101010101" pitchFamily="2" charset="-122"/>
            </a:endParaRPr>
          </a:p>
        </p:txBody>
      </p:sp>
      <p:sp>
        <p:nvSpPr>
          <p:cNvPr id="4" name="Footer Placeholder 3">
            <a:extLst>
              <a:ext uri="{FF2B5EF4-FFF2-40B4-BE49-F238E27FC236}">
                <a16:creationId xmlns:a16="http://schemas.microsoft.com/office/drawing/2014/main" id="{BD0C7940-67C7-5E60-86FF-3CBF4F06DA6C}"/>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83F53A5-42F6-8539-DB5C-1B2D0487371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CEE0DA-5774-1C4F-85C8-0CE6B45CD0AC}"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3EF1B6E8-80B0-9354-9DE0-0E53277D6993}"/>
              </a:ext>
            </a:extLst>
          </p:cNvPr>
          <p:cNvSpPr>
            <a:spLocks noGrp="1"/>
          </p:cNvSpPr>
          <p:nvPr>
            <p:ph type="title"/>
          </p:nvPr>
        </p:nvSpPr>
        <p:spPr/>
        <p:txBody>
          <a:bodyPr/>
          <a:lstStyle/>
          <a:p>
            <a:r>
              <a:rPr lang="zh-CN" altLang="zh-CN">
                <a:ea typeface="宋体" panose="02010600030101010101" pitchFamily="2" charset="-122"/>
              </a:rPr>
              <a:t>字符类型</a:t>
            </a:r>
          </a:p>
        </p:txBody>
      </p:sp>
      <p:sp>
        <p:nvSpPr>
          <p:cNvPr id="47107" name="Content Placeholder 2">
            <a:extLst>
              <a:ext uri="{FF2B5EF4-FFF2-40B4-BE49-F238E27FC236}">
                <a16:creationId xmlns:a16="http://schemas.microsoft.com/office/drawing/2014/main" id="{FFBE811D-8178-0F26-CA85-648E2E607B94}"/>
              </a:ext>
            </a:extLst>
          </p:cNvPr>
          <p:cNvSpPr>
            <a:spLocks noGrp="1"/>
          </p:cNvSpPr>
          <p:nvPr>
            <p:ph idx="1"/>
          </p:nvPr>
        </p:nvSpPr>
        <p:spPr/>
        <p:txBody>
          <a:bodyPr/>
          <a:lstStyle/>
          <a:p>
            <a:r>
              <a:rPr lang="zh-CN" altLang="zh-CN" dirty="0">
                <a:ea typeface="宋体" panose="02010600030101010101" pitchFamily="2" charset="-122"/>
              </a:rPr>
              <a:t>唯一剩下的基本类型是字符类型</a:t>
            </a:r>
            <a:r>
              <a:rPr lang="zh-CN" altLang="zh-CN" dirty="0">
                <a:latin typeface="Courier New" panose="02070309020205020404" pitchFamily="49" charset="0"/>
                <a:ea typeface="宋体" panose="02010600030101010101" pitchFamily="2" charset="-122"/>
                <a:cs typeface="Courier New" panose="02070309020205020404" pitchFamily="49" charset="0"/>
              </a:rPr>
              <a:t>char </a:t>
            </a:r>
            <a:r>
              <a:rPr lang="zh-CN" altLang="zh-CN" dirty="0">
                <a:ea typeface="宋体" panose="02010600030101010101" pitchFamily="2" charset="-122"/>
              </a:rPr>
              <a:t>。</a:t>
            </a:r>
          </a:p>
          <a:p>
            <a:r>
              <a:rPr lang="zh-CN" altLang="zh-CN" dirty="0">
                <a:latin typeface="Courier New" panose="02070309020205020404" pitchFamily="49" charset="0"/>
                <a:ea typeface="宋体" panose="02010600030101010101" pitchFamily="2" charset="-122"/>
                <a:cs typeface="Courier New" panose="02070309020205020404" pitchFamily="49" charset="0"/>
              </a:rPr>
              <a:t>char</a:t>
            </a:r>
            <a:r>
              <a:rPr lang="zh-CN" altLang="zh-CN" dirty="0">
                <a:ea typeface="宋体" panose="02010600030101010101" pitchFamily="2" charset="-122"/>
              </a:rPr>
              <a:t>类型的值可能因计算机而异，因为不同的计算机可能具有不同的底层字符集。</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81B6D805-5C62-9DA9-9488-500983BEF941}"/>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46E97C8-2149-CFDB-A769-C1DDA1252F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1A87C3-2F7B-5F4A-A278-C7A404F80282}"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286EF6F-BD6E-F0D5-C8EC-82111D3F5DFF}"/>
              </a:ext>
            </a:extLst>
          </p:cNvPr>
          <p:cNvSpPr>
            <a:spLocks noGrp="1"/>
          </p:cNvSpPr>
          <p:nvPr>
            <p:ph type="title"/>
          </p:nvPr>
        </p:nvSpPr>
        <p:spPr/>
        <p:txBody>
          <a:bodyPr/>
          <a:lstStyle/>
          <a:p>
            <a:r>
              <a:rPr lang="zh-CN" altLang="zh-CN">
                <a:ea typeface="宋体" panose="02010600030101010101" pitchFamily="2" charset="-122"/>
              </a:rPr>
              <a:t>字符集</a:t>
            </a:r>
          </a:p>
        </p:txBody>
      </p:sp>
      <p:sp>
        <p:nvSpPr>
          <p:cNvPr id="48131" name="Content Placeholder 2">
            <a:extLst>
              <a:ext uri="{FF2B5EF4-FFF2-40B4-BE49-F238E27FC236}">
                <a16:creationId xmlns:a16="http://schemas.microsoft.com/office/drawing/2014/main" id="{86D9706D-6FD9-91B5-1250-82DF98F47FEA}"/>
              </a:ext>
            </a:extLst>
          </p:cNvPr>
          <p:cNvSpPr>
            <a:spLocks noGrp="1"/>
          </p:cNvSpPr>
          <p:nvPr>
            <p:ph idx="1"/>
          </p:nvPr>
        </p:nvSpPr>
        <p:spPr/>
        <p:txBody>
          <a:bodyPr/>
          <a:lstStyle/>
          <a:p>
            <a:r>
              <a:rPr lang="zh-CN" altLang="zh-CN" dirty="0">
                <a:ea typeface="宋体" panose="02010600030101010101" pitchFamily="2" charset="-122"/>
              </a:rPr>
              <a:t>当今最流行的字符集是</a:t>
            </a:r>
            <a:r>
              <a:rPr lang="zh-CN" altLang="zh-CN" b="1" i="1" dirty="0">
                <a:ea typeface="宋体" panose="02010600030101010101" pitchFamily="2" charset="-122"/>
              </a:rPr>
              <a:t>ASCII </a:t>
            </a:r>
            <a:r>
              <a:rPr lang="zh-CN" altLang="zh-CN" dirty="0">
                <a:ea typeface="宋体" panose="02010600030101010101" pitchFamily="2" charset="-122"/>
              </a:rPr>
              <a:t>（美国信息交换标准代码），一种能够表示 128 个字符的 7 位代码。</a:t>
            </a:r>
          </a:p>
          <a:p>
            <a:r>
              <a:rPr lang="zh-CN" altLang="zh-CN" dirty="0">
                <a:ea typeface="宋体" panose="02010600030101010101" pitchFamily="2" charset="-122"/>
              </a:rPr>
              <a:t>ASCII 通常扩展为 256 个字符的</a:t>
            </a:r>
            <a:r>
              <a:rPr lang="zh-CN" altLang="en-US" dirty="0">
                <a:ea typeface="宋体" panose="02010600030101010101" pitchFamily="2" charset="-122"/>
              </a:rPr>
              <a:t>编码，</a:t>
            </a:r>
            <a:r>
              <a:rPr lang="zh-CN" altLang="zh-CN" dirty="0">
                <a:ea typeface="宋体" panose="02010600030101010101" pitchFamily="2" charset="-122"/>
              </a:rPr>
              <a:t>称为Latin-1，它提供了西欧和许多非洲语言所需的字符。</a:t>
            </a:r>
          </a:p>
        </p:txBody>
      </p:sp>
      <p:sp>
        <p:nvSpPr>
          <p:cNvPr id="4" name="Footer Placeholder 3">
            <a:extLst>
              <a:ext uri="{FF2B5EF4-FFF2-40B4-BE49-F238E27FC236}">
                <a16:creationId xmlns:a16="http://schemas.microsoft.com/office/drawing/2014/main" id="{2BA8317F-2AED-6991-4695-A99EAFE0E60A}"/>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976120C-09F4-0439-F8B9-7211EA5576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0CDFCC-E505-A941-9A92-67EE88761462}"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92A638B-96CC-C9E0-6677-B7CE44C30309}"/>
              </a:ext>
            </a:extLst>
          </p:cNvPr>
          <p:cNvSpPr>
            <a:spLocks noGrp="1"/>
          </p:cNvSpPr>
          <p:nvPr>
            <p:ph type="title"/>
          </p:nvPr>
        </p:nvSpPr>
        <p:spPr/>
        <p:txBody>
          <a:bodyPr/>
          <a:lstStyle/>
          <a:p>
            <a:r>
              <a:rPr lang="zh-CN" altLang="zh-CN">
                <a:ea typeface="宋体" panose="02010600030101010101" pitchFamily="2" charset="-122"/>
              </a:rPr>
              <a:t>字符集</a:t>
            </a:r>
          </a:p>
        </p:txBody>
      </p:sp>
      <p:sp>
        <p:nvSpPr>
          <p:cNvPr id="49155" name="Content Placeholder 2">
            <a:extLst>
              <a:ext uri="{FF2B5EF4-FFF2-40B4-BE49-F238E27FC236}">
                <a16:creationId xmlns:a16="http://schemas.microsoft.com/office/drawing/2014/main" id="{0FA22397-040E-38BF-CC6A-33BC7E0F3E93}"/>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char</a:t>
            </a:r>
            <a:r>
              <a:rPr lang="zh-CN" altLang="zh-CN" dirty="0">
                <a:ea typeface="宋体" panose="02010600030101010101" pitchFamily="2" charset="-122"/>
              </a:rPr>
              <a:t>类型的变量可以分配任何单个字符：</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char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ch = 'a';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 小写字母 a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ch = 'A';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 大写字母 A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ch = '0';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0</a:t>
            </a: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ch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 空</a:t>
            </a:r>
            <a:r>
              <a:rPr lang="zh-CN" altLang="en-US" sz="2400" dirty="0">
                <a:latin typeface="Courier New" panose="02070309020205020404" pitchFamily="49" charset="0"/>
                <a:ea typeface="宋体" panose="02010600030101010101" pitchFamily="2" charset="-122"/>
                <a:cs typeface="Courier New" panose="02070309020205020404" pitchFamily="49" charset="0"/>
              </a:rPr>
              <a:t>格</a:t>
            </a: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ea typeface="宋体" panose="02010600030101010101" pitchFamily="2" charset="-122"/>
              </a:rPr>
              <a:t>请注意，字符常量用</a:t>
            </a:r>
            <a:r>
              <a:rPr lang="zh-CN" altLang="zh-CN" b="1" dirty="0">
                <a:ea typeface="宋体" panose="02010600030101010101" pitchFamily="2" charset="-122"/>
              </a:rPr>
              <a:t>单引号</a:t>
            </a:r>
            <a:r>
              <a:rPr lang="zh-CN" altLang="zh-CN" dirty="0">
                <a:ea typeface="宋体" panose="02010600030101010101" pitchFamily="2" charset="-122"/>
              </a:rPr>
              <a:t>括起来，而不是双引号。</a:t>
            </a:r>
          </a:p>
        </p:txBody>
      </p:sp>
      <p:sp>
        <p:nvSpPr>
          <p:cNvPr id="4" name="Footer Placeholder 3">
            <a:extLst>
              <a:ext uri="{FF2B5EF4-FFF2-40B4-BE49-F238E27FC236}">
                <a16:creationId xmlns:a16="http://schemas.microsoft.com/office/drawing/2014/main" id="{CF842D33-1AB2-E39A-AE73-59615A89B69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8CEC791-A651-64B3-CAC4-8D5EE5DDAE9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FD641E-14D2-4742-A9FD-5715E6CB7045}"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3E6E302-968A-67E6-8868-82BD39A3F210}"/>
              </a:ext>
            </a:extLst>
          </p:cNvPr>
          <p:cNvSpPr>
            <a:spLocks noGrp="1"/>
          </p:cNvSpPr>
          <p:nvPr>
            <p:ph type="title"/>
          </p:nvPr>
        </p:nvSpPr>
        <p:spPr/>
        <p:txBody>
          <a:bodyPr/>
          <a:lstStyle/>
          <a:p>
            <a:r>
              <a:rPr lang="zh-CN" altLang="zh-CN">
                <a:ea typeface="宋体" panose="02010600030101010101" pitchFamily="2" charset="-122"/>
              </a:rPr>
              <a:t>字符操作</a:t>
            </a:r>
          </a:p>
        </p:txBody>
      </p:sp>
      <p:sp>
        <p:nvSpPr>
          <p:cNvPr id="50179" name="Content Placeholder 2">
            <a:extLst>
              <a:ext uri="{FF2B5EF4-FFF2-40B4-BE49-F238E27FC236}">
                <a16:creationId xmlns:a16="http://schemas.microsoft.com/office/drawing/2014/main" id="{7AB68AC8-6A76-20B2-8778-59048D71DDCB}"/>
              </a:ext>
            </a:extLst>
          </p:cNvPr>
          <p:cNvSpPr>
            <a:spLocks noGrp="1"/>
          </p:cNvSpPr>
          <p:nvPr>
            <p:ph idx="1"/>
          </p:nvPr>
        </p:nvSpPr>
        <p:spPr/>
        <p:txBody>
          <a:bodyPr/>
          <a:lstStyle/>
          <a:p>
            <a:r>
              <a:rPr lang="zh-CN" altLang="zh-CN">
                <a:ea typeface="宋体" panose="02010600030101010101" pitchFamily="2" charset="-122"/>
              </a:rPr>
              <a:t>在 C 中处理字符很简单，因为一个事实： </a:t>
            </a:r>
            <a:r>
              <a:rPr lang="zh-CN" altLang="zh-CN" i="1">
                <a:ea typeface="宋体" panose="02010600030101010101" pitchFamily="2" charset="-122"/>
              </a:rPr>
              <a:t>C 将字符视为小整数。</a:t>
            </a:r>
          </a:p>
          <a:p>
            <a:r>
              <a:rPr lang="zh-CN" altLang="zh-CN">
                <a:ea typeface="宋体" panose="02010600030101010101" pitchFamily="2" charset="-122"/>
              </a:rPr>
              <a:t>在 ASCII 中，字符代码的范围从 0000000 到 1111111，我们可以将其视为 0 到 127 的整数。</a:t>
            </a:r>
          </a:p>
          <a:p>
            <a:r>
              <a:rPr lang="zh-CN" altLang="zh-CN">
                <a:ea typeface="宋体" panose="02010600030101010101" pitchFamily="2" charset="-122"/>
              </a:rPr>
              <a:t>字符</a:t>
            </a:r>
            <a:r>
              <a:rPr lang="zh-CN" altLang="zh-CN">
                <a:latin typeface="Courier New" panose="02070309020205020404" pitchFamily="49" charset="0"/>
                <a:ea typeface="宋体" panose="02010600030101010101" pitchFamily="2" charset="-122"/>
                <a:cs typeface="Courier New" panose="02070309020205020404" pitchFamily="49" charset="0"/>
              </a:rPr>
              <a:t>'a'</a:t>
            </a:r>
            <a:r>
              <a:rPr lang="zh-CN" altLang="zh-CN">
                <a:ea typeface="宋体" panose="02010600030101010101" pitchFamily="2" charset="-122"/>
              </a:rPr>
              <a:t>的值是 97， </a:t>
            </a:r>
            <a:r>
              <a:rPr lang="zh-CN" altLang="zh-CN">
                <a:latin typeface="Courier New" panose="02070309020205020404" pitchFamily="49" charset="0"/>
                <a:ea typeface="宋体" panose="02010600030101010101" pitchFamily="2" charset="-122"/>
                <a:cs typeface="Courier New" panose="02070309020205020404" pitchFamily="49" charset="0"/>
              </a:rPr>
              <a:t>'A'</a:t>
            </a:r>
            <a:r>
              <a:rPr lang="zh-CN" altLang="zh-CN">
                <a:ea typeface="宋体" panose="02010600030101010101" pitchFamily="2" charset="-122"/>
              </a:rPr>
              <a:t>的值是 65， </a:t>
            </a:r>
            <a:r>
              <a:rPr lang="zh-CN" altLang="zh-CN">
                <a:latin typeface="Courier New" panose="02070309020205020404" pitchFamily="49" charset="0"/>
                <a:ea typeface="宋体" panose="02010600030101010101" pitchFamily="2" charset="-122"/>
                <a:cs typeface="Courier New" panose="02070309020205020404" pitchFamily="49" charset="0"/>
              </a:rPr>
              <a:t>'0'</a:t>
            </a:r>
            <a:r>
              <a:rPr lang="zh-CN" altLang="zh-CN">
                <a:ea typeface="宋体" panose="02010600030101010101" pitchFamily="2" charset="-122"/>
              </a:rPr>
              <a:t>的值是 48， </a:t>
            </a:r>
            <a:r>
              <a:rPr lang="zh-CN" altLang="zh-CN">
                <a:latin typeface="Courier New" panose="02070309020205020404" pitchFamily="49" charset="0"/>
                <a:ea typeface="宋体" panose="02010600030101010101" pitchFamily="2" charset="-122"/>
                <a:cs typeface="Courier New" panose="02070309020205020404" pitchFamily="49" charset="0"/>
              </a:rPr>
              <a:t>' '</a:t>
            </a:r>
            <a:r>
              <a:rPr lang="zh-CN" altLang="zh-CN">
                <a:ea typeface="宋体" panose="02010600030101010101" pitchFamily="2" charset="-122"/>
              </a:rPr>
              <a:t>的值是 32。</a:t>
            </a:r>
          </a:p>
          <a:p>
            <a:r>
              <a:rPr lang="zh-CN" altLang="zh-CN">
                <a:ea typeface="宋体" panose="02010600030101010101" pitchFamily="2" charset="-122"/>
              </a:rPr>
              <a:t>字符常量实际上具有</a:t>
            </a:r>
            <a:r>
              <a:rPr lang="zh-CN" altLang="zh-CN">
                <a:latin typeface="Courier New" panose="02070309020205020404" pitchFamily="49" charset="0"/>
                <a:ea typeface="宋体" panose="02010600030101010101" pitchFamily="2" charset="-122"/>
                <a:cs typeface="Courier New" panose="02070309020205020404" pitchFamily="49" charset="0"/>
              </a:rPr>
              <a:t>int</a:t>
            </a:r>
            <a:r>
              <a:rPr lang="zh-CN" altLang="zh-CN">
                <a:ea typeface="宋体" panose="02010600030101010101" pitchFamily="2" charset="-122"/>
              </a:rPr>
              <a:t>类型而不是</a:t>
            </a:r>
            <a:r>
              <a:rPr lang="zh-CN" altLang="zh-CN">
                <a:latin typeface="Courier New" panose="02070309020205020404" pitchFamily="49" charset="0"/>
                <a:ea typeface="宋体" panose="02010600030101010101" pitchFamily="2" charset="-122"/>
                <a:cs typeface="Courier New" panose="02070309020205020404" pitchFamily="49" charset="0"/>
              </a:rPr>
              <a:t>char</a:t>
            </a:r>
            <a:r>
              <a:rPr lang="zh-CN" altLang="zh-CN">
                <a:ea typeface="宋体" panose="02010600030101010101" pitchFamily="2" charset="-122"/>
              </a:rPr>
              <a:t>类型。</a:t>
            </a:r>
          </a:p>
        </p:txBody>
      </p:sp>
      <p:sp>
        <p:nvSpPr>
          <p:cNvPr id="4" name="Footer Placeholder 3">
            <a:extLst>
              <a:ext uri="{FF2B5EF4-FFF2-40B4-BE49-F238E27FC236}">
                <a16:creationId xmlns:a16="http://schemas.microsoft.com/office/drawing/2014/main" id="{3A25B22A-CD2C-D9BD-8382-62EDB2E5F5E3}"/>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252E2EF-E304-AE7E-BC18-0D829E246E6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4ABC08-E0F3-1F49-8596-FFB0DB09BF7C}"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E05C12D-2F00-419D-B8E8-2E395ABF4A6C}"/>
              </a:ext>
            </a:extLst>
          </p:cNvPr>
          <p:cNvSpPr>
            <a:spLocks noGrp="1"/>
          </p:cNvSpPr>
          <p:nvPr>
            <p:ph type="title"/>
          </p:nvPr>
        </p:nvSpPr>
        <p:spPr/>
        <p:txBody>
          <a:bodyPr/>
          <a:lstStyle/>
          <a:p>
            <a:r>
              <a:rPr lang="zh-CN" altLang="zh-CN">
                <a:ea typeface="宋体" panose="02010600030101010101" pitchFamily="2" charset="-122"/>
              </a:rPr>
              <a:t>字符操作</a:t>
            </a:r>
          </a:p>
        </p:txBody>
      </p:sp>
      <p:sp>
        <p:nvSpPr>
          <p:cNvPr id="51203" name="Content Placeholder 2">
            <a:extLst>
              <a:ext uri="{FF2B5EF4-FFF2-40B4-BE49-F238E27FC236}">
                <a16:creationId xmlns:a16="http://schemas.microsoft.com/office/drawing/2014/main" id="{28B16BA8-082A-3F5A-68B7-E2E25B460BCA}"/>
              </a:ext>
            </a:extLst>
          </p:cNvPr>
          <p:cNvSpPr>
            <a:spLocks noGrp="1"/>
          </p:cNvSpPr>
          <p:nvPr>
            <p:ph idx="1"/>
          </p:nvPr>
        </p:nvSpPr>
        <p:spPr>
          <a:xfrm>
            <a:off x="685800" y="1524000"/>
            <a:ext cx="8458200" cy="4800600"/>
          </a:xfrm>
        </p:spPr>
        <p:txBody>
          <a:bodyPr/>
          <a:lstStyle/>
          <a:p>
            <a:r>
              <a:rPr lang="zh-CN" altLang="zh-CN" dirty="0">
                <a:ea typeface="宋体" panose="02010600030101010101" pitchFamily="2" charset="-122"/>
              </a:rPr>
              <a:t>当一个字符出现在计算中时，C 使用它的整数值。</a:t>
            </a:r>
          </a:p>
          <a:p>
            <a:r>
              <a:rPr lang="zh-CN" altLang="zh-CN" dirty="0">
                <a:ea typeface="宋体" panose="02010600030101010101" pitchFamily="2" charset="-122"/>
              </a:rPr>
              <a:t>考虑以下示例，这些示例假定为 ASCII 字符集：</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char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is now 97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65;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is now 'A'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+ 1;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is now 'B' */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is now 'C' */</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D43F24DB-C2D3-95D4-16B5-C3CA3B85F8CA}"/>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B936EFE0-A55E-ACBA-A792-7060B011B3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8A036B-9403-674D-AE8F-9DE5A0A57987}"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387BEC6-3803-D0DF-9ABC-6226AFD866E0}"/>
              </a:ext>
            </a:extLst>
          </p:cNvPr>
          <p:cNvSpPr>
            <a:spLocks noGrp="1"/>
          </p:cNvSpPr>
          <p:nvPr>
            <p:ph type="title"/>
          </p:nvPr>
        </p:nvSpPr>
        <p:spPr/>
        <p:txBody>
          <a:bodyPr/>
          <a:lstStyle/>
          <a:p>
            <a:r>
              <a:rPr lang="zh-CN" altLang="zh-CN">
                <a:ea typeface="宋体" panose="02010600030101010101" pitchFamily="2" charset="-122"/>
              </a:rPr>
              <a:t>字符操作</a:t>
            </a:r>
          </a:p>
        </p:txBody>
      </p:sp>
      <p:sp>
        <p:nvSpPr>
          <p:cNvPr id="52227" name="Content Placeholder 2">
            <a:extLst>
              <a:ext uri="{FF2B5EF4-FFF2-40B4-BE49-F238E27FC236}">
                <a16:creationId xmlns:a16="http://schemas.microsoft.com/office/drawing/2014/main" id="{88B18457-30FA-DCA8-D60B-DB51EDC2C387}"/>
              </a:ext>
            </a:extLst>
          </p:cNvPr>
          <p:cNvSpPr>
            <a:spLocks noGrp="1"/>
          </p:cNvSpPr>
          <p:nvPr>
            <p:ph idx="1"/>
          </p:nvPr>
        </p:nvSpPr>
        <p:spPr/>
        <p:txBody>
          <a:bodyPr/>
          <a:lstStyle/>
          <a:p>
            <a:r>
              <a:rPr lang="zh-CN" altLang="zh-CN" dirty="0">
                <a:ea typeface="宋体" panose="02010600030101010101" pitchFamily="2" charset="-122"/>
              </a:rPr>
              <a:t>字符可以比较，就像数字一样。</a:t>
            </a:r>
          </a:p>
          <a:p>
            <a:r>
              <a:rPr lang="zh-CN" altLang="zh-CN" dirty="0">
                <a:ea typeface="宋体" panose="02010600030101010101" pitchFamily="2" charset="-122"/>
              </a:rPr>
              <a:t>将小写字母转换为大写字母的</a:t>
            </a:r>
            <a:r>
              <a:rPr lang="zh-CN" altLang="zh-CN" dirty="0">
                <a:latin typeface="Courier New" panose="02070309020205020404" pitchFamily="49" charset="0"/>
                <a:ea typeface="宋体" panose="02010600030101010101" pitchFamily="2" charset="-122"/>
                <a:cs typeface="Courier New" panose="02070309020205020404" pitchFamily="49" charset="0"/>
              </a:rPr>
              <a:t>if语句：</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if ('a' &lt;=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&amp;&amp;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&lt;= 'z')</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 + 'A';</a:t>
            </a:r>
          </a:p>
          <a:p>
            <a:r>
              <a:rPr lang="en-US" altLang="zh-CN" dirty="0">
                <a:latin typeface="Courier New" panose="02070309020205020404" pitchFamily="49" charset="0"/>
                <a:ea typeface="宋体" panose="02010600030101010101" pitchFamily="2" charset="-122"/>
                <a:cs typeface="Courier New" panose="02070309020205020404" pitchFamily="49" charset="0"/>
              </a:rPr>
              <a:t>'a'</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&lt;=</a:t>
            </a:r>
            <a:r>
              <a:rPr lang="en-US" altLang="zh-CN" dirty="0">
                <a:ea typeface="宋体" panose="02010600030101010101" pitchFamily="2" charset="-122"/>
              </a:rPr>
              <a:t> </a:t>
            </a:r>
            <a:r>
              <a:rPr lang="en-US" altLang="zh-CN" dirty="0" err="1">
                <a:latin typeface="Courier New" panose="02070309020205020404" pitchFamily="49" charset="0"/>
                <a:ea typeface="宋体" panose="02010600030101010101" pitchFamily="2" charset="-122"/>
                <a:cs typeface="Courier New" panose="02070309020205020404" pitchFamily="49" charset="0"/>
              </a:rPr>
              <a:t>ch</a:t>
            </a:r>
            <a:r>
              <a:rPr lang="en-US" altLang="zh-CN" dirty="0">
                <a:ea typeface="宋体" panose="02010600030101010101" pitchFamily="2" charset="-122"/>
              </a:rPr>
              <a:t> </a:t>
            </a:r>
            <a:r>
              <a:rPr lang="zh-CN" altLang="en-US" dirty="0">
                <a:latin typeface="Courier New" panose="02070309020205020404" pitchFamily="49" charset="0"/>
                <a:ea typeface="宋体" panose="02010600030101010101" pitchFamily="2" charset="-122"/>
                <a:cs typeface="Courier New" panose="02070309020205020404" pitchFamily="49" charset="0"/>
              </a:rPr>
              <a:t>这样</a:t>
            </a:r>
            <a:r>
              <a:rPr lang="zh-CN" altLang="zh-CN" dirty="0">
                <a:latin typeface="Courier New" panose="02070309020205020404" pitchFamily="49" charset="0"/>
                <a:ea typeface="宋体" panose="02010600030101010101" pitchFamily="2" charset="-122"/>
                <a:cs typeface="Courier New" panose="02070309020205020404" pitchFamily="49" charset="0"/>
              </a:rPr>
              <a:t>的比较</a:t>
            </a:r>
            <a:r>
              <a:rPr lang="zh-CN" altLang="zh-CN" dirty="0">
                <a:ea typeface="宋体" panose="02010600030101010101" pitchFamily="2" charset="-122"/>
              </a:rPr>
              <a:t>是使用所涉及字符的整数值完成的。</a:t>
            </a:r>
          </a:p>
          <a:p>
            <a:r>
              <a:rPr lang="zh-CN" altLang="zh-CN" dirty="0">
                <a:ea typeface="宋体" panose="02010600030101010101" pitchFamily="2" charset="-122"/>
              </a:rPr>
              <a:t>这些值取决于使用的字符集，因此使用</a:t>
            </a:r>
            <a:r>
              <a:rPr lang="zh-CN" altLang="zh-CN" dirty="0">
                <a:latin typeface="Courier New" panose="02070309020205020404" pitchFamily="49" charset="0"/>
                <a:ea typeface="宋体" panose="02010600030101010101" pitchFamily="2" charset="-122"/>
                <a:cs typeface="Courier New" panose="02070309020205020404" pitchFamily="49" charset="0"/>
              </a:rPr>
              <a:t>&lt;</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&lt;=</a:t>
            </a:r>
            <a:r>
              <a:rPr lang="zh-CN" altLang="zh-CN" dirty="0">
                <a:ea typeface="宋体" panose="02010600030101010101" pitchFamily="2" charset="-122"/>
              </a:rPr>
              <a:t>、</a:t>
            </a:r>
            <a:r>
              <a:rPr lang="zh-CN" altLang="zh-CN" dirty="0">
                <a:latin typeface="Courier New" panose="02070309020205020404" pitchFamily="49" charset="0"/>
                <a:ea typeface="宋体" panose="02010600030101010101" pitchFamily="2" charset="-122"/>
                <a:cs typeface="Courier New" panose="02070309020205020404" pitchFamily="49" charset="0"/>
              </a:rPr>
              <a:t>&gt;</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&gt;=</a:t>
            </a:r>
            <a:r>
              <a:rPr lang="zh-CN" altLang="zh-CN" dirty="0">
                <a:ea typeface="宋体" panose="02010600030101010101" pitchFamily="2" charset="-122"/>
              </a:rPr>
              <a:t>比较字符的程序可能不可移植。</a:t>
            </a:r>
          </a:p>
        </p:txBody>
      </p:sp>
      <p:sp>
        <p:nvSpPr>
          <p:cNvPr id="4" name="Footer Placeholder 3">
            <a:extLst>
              <a:ext uri="{FF2B5EF4-FFF2-40B4-BE49-F238E27FC236}">
                <a16:creationId xmlns:a16="http://schemas.microsoft.com/office/drawing/2014/main" id="{C0426D1F-A2AC-D72C-A74A-7EAE4ACB23D7}"/>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18D73F8-B109-62B8-7567-08A3337E6A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138F5-0B36-AE47-BA8A-4A767E30A4F9}"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0F28C83-D34C-1AF0-18FC-2E49F2C29DE8}"/>
              </a:ext>
            </a:extLst>
          </p:cNvPr>
          <p:cNvSpPr>
            <a:spLocks noGrp="1"/>
          </p:cNvSpPr>
          <p:nvPr>
            <p:ph type="title"/>
          </p:nvPr>
        </p:nvSpPr>
        <p:spPr/>
        <p:txBody>
          <a:bodyPr/>
          <a:lstStyle/>
          <a:p>
            <a:r>
              <a:rPr lang="zh-CN" altLang="zh-CN" dirty="0">
                <a:ea typeface="宋体" panose="02010600030101010101" pitchFamily="2" charset="-122"/>
              </a:rPr>
              <a:t>有符号和无符号整</a:t>
            </a:r>
            <a:r>
              <a:rPr lang="zh-CN" altLang="en-US" dirty="0">
                <a:ea typeface="宋体" panose="02010600030101010101" pitchFamily="2" charset="-122"/>
              </a:rPr>
              <a:t>数</a:t>
            </a:r>
            <a:endParaRPr lang="zh-CN" altLang="zh-CN" dirty="0">
              <a:ea typeface="宋体" panose="02010600030101010101" pitchFamily="2" charset="-122"/>
            </a:endParaRPr>
          </a:p>
        </p:txBody>
      </p:sp>
      <p:sp>
        <p:nvSpPr>
          <p:cNvPr id="16387" name="Content Placeholder 2">
            <a:extLst>
              <a:ext uri="{FF2B5EF4-FFF2-40B4-BE49-F238E27FC236}">
                <a16:creationId xmlns:a16="http://schemas.microsoft.com/office/drawing/2014/main" id="{241F84A5-2191-8615-0DEF-92F6F06C8DEB}"/>
              </a:ext>
            </a:extLst>
          </p:cNvPr>
          <p:cNvSpPr>
            <a:spLocks noGrp="1"/>
          </p:cNvSpPr>
          <p:nvPr>
            <p:ph idx="1"/>
          </p:nvPr>
        </p:nvSpPr>
        <p:spPr>
          <a:xfrm>
            <a:off x="685800" y="1524000"/>
            <a:ext cx="8077200" cy="4800600"/>
          </a:xfrm>
        </p:spPr>
        <p:txBody>
          <a:bodyPr/>
          <a:lstStyle/>
          <a:p>
            <a:r>
              <a:rPr lang="zh-CN" altLang="en-US" sz="2400" b="1" dirty="0">
                <a:ea typeface="宋体" panose="02010600030101010101" pitchFamily="2" charset="-122"/>
              </a:rPr>
              <a:t>有</a:t>
            </a:r>
            <a:r>
              <a:rPr lang="zh-CN" altLang="zh-CN" sz="2400" b="1" dirty="0">
                <a:ea typeface="宋体" panose="02010600030101010101" pitchFamily="2" charset="-122"/>
              </a:rPr>
              <a:t>符号整</a:t>
            </a:r>
            <a:r>
              <a:rPr lang="zh-CN" altLang="en-US" sz="2400" b="1" dirty="0">
                <a:ea typeface="宋体" panose="02010600030101010101" pitchFamily="2" charset="-122"/>
              </a:rPr>
              <a:t>数</a:t>
            </a:r>
            <a:r>
              <a:rPr lang="zh-CN" altLang="en-US" sz="2400" dirty="0">
                <a:ea typeface="宋体" panose="02010600030101010101" pitchFamily="2" charset="-122"/>
              </a:rPr>
              <a:t>如果为正数或</a:t>
            </a:r>
            <a:r>
              <a:rPr lang="en-US" altLang="zh-CN" sz="2400" dirty="0">
                <a:ea typeface="宋体" panose="02010600030101010101" pitchFamily="2" charset="-122"/>
              </a:rPr>
              <a:t>0</a:t>
            </a:r>
            <a:r>
              <a:rPr lang="zh-CN" altLang="en-US" sz="2400" dirty="0">
                <a:ea typeface="宋体" panose="02010600030101010101" pitchFamily="2" charset="-122"/>
              </a:rPr>
              <a:t>，</a:t>
            </a:r>
            <a:r>
              <a:rPr lang="zh-CN" altLang="zh-CN" sz="2400" dirty="0">
                <a:ea typeface="宋体" panose="02010600030101010101" pitchFamily="2" charset="-122"/>
              </a:rPr>
              <a:t>最左边位（称为</a:t>
            </a:r>
            <a:r>
              <a:rPr lang="zh-CN" altLang="zh-CN" sz="2400" b="1" dirty="0">
                <a:ea typeface="宋体" panose="02010600030101010101" pitchFamily="2" charset="-122"/>
              </a:rPr>
              <a:t>符号位</a:t>
            </a:r>
            <a:r>
              <a:rPr lang="zh-CN" altLang="zh-CN" sz="2400" dirty="0">
                <a:ea typeface="宋体" panose="02010600030101010101" pitchFamily="2" charset="-122"/>
              </a:rPr>
              <a:t>）为 0</a:t>
            </a:r>
            <a:r>
              <a:rPr lang="zh-CN" altLang="en-US" sz="2400" dirty="0">
                <a:ea typeface="宋体" panose="02010600030101010101" pitchFamily="2" charset="-122"/>
              </a:rPr>
              <a:t>；</a:t>
            </a:r>
            <a:r>
              <a:rPr lang="zh-CN" altLang="zh-CN" sz="2400" dirty="0">
                <a:ea typeface="宋体" panose="02010600030101010101" pitchFamily="2" charset="-122"/>
              </a:rPr>
              <a:t>如果为负数，则为 1。</a:t>
            </a:r>
          </a:p>
          <a:p>
            <a:r>
              <a:rPr lang="zh-CN" altLang="zh-CN" sz="2400" dirty="0">
                <a:ea typeface="宋体" panose="02010600030101010101" pitchFamily="2" charset="-122"/>
              </a:rPr>
              <a:t>最大的 16 位整数具有二进制表示 0111111111111111，其值为 32,767 (2 </a:t>
            </a:r>
            <a:r>
              <a:rPr lang="zh-CN" altLang="zh-CN" sz="2400" baseline="30000" dirty="0">
                <a:ea typeface="宋体" panose="02010600030101010101" pitchFamily="2" charset="-122"/>
              </a:rPr>
              <a:t>15 </a:t>
            </a:r>
            <a:r>
              <a:rPr lang="zh-CN" altLang="zh-CN" sz="2400" dirty="0">
                <a:ea typeface="宋体" panose="02010600030101010101" pitchFamily="2" charset="-122"/>
              </a:rPr>
              <a:t>– 1)。</a:t>
            </a:r>
          </a:p>
          <a:p>
            <a:r>
              <a:rPr lang="zh-CN" altLang="zh-CN" sz="2400" dirty="0">
                <a:ea typeface="宋体" panose="02010600030101010101" pitchFamily="2" charset="-122"/>
              </a:rPr>
              <a:t>最大的 32 位整数是</a:t>
            </a:r>
          </a:p>
          <a:p>
            <a:pPr>
              <a:buFontTx/>
              <a:buNone/>
            </a:pPr>
            <a:r>
              <a:rPr lang="en-US" altLang="zh-CN" sz="2400" dirty="0">
                <a:ea typeface="宋体" panose="02010600030101010101" pitchFamily="2" charset="-122"/>
              </a:rPr>
              <a:t>     </a:t>
            </a:r>
            <a:r>
              <a:rPr lang="zh-CN" altLang="zh-CN" sz="2400" dirty="0">
                <a:ea typeface="宋体" panose="02010600030101010101" pitchFamily="2" charset="-122"/>
              </a:rPr>
              <a:t>01111111111111111111111111111111</a:t>
            </a:r>
          </a:p>
          <a:p>
            <a:pPr>
              <a:buFontTx/>
              <a:buNone/>
            </a:pPr>
            <a:r>
              <a:rPr lang="en-US" altLang="zh-CN" sz="2400" dirty="0">
                <a:ea typeface="宋体" panose="02010600030101010101" pitchFamily="2" charset="-122"/>
              </a:rPr>
              <a:t>     </a:t>
            </a:r>
            <a:r>
              <a:rPr lang="zh-CN" altLang="zh-CN" sz="2400" dirty="0">
                <a:ea typeface="宋体" panose="02010600030101010101" pitchFamily="2" charset="-122"/>
              </a:rPr>
              <a:t>其值为 2,147,483,647 (2 </a:t>
            </a:r>
            <a:r>
              <a:rPr lang="zh-CN" altLang="zh-CN" sz="2400" baseline="30000" dirty="0">
                <a:ea typeface="宋体" panose="02010600030101010101" pitchFamily="2" charset="-122"/>
              </a:rPr>
              <a:t>31 </a:t>
            </a:r>
            <a:r>
              <a:rPr lang="zh-CN" altLang="zh-CN" sz="2400" dirty="0">
                <a:ea typeface="宋体" panose="02010600030101010101" pitchFamily="2" charset="-122"/>
              </a:rPr>
              <a:t>– 1)。</a:t>
            </a:r>
          </a:p>
          <a:p>
            <a:r>
              <a:rPr lang="zh-CN" altLang="zh-CN" sz="2400" dirty="0">
                <a:ea typeface="宋体" panose="02010600030101010101" pitchFamily="2" charset="-122"/>
              </a:rPr>
              <a:t>没有符号位的整数（最左边的位被认为是数字大小的一部分）被称为</a:t>
            </a:r>
            <a:r>
              <a:rPr lang="zh-CN" altLang="zh-CN" sz="2400" b="1" dirty="0">
                <a:ea typeface="宋体" panose="02010600030101010101" pitchFamily="2" charset="-122"/>
              </a:rPr>
              <a:t>无符号整</a:t>
            </a:r>
            <a:r>
              <a:rPr lang="zh-CN" altLang="en-US" sz="2400" b="1" dirty="0">
                <a:ea typeface="宋体" panose="02010600030101010101" pitchFamily="2" charset="-122"/>
              </a:rPr>
              <a:t>数</a:t>
            </a:r>
            <a:r>
              <a:rPr lang="zh-CN" altLang="zh-CN" sz="2400" b="1" i="1" dirty="0">
                <a:ea typeface="宋体" panose="02010600030101010101" pitchFamily="2" charset="-122"/>
              </a:rPr>
              <a:t>。</a:t>
            </a:r>
          </a:p>
          <a:p>
            <a:r>
              <a:rPr lang="zh-CN" altLang="zh-CN" sz="2400" dirty="0">
                <a:ea typeface="宋体" panose="02010600030101010101" pitchFamily="2" charset="-122"/>
              </a:rPr>
              <a:t>最大的 16 位无符号整</a:t>
            </a:r>
            <a:r>
              <a:rPr lang="zh-CN" altLang="en-US" sz="2400" dirty="0">
                <a:ea typeface="宋体" panose="02010600030101010101" pitchFamily="2" charset="-122"/>
              </a:rPr>
              <a:t>数</a:t>
            </a:r>
            <a:r>
              <a:rPr lang="zh-CN" altLang="zh-CN" sz="2400" dirty="0">
                <a:ea typeface="宋体" panose="02010600030101010101" pitchFamily="2" charset="-122"/>
              </a:rPr>
              <a:t>是 65,535 (2 </a:t>
            </a:r>
            <a:r>
              <a:rPr lang="zh-CN" altLang="zh-CN" sz="2400" baseline="30000" dirty="0">
                <a:ea typeface="宋体" panose="02010600030101010101" pitchFamily="2" charset="-122"/>
              </a:rPr>
              <a:t>16 </a:t>
            </a:r>
            <a:r>
              <a:rPr lang="zh-CN" altLang="zh-CN" sz="2400" dirty="0">
                <a:ea typeface="宋体" panose="02010600030101010101" pitchFamily="2" charset="-122"/>
              </a:rPr>
              <a:t>– 1)。</a:t>
            </a:r>
          </a:p>
          <a:p>
            <a:r>
              <a:rPr lang="zh-CN" altLang="zh-CN" sz="2400" dirty="0">
                <a:ea typeface="宋体" panose="02010600030101010101" pitchFamily="2" charset="-122"/>
              </a:rPr>
              <a:t>最大的 32 位无符号整</a:t>
            </a:r>
            <a:r>
              <a:rPr lang="zh-CN" altLang="en-US" sz="2400" dirty="0">
                <a:ea typeface="宋体" panose="02010600030101010101" pitchFamily="2" charset="-122"/>
              </a:rPr>
              <a:t>数</a:t>
            </a:r>
            <a:r>
              <a:rPr lang="zh-CN" altLang="zh-CN" sz="2400" dirty="0">
                <a:ea typeface="宋体" panose="02010600030101010101" pitchFamily="2" charset="-122"/>
              </a:rPr>
              <a:t>是 4,294,967,295 (2 </a:t>
            </a:r>
            <a:r>
              <a:rPr lang="zh-CN" altLang="zh-CN" sz="2400" baseline="30000" dirty="0">
                <a:ea typeface="宋体" panose="02010600030101010101" pitchFamily="2" charset="-122"/>
              </a:rPr>
              <a:t>32 </a:t>
            </a:r>
            <a:r>
              <a:rPr lang="zh-CN" altLang="zh-CN" sz="2400" dirty="0">
                <a:ea typeface="宋体" panose="02010600030101010101" pitchFamily="2" charset="-122"/>
              </a:rPr>
              <a:t>– 1)。</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75D63324-77AE-889C-A8EE-CC7ABE2FC1F3}"/>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B8DDA3E-48A0-FF8E-D1D9-118780A661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D51652-E65D-9B43-85F4-9B0B79B02E98}"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1B02C15-323B-19A2-A6FD-1F83B67918B8}"/>
              </a:ext>
            </a:extLst>
          </p:cNvPr>
          <p:cNvSpPr>
            <a:spLocks noGrp="1"/>
          </p:cNvSpPr>
          <p:nvPr>
            <p:ph type="title"/>
          </p:nvPr>
        </p:nvSpPr>
        <p:spPr/>
        <p:txBody>
          <a:bodyPr/>
          <a:lstStyle/>
          <a:p>
            <a:r>
              <a:rPr lang="zh-CN" altLang="zh-CN">
                <a:ea typeface="宋体" panose="02010600030101010101" pitchFamily="2" charset="-122"/>
              </a:rPr>
              <a:t>字符操作</a:t>
            </a:r>
          </a:p>
        </p:txBody>
      </p:sp>
      <p:sp>
        <p:nvSpPr>
          <p:cNvPr id="53251" name="Content Placeholder 2">
            <a:extLst>
              <a:ext uri="{FF2B5EF4-FFF2-40B4-BE49-F238E27FC236}">
                <a16:creationId xmlns:a16="http://schemas.microsoft.com/office/drawing/2014/main" id="{CCEF9C0B-89ED-D7C7-7B6F-A40B01015CF1}"/>
              </a:ext>
            </a:extLst>
          </p:cNvPr>
          <p:cNvSpPr>
            <a:spLocks noGrp="1"/>
          </p:cNvSpPr>
          <p:nvPr>
            <p:ph idx="1"/>
          </p:nvPr>
        </p:nvSpPr>
        <p:spPr/>
        <p:txBody>
          <a:bodyPr/>
          <a:lstStyle/>
          <a:p>
            <a:r>
              <a:rPr lang="zh-CN" altLang="zh-CN" sz="2500" dirty="0">
                <a:ea typeface="宋体" panose="02010600030101010101" pitchFamily="2" charset="-122"/>
              </a:rPr>
              <a:t>字符具有与数字相同的属性这一事实具有优势。</a:t>
            </a:r>
          </a:p>
          <a:p>
            <a:r>
              <a:rPr lang="zh-CN" altLang="zh-CN" sz="2500" dirty="0">
                <a:ea typeface="宋体" panose="02010600030101010101" pitchFamily="2" charset="-122"/>
              </a:rPr>
              <a:t>例如，很容易编写一个控制变量遍历所有大写字母的</a:t>
            </a:r>
            <a:r>
              <a:rPr lang="zh-CN" altLang="zh-CN" sz="2500" dirty="0">
                <a:latin typeface="Courier New" panose="02070309020205020404" pitchFamily="49" charset="0"/>
                <a:ea typeface="宋体" panose="02010600030101010101" pitchFamily="2" charset="-122"/>
                <a:cs typeface="Courier New" panose="02070309020205020404" pitchFamily="49" charset="0"/>
              </a:rPr>
              <a:t>for语句：</a:t>
            </a:r>
          </a:p>
          <a:p>
            <a:pPr>
              <a:lnSpc>
                <a:spcPct val="80000"/>
              </a:lnSpc>
              <a:spcBef>
                <a:spcPts val="10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for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100" dirty="0">
                <a:latin typeface="Courier New" panose="02070309020205020404" pitchFamily="49" charset="0"/>
                <a:ea typeface="宋体" panose="02010600030101010101" pitchFamily="2" charset="-122"/>
                <a:cs typeface="Courier New" panose="02070309020205020404" pitchFamily="49" charset="0"/>
              </a:rPr>
              <a:t> = 'A';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100" dirty="0">
                <a:latin typeface="Courier New" panose="02070309020205020404" pitchFamily="49" charset="0"/>
                <a:ea typeface="宋体" panose="02010600030101010101" pitchFamily="2" charset="-122"/>
                <a:cs typeface="Courier New" panose="02070309020205020404" pitchFamily="49" charset="0"/>
              </a:rPr>
              <a:t> &lt;= 'Z';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sz="2500" dirty="0">
                <a:ea typeface="宋体" panose="02010600030101010101" pitchFamily="2" charset="-122"/>
              </a:rPr>
              <a:t>将字符视为数字的缺点：</a:t>
            </a:r>
          </a:p>
          <a:p>
            <a:pPr lvl="1"/>
            <a:r>
              <a:rPr lang="zh-CN" altLang="zh-CN" sz="2100" dirty="0">
                <a:ea typeface="宋体" panose="02010600030101010101" pitchFamily="2" charset="-122"/>
              </a:rPr>
              <a:t>可能导致编译器无法捕获的错误。</a:t>
            </a:r>
          </a:p>
          <a:p>
            <a:pPr lvl="1"/>
            <a:r>
              <a:rPr lang="zh-CN" altLang="zh-CN" sz="2100" dirty="0">
                <a:ea typeface="宋体" panose="02010600030101010101" pitchFamily="2" charset="-122"/>
              </a:rPr>
              <a:t>允许无意义的表达，例如</a:t>
            </a:r>
            <a:r>
              <a:rPr lang="en-US" altLang="zh-CN" sz="2100" dirty="0">
                <a:latin typeface="Courier New" panose="02070309020205020404" pitchFamily="49" charset="0"/>
                <a:ea typeface="宋体" panose="02010600030101010101" pitchFamily="2" charset="-122"/>
                <a:cs typeface="Courier New" panose="02070309020205020404" pitchFamily="49" charset="0"/>
              </a:rPr>
              <a:t>'a'</a:t>
            </a:r>
            <a:r>
              <a:rPr lang="en-US" altLang="zh-CN" sz="2100" dirty="0">
                <a:ea typeface="宋体" panose="02010600030101010101" pitchFamily="2" charset="-122"/>
              </a:rPr>
              <a:t> </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r>
              <a:rPr lang="en-US" altLang="zh-CN" sz="2100" dirty="0">
                <a:ea typeface="宋体" panose="02010600030101010101" pitchFamily="2" charset="-122"/>
              </a:rPr>
              <a:t> </a:t>
            </a:r>
            <a:r>
              <a:rPr lang="en-US" altLang="zh-CN" sz="2100" dirty="0">
                <a:latin typeface="Courier New" panose="02070309020205020404" pitchFamily="49" charset="0"/>
                <a:ea typeface="宋体" panose="02010600030101010101" pitchFamily="2" charset="-122"/>
                <a:cs typeface="Courier New" panose="02070309020205020404" pitchFamily="49" charset="0"/>
              </a:rPr>
              <a:t>'b'</a:t>
            </a:r>
            <a:r>
              <a:rPr lang="en-US" altLang="zh-CN" sz="2100" dirty="0">
                <a:ea typeface="宋体" panose="02010600030101010101" pitchFamily="2" charset="-122"/>
              </a:rPr>
              <a:t> </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r>
              <a:rPr lang="en-US" altLang="zh-CN" sz="2100" dirty="0">
                <a:ea typeface="宋体" panose="02010600030101010101" pitchFamily="2" charset="-122"/>
              </a:rPr>
              <a:t> </a:t>
            </a:r>
            <a:r>
              <a:rPr lang="en-US" altLang="zh-CN" sz="2100" dirty="0">
                <a:latin typeface="Courier New" panose="02070309020205020404" pitchFamily="49" charset="0"/>
                <a:ea typeface="宋体" panose="02010600030101010101" pitchFamily="2" charset="-122"/>
                <a:cs typeface="Courier New" panose="02070309020205020404" pitchFamily="49" charset="0"/>
              </a:rPr>
              <a:t>'c </a:t>
            </a:r>
            <a:r>
              <a:rPr lang="zh-CN" altLang="zh-CN" sz="2100" dirty="0">
                <a:ea typeface="宋体" panose="02010600030101010101" pitchFamily="2" charset="-122"/>
              </a:rPr>
              <a:t>。</a:t>
            </a:r>
          </a:p>
          <a:p>
            <a:pPr lvl="1"/>
            <a:r>
              <a:rPr lang="zh-CN" altLang="zh-CN" sz="2100" dirty="0">
                <a:ea typeface="宋体" panose="02010600030101010101" pitchFamily="2" charset="-122"/>
              </a:rPr>
              <a:t>可能会妨碍可移植性，因为程序可能依赖于对底层字符集的假设。</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CCC84E82-1596-55BD-FEB6-3E84852BE6D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1272DE7-83CB-2E2A-6545-1FD366EF63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62AB30-7BBD-1046-8A2F-EDCF729F46D8}"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D326AE6-5E9F-8A8C-6AA3-70E2002410F4}"/>
              </a:ext>
            </a:extLst>
          </p:cNvPr>
          <p:cNvSpPr>
            <a:spLocks noGrp="1"/>
          </p:cNvSpPr>
          <p:nvPr>
            <p:ph type="title"/>
          </p:nvPr>
        </p:nvSpPr>
        <p:spPr/>
        <p:txBody>
          <a:bodyPr/>
          <a:lstStyle/>
          <a:p>
            <a:r>
              <a:rPr lang="zh-CN" altLang="zh-CN">
                <a:ea typeface="宋体" panose="02010600030101010101" pitchFamily="2" charset="-122"/>
              </a:rPr>
              <a:t>有符号和无符号字符</a:t>
            </a:r>
          </a:p>
        </p:txBody>
      </p:sp>
      <p:sp>
        <p:nvSpPr>
          <p:cNvPr id="54275" name="Content Placeholder 2">
            <a:extLst>
              <a:ext uri="{FF2B5EF4-FFF2-40B4-BE49-F238E27FC236}">
                <a16:creationId xmlns:a16="http://schemas.microsoft.com/office/drawing/2014/main" id="{08DD16CF-2583-A23A-40C4-7D5256FF0B0F}"/>
              </a:ext>
            </a:extLst>
          </p:cNvPr>
          <p:cNvSpPr>
            <a:spLocks noGrp="1"/>
          </p:cNvSpPr>
          <p:nvPr>
            <p:ph idx="1"/>
          </p:nvPr>
        </p:nvSpPr>
        <p:spPr/>
        <p:txBody>
          <a:bodyPr/>
          <a:lstStyle/>
          <a:p>
            <a:r>
              <a:rPr lang="zh-CN" altLang="zh-CN" sz="2500" dirty="0">
                <a:latin typeface="Courier New" panose="02070309020205020404" pitchFamily="49" charset="0"/>
                <a:ea typeface="宋体" panose="02010600030101010101" pitchFamily="2" charset="-122"/>
                <a:cs typeface="Courier New" panose="02070309020205020404" pitchFamily="49" charset="0"/>
              </a:rPr>
              <a:t>char</a:t>
            </a:r>
            <a:r>
              <a:rPr lang="zh-CN" altLang="zh-CN" sz="2500" dirty="0">
                <a:ea typeface="宋体" panose="02010600030101010101" pitchFamily="2" charset="-122"/>
              </a:rPr>
              <a:t>类型——与整数类型一样——存在有符号和无符号版本。</a:t>
            </a:r>
          </a:p>
          <a:p>
            <a:r>
              <a:rPr lang="zh-CN" altLang="zh-CN" sz="2500" dirty="0">
                <a:ea typeface="宋体" panose="02010600030101010101" pitchFamily="2" charset="-122"/>
              </a:rPr>
              <a:t>有符号字符的值通常介于 –128 和 127 之间。无符号字符的值介于 0 和 255 之间。</a:t>
            </a:r>
          </a:p>
          <a:p>
            <a:r>
              <a:rPr lang="zh-CN" altLang="zh-CN" sz="2500" dirty="0">
                <a:ea typeface="宋体" panose="02010600030101010101" pitchFamily="2" charset="-122"/>
              </a:rPr>
              <a:t>一些编译器将</a:t>
            </a:r>
            <a:r>
              <a:rPr lang="zh-CN" altLang="zh-CN" sz="2500" dirty="0">
                <a:latin typeface="Courier New" panose="02070309020205020404" pitchFamily="49" charset="0"/>
                <a:ea typeface="宋体" panose="02010600030101010101" pitchFamily="2" charset="-122"/>
                <a:cs typeface="Courier New" panose="02070309020205020404" pitchFamily="49" charset="0"/>
              </a:rPr>
              <a:t>char</a:t>
            </a:r>
            <a:r>
              <a:rPr lang="zh-CN" altLang="zh-CN" sz="2500" dirty="0">
                <a:ea typeface="宋体" panose="02010600030101010101" pitchFamily="2" charset="-122"/>
              </a:rPr>
              <a:t>视为有符号类型，而其他编译器将其视为无符号类型。大多数时候，这无关紧要。</a:t>
            </a:r>
          </a:p>
          <a:p>
            <a:r>
              <a:rPr lang="zh-CN" altLang="zh-CN" sz="2500" dirty="0">
                <a:ea typeface="宋体" panose="02010600030101010101" pitchFamily="2" charset="-122"/>
              </a:rPr>
              <a:t>C 允许使用</a:t>
            </a:r>
            <a:r>
              <a:rPr lang="zh-CN" altLang="zh-CN" sz="2500" dirty="0">
                <a:latin typeface="Courier New" panose="02070309020205020404" pitchFamily="49" charset="0"/>
                <a:ea typeface="宋体" panose="02010600030101010101" pitchFamily="2" charset="-122"/>
                <a:cs typeface="Courier New" panose="02070309020205020404" pitchFamily="49" charset="0"/>
              </a:rPr>
              <a:t>signed</a:t>
            </a:r>
            <a:r>
              <a:rPr lang="zh-CN" altLang="zh-CN" sz="2500" dirty="0">
                <a:ea typeface="宋体" panose="02010600030101010101" pitchFamily="2" charset="-122"/>
              </a:rPr>
              <a:t>和</a:t>
            </a:r>
            <a:r>
              <a:rPr lang="zh-CN" altLang="zh-CN" sz="2500" dirty="0">
                <a:latin typeface="Courier New" panose="02070309020205020404" pitchFamily="49" charset="0"/>
                <a:ea typeface="宋体" panose="02010600030101010101" pitchFamily="2" charset="-122"/>
                <a:cs typeface="Courier New" panose="02070309020205020404" pitchFamily="49" charset="0"/>
              </a:rPr>
              <a:t>unsigned</a:t>
            </a:r>
            <a:r>
              <a:rPr lang="zh-CN" altLang="zh-CN" sz="2500" dirty="0">
                <a:ea typeface="宋体" panose="02010600030101010101" pitchFamily="2" charset="-122"/>
              </a:rPr>
              <a:t>来</a:t>
            </a:r>
            <a:r>
              <a:rPr lang="zh-CN" altLang="en-US" sz="2500" dirty="0">
                <a:ea typeface="宋体" panose="02010600030101010101" pitchFamily="2" charset="-122"/>
              </a:rPr>
              <a:t>修饰</a:t>
            </a:r>
            <a:r>
              <a:rPr lang="zh-CN" altLang="zh-CN" sz="2500" dirty="0">
                <a:latin typeface="Courier New" panose="02070309020205020404" pitchFamily="49" charset="0"/>
                <a:ea typeface="宋体" panose="02010600030101010101" pitchFamily="2" charset="-122"/>
                <a:cs typeface="Courier New" panose="02070309020205020404" pitchFamily="49" charset="0"/>
              </a:rPr>
              <a:t>char </a:t>
            </a:r>
            <a:r>
              <a:rPr lang="zh-CN" altLang="zh-CN" sz="2500" dirty="0">
                <a:ea typeface="宋体" panose="02010600030101010101" pitchFamily="2" charset="-122"/>
              </a:rPr>
              <a:t>：</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signed char sch;</a:t>
            </a:r>
          </a:p>
          <a:p>
            <a:pPr>
              <a:lnSpc>
                <a:spcPct val="80000"/>
              </a:lnSpc>
              <a:spcBef>
                <a:spcPts val="5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unsigned char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uch</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E8D0051D-4D9C-419A-92E0-2F7ED72A36BD}"/>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109E7B0-24DD-3572-916C-F865353B289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7177EC-5641-634C-8BE0-B4AF60315BB1}"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05BDC32-BA27-1F41-D87D-39258E0EAAB0}"/>
              </a:ext>
            </a:extLst>
          </p:cNvPr>
          <p:cNvSpPr>
            <a:spLocks noGrp="1"/>
          </p:cNvSpPr>
          <p:nvPr>
            <p:ph type="title"/>
          </p:nvPr>
        </p:nvSpPr>
        <p:spPr/>
        <p:txBody>
          <a:bodyPr/>
          <a:lstStyle/>
          <a:p>
            <a:r>
              <a:rPr lang="zh-CN" altLang="zh-CN">
                <a:ea typeface="宋体" panose="02010600030101010101" pitchFamily="2" charset="-122"/>
              </a:rPr>
              <a:t>有符号和无符号字符</a:t>
            </a:r>
          </a:p>
        </p:txBody>
      </p:sp>
      <p:sp>
        <p:nvSpPr>
          <p:cNvPr id="55299" name="Content Placeholder 2">
            <a:extLst>
              <a:ext uri="{FF2B5EF4-FFF2-40B4-BE49-F238E27FC236}">
                <a16:creationId xmlns:a16="http://schemas.microsoft.com/office/drawing/2014/main" id="{F8CA0B61-0CEC-347B-A837-30B9CB59C8F8}"/>
              </a:ext>
            </a:extLst>
          </p:cNvPr>
          <p:cNvSpPr>
            <a:spLocks noGrp="1"/>
          </p:cNvSpPr>
          <p:nvPr>
            <p:ph idx="1"/>
          </p:nvPr>
        </p:nvSpPr>
        <p:spPr/>
        <p:txBody>
          <a:bodyPr/>
          <a:lstStyle/>
          <a:p>
            <a:r>
              <a:rPr lang="zh-CN" altLang="zh-CN">
                <a:ea typeface="宋体" panose="02010600030101010101" pitchFamily="2" charset="-122"/>
              </a:rPr>
              <a:t>C89 使用术语</a:t>
            </a:r>
            <a:r>
              <a:rPr lang="zh-CN" altLang="zh-CN" b="1" i="1">
                <a:ea typeface="宋体" panose="02010600030101010101" pitchFamily="2" charset="-122"/>
              </a:rPr>
              <a:t>整数类型</a:t>
            </a:r>
            <a:r>
              <a:rPr lang="zh-CN" altLang="zh-CN">
                <a:ea typeface="宋体" panose="02010600030101010101" pitchFamily="2" charset="-122"/>
              </a:rPr>
              <a:t>来指代整数类型和字符类型。</a:t>
            </a:r>
          </a:p>
          <a:p>
            <a:r>
              <a:rPr lang="zh-CN" altLang="zh-CN">
                <a:ea typeface="宋体" panose="02010600030101010101" pitchFamily="2" charset="-122"/>
              </a:rPr>
              <a:t>枚举类型也是整数类型。</a:t>
            </a:r>
          </a:p>
          <a:p>
            <a:r>
              <a:rPr lang="zh-CN" altLang="zh-CN">
                <a:ea typeface="宋体" panose="02010600030101010101" pitchFamily="2" charset="-122"/>
              </a:rPr>
              <a:t>C99 不使用术语“整数类型”。</a:t>
            </a:r>
          </a:p>
          <a:p>
            <a:r>
              <a:rPr lang="zh-CN" altLang="zh-CN">
                <a:ea typeface="宋体" panose="02010600030101010101" pitchFamily="2" charset="-122"/>
              </a:rPr>
              <a:t>相反，它将“整数类型”的含义扩展为包括字符类型和枚举类型。</a:t>
            </a:r>
          </a:p>
          <a:p>
            <a:r>
              <a:rPr lang="zh-CN" altLang="zh-CN">
                <a:ea typeface="宋体" panose="02010600030101010101" pitchFamily="2" charset="-122"/>
              </a:rPr>
              <a:t>C99 的</a:t>
            </a:r>
            <a:r>
              <a:rPr lang="zh-CN" altLang="zh-CN">
                <a:latin typeface="Courier New" panose="02070309020205020404" pitchFamily="49" charset="0"/>
                <a:ea typeface="宋体" panose="02010600030101010101" pitchFamily="2" charset="-122"/>
                <a:cs typeface="Courier New" panose="02070309020205020404" pitchFamily="49" charset="0"/>
              </a:rPr>
              <a:t>_Bool</a:t>
            </a:r>
            <a:r>
              <a:rPr lang="zh-CN" altLang="zh-CN">
                <a:ea typeface="宋体" panose="02010600030101010101" pitchFamily="2" charset="-122"/>
              </a:rPr>
              <a:t>类型被认为是无符号整数类型。</a:t>
            </a:r>
          </a:p>
        </p:txBody>
      </p:sp>
      <p:sp>
        <p:nvSpPr>
          <p:cNvPr id="4" name="Footer Placeholder 3">
            <a:extLst>
              <a:ext uri="{FF2B5EF4-FFF2-40B4-BE49-F238E27FC236}">
                <a16:creationId xmlns:a16="http://schemas.microsoft.com/office/drawing/2014/main" id="{01574D18-3EB3-B386-5F9B-2043CB5A721E}"/>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7761366-190A-9C0D-61D7-9F8C91B06EB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4DEE7F-1814-2E4C-822C-AC27F4C5A445}"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C128CE0-EBCB-DBEF-6048-7141613D3490}"/>
              </a:ext>
            </a:extLst>
          </p:cNvPr>
          <p:cNvSpPr>
            <a:spLocks noGrp="1"/>
          </p:cNvSpPr>
          <p:nvPr>
            <p:ph type="title"/>
          </p:nvPr>
        </p:nvSpPr>
        <p:spPr/>
        <p:txBody>
          <a:bodyPr/>
          <a:lstStyle/>
          <a:p>
            <a:r>
              <a:rPr lang="zh-CN" altLang="zh-CN">
                <a:ea typeface="宋体" panose="02010600030101010101" pitchFamily="2" charset="-122"/>
              </a:rPr>
              <a:t>算术类型</a:t>
            </a:r>
          </a:p>
        </p:txBody>
      </p:sp>
      <p:sp>
        <p:nvSpPr>
          <p:cNvPr id="3" name="Content Placeholder 2">
            <a:extLst>
              <a:ext uri="{FF2B5EF4-FFF2-40B4-BE49-F238E27FC236}">
                <a16:creationId xmlns:a16="http://schemas.microsoft.com/office/drawing/2014/main" id="{5169A781-C3E7-4460-7475-CFD05FFEF741}"/>
              </a:ext>
            </a:extLst>
          </p:cNvPr>
          <p:cNvSpPr>
            <a:spLocks noGrp="1"/>
          </p:cNvSpPr>
          <p:nvPr>
            <p:ph idx="1"/>
          </p:nvPr>
        </p:nvSpPr>
        <p:spPr/>
        <p:txBody>
          <a:bodyPr/>
          <a:lstStyle/>
          <a:p>
            <a:pPr>
              <a:defRPr/>
            </a:pPr>
            <a:r>
              <a:rPr lang="zh-CN" dirty="0"/>
              <a:t>整数类型和浮点类型统称为</a:t>
            </a:r>
            <a:r>
              <a:rPr lang="zh-CN" b="1" i="1" dirty="0"/>
              <a:t>算术类型。</a:t>
            </a:r>
          </a:p>
          <a:p>
            <a:pPr>
              <a:defRPr/>
            </a:pPr>
            <a:r>
              <a:rPr lang="zh-CN" dirty="0"/>
              <a:t>C89中算术类型的总结，分为类别和子类别：</a:t>
            </a:r>
          </a:p>
          <a:p>
            <a:pPr lvl="1">
              <a:defRPr/>
            </a:pPr>
            <a:r>
              <a:rPr lang="zh-CN" altLang="en-US" dirty="0">
                <a:ea typeface="+mn-ea"/>
                <a:cs typeface="+mn-cs"/>
              </a:rPr>
              <a:t>整数类</a:t>
            </a:r>
            <a:r>
              <a:rPr lang="zh-CN" dirty="0">
                <a:ea typeface="+mn-ea"/>
                <a:cs typeface="+mn-cs"/>
              </a:rPr>
              <a:t>型</a:t>
            </a:r>
          </a:p>
          <a:p>
            <a:pPr lvl="2">
              <a:defRPr/>
            </a:pPr>
            <a:r>
              <a:rPr lang="en-US" altLang="zh-CN" dirty="0">
                <a:latin typeface="Courier New" pitchFamily="49" charset="0"/>
                <a:cs typeface="Courier New" pitchFamily="49" charset="0"/>
              </a:rPr>
              <a:t>char</a:t>
            </a:r>
          </a:p>
          <a:p>
            <a:pPr lvl="2">
              <a:defRPr/>
            </a:pPr>
            <a:r>
              <a:rPr lang="zh-CN" dirty="0">
                <a:ea typeface="+mn-ea"/>
                <a:cs typeface="+mn-cs"/>
              </a:rPr>
              <a:t>有符号整数类型（</a:t>
            </a:r>
            <a:r>
              <a:rPr lang="en-US" altLang="zh-CN" dirty="0">
                <a:latin typeface="Courier New" pitchFamily="49" charset="0"/>
                <a:cs typeface="Courier New" pitchFamily="49" charset="0"/>
              </a:rPr>
              <a:t>signed</a:t>
            </a:r>
            <a:r>
              <a:rPr lang="en-US" altLang="zh-CN" dirty="0"/>
              <a:t> </a:t>
            </a:r>
            <a:r>
              <a:rPr lang="en-US" altLang="zh-CN" dirty="0">
                <a:latin typeface="Courier New" pitchFamily="49" charset="0"/>
                <a:cs typeface="Courier New" pitchFamily="49" charset="0"/>
              </a:rPr>
              <a:t>char,</a:t>
            </a:r>
            <a:r>
              <a:rPr lang="en-US" altLang="zh-CN" dirty="0"/>
              <a:t> </a:t>
            </a:r>
            <a:r>
              <a:rPr lang="en-US" altLang="zh-CN" dirty="0">
                <a:latin typeface="Courier New" pitchFamily="49" charset="0"/>
                <a:cs typeface="Courier New" pitchFamily="49" charset="0"/>
              </a:rPr>
              <a:t>short</a:t>
            </a:r>
            <a:r>
              <a:rPr lang="en-US" altLang="zh-CN" dirty="0"/>
              <a:t> </a:t>
            </a:r>
            <a:r>
              <a:rPr lang="en-US" altLang="zh-CN" dirty="0">
                <a:latin typeface="Courier New" pitchFamily="49" charset="0"/>
                <a:cs typeface="Courier New" pitchFamily="49" charset="0"/>
              </a:rPr>
              <a:t>int,</a:t>
            </a:r>
            <a:r>
              <a:rPr lang="en-US" altLang="zh-CN" dirty="0"/>
              <a:t> </a:t>
            </a:r>
            <a:r>
              <a:rPr lang="en-US" altLang="zh-CN" dirty="0">
                <a:latin typeface="Courier New" pitchFamily="49" charset="0"/>
                <a:cs typeface="Courier New" pitchFamily="49" charset="0"/>
              </a:rPr>
              <a:t>int,</a:t>
            </a:r>
            <a:r>
              <a:rPr lang="en-US" altLang="zh-CN" dirty="0"/>
              <a:t> </a:t>
            </a:r>
            <a:r>
              <a:rPr lang="en-US" altLang="zh-CN" dirty="0">
                <a:latin typeface="Courier New" pitchFamily="49" charset="0"/>
                <a:cs typeface="Courier New" pitchFamily="49" charset="0"/>
              </a:rPr>
              <a:t>long</a:t>
            </a:r>
            <a:r>
              <a:rPr lang="en-US" altLang="zh-CN" dirty="0"/>
              <a:t> </a:t>
            </a:r>
            <a:r>
              <a:rPr lang="en-US" altLang="zh-CN" dirty="0">
                <a:latin typeface="Courier New" pitchFamily="49" charset="0"/>
                <a:cs typeface="Courier New" pitchFamily="49" charset="0"/>
              </a:rPr>
              <a:t>int</a:t>
            </a:r>
            <a:r>
              <a:rPr lang="zh-CN" dirty="0">
                <a:ea typeface="+mn-ea"/>
                <a:cs typeface="+mn-cs"/>
              </a:rPr>
              <a:t>）</a:t>
            </a:r>
          </a:p>
          <a:p>
            <a:pPr lvl="2">
              <a:defRPr/>
            </a:pPr>
            <a:r>
              <a:rPr lang="zh-CN" dirty="0">
                <a:ea typeface="+mn-ea"/>
                <a:cs typeface="+mn-cs"/>
              </a:rPr>
              <a:t>无符号整数类型（</a:t>
            </a:r>
            <a:r>
              <a:rPr lang="en-US" altLang="zh-CN" dirty="0">
                <a:latin typeface="Courier New" pitchFamily="49" charset="0"/>
                <a:cs typeface="Courier New" pitchFamily="49" charset="0"/>
              </a:rPr>
              <a:t>unsigned char, unsigned short int, unsigned int, unsigned long int</a:t>
            </a:r>
            <a:r>
              <a:rPr lang="zh-CN" dirty="0">
                <a:ea typeface="+mn-ea"/>
                <a:cs typeface="+mn-cs"/>
              </a:rPr>
              <a:t>）</a:t>
            </a:r>
          </a:p>
          <a:p>
            <a:pPr lvl="2">
              <a:defRPr/>
            </a:pPr>
            <a:r>
              <a:rPr lang="zh-CN" dirty="0">
                <a:ea typeface="+mn-ea"/>
                <a:cs typeface="+mn-cs"/>
              </a:rPr>
              <a:t>枚举类型</a:t>
            </a:r>
          </a:p>
          <a:p>
            <a:pPr lvl="1">
              <a:defRPr/>
            </a:pPr>
            <a:r>
              <a:rPr lang="zh-CN" dirty="0">
                <a:ea typeface="+mn-ea"/>
                <a:cs typeface="+mn-cs"/>
              </a:rPr>
              <a:t>浮</a:t>
            </a:r>
            <a:r>
              <a:rPr lang="zh-CN" altLang="en-US" dirty="0">
                <a:ea typeface="+mn-ea"/>
                <a:cs typeface="+mn-cs"/>
              </a:rPr>
              <a:t>点</a:t>
            </a:r>
            <a:r>
              <a:rPr lang="zh-CN" dirty="0">
                <a:ea typeface="+mn-ea"/>
                <a:cs typeface="+mn-cs"/>
              </a:rPr>
              <a:t>类型（ </a:t>
            </a:r>
            <a:r>
              <a:rPr lang="zh-CN" dirty="0">
                <a:latin typeface="Courier New" pitchFamily="49" charset="0"/>
                <a:ea typeface="+mn-ea"/>
                <a:cs typeface="Courier New" pitchFamily="49" charset="0"/>
              </a:rPr>
              <a:t>float</a:t>
            </a:r>
            <a:r>
              <a:rPr lang="zh-CN" altLang="en-US" dirty="0">
                <a:latin typeface="Courier New" pitchFamily="49" charset="0"/>
                <a:ea typeface="+mn-ea"/>
                <a:cs typeface="+mn-cs"/>
              </a:rPr>
              <a:t>，</a:t>
            </a:r>
            <a:r>
              <a:rPr lang="zh-CN" dirty="0">
                <a:latin typeface="Courier New" pitchFamily="49" charset="0"/>
                <a:ea typeface="+mn-ea"/>
                <a:cs typeface="Courier New" pitchFamily="49" charset="0"/>
              </a:rPr>
              <a:t>double</a:t>
            </a:r>
            <a:r>
              <a:rPr lang="zh-CN" altLang="en-US" sz="2000" dirty="0">
                <a:latin typeface="Courier New" pitchFamily="49" charset="0"/>
              </a:rPr>
              <a:t>，</a:t>
            </a:r>
            <a:r>
              <a:rPr lang="en-US" altLang="zh-CN" dirty="0">
                <a:latin typeface="Courier New" pitchFamily="49" charset="0"/>
                <a:ea typeface="+mn-ea"/>
                <a:cs typeface="Courier New" pitchFamily="49" charset="0"/>
              </a:rPr>
              <a:t>long</a:t>
            </a:r>
            <a:r>
              <a:rPr lang="zh-CN" altLang="en-US" dirty="0">
                <a:latin typeface="Courier New" pitchFamily="49" charset="0"/>
                <a:ea typeface="+mn-ea"/>
                <a:cs typeface="Courier New" pitchFamily="49" charset="0"/>
              </a:rPr>
              <a:t> </a:t>
            </a:r>
            <a:r>
              <a:rPr lang="zh-CN" altLang="zh-CN" dirty="0">
                <a:latin typeface="Courier New" pitchFamily="49" charset="0"/>
                <a:ea typeface="+mn-ea"/>
                <a:cs typeface="Courier New" pitchFamily="49" charset="0"/>
              </a:rPr>
              <a:t>double</a:t>
            </a:r>
            <a:r>
              <a:rPr lang="zh-CN" dirty="0">
                <a:ea typeface="+mn-ea"/>
                <a:cs typeface="+mn-cs"/>
              </a:rPr>
              <a:t>）</a:t>
            </a:r>
            <a:endParaRPr lang="en-US" dirty="0"/>
          </a:p>
        </p:txBody>
      </p:sp>
      <p:sp>
        <p:nvSpPr>
          <p:cNvPr id="4" name="Footer Placeholder 3">
            <a:extLst>
              <a:ext uri="{FF2B5EF4-FFF2-40B4-BE49-F238E27FC236}">
                <a16:creationId xmlns:a16="http://schemas.microsoft.com/office/drawing/2014/main" id="{A2D726F4-62B8-D9EF-4685-2D13B685B9BB}"/>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55586DF-E94F-ED99-2209-E5C27FFB94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7D9EBE-114D-5D40-B221-5B6D413FC8ED}"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A2FDA6E-9A3A-C7E9-2C92-19528C6F1BE5}"/>
              </a:ext>
            </a:extLst>
          </p:cNvPr>
          <p:cNvSpPr>
            <a:spLocks noGrp="1"/>
          </p:cNvSpPr>
          <p:nvPr>
            <p:ph type="title"/>
          </p:nvPr>
        </p:nvSpPr>
        <p:spPr/>
        <p:txBody>
          <a:bodyPr/>
          <a:lstStyle/>
          <a:p>
            <a:r>
              <a:rPr lang="zh-CN" altLang="zh-CN">
                <a:ea typeface="宋体" panose="02010600030101010101" pitchFamily="2" charset="-122"/>
              </a:rPr>
              <a:t>算术类型</a:t>
            </a:r>
          </a:p>
        </p:txBody>
      </p:sp>
      <p:sp>
        <p:nvSpPr>
          <p:cNvPr id="3" name="Content Placeholder 2">
            <a:extLst>
              <a:ext uri="{FF2B5EF4-FFF2-40B4-BE49-F238E27FC236}">
                <a16:creationId xmlns:a16="http://schemas.microsoft.com/office/drawing/2014/main" id="{607E9674-282E-0003-7658-35B5768AA401}"/>
              </a:ext>
            </a:extLst>
          </p:cNvPr>
          <p:cNvSpPr>
            <a:spLocks noGrp="1"/>
          </p:cNvSpPr>
          <p:nvPr>
            <p:ph idx="1"/>
          </p:nvPr>
        </p:nvSpPr>
        <p:spPr/>
        <p:txBody>
          <a:bodyPr/>
          <a:lstStyle/>
          <a:p>
            <a:pPr>
              <a:defRPr/>
            </a:pPr>
            <a:r>
              <a:rPr lang="zh-CN" dirty="0"/>
              <a:t>C99 有更复杂的层次结构：</a:t>
            </a:r>
          </a:p>
          <a:p>
            <a:pPr lvl="1">
              <a:defRPr/>
            </a:pPr>
            <a:r>
              <a:rPr lang="zh-CN" dirty="0">
                <a:ea typeface="+mn-ea"/>
                <a:cs typeface="+mn-cs"/>
              </a:rPr>
              <a:t>整数类型</a:t>
            </a:r>
          </a:p>
          <a:p>
            <a:pPr lvl="2">
              <a:defRPr/>
            </a:pPr>
            <a:r>
              <a:rPr lang="en-US" altLang="zh-CN" dirty="0">
                <a:latin typeface="Courier New" pitchFamily="49" charset="0"/>
                <a:cs typeface="Courier New" pitchFamily="49" charset="0"/>
              </a:rPr>
              <a:t>char</a:t>
            </a:r>
          </a:p>
          <a:p>
            <a:pPr lvl="2">
              <a:defRPr/>
            </a:pPr>
            <a:r>
              <a:rPr lang="zh-CN" dirty="0">
                <a:ea typeface="+mn-ea"/>
                <a:cs typeface="+mn-cs"/>
              </a:rPr>
              <a:t>有符号整数类型，标准</a:t>
            </a:r>
            <a:r>
              <a:rPr lang="zh-CN" altLang="en-US" dirty="0">
                <a:latin typeface="Courier New" pitchFamily="49" charset="0"/>
                <a:ea typeface="+mn-ea"/>
                <a:cs typeface="Courier New" pitchFamily="49" charset="0"/>
              </a:rPr>
              <a:t>（</a:t>
            </a:r>
            <a:r>
              <a:rPr lang="en-US" altLang="zh-CN" dirty="0">
                <a:latin typeface="Courier New" pitchFamily="49" charset="0"/>
                <a:ea typeface="+mn-ea"/>
                <a:cs typeface="Courier New" pitchFamily="49" charset="0"/>
              </a:rPr>
              <a:t>signed char, short int, int, long int, long </a:t>
            </a:r>
            <a:r>
              <a:rPr lang="en-US" altLang="zh-CN" dirty="0" err="1">
                <a:latin typeface="Courier New" pitchFamily="49" charset="0"/>
                <a:ea typeface="+mn-ea"/>
                <a:cs typeface="Courier New" pitchFamily="49" charset="0"/>
              </a:rPr>
              <a:t>long</a:t>
            </a:r>
            <a:r>
              <a:rPr lang="en-US" altLang="zh-CN" dirty="0">
                <a:latin typeface="Courier New" pitchFamily="49" charset="0"/>
                <a:ea typeface="+mn-ea"/>
                <a:cs typeface="Courier New" pitchFamily="49" charset="0"/>
              </a:rPr>
              <a:t> int)</a:t>
            </a:r>
            <a:r>
              <a:rPr lang="zh-CN" dirty="0">
                <a:ea typeface="+mn-ea"/>
                <a:cs typeface="+mn-cs"/>
              </a:rPr>
              <a:t> 和扩展</a:t>
            </a:r>
          </a:p>
          <a:p>
            <a:pPr lvl="2">
              <a:defRPr/>
            </a:pPr>
            <a:r>
              <a:rPr lang="zh-CN" dirty="0">
                <a:ea typeface="+mn-ea"/>
                <a:cs typeface="+mn-cs"/>
              </a:rPr>
              <a:t>无符号整数类型，标准</a:t>
            </a:r>
            <a:r>
              <a:rPr lang="zh-CN" altLang="en-US" dirty="0">
                <a:latin typeface="Courier New" pitchFamily="49" charset="0"/>
                <a:ea typeface="+mn-ea"/>
                <a:cs typeface="Courier New" pitchFamily="49" charset="0"/>
              </a:rPr>
              <a:t>（</a:t>
            </a:r>
            <a:r>
              <a:rPr lang="en-US" altLang="zh-CN" dirty="0">
                <a:latin typeface="Courier New" pitchFamily="49" charset="0"/>
                <a:ea typeface="+mn-ea"/>
                <a:cs typeface="Courier New" pitchFamily="49" charset="0"/>
              </a:rPr>
              <a:t>unsigned char, unsigned short int, unsigned int, unsigned long int, unsigned long </a:t>
            </a:r>
            <a:r>
              <a:rPr lang="en-US" altLang="zh-CN" dirty="0" err="1">
                <a:latin typeface="Courier New" pitchFamily="49" charset="0"/>
                <a:ea typeface="+mn-ea"/>
                <a:cs typeface="Courier New" pitchFamily="49" charset="0"/>
              </a:rPr>
              <a:t>long</a:t>
            </a:r>
            <a:r>
              <a:rPr lang="en-US" altLang="zh-CN" dirty="0">
                <a:latin typeface="Courier New" pitchFamily="49" charset="0"/>
                <a:ea typeface="+mn-ea"/>
                <a:cs typeface="Courier New" pitchFamily="49" charset="0"/>
              </a:rPr>
              <a:t> int, _Bool)</a:t>
            </a:r>
            <a:r>
              <a:rPr lang="zh-CN" dirty="0">
                <a:ea typeface="+mn-ea"/>
                <a:cs typeface="+mn-cs"/>
              </a:rPr>
              <a:t>和扩展</a:t>
            </a:r>
          </a:p>
          <a:p>
            <a:pPr lvl="2">
              <a:defRPr/>
            </a:pPr>
            <a:r>
              <a:rPr lang="zh-CN" dirty="0">
                <a:ea typeface="+mn-ea"/>
                <a:cs typeface="+mn-cs"/>
              </a:rPr>
              <a:t>枚举类型</a:t>
            </a:r>
          </a:p>
          <a:p>
            <a:pPr lvl="1">
              <a:defRPr/>
            </a:pPr>
            <a:r>
              <a:rPr lang="zh-CN" dirty="0">
                <a:ea typeface="+mn-ea"/>
                <a:cs typeface="+mn-cs"/>
              </a:rPr>
              <a:t>浮</a:t>
            </a:r>
            <a:r>
              <a:rPr lang="zh-CN" altLang="en-US" dirty="0">
                <a:ea typeface="+mn-ea"/>
                <a:cs typeface="+mn-cs"/>
              </a:rPr>
              <a:t>点</a:t>
            </a:r>
            <a:r>
              <a:rPr lang="zh-CN" dirty="0">
                <a:ea typeface="+mn-ea"/>
                <a:cs typeface="+mn-cs"/>
              </a:rPr>
              <a:t>类型</a:t>
            </a:r>
          </a:p>
          <a:p>
            <a:pPr lvl="2">
              <a:defRPr/>
            </a:pPr>
            <a:r>
              <a:rPr lang="zh-CN" dirty="0">
                <a:ea typeface="+mn-ea"/>
                <a:cs typeface="+mn-cs"/>
              </a:rPr>
              <a:t>真正的浮点类型</a:t>
            </a:r>
            <a:r>
              <a:rPr lang="en-US" altLang="zh-CN" dirty="0"/>
              <a:t>(</a:t>
            </a:r>
            <a:r>
              <a:rPr lang="en-US" altLang="zh-CN" dirty="0">
                <a:latin typeface="Courier New" pitchFamily="49" charset="0"/>
                <a:cs typeface="Courier New" pitchFamily="49" charset="0"/>
              </a:rPr>
              <a:t>float</a:t>
            </a:r>
            <a:r>
              <a:rPr lang="en-US" altLang="zh-CN" dirty="0"/>
              <a:t>, </a:t>
            </a:r>
            <a:r>
              <a:rPr lang="en-US" altLang="zh-CN" dirty="0">
                <a:latin typeface="Courier New" pitchFamily="49" charset="0"/>
                <a:cs typeface="Courier New" pitchFamily="49" charset="0"/>
              </a:rPr>
              <a:t>double</a:t>
            </a:r>
            <a:r>
              <a:rPr lang="en-US" altLang="zh-CN" dirty="0"/>
              <a:t>, </a:t>
            </a:r>
            <a:r>
              <a:rPr lang="en-US" altLang="zh-CN" dirty="0">
                <a:latin typeface="Courier New" pitchFamily="49" charset="0"/>
                <a:cs typeface="Courier New" pitchFamily="49" charset="0"/>
              </a:rPr>
              <a:t>long</a:t>
            </a:r>
            <a:r>
              <a:rPr lang="en-US" altLang="zh-CN" dirty="0"/>
              <a:t> </a:t>
            </a:r>
            <a:r>
              <a:rPr lang="en-US" altLang="zh-CN" dirty="0">
                <a:latin typeface="Courier New" pitchFamily="49" charset="0"/>
                <a:cs typeface="Courier New" pitchFamily="49" charset="0"/>
              </a:rPr>
              <a:t>double</a:t>
            </a:r>
            <a:r>
              <a:rPr lang="en-US" altLang="zh-CN" dirty="0"/>
              <a:t>)</a:t>
            </a:r>
            <a:r>
              <a:rPr lang="zh-CN" dirty="0">
                <a:ea typeface="+mn-ea"/>
                <a:cs typeface="+mn-cs"/>
              </a:rPr>
              <a:t> </a:t>
            </a:r>
            <a:endParaRPr lang="en-US" altLang="zh-CN" dirty="0">
              <a:ea typeface="+mn-ea"/>
              <a:cs typeface="+mn-cs"/>
            </a:endParaRPr>
          </a:p>
          <a:p>
            <a:pPr lvl="2">
              <a:defRPr/>
            </a:pPr>
            <a:r>
              <a:rPr lang="zh-CN" dirty="0">
                <a:ea typeface="+mn-ea"/>
                <a:cs typeface="+mn-cs"/>
              </a:rPr>
              <a:t>复杂类型</a:t>
            </a:r>
            <a:r>
              <a:rPr lang="en-US" altLang="zh-CN" dirty="0"/>
              <a:t>(</a:t>
            </a:r>
            <a:r>
              <a:rPr lang="en-US" altLang="zh-CN" dirty="0">
                <a:latin typeface="Courier New" pitchFamily="49" charset="0"/>
                <a:cs typeface="Courier New" pitchFamily="49" charset="0"/>
              </a:rPr>
              <a:t>float</a:t>
            </a:r>
            <a:r>
              <a:rPr lang="en-US" altLang="zh-CN" dirty="0"/>
              <a:t> </a:t>
            </a:r>
            <a:r>
              <a:rPr lang="en-US" altLang="zh-CN" dirty="0">
                <a:latin typeface="Courier New" pitchFamily="49" charset="0"/>
                <a:cs typeface="Courier New" pitchFamily="49" charset="0"/>
              </a:rPr>
              <a:t>_Complex</a:t>
            </a:r>
            <a:r>
              <a:rPr lang="en-US" altLang="zh-CN" dirty="0"/>
              <a:t>, </a:t>
            </a:r>
            <a:r>
              <a:rPr lang="en-US" altLang="zh-CN" dirty="0">
                <a:latin typeface="Courier New" pitchFamily="49" charset="0"/>
                <a:cs typeface="Courier New" pitchFamily="49" charset="0"/>
              </a:rPr>
              <a:t>double</a:t>
            </a:r>
            <a:r>
              <a:rPr lang="en-US" altLang="zh-CN" dirty="0"/>
              <a:t> </a:t>
            </a:r>
            <a:r>
              <a:rPr lang="en-US" altLang="zh-CN" dirty="0">
                <a:latin typeface="Courier New" pitchFamily="49" charset="0"/>
                <a:cs typeface="Courier New" pitchFamily="49" charset="0"/>
              </a:rPr>
              <a:t>_Complex</a:t>
            </a:r>
            <a:r>
              <a:rPr lang="en-US" altLang="zh-CN" dirty="0"/>
              <a:t>, </a:t>
            </a:r>
            <a:r>
              <a:rPr lang="en-US" altLang="zh-CN" dirty="0">
                <a:latin typeface="Courier New" pitchFamily="49" charset="0"/>
                <a:cs typeface="Courier New" pitchFamily="49" charset="0"/>
              </a:rPr>
              <a:t>long</a:t>
            </a:r>
            <a:r>
              <a:rPr lang="en-US" altLang="zh-CN" dirty="0"/>
              <a:t> </a:t>
            </a:r>
            <a:r>
              <a:rPr lang="en-US" altLang="zh-CN" dirty="0">
                <a:latin typeface="Courier New" pitchFamily="49" charset="0"/>
                <a:cs typeface="Courier New" pitchFamily="49" charset="0"/>
              </a:rPr>
              <a:t>double</a:t>
            </a:r>
            <a:r>
              <a:rPr lang="en-US" altLang="zh-CN" dirty="0"/>
              <a:t> </a:t>
            </a:r>
            <a:r>
              <a:rPr lang="en-US" altLang="zh-CN" dirty="0">
                <a:latin typeface="Courier New" pitchFamily="49" charset="0"/>
                <a:cs typeface="Courier New" pitchFamily="49" charset="0"/>
              </a:rPr>
              <a:t>_Complex</a:t>
            </a:r>
            <a:r>
              <a:rPr lang="en-US" altLang="zh-CN" dirty="0"/>
              <a:t>)</a:t>
            </a:r>
          </a:p>
          <a:p>
            <a:pPr>
              <a:defRPr/>
            </a:pPr>
            <a:endParaRPr lang="en-US" dirty="0"/>
          </a:p>
        </p:txBody>
      </p:sp>
      <p:sp>
        <p:nvSpPr>
          <p:cNvPr id="4" name="Footer Placeholder 3">
            <a:extLst>
              <a:ext uri="{FF2B5EF4-FFF2-40B4-BE49-F238E27FC236}">
                <a16:creationId xmlns:a16="http://schemas.microsoft.com/office/drawing/2014/main" id="{11221EC6-4AA3-889F-27CC-4E95607D5C4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D88A741-1F6E-728A-D73B-B3A078A33ED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0F40F4-F28B-2544-91F4-C9B49874C161}"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75F8449-CD0E-87BD-B7CF-EC0607089AAD}"/>
              </a:ext>
            </a:extLst>
          </p:cNvPr>
          <p:cNvSpPr>
            <a:spLocks noGrp="1"/>
          </p:cNvSpPr>
          <p:nvPr>
            <p:ph type="title"/>
          </p:nvPr>
        </p:nvSpPr>
        <p:spPr/>
        <p:txBody>
          <a:bodyPr/>
          <a:lstStyle/>
          <a:p>
            <a:r>
              <a:rPr lang="zh-CN" altLang="zh-CN">
                <a:ea typeface="宋体" panose="02010600030101010101" pitchFamily="2" charset="-122"/>
              </a:rPr>
              <a:t>转义序列</a:t>
            </a:r>
          </a:p>
        </p:txBody>
      </p:sp>
      <p:sp>
        <p:nvSpPr>
          <p:cNvPr id="58371" name="Content Placeholder 2">
            <a:extLst>
              <a:ext uri="{FF2B5EF4-FFF2-40B4-BE49-F238E27FC236}">
                <a16:creationId xmlns:a16="http://schemas.microsoft.com/office/drawing/2014/main" id="{24AFA37E-DC54-CFC7-90B1-670B512AAF93}"/>
              </a:ext>
            </a:extLst>
          </p:cNvPr>
          <p:cNvSpPr>
            <a:spLocks noGrp="1"/>
          </p:cNvSpPr>
          <p:nvPr>
            <p:ph idx="1"/>
          </p:nvPr>
        </p:nvSpPr>
        <p:spPr/>
        <p:txBody>
          <a:bodyPr/>
          <a:lstStyle/>
          <a:p>
            <a:r>
              <a:rPr lang="zh-CN" altLang="zh-CN" dirty="0">
                <a:ea typeface="宋体" panose="02010600030101010101" pitchFamily="2" charset="-122"/>
              </a:rPr>
              <a:t>字符常量通常是用单引号括起来的一个字符。</a:t>
            </a:r>
          </a:p>
          <a:p>
            <a:r>
              <a:rPr lang="zh-CN" altLang="zh-CN" dirty="0">
                <a:ea typeface="宋体" panose="02010600030101010101" pitchFamily="2" charset="-122"/>
              </a:rPr>
              <a:t>但是，某些特殊字符（包括换行符）不能以这种方式写入，因为它们是不可见的（</a:t>
            </a:r>
            <a:r>
              <a:rPr lang="zh-CN" altLang="en-US" dirty="0">
                <a:ea typeface="宋体" panose="02010600030101010101" pitchFamily="2" charset="-122"/>
              </a:rPr>
              <a:t>不可</a:t>
            </a:r>
            <a:r>
              <a:rPr lang="zh-CN" altLang="zh-CN" dirty="0">
                <a:ea typeface="宋体" panose="02010600030101010101" pitchFamily="2" charset="-122"/>
              </a:rPr>
              <a:t>打印）或者因为它们不能从键盘输入。</a:t>
            </a:r>
          </a:p>
          <a:p>
            <a:r>
              <a:rPr lang="zh-CN" altLang="zh-CN" b="1" i="1" dirty="0">
                <a:ea typeface="宋体" panose="02010600030101010101" pitchFamily="2" charset="-122"/>
              </a:rPr>
              <a:t>转义序列</a:t>
            </a:r>
            <a:r>
              <a:rPr lang="zh-CN" altLang="zh-CN" dirty="0">
                <a:ea typeface="宋体" panose="02010600030101010101" pitchFamily="2" charset="-122"/>
              </a:rPr>
              <a:t>提供了一种表示这些字符的方法。</a:t>
            </a:r>
          </a:p>
          <a:p>
            <a:r>
              <a:rPr lang="zh-CN" altLang="zh-CN" dirty="0">
                <a:ea typeface="宋体" panose="02010600030101010101" pitchFamily="2" charset="-122"/>
              </a:rPr>
              <a:t>有两种转义序列：</a:t>
            </a:r>
            <a:r>
              <a:rPr lang="zh-CN" altLang="zh-CN" b="1" i="1" dirty="0">
                <a:ea typeface="宋体" panose="02010600030101010101" pitchFamily="2" charset="-122"/>
              </a:rPr>
              <a:t>字符转义</a:t>
            </a:r>
            <a:r>
              <a:rPr lang="zh-CN" altLang="zh-CN" dirty="0">
                <a:ea typeface="宋体" panose="02010600030101010101" pitchFamily="2" charset="-122"/>
              </a:rPr>
              <a:t>和</a:t>
            </a:r>
            <a:r>
              <a:rPr lang="zh-CN" altLang="zh-CN" b="1" i="1" dirty="0">
                <a:ea typeface="宋体" panose="02010600030101010101" pitchFamily="2" charset="-122"/>
              </a:rPr>
              <a:t>数字转义。</a:t>
            </a:r>
          </a:p>
        </p:txBody>
      </p:sp>
      <p:sp>
        <p:nvSpPr>
          <p:cNvPr id="4" name="Footer Placeholder 3">
            <a:extLst>
              <a:ext uri="{FF2B5EF4-FFF2-40B4-BE49-F238E27FC236}">
                <a16:creationId xmlns:a16="http://schemas.microsoft.com/office/drawing/2014/main" id="{BD3FA364-D876-A38D-6E19-311666A3D224}"/>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8F95912-709C-28D7-1300-75B6D679A51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AEE8D5-5B6B-BE44-AF9A-644164C6848F}"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D2996E0-7192-52E8-DA0A-46EF65D7E5A8}"/>
              </a:ext>
            </a:extLst>
          </p:cNvPr>
          <p:cNvSpPr>
            <a:spLocks noGrp="1"/>
          </p:cNvSpPr>
          <p:nvPr>
            <p:ph type="title"/>
          </p:nvPr>
        </p:nvSpPr>
        <p:spPr/>
        <p:txBody>
          <a:bodyPr/>
          <a:lstStyle/>
          <a:p>
            <a:r>
              <a:rPr lang="zh-CN" altLang="zh-CN">
                <a:ea typeface="宋体" panose="02010600030101010101" pitchFamily="2" charset="-122"/>
              </a:rPr>
              <a:t>转义序列</a:t>
            </a:r>
          </a:p>
        </p:txBody>
      </p:sp>
      <p:sp>
        <p:nvSpPr>
          <p:cNvPr id="59395" name="Content Placeholder 2">
            <a:extLst>
              <a:ext uri="{FF2B5EF4-FFF2-40B4-BE49-F238E27FC236}">
                <a16:creationId xmlns:a16="http://schemas.microsoft.com/office/drawing/2014/main" id="{976F95AA-C7D4-B5CA-7C15-895BEA492F67}"/>
              </a:ext>
            </a:extLst>
          </p:cNvPr>
          <p:cNvSpPr>
            <a:spLocks noGrp="1"/>
          </p:cNvSpPr>
          <p:nvPr>
            <p:ph idx="1"/>
          </p:nvPr>
        </p:nvSpPr>
        <p:spPr/>
        <p:txBody>
          <a:bodyPr/>
          <a:lstStyle/>
          <a:p>
            <a:pPr>
              <a:tabLst>
                <a:tab pos="3200400" algn="ctr"/>
              </a:tabLst>
            </a:pPr>
            <a:r>
              <a:rPr lang="zh-CN" altLang="zh-CN" dirty="0">
                <a:ea typeface="宋体" panose="02010600030101010101" pitchFamily="2" charset="-122"/>
              </a:rPr>
              <a:t>字符转义的完整列表：</a:t>
            </a:r>
          </a:p>
          <a:p>
            <a:pPr>
              <a:lnSpc>
                <a:spcPct val="80000"/>
              </a:lnSpc>
              <a:spcBef>
                <a:spcPts val="1200"/>
              </a:spcBef>
              <a:buFontTx/>
              <a:buNone/>
              <a:tabLst>
                <a:tab pos="3200400" algn="ctr"/>
              </a:tabLst>
            </a:pPr>
            <a:r>
              <a:rPr lang="en-US" altLang="zh-CN" sz="2200" b="1" i="1" dirty="0">
                <a:ea typeface="宋体" panose="02010600030101010101" pitchFamily="2" charset="-122"/>
              </a:rPr>
              <a:t>	Name	Escape Sequence</a:t>
            </a:r>
          </a:p>
          <a:p>
            <a:pPr>
              <a:lnSpc>
                <a:spcPct val="80000"/>
              </a:lnSpc>
              <a:spcBef>
                <a:spcPts val="800"/>
              </a:spcBef>
              <a:buFontTx/>
              <a:buNone/>
              <a:tabLst>
                <a:tab pos="3200400" algn="ctr"/>
              </a:tabLst>
            </a:pPr>
            <a:r>
              <a:rPr lang="en-US" altLang="zh-CN" sz="2200" dirty="0">
                <a:ea typeface="宋体" panose="02010600030101010101" pitchFamily="2" charset="-122"/>
              </a:rPr>
              <a:t>	Alert (bell)	</a:t>
            </a:r>
            <a:r>
              <a:rPr lang="en-US" altLang="zh-CN" sz="2200" dirty="0">
                <a:latin typeface="Courier New" panose="02070309020205020404" pitchFamily="49" charset="0"/>
                <a:ea typeface="宋体" panose="02010600030101010101" pitchFamily="2" charset="-122"/>
                <a:cs typeface="Courier New" panose="02070309020205020404" pitchFamily="49" charset="0"/>
              </a:rPr>
              <a:t>\a</a:t>
            </a:r>
          </a:p>
          <a:p>
            <a:pPr>
              <a:lnSpc>
                <a:spcPct val="80000"/>
              </a:lnSpc>
              <a:spcBef>
                <a:spcPts val="600"/>
              </a:spcBef>
              <a:buFontTx/>
              <a:buNone/>
              <a:tabLst>
                <a:tab pos="3200400" algn="ctr"/>
              </a:tabLst>
            </a:pPr>
            <a:r>
              <a:rPr lang="en-US" altLang="zh-CN" sz="2200" dirty="0">
                <a:ea typeface="宋体" panose="02010600030101010101" pitchFamily="2" charset="-122"/>
              </a:rPr>
              <a:t>	Backspace	</a:t>
            </a:r>
            <a:r>
              <a:rPr lang="en-US" altLang="zh-CN" sz="2200" dirty="0">
                <a:latin typeface="Courier New" panose="02070309020205020404" pitchFamily="49" charset="0"/>
                <a:ea typeface="宋体" panose="02010600030101010101" pitchFamily="2" charset="-122"/>
                <a:cs typeface="Courier New" panose="02070309020205020404" pitchFamily="49" charset="0"/>
              </a:rPr>
              <a:t>\b</a:t>
            </a:r>
          </a:p>
          <a:p>
            <a:pPr>
              <a:lnSpc>
                <a:spcPct val="80000"/>
              </a:lnSpc>
              <a:spcBef>
                <a:spcPts val="600"/>
              </a:spcBef>
              <a:buFontTx/>
              <a:buNone/>
              <a:tabLst>
                <a:tab pos="3200400" algn="ctr"/>
              </a:tabLst>
            </a:pPr>
            <a:r>
              <a:rPr lang="en-US" altLang="zh-CN" sz="2200" dirty="0">
                <a:ea typeface="宋体" panose="02010600030101010101" pitchFamily="2" charset="-122"/>
              </a:rPr>
              <a:t>	Form feed	</a:t>
            </a:r>
            <a:r>
              <a:rPr lang="en-US" altLang="zh-CN" sz="2200" dirty="0">
                <a:latin typeface="Courier New" panose="02070309020205020404" pitchFamily="49" charset="0"/>
                <a:ea typeface="宋体" panose="02010600030101010101" pitchFamily="2" charset="-122"/>
                <a:cs typeface="Courier New" panose="02070309020205020404" pitchFamily="49" charset="0"/>
              </a:rPr>
              <a:t>\f</a:t>
            </a:r>
          </a:p>
          <a:p>
            <a:pPr>
              <a:lnSpc>
                <a:spcPct val="80000"/>
              </a:lnSpc>
              <a:spcBef>
                <a:spcPts val="600"/>
              </a:spcBef>
              <a:buFontTx/>
              <a:buNone/>
              <a:tabLst>
                <a:tab pos="3200400" algn="ctr"/>
              </a:tabLst>
            </a:pPr>
            <a:r>
              <a:rPr lang="en-US" altLang="zh-CN" sz="2200" dirty="0">
                <a:ea typeface="宋体" panose="02010600030101010101" pitchFamily="2" charset="-122"/>
              </a:rPr>
              <a:t>	New line	</a:t>
            </a:r>
            <a:r>
              <a:rPr lang="en-US" altLang="zh-CN" sz="2200" dirty="0">
                <a:latin typeface="Courier New" panose="02070309020205020404" pitchFamily="49" charset="0"/>
                <a:ea typeface="宋体" panose="02010600030101010101" pitchFamily="2" charset="-122"/>
                <a:cs typeface="Courier New" panose="02070309020205020404" pitchFamily="49" charset="0"/>
              </a:rPr>
              <a:t>\n</a:t>
            </a:r>
          </a:p>
          <a:p>
            <a:pPr>
              <a:lnSpc>
                <a:spcPct val="80000"/>
              </a:lnSpc>
              <a:spcBef>
                <a:spcPts val="600"/>
              </a:spcBef>
              <a:buFontTx/>
              <a:buNone/>
              <a:tabLst>
                <a:tab pos="3200400" algn="ctr"/>
              </a:tabLst>
            </a:pPr>
            <a:r>
              <a:rPr lang="en-US" altLang="zh-CN" sz="2200" dirty="0">
                <a:ea typeface="宋体" panose="02010600030101010101" pitchFamily="2" charset="-122"/>
              </a:rPr>
              <a:t>	Carriage return	</a:t>
            </a:r>
            <a:r>
              <a:rPr lang="en-US" altLang="zh-CN" sz="2200" dirty="0">
                <a:latin typeface="Courier New" panose="02070309020205020404" pitchFamily="49" charset="0"/>
                <a:ea typeface="宋体" panose="02010600030101010101" pitchFamily="2" charset="-122"/>
                <a:cs typeface="Courier New" panose="02070309020205020404" pitchFamily="49" charset="0"/>
              </a:rPr>
              <a:t>\r</a:t>
            </a:r>
          </a:p>
          <a:p>
            <a:pPr>
              <a:lnSpc>
                <a:spcPct val="80000"/>
              </a:lnSpc>
              <a:spcBef>
                <a:spcPts val="600"/>
              </a:spcBef>
              <a:buFontTx/>
              <a:buNone/>
              <a:tabLst>
                <a:tab pos="3200400" algn="ctr"/>
              </a:tabLst>
            </a:pPr>
            <a:r>
              <a:rPr lang="en-US" altLang="zh-CN" sz="2200" dirty="0">
                <a:ea typeface="宋体" panose="02010600030101010101" pitchFamily="2" charset="-122"/>
              </a:rPr>
              <a:t>	Horizontal tab	</a:t>
            </a:r>
            <a:r>
              <a:rPr lang="en-US" altLang="zh-CN" sz="2200" dirty="0">
                <a:latin typeface="Courier New" panose="02070309020205020404" pitchFamily="49" charset="0"/>
                <a:ea typeface="宋体" panose="02010600030101010101" pitchFamily="2" charset="-122"/>
                <a:cs typeface="Courier New" panose="02070309020205020404" pitchFamily="49" charset="0"/>
              </a:rPr>
              <a:t>\t</a:t>
            </a:r>
          </a:p>
          <a:p>
            <a:pPr>
              <a:lnSpc>
                <a:spcPct val="80000"/>
              </a:lnSpc>
              <a:spcBef>
                <a:spcPts val="600"/>
              </a:spcBef>
              <a:buFontTx/>
              <a:buNone/>
              <a:tabLst>
                <a:tab pos="3200400" algn="ctr"/>
              </a:tabLst>
            </a:pPr>
            <a:r>
              <a:rPr lang="en-US" altLang="zh-CN" sz="2200" dirty="0">
                <a:ea typeface="宋体" panose="02010600030101010101" pitchFamily="2" charset="-122"/>
              </a:rPr>
              <a:t>	Vertical tab	</a:t>
            </a:r>
            <a:r>
              <a:rPr lang="en-US" altLang="zh-CN" sz="2200" dirty="0">
                <a:latin typeface="Courier New" panose="02070309020205020404" pitchFamily="49" charset="0"/>
                <a:ea typeface="宋体" panose="02010600030101010101" pitchFamily="2" charset="-122"/>
                <a:cs typeface="Courier New" panose="02070309020205020404" pitchFamily="49" charset="0"/>
              </a:rPr>
              <a:t>\v</a:t>
            </a:r>
          </a:p>
          <a:p>
            <a:pPr>
              <a:lnSpc>
                <a:spcPct val="80000"/>
              </a:lnSpc>
              <a:spcBef>
                <a:spcPts val="600"/>
              </a:spcBef>
              <a:buFontTx/>
              <a:buNone/>
              <a:tabLst>
                <a:tab pos="3200400" algn="ctr"/>
              </a:tabLst>
            </a:pPr>
            <a:r>
              <a:rPr lang="en-US" altLang="zh-CN" sz="2200" dirty="0">
                <a:ea typeface="宋体" panose="02010600030101010101" pitchFamily="2" charset="-122"/>
              </a:rPr>
              <a:t>	Backslash	</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a:ea typeface="宋体" panose="02010600030101010101" pitchFamily="2" charset="-122"/>
              </a:rPr>
              <a:t>	</a:t>
            </a:r>
          </a:p>
          <a:p>
            <a:pPr>
              <a:lnSpc>
                <a:spcPct val="80000"/>
              </a:lnSpc>
              <a:spcBef>
                <a:spcPts val="600"/>
              </a:spcBef>
              <a:buFontTx/>
              <a:buNone/>
              <a:tabLst>
                <a:tab pos="3200400" algn="ctr"/>
              </a:tabLst>
            </a:pPr>
            <a:r>
              <a:rPr lang="en-US" altLang="zh-CN" sz="2200" dirty="0">
                <a:ea typeface="宋体" panose="02010600030101010101" pitchFamily="2" charset="-122"/>
              </a:rPr>
              <a:t>	Question mark	</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tabLst>
                <a:tab pos="3200400" algn="ctr"/>
              </a:tabLst>
            </a:pPr>
            <a:r>
              <a:rPr lang="en-US" altLang="zh-CN" sz="2200" dirty="0">
                <a:ea typeface="宋体" panose="02010600030101010101" pitchFamily="2" charset="-122"/>
              </a:rPr>
              <a:t>	Single quote	</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tabLst>
                <a:tab pos="3200400" algn="ctr"/>
              </a:tabLst>
            </a:pPr>
            <a:r>
              <a:rPr lang="en-US" altLang="zh-CN" sz="2200" dirty="0">
                <a:ea typeface="宋体" panose="02010600030101010101" pitchFamily="2" charset="-122"/>
              </a:rPr>
              <a:t>	Double quote	</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a:latin typeface="Helvetica" pitchFamily="2" charset="0"/>
                <a:ea typeface="宋体" panose="02010600030101010101" pitchFamily="2" charset="-122"/>
                <a:cs typeface="Courier New" panose="02070309020205020404" pitchFamily="49" charset="0"/>
              </a:rPr>
              <a:t>"</a:t>
            </a:r>
            <a:endParaRPr lang="en-US" altLang="zh-CN" sz="2400" dirty="0">
              <a:ea typeface="宋体" panose="02010600030101010101" pitchFamily="2" charset="-122"/>
            </a:endParaRPr>
          </a:p>
        </p:txBody>
      </p:sp>
      <p:sp>
        <p:nvSpPr>
          <p:cNvPr id="4" name="Footer Placeholder 3">
            <a:extLst>
              <a:ext uri="{FF2B5EF4-FFF2-40B4-BE49-F238E27FC236}">
                <a16:creationId xmlns:a16="http://schemas.microsoft.com/office/drawing/2014/main" id="{30B7B570-93BF-D335-5319-9F9AA4E78141}"/>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984D5B1-D7D1-1961-681F-6AB51B66FF5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74D1A7-FB03-164B-8F33-01C078573FA9}"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631B808-B14C-77CB-499D-50AE1F116EBA}"/>
              </a:ext>
            </a:extLst>
          </p:cNvPr>
          <p:cNvSpPr>
            <a:spLocks noGrp="1"/>
          </p:cNvSpPr>
          <p:nvPr>
            <p:ph type="title"/>
          </p:nvPr>
        </p:nvSpPr>
        <p:spPr/>
        <p:txBody>
          <a:bodyPr/>
          <a:lstStyle/>
          <a:p>
            <a:r>
              <a:rPr lang="zh-CN" altLang="zh-CN">
                <a:ea typeface="宋体" panose="02010600030101010101" pitchFamily="2" charset="-122"/>
              </a:rPr>
              <a:t>转义序列</a:t>
            </a:r>
          </a:p>
        </p:txBody>
      </p:sp>
      <p:sp>
        <p:nvSpPr>
          <p:cNvPr id="60419" name="Content Placeholder 2">
            <a:extLst>
              <a:ext uri="{FF2B5EF4-FFF2-40B4-BE49-F238E27FC236}">
                <a16:creationId xmlns:a16="http://schemas.microsoft.com/office/drawing/2014/main" id="{7B161B77-4A52-E3C8-DD8B-683F47536F8F}"/>
              </a:ext>
            </a:extLst>
          </p:cNvPr>
          <p:cNvSpPr>
            <a:spLocks noGrp="1"/>
          </p:cNvSpPr>
          <p:nvPr>
            <p:ph idx="1"/>
          </p:nvPr>
        </p:nvSpPr>
        <p:spPr/>
        <p:txBody>
          <a:bodyPr/>
          <a:lstStyle/>
          <a:p>
            <a:r>
              <a:rPr lang="zh-CN" altLang="zh-CN">
                <a:ea typeface="宋体" panose="02010600030101010101" pitchFamily="2" charset="-122"/>
              </a:rPr>
              <a:t>字符转义很方便，但并非所有非打印 ASCII 字符都存在转义。</a:t>
            </a:r>
          </a:p>
          <a:p>
            <a:r>
              <a:rPr lang="zh-CN" altLang="zh-CN">
                <a:ea typeface="宋体" panose="02010600030101010101" pitchFamily="2" charset="-122"/>
              </a:rPr>
              <a:t>字符转义对于表示基本 128 个 ASCII 字符之外的字符也是无用的。</a:t>
            </a:r>
          </a:p>
          <a:p>
            <a:r>
              <a:rPr lang="zh-CN" altLang="zh-CN">
                <a:ea typeface="宋体" panose="02010600030101010101" pitchFamily="2" charset="-122"/>
              </a:rPr>
              <a:t>可以表示任何字符的数字转义是解决此问题的方法。</a:t>
            </a:r>
          </a:p>
          <a:p>
            <a:r>
              <a:rPr lang="zh-CN" altLang="zh-CN">
                <a:ea typeface="宋体" panose="02010600030101010101" pitchFamily="2" charset="-122"/>
              </a:rPr>
              <a:t>特定字符的数字转义使用字符的八进制或十六进制值。</a:t>
            </a:r>
          </a:p>
          <a:p>
            <a:r>
              <a:rPr lang="zh-CN" altLang="zh-CN">
                <a:ea typeface="宋体" panose="02010600030101010101" pitchFamily="2" charset="-122"/>
              </a:rPr>
              <a:t>例如，ASCII 转义字符（十进制值：27）的八进制值为 33，十六进制值为 1B。</a:t>
            </a:r>
          </a:p>
        </p:txBody>
      </p:sp>
      <p:sp>
        <p:nvSpPr>
          <p:cNvPr id="4" name="Footer Placeholder 3">
            <a:extLst>
              <a:ext uri="{FF2B5EF4-FFF2-40B4-BE49-F238E27FC236}">
                <a16:creationId xmlns:a16="http://schemas.microsoft.com/office/drawing/2014/main" id="{E1FB1BCA-49CD-6CF3-7471-067F96BE648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DD51669-8E5C-7B0A-B785-1C6814B1B5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B16089-A60B-4E45-9CCC-9284FE701B3A}"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7D56E8A-944D-0765-1899-40EEDF34C19C}"/>
              </a:ext>
            </a:extLst>
          </p:cNvPr>
          <p:cNvSpPr>
            <a:spLocks noGrp="1"/>
          </p:cNvSpPr>
          <p:nvPr>
            <p:ph type="title"/>
          </p:nvPr>
        </p:nvSpPr>
        <p:spPr/>
        <p:txBody>
          <a:bodyPr/>
          <a:lstStyle/>
          <a:p>
            <a:r>
              <a:rPr lang="zh-CN" altLang="zh-CN">
                <a:ea typeface="宋体" panose="02010600030101010101" pitchFamily="2" charset="-122"/>
              </a:rPr>
              <a:t>转义序列</a:t>
            </a:r>
          </a:p>
        </p:txBody>
      </p:sp>
      <p:sp>
        <p:nvSpPr>
          <p:cNvPr id="61443" name="Content Placeholder 2">
            <a:extLst>
              <a:ext uri="{FF2B5EF4-FFF2-40B4-BE49-F238E27FC236}">
                <a16:creationId xmlns:a16="http://schemas.microsoft.com/office/drawing/2014/main" id="{07209C90-032F-C3FB-47B3-A6EE8630954A}"/>
              </a:ext>
            </a:extLst>
          </p:cNvPr>
          <p:cNvSpPr>
            <a:spLocks noGrp="1"/>
          </p:cNvSpPr>
          <p:nvPr>
            <p:ph idx="1"/>
          </p:nvPr>
        </p:nvSpPr>
        <p:spPr/>
        <p:txBody>
          <a:bodyPr/>
          <a:lstStyle/>
          <a:p>
            <a:r>
              <a:rPr lang="zh-CN" altLang="zh-CN" b="1" i="1" dirty="0">
                <a:ea typeface="宋体" panose="02010600030101010101" pitchFamily="2" charset="-122"/>
              </a:rPr>
              <a:t>八进制转义序列</a:t>
            </a:r>
            <a:r>
              <a:rPr lang="zh-CN" altLang="zh-CN" dirty="0">
                <a:ea typeface="宋体" panose="02010600030101010101" pitchFamily="2" charset="-122"/>
              </a:rPr>
              <a:t>由</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字符后跟一个最多三个数字的八进制数字组成，例如\</a:t>
            </a:r>
            <a:r>
              <a:rPr lang="zh-CN" altLang="zh-CN" dirty="0">
                <a:latin typeface="Courier New" panose="02070309020205020404" pitchFamily="49" charset="0"/>
                <a:ea typeface="宋体" panose="02010600030101010101" pitchFamily="2" charset="-122"/>
                <a:cs typeface="Courier New" panose="02070309020205020404" pitchFamily="49" charset="0"/>
              </a:rPr>
              <a:t>33</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\033 </a:t>
            </a:r>
            <a:r>
              <a:rPr lang="zh-CN" altLang="zh-CN" dirty="0">
                <a:ea typeface="宋体" panose="02010600030101010101" pitchFamily="2" charset="-122"/>
              </a:rPr>
              <a:t>。</a:t>
            </a:r>
          </a:p>
          <a:p>
            <a:r>
              <a:rPr lang="zh-CN" altLang="zh-CN" b="1" i="1" dirty="0">
                <a:ea typeface="宋体" panose="02010600030101010101" pitchFamily="2" charset="-122"/>
              </a:rPr>
              <a:t>十六进制转义序列</a:t>
            </a:r>
            <a:r>
              <a:rPr lang="zh-CN" altLang="zh-CN" dirty="0">
                <a:ea typeface="宋体" panose="02010600030101010101" pitchFamily="2" charset="-122"/>
              </a:rPr>
              <a:t>由</a:t>
            </a:r>
            <a:r>
              <a:rPr lang="zh-CN" altLang="zh-CN" dirty="0">
                <a:latin typeface="Courier New" panose="02070309020205020404" pitchFamily="49" charset="0"/>
                <a:ea typeface="宋体" panose="02010600030101010101" pitchFamily="2" charset="-122"/>
                <a:cs typeface="Courier New" panose="02070309020205020404" pitchFamily="49" charset="0"/>
              </a:rPr>
              <a:t>\x</a:t>
            </a:r>
            <a:r>
              <a:rPr lang="zh-CN" altLang="zh-CN" dirty="0">
                <a:ea typeface="宋体" panose="02010600030101010101" pitchFamily="2" charset="-122"/>
              </a:rPr>
              <a:t>后跟一个十六进制数字组成，例如\ </a:t>
            </a:r>
            <a:r>
              <a:rPr lang="zh-CN" altLang="zh-CN" dirty="0">
                <a:latin typeface="Courier New" panose="02070309020205020404" pitchFamily="49" charset="0"/>
                <a:ea typeface="宋体" panose="02010600030101010101" pitchFamily="2" charset="-122"/>
                <a:cs typeface="Courier New" panose="02070309020205020404" pitchFamily="49" charset="0"/>
              </a:rPr>
              <a:t>x1b</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\x1B </a:t>
            </a:r>
            <a:r>
              <a:rPr lang="zh-CN" altLang="zh-CN" dirty="0">
                <a:ea typeface="宋体" panose="02010600030101010101" pitchFamily="2" charset="-122"/>
              </a:rPr>
              <a:t>。</a:t>
            </a:r>
          </a:p>
          <a:p>
            <a:r>
              <a:rPr lang="zh-CN" altLang="zh-CN" dirty="0">
                <a:latin typeface="Courier New" panose="02070309020205020404" pitchFamily="49" charset="0"/>
                <a:ea typeface="宋体" panose="02010600030101010101" pitchFamily="2" charset="-122"/>
                <a:cs typeface="Courier New" panose="02070309020205020404" pitchFamily="49" charset="0"/>
              </a:rPr>
              <a:t>x</a:t>
            </a:r>
            <a:r>
              <a:rPr lang="zh-CN" altLang="zh-CN" dirty="0">
                <a:ea typeface="宋体" panose="02010600030101010101" pitchFamily="2" charset="-122"/>
              </a:rPr>
              <a:t>必须小写，但十六进制数字可以是大写或小写。</a:t>
            </a:r>
          </a:p>
        </p:txBody>
      </p:sp>
      <p:sp>
        <p:nvSpPr>
          <p:cNvPr id="4" name="Footer Placeholder 3">
            <a:extLst>
              <a:ext uri="{FF2B5EF4-FFF2-40B4-BE49-F238E27FC236}">
                <a16:creationId xmlns:a16="http://schemas.microsoft.com/office/drawing/2014/main" id="{00F4229B-D9D5-B261-57CD-D41937874157}"/>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CD4D12B-E4FD-C488-FE91-9B05A89339C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5833D2-A75D-E749-8A02-039C0A5A0CE8}"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CC0F995-3ABC-1B56-C578-091BCAB099A2}"/>
              </a:ext>
            </a:extLst>
          </p:cNvPr>
          <p:cNvSpPr>
            <a:spLocks noGrp="1"/>
          </p:cNvSpPr>
          <p:nvPr>
            <p:ph type="title"/>
          </p:nvPr>
        </p:nvSpPr>
        <p:spPr/>
        <p:txBody>
          <a:bodyPr/>
          <a:lstStyle/>
          <a:p>
            <a:r>
              <a:rPr lang="zh-CN" altLang="zh-CN">
                <a:ea typeface="宋体" panose="02010600030101010101" pitchFamily="2" charset="-122"/>
              </a:rPr>
              <a:t>转义序列</a:t>
            </a:r>
          </a:p>
        </p:txBody>
      </p:sp>
      <p:sp>
        <p:nvSpPr>
          <p:cNvPr id="62467" name="Content Placeholder 2">
            <a:extLst>
              <a:ext uri="{FF2B5EF4-FFF2-40B4-BE49-F238E27FC236}">
                <a16:creationId xmlns:a16="http://schemas.microsoft.com/office/drawing/2014/main" id="{2B457D93-1820-4219-567F-8F11609B1BEE}"/>
              </a:ext>
            </a:extLst>
          </p:cNvPr>
          <p:cNvSpPr>
            <a:spLocks noGrp="1"/>
          </p:cNvSpPr>
          <p:nvPr>
            <p:ph idx="1"/>
          </p:nvPr>
        </p:nvSpPr>
        <p:spPr/>
        <p:txBody>
          <a:bodyPr/>
          <a:lstStyle/>
          <a:p>
            <a:r>
              <a:rPr lang="zh-CN" altLang="zh-CN" dirty="0">
                <a:ea typeface="宋体" panose="02010600030101010101" pitchFamily="2" charset="-122"/>
              </a:rPr>
              <a:t>当用作字符常量时，转义序列必须用单引号括起来。</a:t>
            </a:r>
          </a:p>
          <a:p>
            <a:r>
              <a:rPr lang="zh-CN" altLang="zh-CN" dirty="0">
                <a:ea typeface="宋体" panose="02010600030101010101" pitchFamily="2" charset="-122"/>
              </a:rPr>
              <a:t>例如，表示转义字符的常量将写作</a:t>
            </a:r>
            <a:r>
              <a:rPr lang="zh-CN" altLang="zh-CN" dirty="0">
                <a:latin typeface="Courier New" panose="02070309020205020404" pitchFamily="49" charset="0"/>
                <a:ea typeface="宋体" panose="02010600030101010101" pitchFamily="2" charset="-122"/>
                <a:cs typeface="Courier New" panose="02070309020205020404" pitchFamily="49" charset="0"/>
              </a:rPr>
              <a:t>'\33' </a:t>
            </a:r>
            <a:r>
              <a:rPr lang="zh-CN" altLang="zh-CN" dirty="0">
                <a:ea typeface="宋体" panose="02010600030101010101" pitchFamily="2" charset="-122"/>
              </a:rPr>
              <a:t>（或</a:t>
            </a:r>
            <a:r>
              <a:rPr lang="zh-CN" altLang="zh-CN" dirty="0">
                <a:latin typeface="Courier New" panose="02070309020205020404" pitchFamily="49" charset="0"/>
                <a:ea typeface="宋体" panose="02010600030101010101" pitchFamily="2" charset="-122"/>
                <a:cs typeface="Courier New" panose="02070309020205020404" pitchFamily="49" charset="0"/>
              </a:rPr>
              <a:t>'\x1b' </a:t>
            </a:r>
            <a:r>
              <a:rPr lang="zh-CN" altLang="zh-CN" dirty="0">
                <a:ea typeface="宋体" panose="02010600030101010101" pitchFamily="2" charset="-122"/>
              </a:rPr>
              <a:t>）。</a:t>
            </a:r>
          </a:p>
          <a:p>
            <a:r>
              <a:rPr lang="zh-CN" altLang="zh-CN" dirty="0">
                <a:ea typeface="宋体" panose="02010600030101010101" pitchFamily="2" charset="-122"/>
              </a:rPr>
              <a:t>转义序列往往有点神秘，所以使用</a:t>
            </a:r>
            <a:r>
              <a:rPr lang="zh-CN" altLang="zh-CN" dirty="0">
                <a:latin typeface="Courier New" panose="02070309020205020404" pitchFamily="49" charset="0"/>
                <a:ea typeface="宋体" panose="02010600030101010101" pitchFamily="2" charset="-122"/>
                <a:cs typeface="Courier New" panose="02070309020205020404" pitchFamily="49" charset="0"/>
              </a:rPr>
              <a:t>#define</a:t>
            </a:r>
            <a:r>
              <a:rPr lang="zh-CN" altLang="zh-CN" dirty="0">
                <a:ea typeface="宋体" panose="02010600030101010101" pitchFamily="2" charset="-122"/>
              </a:rPr>
              <a:t>给它们命名通常是个好主意：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#define ESC '\33'</a:t>
            </a:r>
          </a:p>
          <a:p>
            <a:r>
              <a:rPr lang="zh-CN" altLang="zh-CN" dirty="0">
                <a:ea typeface="宋体" panose="02010600030101010101" pitchFamily="2" charset="-122"/>
              </a:rPr>
              <a:t>转义序列也可以嵌入到字符串中。</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A76EF2F5-88AE-FF55-C65A-7CA659E1D48E}"/>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977ADB9-37ED-F3A7-7864-4BDB0AAD5C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DA7F69-A0F5-DC45-BD7B-B70923DF9B30}"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1F0C4A-5958-6A37-E884-F25C809B8362}"/>
              </a:ext>
            </a:extLst>
          </p:cNvPr>
          <p:cNvSpPr>
            <a:spLocks noGrp="1"/>
          </p:cNvSpPr>
          <p:nvPr>
            <p:ph type="title"/>
          </p:nvPr>
        </p:nvSpPr>
        <p:spPr/>
        <p:txBody>
          <a:bodyPr/>
          <a:lstStyle/>
          <a:p>
            <a:r>
              <a:rPr lang="zh-CN" altLang="zh-CN">
                <a:ea typeface="宋体" panose="02010600030101010101" pitchFamily="2" charset="-122"/>
              </a:rPr>
              <a:t>有符号和无符号整数</a:t>
            </a:r>
          </a:p>
        </p:txBody>
      </p:sp>
      <p:sp>
        <p:nvSpPr>
          <p:cNvPr id="17411" name="Content Placeholder 2">
            <a:extLst>
              <a:ext uri="{FF2B5EF4-FFF2-40B4-BE49-F238E27FC236}">
                <a16:creationId xmlns:a16="http://schemas.microsoft.com/office/drawing/2014/main" id="{A614607A-6EE4-9CF3-3EC9-A8B4B1018547}"/>
              </a:ext>
            </a:extLst>
          </p:cNvPr>
          <p:cNvSpPr>
            <a:spLocks noGrp="1"/>
          </p:cNvSpPr>
          <p:nvPr>
            <p:ph idx="1"/>
          </p:nvPr>
        </p:nvSpPr>
        <p:spPr/>
        <p:txBody>
          <a:bodyPr/>
          <a:lstStyle/>
          <a:p>
            <a:r>
              <a:rPr lang="zh-CN" altLang="zh-CN">
                <a:ea typeface="宋体" panose="02010600030101010101" pitchFamily="2" charset="-122"/>
              </a:rPr>
              <a:t>默认情况下，整数变量在 C 中是有符号的——最左边的位是为符号保留的。</a:t>
            </a:r>
          </a:p>
          <a:p>
            <a:r>
              <a:rPr lang="zh-CN" altLang="zh-CN">
                <a:ea typeface="宋体" panose="02010600030101010101" pitchFamily="2" charset="-122"/>
              </a:rPr>
              <a:t>要告诉编译器变量没有符号位，请将其声明为</a:t>
            </a:r>
            <a:r>
              <a:rPr lang="zh-CN" altLang="zh-CN">
                <a:latin typeface="Courier New" panose="02070309020205020404" pitchFamily="49" charset="0"/>
                <a:ea typeface="宋体" panose="02010600030101010101" pitchFamily="2" charset="-122"/>
                <a:cs typeface="Courier New" panose="02070309020205020404" pitchFamily="49" charset="0"/>
              </a:rPr>
              <a:t>unsigned </a:t>
            </a:r>
            <a:r>
              <a:rPr lang="zh-CN" altLang="zh-CN">
                <a:ea typeface="宋体" panose="02010600030101010101" pitchFamily="2" charset="-122"/>
              </a:rPr>
              <a:t>。</a:t>
            </a:r>
          </a:p>
          <a:p>
            <a:r>
              <a:rPr lang="zh-CN" altLang="zh-CN">
                <a:ea typeface="宋体" panose="02010600030101010101" pitchFamily="2" charset="-122"/>
              </a:rPr>
              <a:t>无符号数主要用于系统编程和低级、机器相关的应用程序。</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8410E83-B23F-A49A-0757-08DFC82A3F8D}"/>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571D727-0C84-D49C-CCA5-8816C6C8A9F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385243-F575-A949-8CC2-B0C4F077B348}"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C3925962-1764-3C25-4AA5-3C4C5DF58852}"/>
              </a:ext>
            </a:extLst>
          </p:cNvPr>
          <p:cNvSpPr>
            <a:spLocks noGrp="1"/>
          </p:cNvSpPr>
          <p:nvPr>
            <p:ph type="title"/>
          </p:nvPr>
        </p:nvSpPr>
        <p:spPr/>
        <p:txBody>
          <a:bodyPr/>
          <a:lstStyle/>
          <a:p>
            <a:r>
              <a:rPr lang="zh-CN" altLang="zh-CN">
                <a:ea typeface="宋体" panose="02010600030101010101" pitchFamily="2" charset="-122"/>
              </a:rPr>
              <a:t>字符处理函数</a:t>
            </a:r>
          </a:p>
        </p:txBody>
      </p:sp>
      <p:sp>
        <p:nvSpPr>
          <p:cNvPr id="63491" name="Content Placeholder 2">
            <a:extLst>
              <a:ext uri="{FF2B5EF4-FFF2-40B4-BE49-F238E27FC236}">
                <a16:creationId xmlns:a16="http://schemas.microsoft.com/office/drawing/2014/main" id="{E25C57EB-53D7-49BC-6F37-6B19D43881FA}"/>
              </a:ext>
            </a:extLst>
          </p:cNvPr>
          <p:cNvSpPr>
            <a:spLocks noGrp="1"/>
          </p:cNvSpPr>
          <p:nvPr>
            <p:ph idx="1"/>
          </p:nvPr>
        </p:nvSpPr>
        <p:spPr/>
        <p:txBody>
          <a:bodyPr/>
          <a:lstStyle/>
          <a:p>
            <a:r>
              <a:rPr lang="zh-CN" altLang="zh-CN" dirty="0">
                <a:ea typeface="宋体" panose="02010600030101010101" pitchFamily="2" charset="-122"/>
              </a:rPr>
              <a:t>调用 C 的</a:t>
            </a:r>
            <a:r>
              <a:rPr lang="zh-CN" altLang="zh-CN" dirty="0">
                <a:latin typeface="Courier New" panose="02070309020205020404" pitchFamily="49" charset="0"/>
                <a:ea typeface="宋体" panose="02010600030101010101" pitchFamily="2" charset="-122"/>
                <a:cs typeface="Courier New" panose="02070309020205020404" pitchFamily="49" charset="0"/>
              </a:rPr>
              <a:t>toupper</a:t>
            </a:r>
            <a:r>
              <a:rPr lang="zh-CN" altLang="zh-CN" dirty="0">
                <a:ea typeface="宋体" panose="02010600030101010101" pitchFamily="2" charset="-122"/>
              </a:rPr>
              <a:t>库函数是一种快速且可移植的大小写转换方法：</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ch = toupper(ch);</a:t>
            </a:r>
          </a:p>
          <a:p>
            <a:r>
              <a:rPr lang="zh-CN" altLang="zh-CN" dirty="0">
                <a:latin typeface="Courier New" panose="02070309020205020404" pitchFamily="49" charset="0"/>
                <a:ea typeface="宋体" panose="02010600030101010101" pitchFamily="2" charset="-122"/>
                <a:cs typeface="Courier New" panose="02070309020205020404" pitchFamily="49" charset="0"/>
              </a:rPr>
              <a:t>toupper</a:t>
            </a:r>
            <a:r>
              <a:rPr lang="zh-CN" altLang="zh-CN" dirty="0">
                <a:ea typeface="宋体" panose="02010600030101010101" pitchFamily="2" charset="-122"/>
              </a:rPr>
              <a:t>返回其参数的大写版本。</a:t>
            </a:r>
          </a:p>
          <a:p>
            <a:r>
              <a:rPr lang="zh-CN" altLang="zh-CN" dirty="0">
                <a:ea typeface="宋体" panose="02010600030101010101" pitchFamily="2" charset="-122"/>
              </a:rPr>
              <a:t>调用</a:t>
            </a:r>
            <a:r>
              <a:rPr lang="zh-CN" altLang="zh-CN" dirty="0">
                <a:latin typeface="Courier New" panose="02070309020205020404" pitchFamily="49" charset="0"/>
                <a:ea typeface="宋体" panose="02010600030101010101" pitchFamily="2" charset="-122"/>
                <a:cs typeface="Courier New" panose="02070309020205020404" pitchFamily="49" charset="0"/>
              </a:rPr>
              <a:t>toupper的程序</a:t>
            </a:r>
            <a:r>
              <a:rPr lang="zh-CN" altLang="zh-CN" dirty="0">
                <a:ea typeface="宋体" panose="02010600030101010101" pitchFamily="2" charset="-122"/>
              </a:rPr>
              <a:t>需要</a:t>
            </a:r>
            <a:r>
              <a:rPr lang="zh-CN" altLang="en-US" dirty="0">
                <a:ea typeface="宋体" panose="02010600030101010101" pitchFamily="2" charset="-122"/>
              </a:rPr>
              <a:t>包含头文件</a:t>
            </a:r>
            <a:r>
              <a:rPr lang="zh-CN" altLang="zh-CN"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#include &lt;ctype.h&gt;</a:t>
            </a:r>
          </a:p>
          <a:p>
            <a:r>
              <a:rPr lang="zh-CN" altLang="zh-CN" dirty="0">
                <a:ea typeface="宋体" panose="02010600030101010101" pitchFamily="2" charset="-122"/>
              </a:rPr>
              <a:t>C 库提供了许多其他有用的字符处理函数。</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AFBF55EA-74E9-DC4E-8966-8C349B93595C}"/>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372A2BC-F588-4F56-6D8B-A1638449BA4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AA6306-32FC-A145-8050-9B01421B5103}"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AF4AD93-8225-57E5-2E07-9D3DFC2B4809}"/>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读写字符</a:t>
            </a:r>
            <a:endParaRPr lang="en-US" altLang="zh-CN" dirty="0">
              <a:ea typeface="宋体" panose="02010600030101010101" pitchFamily="2" charset="-122"/>
            </a:endParaRPr>
          </a:p>
        </p:txBody>
      </p:sp>
      <p:sp>
        <p:nvSpPr>
          <p:cNvPr id="64515" name="Content Placeholder 2">
            <a:extLst>
              <a:ext uri="{FF2B5EF4-FFF2-40B4-BE49-F238E27FC236}">
                <a16:creationId xmlns:a16="http://schemas.microsoft.com/office/drawing/2014/main" id="{06F1EC9B-CD92-5B31-F499-38BA9D17DBA9}"/>
              </a:ext>
            </a:extLst>
          </p:cNvPr>
          <p:cNvSpPr>
            <a:spLocks noGrp="1"/>
          </p:cNvSpPr>
          <p:nvPr>
            <p:ph idx="1"/>
          </p:nvPr>
        </p:nvSpPr>
        <p:spPr>
          <a:xfrm>
            <a:off x="685800" y="1600200"/>
            <a:ext cx="7848600" cy="4724400"/>
          </a:xfrm>
        </p:spPr>
        <p:txBody>
          <a:bodyPr/>
          <a:lstStyle/>
          <a:p>
            <a:r>
              <a:rPr lang="zh-CN" altLang="zh-CN" sz="2500" dirty="0">
                <a:latin typeface="Courier New" panose="02070309020205020404" pitchFamily="49" charset="0"/>
                <a:ea typeface="宋体" panose="02010600030101010101" pitchFamily="2" charset="-122"/>
                <a:cs typeface="Courier New" panose="02070309020205020404" pitchFamily="49" charset="0"/>
              </a:rPr>
              <a:t>%c</a:t>
            </a:r>
            <a:r>
              <a:rPr lang="zh-CN" altLang="en-US" sz="2500" dirty="0">
                <a:ea typeface="宋体" panose="02010600030101010101" pitchFamily="2" charset="-122"/>
              </a:rPr>
              <a:t>格式符</a:t>
            </a:r>
            <a:r>
              <a:rPr lang="zh-CN" altLang="zh-CN" sz="2500" dirty="0">
                <a:ea typeface="宋体" panose="02010600030101010101" pitchFamily="2" charset="-122"/>
              </a:rPr>
              <a:t>允许</a:t>
            </a:r>
            <a:r>
              <a:rPr lang="zh-CN" altLang="zh-CN" sz="2500" dirty="0">
                <a:latin typeface="Courier New" panose="02070309020205020404" pitchFamily="49" charset="0"/>
                <a:ea typeface="宋体" panose="02010600030101010101" pitchFamily="2" charset="-122"/>
                <a:cs typeface="Courier New" panose="02070309020205020404" pitchFamily="49" charset="0"/>
              </a:rPr>
              <a:t>scanf</a:t>
            </a:r>
            <a:r>
              <a:rPr lang="zh-CN" altLang="zh-CN" sz="2500" dirty="0">
                <a:ea typeface="宋体" panose="02010600030101010101" pitchFamily="2" charset="-122"/>
              </a:rPr>
              <a:t>和</a:t>
            </a:r>
            <a:r>
              <a:rPr lang="zh-CN" altLang="zh-CN" sz="2500" dirty="0">
                <a:latin typeface="Courier New" panose="02070309020205020404" pitchFamily="49" charset="0"/>
                <a:ea typeface="宋体" panose="02010600030101010101" pitchFamily="2" charset="-122"/>
                <a:cs typeface="Courier New" panose="02070309020205020404" pitchFamily="49" charset="0"/>
              </a:rPr>
              <a:t>printf读取</a:t>
            </a:r>
            <a:r>
              <a:rPr lang="zh-CN" altLang="zh-CN" sz="2500" dirty="0">
                <a:ea typeface="宋体" panose="02010600030101010101" pitchFamily="2" charset="-122"/>
              </a:rPr>
              <a:t>和写入单个字符：</a:t>
            </a:r>
          </a:p>
          <a:p>
            <a:pPr>
              <a:lnSpc>
                <a:spcPct val="80000"/>
              </a:lnSpc>
              <a:spcBef>
                <a:spcPts val="10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char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p>
          <a:p>
            <a:pPr>
              <a:lnSpc>
                <a:spcPct val="50000"/>
              </a:lnSpc>
              <a:spcBef>
                <a:spcPct val="0"/>
              </a:spcBef>
              <a:buFontTx/>
              <a:buNone/>
            </a:pPr>
            <a:r>
              <a:rPr lang="zh-CN" altLang="zh-CN" sz="21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zh-CN" altLang="zh-CN" sz="2100" dirty="0">
                <a:latin typeface="Courier New" panose="02070309020205020404" pitchFamily="49" charset="0"/>
                <a:ea typeface="宋体" panose="02010600030101010101" pitchFamily="2" charset="-122"/>
                <a:cs typeface="Courier New" panose="02070309020205020404" pitchFamily="49" charset="0"/>
              </a:rPr>
              <a:t>scanf("%c", &amp;ch); /* 读取一个字符 */</a:t>
            </a:r>
          </a:p>
          <a:p>
            <a:pPr>
              <a:lnSpc>
                <a:spcPct val="80000"/>
              </a:lnSpc>
              <a:spcBef>
                <a:spcPts val="5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zh-CN" altLang="zh-CN" sz="2100" dirty="0">
                <a:latin typeface="Courier New" panose="02070309020205020404" pitchFamily="49" charset="0"/>
                <a:ea typeface="宋体" panose="02010600030101010101" pitchFamily="2" charset="-122"/>
                <a:cs typeface="Courier New" panose="02070309020205020404" pitchFamily="49" charset="0"/>
              </a:rPr>
              <a:t>printf("%c", ch); /* 写入一个字符 */</a:t>
            </a:r>
          </a:p>
          <a:p>
            <a:r>
              <a:rPr lang="zh-CN" altLang="zh-CN" sz="2500" b="1" dirty="0">
                <a:latin typeface="Courier New" panose="02070309020205020404" pitchFamily="49" charset="0"/>
                <a:ea typeface="宋体" panose="02010600030101010101" pitchFamily="2" charset="-122"/>
                <a:cs typeface="Courier New" panose="02070309020205020404" pitchFamily="49" charset="0"/>
              </a:rPr>
              <a:t>scanf</a:t>
            </a:r>
            <a:r>
              <a:rPr lang="zh-CN" altLang="zh-CN" sz="2500" b="1" dirty="0">
                <a:ea typeface="宋体" panose="02010600030101010101" pitchFamily="2" charset="-122"/>
              </a:rPr>
              <a:t>不会跳过空白字符</a:t>
            </a:r>
            <a:r>
              <a:rPr lang="zh-CN" altLang="zh-CN" sz="2500" dirty="0">
                <a:ea typeface="宋体" panose="02010600030101010101" pitchFamily="2" charset="-122"/>
              </a:rPr>
              <a:t>。</a:t>
            </a:r>
          </a:p>
          <a:p>
            <a:r>
              <a:rPr lang="zh-CN" altLang="zh-CN" sz="2500" dirty="0">
                <a:ea typeface="宋体" panose="02010600030101010101" pitchFamily="2" charset="-122"/>
              </a:rPr>
              <a:t>要强制</a:t>
            </a:r>
            <a:r>
              <a:rPr lang="zh-CN" altLang="zh-CN" sz="2500" dirty="0">
                <a:latin typeface="Courier New" panose="02070309020205020404" pitchFamily="49" charset="0"/>
                <a:ea typeface="宋体" panose="02010600030101010101" pitchFamily="2" charset="-122"/>
                <a:cs typeface="Courier New" panose="02070309020205020404" pitchFamily="49" charset="0"/>
              </a:rPr>
              <a:t>scanf</a:t>
            </a:r>
            <a:r>
              <a:rPr lang="zh-CN" altLang="zh-CN" sz="2500" dirty="0">
                <a:ea typeface="宋体" panose="02010600030101010101" pitchFamily="2" charset="-122"/>
              </a:rPr>
              <a:t>在读取字符之前跳过空格，请在</a:t>
            </a:r>
            <a:r>
              <a:rPr lang="zh-CN" altLang="zh-CN" sz="2500" dirty="0">
                <a:latin typeface="Courier New" panose="02070309020205020404" pitchFamily="49" charset="0"/>
                <a:ea typeface="宋体" panose="02010600030101010101" pitchFamily="2" charset="-122"/>
                <a:cs typeface="Courier New" panose="02070309020205020404" pitchFamily="49" charset="0"/>
              </a:rPr>
              <a:t>%c之前的格式字符串中放置一个空格</a:t>
            </a:r>
            <a:r>
              <a:rPr lang="zh-CN" altLang="zh-CN" sz="2500" dirty="0">
                <a:ea typeface="宋体" panose="02010600030101010101" pitchFamily="2" charset="-122"/>
              </a:rPr>
              <a:t>：</a:t>
            </a:r>
          </a:p>
          <a:p>
            <a:pPr>
              <a:lnSpc>
                <a:spcPct val="80000"/>
              </a:lnSpc>
              <a:spcBef>
                <a:spcPts val="10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100" dirty="0">
                <a:latin typeface="Courier New" panose="02070309020205020404" pitchFamily="49" charset="0"/>
                <a:ea typeface="宋体" panose="02010600030101010101" pitchFamily="2" charset="-122"/>
                <a:cs typeface="Courier New" panose="02070309020205020404" pitchFamily="49" charset="0"/>
              </a:rPr>
              <a:t>(" %c", &amp;</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3D37AB8-111E-76A2-F656-E53650B3039B}"/>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B4B96B7-2DCC-9FEC-9C05-2A751432B72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30362F-32E3-054C-BB75-9AF011C5DA71}"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C1E9DB5-38D7-DBE2-01DB-5544C55C8864}"/>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读写字符</a:t>
            </a:r>
            <a:endParaRPr lang="zh-CN" altLang="zh-CN" b="1" dirty="0">
              <a:latin typeface="Courier New" panose="02070309020205020404" pitchFamily="49" charset="0"/>
              <a:ea typeface="宋体" panose="02010600030101010101" pitchFamily="2" charset="-122"/>
              <a:cs typeface="Courier New" panose="02070309020205020404" pitchFamily="49" charset="0"/>
            </a:endParaRPr>
          </a:p>
        </p:txBody>
      </p:sp>
      <p:sp>
        <p:nvSpPr>
          <p:cNvPr id="65539" name="Content Placeholder 2">
            <a:extLst>
              <a:ext uri="{FF2B5EF4-FFF2-40B4-BE49-F238E27FC236}">
                <a16:creationId xmlns:a16="http://schemas.microsoft.com/office/drawing/2014/main" id="{B4F97056-17C3-0B44-8D74-BDF61FC5AC20}"/>
              </a:ext>
            </a:extLst>
          </p:cNvPr>
          <p:cNvSpPr>
            <a:spLocks noGrp="1"/>
          </p:cNvSpPr>
          <p:nvPr>
            <p:ph idx="1"/>
          </p:nvPr>
        </p:nvSpPr>
        <p:spPr>
          <a:xfrm>
            <a:off x="685800" y="1600200"/>
            <a:ext cx="7772400" cy="4724400"/>
          </a:xfrm>
        </p:spPr>
        <p:txBody>
          <a:bodyPr/>
          <a:lstStyle/>
          <a:p>
            <a:r>
              <a:rPr lang="zh-CN" altLang="zh-CN" dirty="0">
                <a:ea typeface="宋体" panose="02010600030101010101" pitchFamily="2" charset="-122"/>
              </a:rPr>
              <a:t>由于</a:t>
            </a:r>
            <a:r>
              <a:rPr lang="zh-CN" altLang="zh-CN"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通常不会跳过空格，因此很容易检测到输入行的结尾：检查刚刚读取的字符是否是换行符。</a:t>
            </a:r>
          </a:p>
          <a:p>
            <a:r>
              <a:rPr lang="zh-CN" altLang="zh-CN" dirty="0">
                <a:ea typeface="宋体" panose="02010600030101010101" pitchFamily="2" charset="-122"/>
              </a:rPr>
              <a:t>读取并忽略当前输入行中所有剩余字符的循环：</a:t>
            </a:r>
          </a:p>
          <a:p>
            <a:pPr>
              <a:lnSpc>
                <a:spcPct val="80000"/>
              </a:lnSpc>
              <a:spcBef>
                <a:spcPts val="8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do {</a:t>
            </a:r>
          </a:p>
          <a:p>
            <a:pPr>
              <a:lnSpc>
                <a:spcPct val="80000"/>
              </a:lnSpc>
              <a:spcBef>
                <a:spcPts val="4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a:t>
            </a:r>
            <a:r>
              <a:rPr lang="en-US" altLang="zh-CN" sz="23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300" dirty="0">
                <a:latin typeface="Courier New" panose="02070309020205020404" pitchFamily="49" charset="0"/>
                <a:ea typeface="宋体" panose="02010600030101010101" pitchFamily="2" charset="-122"/>
                <a:cs typeface="Courier New" panose="02070309020205020404" pitchFamily="49" charset="0"/>
              </a:rPr>
              <a:t>("%c", &amp;</a:t>
            </a:r>
            <a:r>
              <a:rPr lang="en-US" altLang="zh-CN" sz="23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3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 while (</a:t>
            </a:r>
            <a:r>
              <a:rPr lang="en-US" altLang="zh-CN" sz="23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300" dirty="0">
                <a:latin typeface="Courier New" panose="02070309020205020404" pitchFamily="49" charset="0"/>
                <a:ea typeface="宋体" panose="02010600030101010101" pitchFamily="2" charset="-122"/>
                <a:cs typeface="Courier New" panose="02070309020205020404" pitchFamily="49" charset="0"/>
              </a:rPr>
              <a:t> != '\n');</a:t>
            </a:r>
          </a:p>
          <a:p>
            <a:r>
              <a:rPr lang="zh-CN" altLang="zh-CN"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时，它将读取下一个输入行的第一个字符。</a:t>
            </a:r>
          </a:p>
        </p:txBody>
      </p:sp>
      <p:sp>
        <p:nvSpPr>
          <p:cNvPr id="4" name="Footer Placeholder 3">
            <a:extLst>
              <a:ext uri="{FF2B5EF4-FFF2-40B4-BE49-F238E27FC236}">
                <a16:creationId xmlns:a16="http://schemas.microsoft.com/office/drawing/2014/main" id="{562871A4-48E2-3153-CAC4-B3719153295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1A06293-6C8D-B701-1F36-C0EDFABAD4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EE13C2-CE7B-FE4E-B058-BE232068D813}"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E48F80F8-3F7D-FE64-207D-E802FF68E054}"/>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putchar</a:t>
            </a:r>
            <a:r>
              <a:rPr lang="zh-CN" altLang="zh-CN" dirty="0">
                <a:ea typeface="宋体" panose="02010600030101010101" pitchFamily="2" charset="-122"/>
              </a:rPr>
              <a:t>读写字符</a:t>
            </a:r>
            <a:endParaRPr lang="en-US" altLang="zh-CN" dirty="0">
              <a:ea typeface="宋体" panose="02010600030101010101" pitchFamily="2" charset="-122"/>
            </a:endParaRPr>
          </a:p>
        </p:txBody>
      </p:sp>
      <p:sp>
        <p:nvSpPr>
          <p:cNvPr id="66563" name="Content Placeholder 2">
            <a:extLst>
              <a:ext uri="{FF2B5EF4-FFF2-40B4-BE49-F238E27FC236}">
                <a16:creationId xmlns:a16="http://schemas.microsoft.com/office/drawing/2014/main" id="{B49672AB-2F46-1E76-339F-338248AE97A1}"/>
              </a:ext>
            </a:extLst>
          </p:cNvPr>
          <p:cNvSpPr>
            <a:spLocks noGrp="1"/>
          </p:cNvSpPr>
          <p:nvPr>
            <p:ph idx="1"/>
          </p:nvPr>
        </p:nvSpPr>
        <p:spPr>
          <a:xfrm>
            <a:off x="685800" y="1600200"/>
            <a:ext cx="7772400" cy="4724400"/>
          </a:xfrm>
        </p:spPr>
        <p:txBody>
          <a:bodyPr/>
          <a:lstStyle/>
          <a:p>
            <a:r>
              <a:rPr lang="zh-CN" altLang="zh-CN" sz="2600" dirty="0">
                <a:ea typeface="宋体" panose="02010600030101010101" pitchFamily="2" charset="-122"/>
              </a:rPr>
              <a:t>对于单字符输入和输出， </a:t>
            </a:r>
            <a:r>
              <a:rPr lang="zh-CN" altLang="zh-CN" sz="2600" dirty="0">
                <a:latin typeface="Courier New" panose="02070309020205020404" pitchFamily="49" charset="0"/>
                <a:ea typeface="宋体" panose="02010600030101010101" pitchFamily="2" charset="-122"/>
                <a:cs typeface="Courier New" panose="02070309020205020404" pitchFamily="49" charset="0"/>
              </a:rPr>
              <a:t>getchar</a:t>
            </a:r>
            <a:r>
              <a:rPr lang="zh-CN" altLang="zh-CN" sz="2600" dirty="0">
                <a:ea typeface="宋体" panose="02010600030101010101" pitchFamily="2" charset="-122"/>
              </a:rPr>
              <a:t>和</a:t>
            </a:r>
            <a:r>
              <a:rPr lang="zh-CN" altLang="zh-CN" sz="2600" dirty="0">
                <a:latin typeface="Courier New" panose="02070309020205020404" pitchFamily="49" charset="0"/>
                <a:ea typeface="宋体" panose="02010600030101010101" pitchFamily="2" charset="-122"/>
                <a:cs typeface="Courier New" panose="02070309020205020404" pitchFamily="49" charset="0"/>
              </a:rPr>
              <a:t>putchar是scanf</a:t>
            </a:r>
            <a:r>
              <a:rPr lang="zh-CN" altLang="zh-CN" sz="2600" dirty="0">
                <a:ea typeface="宋体" panose="02010600030101010101" pitchFamily="2" charset="-122"/>
              </a:rPr>
              <a:t>和</a:t>
            </a:r>
            <a:r>
              <a:rPr lang="zh-CN" altLang="zh-CN" sz="2600" dirty="0">
                <a:latin typeface="Courier New" panose="02070309020205020404" pitchFamily="49" charset="0"/>
                <a:ea typeface="宋体" panose="02010600030101010101" pitchFamily="2" charset="-122"/>
                <a:cs typeface="Courier New" panose="02070309020205020404" pitchFamily="49" charset="0"/>
              </a:rPr>
              <a:t>printf</a:t>
            </a:r>
            <a:r>
              <a:rPr lang="zh-CN" altLang="zh-CN" sz="2600" dirty="0">
                <a:ea typeface="宋体" panose="02010600030101010101" pitchFamily="2" charset="-122"/>
              </a:rPr>
              <a:t>的替代方法。</a:t>
            </a:r>
          </a:p>
          <a:p>
            <a:r>
              <a:rPr lang="zh-CN" altLang="zh-CN" sz="2600" dirty="0">
                <a:latin typeface="Courier New" panose="02070309020205020404" pitchFamily="49" charset="0"/>
                <a:ea typeface="宋体" panose="02010600030101010101" pitchFamily="2" charset="-122"/>
                <a:cs typeface="Courier New" panose="02070309020205020404" pitchFamily="49" charset="0"/>
              </a:rPr>
              <a:t>putchar</a:t>
            </a:r>
            <a:r>
              <a:rPr lang="zh-CN" altLang="zh-CN" sz="2600" dirty="0">
                <a:ea typeface="宋体" panose="02010600030101010101" pitchFamily="2" charset="-122"/>
              </a:rPr>
              <a:t>写入一个字符：</a:t>
            </a:r>
          </a:p>
          <a:p>
            <a:pPr>
              <a:lnSpc>
                <a:spcPct val="80000"/>
              </a:lnSpc>
              <a:spcBef>
                <a:spcPts val="8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putchar</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p>
          <a:p>
            <a:r>
              <a:rPr lang="zh-CN" altLang="zh-CN" sz="2600" dirty="0">
                <a:ea typeface="宋体" panose="02010600030101010101" pitchFamily="2" charset="-122"/>
              </a:rPr>
              <a:t>每次调用</a:t>
            </a:r>
            <a:r>
              <a:rPr lang="zh-CN" altLang="zh-CN" sz="2600" dirty="0">
                <a:latin typeface="Courier New" panose="02070309020205020404" pitchFamily="49" charset="0"/>
                <a:ea typeface="宋体" panose="02010600030101010101" pitchFamily="2" charset="-122"/>
                <a:cs typeface="Courier New" panose="02070309020205020404" pitchFamily="49" charset="0"/>
              </a:rPr>
              <a:t>getchar时</a:t>
            </a:r>
            <a:r>
              <a:rPr lang="zh-CN" altLang="zh-CN" sz="2600" dirty="0">
                <a:ea typeface="宋体" panose="02010600030101010101" pitchFamily="2" charset="-122"/>
              </a:rPr>
              <a:t>，它都会读取一个字符，然后返回：</a:t>
            </a:r>
          </a:p>
          <a:p>
            <a:pPr>
              <a:lnSpc>
                <a:spcPct val="80000"/>
              </a:lnSpc>
              <a:spcBef>
                <a:spcPts val="8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200" dirty="0">
                <a:latin typeface="Courier New" panose="02070309020205020404" pitchFamily="49" charset="0"/>
                <a:ea typeface="宋体" panose="02010600030101010101" pitchFamily="2" charset="-122"/>
                <a:cs typeface="Courier New" panose="02070309020205020404" pitchFamily="49" charset="0"/>
              </a:rPr>
              <a:t> =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p>
          <a:p>
            <a:r>
              <a:rPr lang="zh-CN" altLang="zh-CN" sz="2600" dirty="0">
                <a:latin typeface="Courier New" panose="02070309020205020404" pitchFamily="49" charset="0"/>
                <a:ea typeface="宋体" panose="02010600030101010101" pitchFamily="2" charset="-122"/>
                <a:cs typeface="Courier New" panose="02070309020205020404" pitchFamily="49" charset="0"/>
              </a:rPr>
              <a:t>getchar</a:t>
            </a:r>
            <a:r>
              <a:rPr lang="zh-CN" altLang="zh-CN" sz="2600" dirty="0">
                <a:ea typeface="宋体" panose="02010600030101010101" pitchFamily="2" charset="-122"/>
              </a:rPr>
              <a:t>返回一个</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a:t>
            </a:r>
            <a:r>
              <a:rPr lang="zh-CN" altLang="zh-CN" sz="2600" dirty="0">
                <a:ea typeface="宋体" panose="02010600030101010101" pitchFamily="2" charset="-122"/>
              </a:rPr>
              <a:t>值而不是</a:t>
            </a:r>
            <a:r>
              <a:rPr lang="zh-CN" altLang="zh-CN" sz="2600" dirty="0">
                <a:latin typeface="Courier New" panose="02070309020205020404" pitchFamily="49" charset="0"/>
                <a:ea typeface="宋体" panose="02010600030101010101" pitchFamily="2" charset="-122"/>
                <a:cs typeface="Courier New" panose="02070309020205020404" pitchFamily="49" charset="0"/>
              </a:rPr>
              <a:t>char</a:t>
            </a:r>
            <a:r>
              <a:rPr lang="zh-CN" altLang="zh-CN" sz="2600" dirty="0">
                <a:ea typeface="宋体" panose="02010600030101010101" pitchFamily="2" charset="-122"/>
              </a:rPr>
              <a:t>值，因此</a:t>
            </a:r>
            <a:r>
              <a:rPr lang="zh-CN" altLang="zh-CN" sz="2600" dirty="0">
                <a:latin typeface="Courier New" panose="02070309020205020404" pitchFamily="49" charset="0"/>
                <a:ea typeface="宋体" panose="02010600030101010101" pitchFamily="2" charset="-122"/>
                <a:cs typeface="Courier New" panose="02070309020205020404" pitchFamily="49" charset="0"/>
              </a:rPr>
              <a:t>ch</a:t>
            </a:r>
            <a:r>
              <a:rPr lang="zh-CN" altLang="zh-CN" sz="2600" dirty="0">
                <a:ea typeface="宋体" panose="02010600030101010101" pitchFamily="2" charset="-122"/>
              </a:rPr>
              <a:t>通常具有</a:t>
            </a:r>
            <a:r>
              <a:rPr lang="zh-CN" altLang="zh-CN" sz="2600" dirty="0">
                <a:latin typeface="Courier New" panose="02070309020205020404" pitchFamily="49" charset="0"/>
                <a:ea typeface="宋体" panose="02010600030101010101" pitchFamily="2" charset="-122"/>
                <a:cs typeface="Courier New" panose="02070309020205020404" pitchFamily="49" charset="0"/>
              </a:rPr>
              <a:t>int类型</a:t>
            </a:r>
            <a:r>
              <a:rPr lang="zh-CN" altLang="zh-CN" sz="2600" dirty="0">
                <a:ea typeface="宋体" panose="02010600030101010101" pitchFamily="2" charset="-122"/>
              </a:rPr>
              <a:t>。</a:t>
            </a:r>
          </a:p>
          <a:p>
            <a:r>
              <a:rPr lang="zh-CN" altLang="zh-CN" sz="2600" dirty="0">
                <a:ea typeface="宋体" panose="02010600030101010101" pitchFamily="2" charset="-122"/>
              </a:rPr>
              <a:t>与</a:t>
            </a:r>
            <a:r>
              <a:rPr lang="zh-CN" altLang="zh-CN" sz="2600" dirty="0">
                <a:latin typeface="Courier New" panose="02070309020205020404" pitchFamily="49" charset="0"/>
                <a:ea typeface="宋体" panose="02010600030101010101" pitchFamily="2" charset="-122"/>
                <a:cs typeface="Courier New" panose="02070309020205020404" pitchFamily="49" charset="0"/>
              </a:rPr>
              <a:t>scanf一样</a:t>
            </a:r>
            <a:r>
              <a:rPr lang="zh-CN" altLang="zh-CN" sz="2600" dirty="0">
                <a:ea typeface="宋体" panose="02010600030101010101" pitchFamily="2" charset="-122"/>
              </a:rPr>
              <a:t>， </a:t>
            </a:r>
            <a:r>
              <a:rPr lang="zh-CN" altLang="zh-CN" sz="2600" dirty="0">
                <a:latin typeface="Courier New" panose="02070309020205020404" pitchFamily="49" charset="0"/>
                <a:ea typeface="宋体" panose="02010600030101010101" pitchFamily="2" charset="-122"/>
                <a:cs typeface="Courier New" panose="02070309020205020404" pitchFamily="49" charset="0"/>
              </a:rPr>
              <a:t>getchar</a:t>
            </a:r>
            <a:r>
              <a:rPr lang="zh-CN" altLang="zh-CN" sz="2600" dirty="0">
                <a:ea typeface="宋体" panose="02010600030101010101" pitchFamily="2" charset="-122"/>
              </a:rPr>
              <a:t>在读取时不会跳过空白字符。</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2ACB8E2B-ABD4-DAE6-5515-9CBA27720730}"/>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0B9E1F2-FDC5-75C2-36F8-6C0575C973B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726B34-667A-B84D-A4BF-9539680C3F70}"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46AFB16A-BAEA-CDBB-C031-97BDB1475B46}"/>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putchar</a:t>
            </a:r>
            <a:r>
              <a:rPr lang="zh-CN" altLang="zh-CN" dirty="0">
                <a:ea typeface="宋体" panose="02010600030101010101" pitchFamily="2" charset="-122"/>
              </a:rPr>
              <a:t>读写字符</a:t>
            </a:r>
            <a:endParaRPr lang="en-US" altLang="zh-CN" dirty="0">
              <a:ea typeface="宋体" panose="02010600030101010101" pitchFamily="2" charset="-122"/>
            </a:endParaRPr>
          </a:p>
        </p:txBody>
      </p:sp>
      <p:sp>
        <p:nvSpPr>
          <p:cNvPr id="67587" name="Content Placeholder 2">
            <a:extLst>
              <a:ext uri="{FF2B5EF4-FFF2-40B4-BE49-F238E27FC236}">
                <a16:creationId xmlns:a16="http://schemas.microsoft.com/office/drawing/2014/main" id="{7A61F8D9-C6CA-5803-713E-83599FBA0587}"/>
              </a:ext>
            </a:extLst>
          </p:cNvPr>
          <p:cNvSpPr>
            <a:spLocks noGrp="1"/>
          </p:cNvSpPr>
          <p:nvPr>
            <p:ph idx="1"/>
          </p:nvPr>
        </p:nvSpPr>
        <p:spPr>
          <a:xfrm>
            <a:off x="685800" y="1600200"/>
            <a:ext cx="7772400" cy="4724400"/>
          </a:xfrm>
        </p:spPr>
        <p:txBody>
          <a:bodyPr/>
          <a:lstStyle/>
          <a:p>
            <a:r>
              <a:rPr lang="zh-CN" altLang="zh-CN" dirty="0">
                <a:ea typeface="宋体" panose="02010600030101010101" pitchFamily="2" charset="-122"/>
              </a:rPr>
              <a:t>使用</a:t>
            </a:r>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putchar </a:t>
            </a:r>
            <a:r>
              <a:rPr lang="zh-CN" altLang="zh-CN" dirty="0">
                <a:ea typeface="宋体" panose="02010600030101010101" pitchFamily="2" charset="-122"/>
              </a:rPr>
              <a:t>（而不是</a:t>
            </a:r>
            <a:r>
              <a:rPr lang="zh-CN" altLang="zh-CN"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printf</a:t>
            </a:r>
            <a:r>
              <a:rPr lang="zh-CN" altLang="zh-CN" dirty="0">
                <a:ea typeface="宋体" panose="02010600030101010101" pitchFamily="2" charset="-122"/>
              </a:rPr>
              <a:t>）可以节省执行时间。</a:t>
            </a:r>
          </a:p>
          <a:p>
            <a:pPr lvl="1"/>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putchar</a:t>
            </a:r>
            <a:r>
              <a:rPr lang="zh-CN" altLang="zh-CN" dirty="0">
                <a:ea typeface="宋体" panose="02010600030101010101" pitchFamily="2" charset="-122"/>
              </a:rPr>
              <a:t>比</a:t>
            </a:r>
            <a:r>
              <a:rPr lang="zh-CN" altLang="zh-CN" dirty="0">
                <a:latin typeface="Courier New" panose="02070309020205020404" pitchFamily="49" charset="0"/>
                <a:ea typeface="宋体" panose="02010600030101010101" pitchFamily="2" charset="-122"/>
                <a:cs typeface="Courier New" panose="02070309020205020404" pitchFamily="49" charset="0"/>
              </a:rPr>
              <a:t>scanf</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printf简单得多</a:t>
            </a:r>
            <a:r>
              <a:rPr lang="zh-CN" altLang="zh-CN" dirty="0">
                <a:ea typeface="宋体" panose="02010600030101010101" pitchFamily="2" charset="-122"/>
              </a:rPr>
              <a:t>，它们旨在读取和写入多种格式的多种数据。</a:t>
            </a:r>
          </a:p>
          <a:p>
            <a:pPr lvl="1"/>
            <a:r>
              <a:rPr lang="zh-CN" altLang="zh-CN" dirty="0">
                <a:ea typeface="宋体" panose="02010600030101010101" pitchFamily="2" charset="-122"/>
              </a:rPr>
              <a:t>它们通常被实现为宏以提高速度。</a:t>
            </a:r>
          </a:p>
          <a:p>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还有另一个优势。因为它返回读取的字符，所以</a:t>
            </a:r>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适用于各种 C 习语。</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22913A4A-8FB5-00F4-F614-9386285015CF}"/>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370E7C7-96CC-3647-E029-C35E922BA42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6368C0-110B-1149-A86A-DC5FC6A026FD}"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65675AB8-D91D-AE55-374A-3F6A48F3EFB2}"/>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putchar</a:t>
            </a:r>
            <a:r>
              <a:rPr lang="zh-CN" altLang="zh-CN" dirty="0">
                <a:ea typeface="宋体" panose="02010600030101010101" pitchFamily="2" charset="-122"/>
              </a:rPr>
              <a:t>读写字符</a:t>
            </a:r>
            <a:endParaRPr lang="en-US" altLang="zh-CN" dirty="0">
              <a:ea typeface="宋体" panose="02010600030101010101" pitchFamily="2" charset="-122"/>
            </a:endParaRPr>
          </a:p>
        </p:txBody>
      </p:sp>
      <p:sp>
        <p:nvSpPr>
          <p:cNvPr id="68611" name="Content Placeholder 2">
            <a:extLst>
              <a:ext uri="{FF2B5EF4-FFF2-40B4-BE49-F238E27FC236}">
                <a16:creationId xmlns:a16="http://schemas.microsoft.com/office/drawing/2014/main" id="{A5CD5C7D-9C1A-3568-313E-4F0EB2E09EDF}"/>
              </a:ext>
            </a:extLst>
          </p:cNvPr>
          <p:cNvSpPr>
            <a:spLocks noGrp="1"/>
          </p:cNvSpPr>
          <p:nvPr>
            <p:ph idx="1"/>
          </p:nvPr>
        </p:nvSpPr>
        <p:spPr>
          <a:xfrm>
            <a:off x="685800" y="1600200"/>
            <a:ext cx="7772400" cy="4724400"/>
          </a:xfrm>
        </p:spPr>
        <p:txBody>
          <a:bodyPr/>
          <a:lstStyle/>
          <a:p>
            <a:r>
              <a:rPr lang="zh-CN" altLang="zh-CN" dirty="0">
                <a:ea typeface="宋体" panose="02010600030101010101" pitchFamily="2" charset="-122"/>
              </a:rPr>
              <a:t>考虑一下我们用来跳过输入行其余部分的</a:t>
            </a:r>
            <a:r>
              <a:rPr lang="zh-CN" altLang="zh-CN" dirty="0">
                <a:latin typeface="Courier New" panose="02070309020205020404" pitchFamily="49" charset="0"/>
                <a:ea typeface="宋体" panose="02010600030101010101" pitchFamily="2" charset="-122"/>
                <a:cs typeface="Courier New" panose="02070309020205020404" pitchFamily="49" charset="0"/>
              </a:rPr>
              <a:t>scanf循环：</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do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400" dirty="0">
                <a:latin typeface="Courier New" panose="02070309020205020404" pitchFamily="49" charset="0"/>
                <a:ea typeface="宋体" panose="02010600030101010101" pitchFamily="2" charset="-122"/>
                <a:cs typeface="Courier New" panose="02070309020205020404" pitchFamily="49" charset="0"/>
              </a:rPr>
              <a:t>("%c", &amp;</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while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'\n');</a:t>
            </a:r>
          </a:p>
          <a:p>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重写这个循环可以得到以下结果：</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do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while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'\n');</a:t>
            </a:r>
          </a:p>
        </p:txBody>
      </p:sp>
      <p:sp>
        <p:nvSpPr>
          <p:cNvPr id="4" name="Footer Placeholder 3">
            <a:extLst>
              <a:ext uri="{FF2B5EF4-FFF2-40B4-BE49-F238E27FC236}">
                <a16:creationId xmlns:a16="http://schemas.microsoft.com/office/drawing/2014/main" id="{CAE18ABD-B69A-CFDC-C939-ACB002068D6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22BB17D-F7D7-6F38-6646-40F343332A4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CBF302-1930-E249-B14E-2D9244641F45}"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E231437C-3297-FA63-FA97-F54481304FF4}"/>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putchar</a:t>
            </a:r>
            <a:r>
              <a:rPr lang="zh-CN" altLang="zh-CN" dirty="0">
                <a:ea typeface="宋体" panose="02010600030101010101" pitchFamily="2" charset="-122"/>
              </a:rPr>
              <a:t>读写字符</a:t>
            </a:r>
            <a:endParaRPr lang="en-US" altLang="zh-CN" dirty="0">
              <a:ea typeface="宋体" panose="02010600030101010101" pitchFamily="2" charset="-122"/>
            </a:endParaRPr>
          </a:p>
        </p:txBody>
      </p:sp>
      <p:sp>
        <p:nvSpPr>
          <p:cNvPr id="69635" name="Content Placeholder 2">
            <a:extLst>
              <a:ext uri="{FF2B5EF4-FFF2-40B4-BE49-F238E27FC236}">
                <a16:creationId xmlns:a16="http://schemas.microsoft.com/office/drawing/2014/main" id="{0B4EB00C-4A8B-CA1E-C66C-A78742A253CA}"/>
              </a:ext>
            </a:extLst>
          </p:cNvPr>
          <p:cNvSpPr>
            <a:spLocks noGrp="1"/>
          </p:cNvSpPr>
          <p:nvPr>
            <p:ph idx="1"/>
          </p:nvPr>
        </p:nvSpPr>
        <p:spPr>
          <a:xfrm>
            <a:off x="685800" y="1600200"/>
            <a:ext cx="7772400" cy="4724400"/>
          </a:xfrm>
        </p:spPr>
        <p:txBody>
          <a:bodyPr/>
          <a:lstStyle/>
          <a:p>
            <a:r>
              <a:rPr lang="zh-CN" altLang="zh-CN" dirty="0">
                <a:ea typeface="宋体" panose="02010600030101010101" pitchFamily="2" charset="-122"/>
              </a:rPr>
              <a:t>将</a:t>
            </a:r>
            <a:r>
              <a:rPr lang="zh-CN" altLang="zh-CN" dirty="0">
                <a:latin typeface="Courier New" panose="02070309020205020404" pitchFamily="49" charset="0"/>
                <a:ea typeface="宋体" panose="02010600030101010101" pitchFamily="2" charset="-122"/>
                <a:cs typeface="Courier New" panose="02070309020205020404" pitchFamily="49" charset="0"/>
              </a:rPr>
              <a:t>getchar的调用移动</a:t>
            </a:r>
            <a:r>
              <a:rPr lang="zh-CN" altLang="zh-CN" dirty="0">
                <a:ea typeface="宋体" panose="02010600030101010101" pitchFamily="2" charset="-122"/>
              </a:rPr>
              <a:t>到控制表达式中可以让我们压缩循环：</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while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2400" dirty="0">
                <a:latin typeface="Courier New" panose="02070309020205020404" pitchFamily="49" charset="0"/>
                <a:ea typeface="宋体" panose="02010600030101010101" pitchFamily="2" charset="-122"/>
                <a:cs typeface="Courier New" panose="02070309020205020404" pitchFamily="49" charset="0"/>
              </a:rPr>
              <a:t>()) != '\n')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ea typeface="宋体" panose="02010600030101010101" pitchFamily="2" charset="-122"/>
              </a:rPr>
              <a:t>甚至不需要</a:t>
            </a:r>
            <a:r>
              <a:rPr lang="zh-CN" altLang="zh-CN" dirty="0">
                <a:latin typeface="Courier New" panose="02070309020205020404" pitchFamily="49" charset="0"/>
                <a:ea typeface="宋体" panose="02010600030101010101" pitchFamily="2" charset="-122"/>
                <a:cs typeface="Courier New" panose="02070309020205020404" pitchFamily="49" charset="0"/>
              </a:rPr>
              <a:t>ch变量</a:t>
            </a:r>
            <a:r>
              <a:rPr lang="zh-CN" altLang="zh-CN" dirty="0">
                <a:ea typeface="宋体" panose="02010600030101010101" pitchFamily="2" charset="-122"/>
              </a:rPr>
              <a:t>。我们可以将</a:t>
            </a:r>
            <a:r>
              <a:rPr lang="zh-CN" altLang="zh-CN" dirty="0">
                <a:latin typeface="Courier New" panose="02070309020205020404" pitchFamily="49" charset="0"/>
                <a:ea typeface="宋体" panose="02010600030101010101" pitchFamily="2" charset="-122"/>
                <a:cs typeface="Courier New" panose="02070309020205020404" pitchFamily="49" charset="0"/>
              </a:rPr>
              <a:t>getchar的返回值</a:t>
            </a:r>
            <a:r>
              <a:rPr lang="zh-CN" altLang="zh-CN" dirty="0">
                <a:ea typeface="宋体" panose="02010600030101010101" pitchFamily="2" charset="-122"/>
              </a:rPr>
              <a:t>与换行符进行比较：</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while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2400" dirty="0">
                <a:latin typeface="Courier New" panose="02070309020205020404" pitchFamily="49" charset="0"/>
                <a:ea typeface="宋体" panose="02010600030101010101" pitchFamily="2" charset="-122"/>
                <a:cs typeface="Courier New" panose="02070309020205020404" pitchFamily="49" charset="0"/>
              </a:rPr>
              <a:t>() != '\n')</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endParaRPr lang="en-US" altLang="zh-CN" sz="2400" dirty="0">
              <a:ea typeface="宋体" panose="02010600030101010101" pitchFamily="2" charset="-122"/>
            </a:endParaRP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D4577824-1A4C-59F5-A459-E1A6000E74B1}"/>
              </a:ext>
            </a:extLst>
          </p:cNvPr>
          <p:cNvSpPr>
            <a:spLocks noGrp="1"/>
          </p:cNvSpPr>
          <p:nvPr>
            <p:ph type="ftr" sz="quarter" idx="10"/>
          </p:nvPr>
        </p:nvSpPr>
        <p:spPr/>
        <p:txBody>
          <a:bodyPr/>
          <a:lstStyle/>
          <a:p>
            <a:pPr>
              <a:defRPr/>
            </a:pPr>
            <a:r>
              <a:rPr lang="zh-CN" dirty="0"/>
              <a:t>版权所有 © 2008 WW 诺顿公司。</a:t>
            </a:r>
          </a:p>
          <a:p>
            <a:pPr>
              <a:defRPr/>
            </a:pPr>
            <a:r>
              <a:rPr lang="zh-CN" dirty="0"/>
              <a:t>版权所有。</a:t>
            </a:r>
            <a:endParaRPr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34F76061-16BF-CF7C-7C66-3FD6647411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6C4D1F-0BF9-BA41-BD14-529400F56F6C}"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8BEE7BA8-B84F-E563-9046-6F350E2B84EF}"/>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putchar</a:t>
            </a:r>
            <a:r>
              <a:rPr lang="zh-CN" altLang="zh-CN" dirty="0">
                <a:ea typeface="宋体" panose="02010600030101010101" pitchFamily="2" charset="-122"/>
              </a:rPr>
              <a:t>读写字符</a:t>
            </a:r>
            <a:endParaRPr lang="en-US" altLang="zh-CN" dirty="0">
              <a:ea typeface="宋体" panose="02010600030101010101" pitchFamily="2" charset="-122"/>
            </a:endParaRPr>
          </a:p>
        </p:txBody>
      </p:sp>
      <p:sp>
        <p:nvSpPr>
          <p:cNvPr id="70659" name="Content Placeholder 2">
            <a:extLst>
              <a:ext uri="{FF2B5EF4-FFF2-40B4-BE49-F238E27FC236}">
                <a16:creationId xmlns:a16="http://schemas.microsoft.com/office/drawing/2014/main" id="{968EB818-3ADB-53D2-FDE1-917806015DB0}"/>
              </a:ext>
            </a:extLst>
          </p:cNvPr>
          <p:cNvSpPr>
            <a:spLocks noGrp="1"/>
          </p:cNvSpPr>
          <p:nvPr>
            <p:ph idx="1"/>
          </p:nvPr>
        </p:nvSpPr>
        <p:spPr>
          <a:xfrm>
            <a:off x="685800" y="1600200"/>
            <a:ext cx="7772400" cy="4724400"/>
          </a:xfrm>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在跳过字符的循环以及搜索字符的循环中很有用。</a:t>
            </a:r>
          </a:p>
          <a:p>
            <a:r>
              <a:rPr lang="zh-CN" altLang="zh-CN" dirty="0">
                <a:ea typeface="宋体" panose="02010600030101010101" pitchFamily="2" charset="-122"/>
              </a:rPr>
              <a:t>使用</a:t>
            </a:r>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语句跳过空白字符：</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while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2400" dirty="0">
                <a:latin typeface="Courier New" panose="02070309020205020404" pitchFamily="49" charset="0"/>
                <a:ea typeface="宋体" panose="02010600030101010101" pitchFamily="2" charset="-122"/>
                <a:cs typeface="Courier New" panose="02070309020205020404" pitchFamily="49" charset="0"/>
              </a:rPr>
              <a:t>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2400" dirty="0">
                <a:latin typeface="Courier New" panose="02070309020205020404" pitchFamily="49" charset="0"/>
                <a:ea typeface="宋体" panose="02010600030101010101" pitchFamily="2" charset="-122"/>
                <a:cs typeface="Courier New" panose="02070309020205020404" pitchFamily="49" charset="0"/>
              </a:rPr>
              <a:t>()) == '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r>
              <a:rPr lang="zh-CN" altLang="zh-CN" dirty="0">
                <a:ea typeface="宋体" panose="02010600030101010101" pitchFamily="2" charset="-122"/>
              </a:rPr>
              <a:t>当循环终止时， </a:t>
            </a:r>
            <a:r>
              <a:rPr lang="zh-CN" altLang="zh-CN" dirty="0">
                <a:latin typeface="Courier New" panose="02070309020205020404" pitchFamily="49" charset="0"/>
                <a:ea typeface="宋体" panose="02010600030101010101" pitchFamily="2" charset="-122"/>
                <a:cs typeface="Courier New" panose="02070309020205020404" pitchFamily="49" charset="0"/>
              </a:rPr>
              <a:t>ch</a:t>
            </a:r>
            <a:r>
              <a:rPr lang="zh-CN" altLang="zh-CN" dirty="0">
                <a:ea typeface="宋体" panose="02010600030101010101" pitchFamily="2" charset="-122"/>
              </a:rPr>
              <a:t>将包含</a:t>
            </a:r>
            <a:r>
              <a:rPr lang="zh-CN" altLang="zh-CN"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遇到的第一个非空白字符。</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E00B03A3-2796-0010-CCE5-6A7148BBF069}"/>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BFF4ADF-CD21-E28D-8373-6F00E4E40D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F69A38-1B76-2C42-B796-8D6CCD116D89}"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6F6401FD-7572-ADDD-8CC6-56C64BE11500}"/>
              </a:ext>
            </a:extLst>
          </p:cNvPr>
          <p:cNvSpPr>
            <a:spLocks noGrp="1"/>
          </p:cNvSpPr>
          <p:nvPr>
            <p:ph type="title"/>
          </p:nvPr>
        </p:nvSpPr>
        <p:spPr/>
        <p:txBody>
          <a:bodyPr/>
          <a:lstStyle/>
          <a:p>
            <a:r>
              <a:rPr lang="zh-CN" altLang="zh-CN" dirty="0">
                <a:ea typeface="宋体" panose="02010600030101010101" pitchFamily="2" charset="-122"/>
              </a:rPr>
              <a:t>使用</a:t>
            </a:r>
            <a:r>
              <a:rPr lang="zh-CN" altLang="zh-CN" b="1" dirty="0">
                <a:latin typeface="Courier New" panose="02070309020205020404" pitchFamily="49" charset="0"/>
                <a:ea typeface="宋体" panose="02010600030101010101" pitchFamily="2" charset="-122"/>
                <a:cs typeface="Courier New" panose="02070309020205020404" pitchFamily="49" charset="0"/>
              </a:rPr>
              <a:t>getchar</a:t>
            </a:r>
            <a:r>
              <a:rPr lang="zh-CN" altLang="zh-CN" dirty="0">
                <a:ea typeface="宋体" panose="02010600030101010101" pitchFamily="2" charset="-122"/>
              </a:rPr>
              <a:t>和</a:t>
            </a:r>
            <a:r>
              <a:rPr lang="zh-CN" altLang="zh-CN" b="1" dirty="0">
                <a:latin typeface="Courier New" panose="02070309020205020404" pitchFamily="49" charset="0"/>
                <a:ea typeface="宋体" panose="02010600030101010101" pitchFamily="2" charset="-122"/>
                <a:cs typeface="Courier New" panose="02070309020205020404" pitchFamily="49" charset="0"/>
              </a:rPr>
              <a:t>putchar</a:t>
            </a:r>
            <a:r>
              <a:rPr lang="zh-CN" altLang="zh-CN" dirty="0">
                <a:ea typeface="宋体" panose="02010600030101010101" pitchFamily="2" charset="-122"/>
              </a:rPr>
              <a:t>读写字符</a:t>
            </a:r>
            <a:endParaRPr lang="en-US" altLang="zh-CN" dirty="0">
              <a:ea typeface="宋体" panose="02010600030101010101" pitchFamily="2" charset="-122"/>
            </a:endParaRPr>
          </a:p>
        </p:txBody>
      </p:sp>
      <p:sp>
        <p:nvSpPr>
          <p:cNvPr id="71683" name="Content Placeholder 2">
            <a:extLst>
              <a:ext uri="{FF2B5EF4-FFF2-40B4-BE49-F238E27FC236}">
                <a16:creationId xmlns:a16="http://schemas.microsoft.com/office/drawing/2014/main" id="{1BD62F02-D0C9-DFAF-D36B-34C140D5CA9F}"/>
              </a:ext>
            </a:extLst>
          </p:cNvPr>
          <p:cNvSpPr>
            <a:spLocks noGrp="1"/>
          </p:cNvSpPr>
          <p:nvPr>
            <p:ph idx="1"/>
          </p:nvPr>
        </p:nvSpPr>
        <p:spPr>
          <a:xfrm>
            <a:off x="685800" y="1600200"/>
            <a:ext cx="7772400" cy="4724400"/>
          </a:xfrm>
        </p:spPr>
        <p:txBody>
          <a:bodyPr/>
          <a:lstStyle/>
          <a:p>
            <a:r>
              <a:rPr lang="zh-CN" altLang="zh-CN" sz="2500" dirty="0">
                <a:latin typeface="Courier New" panose="02070309020205020404" pitchFamily="49" charset="0"/>
                <a:ea typeface="宋体" panose="02010600030101010101" pitchFamily="2" charset="-122"/>
                <a:cs typeface="Courier New" panose="02070309020205020404" pitchFamily="49" charset="0"/>
              </a:rPr>
              <a:t>getchar</a:t>
            </a:r>
            <a:r>
              <a:rPr lang="zh-CN" altLang="zh-CN" sz="2500" dirty="0">
                <a:ea typeface="宋体" panose="02010600030101010101" pitchFamily="2" charset="-122"/>
              </a:rPr>
              <a:t>和</a:t>
            </a:r>
            <a:r>
              <a:rPr lang="zh-CN" altLang="zh-CN" sz="2500" dirty="0">
                <a:latin typeface="Courier New" panose="02070309020205020404" pitchFamily="49" charset="0"/>
                <a:ea typeface="宋体" panose="02010600030101010101" pitchFamily="2" charset="-122"/>
                <a:cs typeface="Courier New" panose="02070309020205020404" pitchFamily="49" charset="0"/>
              </a:rPr>
              <a:t>scanf</a:t>
            </a:r>
            <a:r>
              <a:rPr lang="zh-CN" altLang="zh-CN" sz="2500" dirty="0">
                <a:ea typeface="宋体" panose="02010600030101010101" pitchFamily="2" charset="-122"/>
              </a:rPr>
              <a:t>时要小心。</a:t>
            </a:r>
          </a:p>
          <a:p>
            <a:r>
              <a:rPr lang="zh-CN" altLang="zh-CN" sz="2500" dirty="0">
                <a:latin typeface="Courier New" panose="02070309020205020404" pitchFamily="49" charset="0"/>
                <a:ea typeface="宋体" panose="02010600030101010101" pitchFamily="2" charset="-122"/>
                <a:cs typeface="Courier New" panose="02070309020205020404" pitchFamily="49" charset="0"/>
              </a:rPr>
              <a:t>scanf</a:t>
            </a:r>
            <a:r>
              <a:rPr lang="zh-CN" altLang="zh-CN" sz="2500" dirty="0">
                <a:ea typeface="宋体" panose="02010600030101010101" pitchFamily="2" charset="-122"/>
              </a:rPr>
              <a:t>倾向于留下它已经“偷看”但未阅读的字符，包括换行符：</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zh-CN" altLang="zh-CN" sz="2100" dirty="0">
                <a:latin typeface="Courier New" panose="02070309020205020404" pitchFamily="49" charset="0"/>
                <a:ea typeface="宋体" panose="02010600030101010101" pitchFamily="2" charset="-122"/>
                <a:cs typeface="Courier New" panose="02070309020205020404" pitchFamily="49" charset="0"/>
              </a:rPr>
              <a:t>printf("请输入一个整数：");</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zh-CN" altLang="zh-CN" sz="2100" dirty="0">
                <a:latin typeface="Courier New" panose="02070309020205020404" pitchFamily="49" charset="0"/>
                <a:ea typeface="宋体" panose="02010600030101010101" pitchFamily="2" charset="-122"/>
                <a:cs typeface="Courier New" panose="02070309020205020404" pitchFamily="49" charset="0"/>
              </a:rPr>
              <a:t>scanf("%d", &amp;i);</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zh-CN" altLang="zh-CN" sz="2100" dirty="0">
                <a:latin typeface="Courier New" panose="02070309020205020404" pitchFamily="49" charset="0"/>
                <a:ea typeface="宋体" panose="02010600030101010101" pitchFamily="2" charset="-122"/>
                <a:cs typeface="Courier New" panose="02070309020205020404" pitchFamily="49" charset="0"/>
              </a:rPr>
              <a:t>printf("输入命令：");</a:t>
            </a:r>
          </a:p>
          <a:p>
            <a:pPr>
              <a:lnSpc>
                <a:spcPct val="80000"/>
              </a:lnSpc>
              <a:spcBef>
                <a:spcPts val="4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command = </a:t>
            </a:r>
            <a:r>
              <a:rPr lang="en-US" altLang="zh-CN" sz="21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2100"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500" dirty="0">
                <a:latin typeface="Courier New" panose="02070309020205020404" pitchFamily="49" charset="0"/>
                <a:ea typeface="宋体" panose="02010600030101010101" pitchFamily="2" charset="-122"/>
                <a:cs typeface="Courier New" panose="02070309020205020404" pitchFamily="49" charset="0"/>
              </a:rPr>
              <a:t>  </a:t>
            </a:r>
            <a:r>
              <a:rPr lang="zh-CN" altLang="zh-CN" sz="2500" dirty="0">
                <a:latin typeface="Courier New" panose="02070309020205020404" pitchFamily="49" charset="0"/>
                <a:ea typeface="宋体" panose="02010600030101010101" pitchFamily="2" charset="-122"/>
                <a:cs typeface="Courier New" panose="02070309020205020404" pitchFamily="49" charset="0"/>
              </a:rPr>
              <a:t>scanf</a:t>
            </a:r>
            <a:r>
              <a:rPr lang="zh-CN" altLang="zh-CN" sz="2500" dirty="0">
                <a:ea typeface="宋体" panose="02010600030101010101" pitchFamily="2" charset="-122"/>
              </a:rPr>
              <a:t>将留下在读取</a:t>
            </a:r>
            <a:r>
              <a:rPr lang="zh-CN" altLang="zh-CN" sz="2500" dirty="0">
                <a:latin typeface="Courier New" panose="02070309020205020404" pitchFamily="49" charset="0"/>
                <a:ea typeface="宋体" panose="02010600030101010101" pitchFamily="2" charset="-122"/>
                <a:cs typeface="Courier New" panose="02070309020205020404" pitchFamily="49" charset="0"/>
              </a:rPr>
              <a:t>i期间未使用的任何字符</a:t>
            </a:r>
            <a:r>
              <a:rPr lang="zh-CN" altLang="zh-CN" sz="2500" dirty="0">
                <a:ea typeface="宋体" panose="02010600030101010101" pitchFamily="2" charset="-122"/>
              </a:rPr>
              <a:t>，包括（但不限于）换行符。</a:t>
            </a:r>
          </a:p>
          <a:p>
            <a:r>
              <a:rPr lang="zh-CN" altLang="zh-CN" sz="2500" dirty="0">
                <a:latin typeface="Courier New" panose="02070309020205020404" pitchFamily="49" charset="0"/>
                <a:ea typeface="宋体" panose="02010600030101010101" pitchFamily="2" charset="-122"/>
                <a:cs typeface="Courier New" panose="02070309020205020404" pitchFamily="49" charset="0"/>
              </a:rPr>
              <a:t>getchar</a:t>
            </a:r>
            <a:r>
              <a:rPr lang="zh-CN" altLang="zh-CN" sz="2500" dirty="0">
                <a:ea typeface="宋体" panose="02010600030101010101" pitchFamily="2" charset="-122"/>
              </a:rPr>
              <a:t>将获取第一个剩余字符。</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BAF9C217-1A22-095F-4BFF-03FA332F94AE}"/>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4B2B2B9-61FA-B119-16FD-47836F753F6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98FBBA-6215-FF40-AE15-6B841B862986}"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7AC43864-675A-EB81-40CB-41483CC094F5}"/>
              </a:ext>
            </a:extLst>
          </p:cNvPr>
          <p:cNvSpPr>
            <a:spLocks noGrp="1"/>
          </p:cNvSpPr>
          <p:nvPr>
            <p:ph type="title"/>
          </p:nvPr>
        </p:nvSpPr>
        <p:spPr/>
        <p:txBody>
          <a:bodyPr/>
          <a:lstStyle/>
          <a:p>
            <a:r>
              <a:rPr lang="zh-CN" altLang="zh-CN" dirty="0">
                <a:ea typeface="宋体" panose="02010600030101010101" pitchFamily="2" charset="-122"/>
              </a:rPr>
              <a:t>程序：确定消息的长度</a:t>
            </a:r>
          </a:p>
        </p:txBody>
      </p:sp>
      <p:sp>
        <p:nvSpPr>
          <p:cNvPr id="72707" name="Content Placeholder 2">
            <a:extLst>
              <a:ext uri="{FF2B5EF4-FFF2-40B4-BE49-F238E27FC236}">
                <a16:creationId xmlns:a16="http://schemas.microsoft.com/office/drawing/2014/main" id="{9B508CEA-6D9C-1960-091D-F4239C8BBB0C}"/>
              </a:ext>
            </a:extLst>
          </p:cNvPr>
          <p:cNvSpPr>
            <a:spLocks noGrp="1"/>
          </p:cNvSpPr>
          <p:nvPr>
            <p:ph idx="1"/>
          </p:nvPr>
        </p:nvSpPr>
        <p:spPr>
          <a:xfrm>
            <a:off x="685800" y="1600200"/>
            <a:ext cx="7772400" cy="4724400"/>
          </a:xfrm>
        </p:spPr>
        <p:txBody>
          <a:bodyPr/>
          <a:lstStyle/>
          <a:p>
            <a:r>
              <a:rPr lang="zh-CN" altLang="zh-CN" sz="2400" dirty="0">
                <a:ea typeface="宋体" panose="02010600030101010101" pitchFamily="2" charset="-122"/>
              </a:rPr>
              <a:t>length.c程序显示用户输入的消息的长度</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12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Enter a message: </a:t>
            </a:r>
            <a:r>
              <a:rPr lang="en-US" altLang="zh-CN" sz="2000" u="sng" dirty="0">
                <a:latin typeface="Courier New" panose="02070309020205020404" pitchFamily="49" charset="0"/>
                <a:ea typeface="宋体" panose="02010600030101010101" pitchFamily="2" charset="-122"/>
                <a:cs typeface="Courier New" panose="02070309020205020404" pitchFamily="49" charset="0"/>
              </a:rPr>
              <a:t>Brevity is the soul of wit.</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Your message was 27 character(s) long.</a:t>
            </a:r>
          </a:p>
          <a:p>
            <a:r>
              <a:rPr lang="zh-CN" altLang="zh-CN" sz="2400" dirty="0">
                <a:ea typeface="宋体" panose="02010600030101010101" pitchFamily="2" charset="-122"/>
              </a:rPr>
              <a:t>长度包括空格和标点符号，但不包括消息末尾的换行符。</a:t>
            </a:r>
          </a:p>
          <a:p>
            <a:r>
              <a:rPr lang="zh-CN" altLang="zh-CN" sz="2400" dirty="0">
                <a:ea typeface="宋体" panose="02010600030101010101" pitchFamily="2" charset="-122"/>
              </a:rPr>
              <a:t>我们可以使用</a:t>
            </a:r>
            <a:r>
              <a:rPr lang="zh-CN" altLang="zh-CN" sz="2400" dirty="0">
                <a:latin typeface="Courier New" panose="02070309020205020404" pitchFamily="49" charset="0"/>
                <a:ea typeface="宋体" panose="02010600030101010101" pitchFamily="2" charset="-122"/>
                <a:cs typeface="Courier New" panose="02070309020205020404" pitchFamily="49" charset="0"/>
              </a:rPr>
              <a:t>scanf</a:t>
            </a:r>
            <a:r>
              <a:rPr lang="zh-CN" altLang="zh-CN" sz="2400" dirty="0">
                <a:ea typeface="宋体" panose="02010600030101010101" pitchFamily="2" charset="-122"/>
              </a:rPr>
              <a:t>或</a:t>
            </a:r>
            <a:r>
              <a:rPr lang="zh-CN" altLang="zh-CN" sz="2400" dirty="0">
                <a:latin typeface="Courier New" panose="02070309020205020404" pitchFamily="49" charset="0"/>
                <a:ea typeface="宋体" panose="02010600030101010101" pitchFamily="2" charset="-122"/>
                <a:cs typeface="Courier New" panose="02070309020205020404" pitchFamily="49" charset="0"/>
              </a:rPr>
              <a:t>getchar</a:t>
            </a:r>
            <a:r>
              <a:rPr lang="zh-CN" altLang="zh-CN" sz="2400" dirty="0">
                <a:ea typeface="宋体" panose="02010600030101010101" pitchFamily="2" charset="-122"/>
              </a:rPr>
              <a:t>来读取字符；大多数 C 程序员会选择</a:t>
            </a:r>
            <a:r>
              <a:rPr lang="zh-CN" altLang="zh-CN" sz="2400" dirty="0">
                <a:latin typeface="Courier New" panose="02070309020205020404" pitchFamily="49" charset="0"/>
                <a:ea typeface="宋体" panose="02010600030101010101" pitchFamily="2" charset="-122"/>
                <a:cs typeface="Courier New" panose="02070309020205020404" pitchFamily="49" charset="0"/>
              </a:rPr>
              <a:t>getchar</a:t>
            </a:r>
            <a:r>
              <a:rPr lang="zh-CN" altLang="zh-CN" sz="2400" dirty="0">
                <a:ea typeface="宋体" panose="02010600030101010101" pitchFamily="2" charset="-122"/>
              </a:rPr>
              <a:t>。</a:t>
            </a:r>
          </a:p>
          <a:p>
            <a:r>
              <a:rPr lang="zh-CN" altLang="zh-CN" sz="2400" dirty="0">
                <a:latin typeface="Courier New" panose="02070309020205020404" pitchFamily="49" charset="0"/>
                <a:ea typeface="宋体" panose="02010600030101010101" pitchFamily="2" charset="-122"/>
                <a:cs typeface="Courier New" panose="02070309020205020404" pitchFamily="49" charset="0"/>
              </a:rPr>
              <a:t>length2.c</a:t>
            </a:r>
            <a:r>
              <a:rPr lang="zh-CN" altLang="zh-CN" sz="2400" dirty="0">
                <a:ea typeface="宋体" panose="02010600030101010101" pitchFamily="2" charset="-122"/>
              </a:rPr>
              <a:t>是一个较短的程序，它消除了用于存储由</a:t>
            </a:r>
            <a:r>
              <a:rPr lang="zh-CN" altLang="zh-CN" sz="2400" dirty="0">
                <a:latin typeface="Courier New" panose="02070309020205020404" pitchFamily="49" charset="0"/>
                <a:ea typeface="宋体" panose="02010600030101010101" pitchFamily="2" charset="-122"/>
                <a:cs typeface="Courier New" panose="02070309020205020404" pitchFamily="49" charset="0"/>
              </a:rPr>
              <a:t>getchar读取的字符的变量</a:t>
            </a:r>
            <a:r>
              <a:rPr lang="zh-CN" altLang="zh-CN" sz="2400" dirty="0">
                <a:ea typeface="宋体" panose="02010600030101010101" pitchFamily="2" charset="-122"/>
              </a:rPr>
              <a:t>。</a:t>
            </a:r>
          </a:p>
        </p:txBody>
      </p:sp>
      <p:sp>
        <p:nvSpPr>
          <p:cNvPr id="4" name="Footer Placeholder 3">
            <a:extLst>
              <a:ext uri="{FF2B5EF4-FFF2-40B4-BE49-F238E27FC236}">
                <a16:creationId xmlns:a16="http://schemas.microsoft.com/office/drawing/2014/main" id="{7F774462-9578-3BAC-3D5B-D186784F213A}"/>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DAC7864-7754-253E-6236-4D6C88E822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FA4120-829D-D44E-8BA4-AE20C56C376E}"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7E54216-3CF7-7FD2-D7D0-6C3233473C0D}"/>
              </a:ext>
            </a:extLst>
          </p:cNvPr>
          <p:cNvSpPr>
            <a:spLocks noGrp="1"/>
          </p:cNvSpPr>
          <p:nvPr>
            <p:ph type="title"/>
          </p:nvPr>
        </p:nvSpPr>
        <p:spPr/>
        <p:txBody>
          <a:bodyPr/>
          <a:lstStyle/>
          <a:p>
            <a:r>
              <a:rPr lang="zh-CN" altLang="zh-CN">
                <a:ea typeface="宋体" panose="02010600030101010101" pitchFamily="2" charset="-122"/>
              </a:rPr>
              <a:t>整数类型</a:t>
            </a:r>
          </a:p>
        </p:txBody>
      </p:sp>
      <p:sp>
        <p:nvSpPr>
          <p:cNvPr id="18435" name="Content Placeholder 2">
            <a:extLst>
              <a:ext uri="{FF2B5EF4-FFF2-40B4-BE49-F238E27FC236}">
                <a16:creationId xmlns:a16="http://schemas.microsoft.com/office/drawing/2014/main" id="{6C29C25D-D53B-3393-CCA1-803B8D38691E}"/>
              </a:ext>
            </a:extLst>
          </p:cNvPr>
          <p:cNvSpPr>
            <a:spLocks noGrp="1"/>
          </p:cNvSpPr>
          <p:nvPr>
            <p:ph idx="1"/>
          </p:nvPr>
        </p:nvSpPr>
        <p:spPr>
          <a:xfrm>
            <a:off x="685800" y="1524000"/>
            <a:ext cx="8305800" cy="4800600"/>
          </a:xfrm>
        </p:spPr>
        <p:txBody>
          <a:bodyPr/>
          <a:lstStyle/>
          <a:p>
            <a:pPr>
              <a:tabLst>
                <a:tab pos="2011363" algn="l"/>
              </a:tabLst>
            </a:pPr>
            <a:r>
              <a:rPr lang="zh-CN" altLang="zh-CN" sz="2400" dirty="0">
                <a:latin typeface="Courier New" panose="02070309020205020404" pitchFamily="49" charset="0"/>
                <a:ea typeface="宋体" panose="02010600030101010101" pitchFamily="2" charset="-122"/>
                <a:cs typeface="Courier New" panose="02070309020205020404" pitchFamily="49" charset="0"/>
              </a:rPr>
              <a:t>int</a:t>
            </a:r>
            <a:r>
              <a:rPr lang="zh-CN" altLang="zh-CN" sz="2400" dirty="0">
                <a:ea typeface="宋体" panose="02010600030101010101" pitchFamily="2" charset="-122"/>
              </a:rPr>
              <a:t>类型通常是 32 位，但在较旧的 CPU 上可能是 16 位。</a:t>
            </a:r>
          </a:p>
          <a:p>
            <a:pPr>
              <a:tabLst>
                <a:tab pos="2011363" algn="l"/>
              </a:tabLst>
            </a:pPr>
            <a:r>
              <a:rPr lang="zh-CN" altLang="zh-CN" sz="2400" dirty="0">
                <a:ea typeface="宋体" panose="02010600030101010101" pitchFamily="2" charset="-122"/>
              </a:rPr>
              <a:t>长整</a:t>
            </a:r>
            <a:r>
              <a:rPr lang="zh-CN" altLang="en-US" sz="2400" dirty="0">
                <a:ea typeface="宋体" panose="02010600030101010101" pitchFamily="2" charset="-122"/>
              </a:rPr>
              <a:t>型（</a:t>
            </a:r>
            <a:r>
              <a:rPr lang="en-US" altLang="zh-CN" sz="2400" dirty="0">
                <a:ea typeface="宋体" panose="02010600030101010101" pitchFamily="2" charset="-122"/>
              </a:rPr>
              <a:t>long</a:t>
            </a:r>
            <a:r>
              <a:rPr lang="zh-CN" altLang="en-US" sz="2400" dirty="0">
                <a:ea typeface="宋体" panose="02010600030101010101" pitchFamily="2" charset="-122"/>
              </a:rPr>
              <a:t>）</a:t>
            </a:r>
            <a:r>
              <a:rPr lang="zh-CN" altLang="zh-CN" sz="2400" dirty="0">
                <a:ea typeface="宋体" panose="02010600030101010101" pitchFamily="2" charset="-122"/>
              </a:rPr>
              <a:t>可能比普通整</a:t>
            </a:r>
            <a:r>
              <a:rPr lang="zh-CN" altLang="en-US" sz="2400" dirty="0">
                <a:ea typeface="宋体" panose="02010600030101010101" pitchFamily="2" charset="-122"/>
              </a:rPr>
              <a:t>型</a:t>
            </a:r>
            <a:r>
              <a:rPr lang="zh-CN" altLang="zh-CN" sz="2400" dirty="0">
                <a:ea typeface="宋体" panose="02010600030101010101" pitchFamily="2" charset="-122"/>
              </a:rPr>
              <a:t>有更多位；短整</a:t>
            </a:r>
            <a:r>
              <a:rPr lang="zh-CN" altLang="en-US" sz="2400" dirty="0">
                <a:ea typeface="宋体" panose="02010600030101010101" pitchFamily="2" charset="-122"/>
              </a:rPr>
              <a:t>型（</a:t>
            </a:r>
            <a:r>
              <a:rPr lang="en-US" altLang="zh-CN" sz="2400" dirty="0">
                <a:ea typeface="宋体" panose="02010600030101010101" pitchFamily="2" charset="-122"/>
              </a:rPr>
              <a:t>short</a:t>
            </a:r>
            <a:r>
              <a:rPr lang="zh-CN" altLang="en-US" sz="2400" dirty="0">
                <a:ea typeface="宋体" panose="02010600030101010101" pitchFamily="2" charset="-122"/>
              </a:rPr>
              <a:t>）</a:t>
            </a:r>
            <a:r>
              <a:rPr lang="zh-CN" altLang="zh-CN" sz="2400" dirty="0">
                <a:ea typeface="宋体" panose="02010600030101010101" pitchFamily="2" charset="-122"/>
              </a:rPr>
              <a:t>可能有更少的位。</a:t>
            </a:r>
          </a:p>
          <a:p>
            <a:pPr>
              <a:tabLst>
                <a:tab pos="2011363" algn="l"/>
              </a:tabLst>
            </a:pPr>
            <a:r>
              <a:rPr lang="zh-CN" altLang="zh-CN" sz="2400" dirty="0">
                <a:ea typeface="宋体" panose="02010600030101010101" pitchFamily="2" charset="-122"/>
              </a:rPr>
              <a:t>说明符</a:t>
            </a:r>
            <a:r>
              <a:rPr lang="zh-CN" altLang="zh-CN" sz="24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400" dirty="0">
                <a:ea typeface="宋体" panose="02010600030101010101" pitchFamily="2" charset="-122"/>
              </a:rPr>
              <a:t>和</a:t>
            </a:r>
            <a:r>
              <a:rPr lang="zh-CN" altLang="zh-CN" sz="2400" dirty="0">
                <a:latin typeface="Courier New" panose="02070309020205020404" pitchFamily="49" charset="0"/>
                <a:ea typeface="宋体" panose="02010600030101010101" pitchFamily="2" charset="-122"/>
                <a:cs typeface="Courier New" panose="02070309020205020404" pitchFamily="49" charset="0"/>
              </a:rPr>
              <a:t>short</a:t>
            </a:r>
            <a:r>
              <a:rPr lang="zh-CN" altLang="zh-CN" sz="2400" dirty="0">
                <a:ea typeface="宋体" panose="02010600030101010101" pitchFamily="2" charset="-122"/>
              </a:rPr>
              <a:t>以及</a:t>
            </a:r>
            <a:r>
              <a:rPr lang="zh-CN" altLang="zh-CN" sz="2400" dirty="0">
                <a:latin typeface="Courier New" panose="02070309020205020404" pitchFamily="49" charset="0"/>
                <a:ea typeface="宋体" panose="02010600030101010101" pitchFamily="2" charset="-122"/>
                <a:cs typeface="Courier New" panose="02070309020205020404" pitchFamily="49" charset="0"/>
              </a:rPr>
              <a:t>signed</a:t>
            </a:r>
            <a:r>
              <a:rPr lang="zh-CN" altLang="zh-CN" sz="2400" dirty="0">
                <a:ea typeface="宋体" panose="02010600030101010101" pitchFamily="2" charset="-122"/>
              </a:rPr>
              <a:t>和</a:t>
            </a:r>
            <a:r>
              <a:rPr lang="zh-CN" altLang="zh-CN" sz="2400" dirty="0">
                <a:latin typeface="Courier New" panose="02070309020205020404" pitchFamily="49" charset="0"/>
                <a:ea typeface="宋体" panose="02010600030101010101" pitchFamily="2" charset="-122"/>
                <a:cs typeface="Courier New" panose="02070309020205020404" pitchFamily="49" charset="0"/>
              </a:rPr>
              <a:t>unsigned</a:t>
            </a:r>
            <a:r>
              <a:rPr lang="zh-CN" altLang="zh-CN" sz="2400" dirty="0">
                <a:ea typeface="宋体" panose="02010600030101010101" pitchFamily="2" charset="-122"/>
              </a:rPr>
              <a:t>可以与</a:t>
            </a:r>
            <a:r>
              <a:rPr lang="zh-CN" altLang="zh-CN" sz="2400" dirty="0">
                <a:latin typeface="Courier New" panose="02070309020205020404" pitchFamily="49" charset="0"/>
                <a:ea typeface="宋体" panose="02010600030101010101" pitchFamily="2" charset="-122"/>
                <a:cs typeface="Courier New" panose="02070309020205020404" pitchFamily="49" charset="0"/>
              </a:rPr>
              <a:t>int组合</a:t>
            </a:r>
            <a:r>
              <a:rPr lang="zh-CN" altLang="zh-CN" sz="2400" dirty="0">
                <a:ea typeface="宋体" panose="02010600030101010101" pitchFamily="2" charset="-122"/>
              </a:rPr>
              <a:t>形成整数类型。</a:t>
            </a:r>
          </a:p>
          <a:p>
            <a:pPr>
              <a:tabLst>
                <a:tab pos="2011363" algn="l"/>
              </a:tabLst>
            </a:pPr>
            <a:r>
              <a:rPr lang="zh-CN" altLang="zh-CN" sz="2400" dirty="0">
                <a:ea typeface="宋体" panose="02010600030101010101" pitchFamily="2" charset="-122"/>
              </a:rPr>
              <a:t>只有六种组合产生不同的类型：</a:t>
            </a:r>
          </a:p>
          <a:p>
            <a:pPr>
              <a:lnSpc>
                <a:spcPct val="80000"/>
              </a:lnSpc>
              <a:spcBef>
                <a:spcPts val="800"/>
              </a:spcBef>
              <a:buFontTx/>
              <a:buNone/>
              <a:tabLst>
                <a:tab pos="2011363" algn="l"/>
              </a:tabLst>
            </a:pPr>
            <a:r>
              <a:rPr lang="en-US" altLang="zh-CN" sz="2000" dirty="0">
                <a:latin typeface="Courier New" panose="02070309020205020404" pitchFamily="49" charset="0"/>
                <a:ea typeface="宋体" panose="02010600030101010101" pitchFamily="2" charset="-122"/>
                <a:cs typeface="Courier New" panose="02070309020205020404" pitchFamily="49" charset="0"/>
              </a:rPr>
              <a:t>	short</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int	unsigned</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short</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int</a:t>
            </a:r>
          </a:p>
          <a:p>
            <a:pPr>
              <a:lnSpc>
                <a:spcPct val="80000"/>
              </a:lnSpc>
              <a:spcBef>
                <a:spcPts val="400"/>
              </a:spcBef>
              <a:buFontTx/>
              <a:buNone/>
              <a:tabLst>
                <a:tab pos="2011363" algn="l"/>
              </a:tabLst>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unsigned</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int</a:t>
            </a:r>
          </a:p>
          <a:p>
            <a:pPr>
              <a:lnSpc>
                <a:spcPct val="80000"/>
              </a:lnSpc>
              <a:spcBef>
                <a:spcPts val="400"/>
              </a:spcBef>
              <a:buFontTx/>
              <a:buNone/>
              <a:tabLst>
                <a:tab pos="2011363" algn="l"/>
              </a:tabLst>
            </a:pPr>
            <a:r>
              <a:rPr lang="en-US" altLang="zh-CN" sz="2000" dirty="0">
                <a:latin typeface="Courier New" panose="02070309020205020404" pitchFamily="49" charset="0"/>
                <a:ea typeface="宋体" panose="02010600030101010101" pitchFamily="2" charset="-122"/>
                <a:cs typeface="Courier New" panose="02070309020205020404" pitchFamily="49" charset="0"/>
              </a:rPr>
              <a:t>	long</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int	unsigned</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cs typeface="Courier New" panose="02070309020205020404" pitchFamily="49" charset="0"/>
              </a:rPr>
              <a:t>int</a:t>
            </a:r>
          </a:p>
          <a:p>
            <a:pPr>
              <a:tabLst>
                <a:tab pos="2011363" algn="l"/>
              </a:tabLst>
            </a:pPr>
            <a:r>
              <a:rPr lang="zh-CN" altLang="zh-CN" sz="2400" dirty="0">
                <a:ea typeface="宋体" panose="02010600030101010101" pitchFamily="2" charset="-122"/>
              </a:rPr>
              <a:t>说明符的顺序无关紧要。此外，单词</a:t>
            </a:r>
            <a:r>
              <a:rPr lang="zh-CN" altLang="zh-CN" sz="2400" dirty="0">
                <a:latin typeface="Courier New" panose="02070309020205020404" pitchFamily="49" charset="0"/>
                <a:ea typeface="宋体" panose="02010600030101010101" pitchFamily="2" charset="-122"/>
                <a:cs typeface="Courier New" panose="02070309020205020404" pitchFamily="49" charset="0"/>
              </a:rPr>
              <a:t>int</a:t>
            </a:r>
            <a:r>
              <a:rPr lang="zh-CN" altLang="zh-CN" sz="2400" dirty="0">
                <a:ea typeface="宋体" panose="02010600030101010101" pitchFamily="2" charset="-122"/>
              </a:rPr>
              <a:t>可以删除（ </a:t>
            </a:r>
            <a:r>
              <a:rPr lang="zh-CN" altLang="zh-CN" sz="24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400" dirty="0">
                <a:ea typeface="宋体" panose="02010600030101010101" pitchFamily="2" charset="-122"/>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int</a:t>
            </a:r>
            <a:r>
              <a:rPr lang="zh-CN" altLang="zh-CN" sz="2400" dirty="0">
                <a:ea typeface="宋体" panose="02010600030101010101" pitchFamily="2" charset="-122"/>
              </a:rPr>
              <a:t>可以缩写为</a:t>
            </a:r>
            <a:r>
              <a:rPr lang="zh-CN" altLang="zh-CN" sz="2400" dirty="0">
                <a:latin typeface="Courier New" panose="02070309020205020404" pitchFamily="49" charset="0"/>
                <a:ea typeface="宋体" panose="02010600030101010101" pitchFamily="2" charset="-122"/>
                <a:cs typeface="Courier New" panose="02070309020205020404" pitchFamily="49" charset="0"/>
              </a:rPr>
              <a:t>long</a:t>
            </a:r>
            <a:r>
              <a:rPr lang="zh-CN" altLang="zh-CN" sz="2400" dirty="0">
                <a:ea typeface="宋体" panose="02010600030101010101" pitchFamily="2" charset="-122"/>
              </a:rPr>
              <a:t>）。</a:t>
            </a:r>
          </a:p>
        </p:txBody>
      </p:sp>
      <p:sp>
        <p:nvSpPr>
          <p:cNvPr id="4" name="Footer Placeholder 3">
            <a:extLst>
              <a:ext uri="{FF2B5EF4-FFF2-40B4-BE49-F238E27FC236}">
                <a16:creationId xmlns:a16="http://schemas.microsoft.com/office/drawing/2014/main" id="{31C288EC-E486-5852-3B96-0A18E0A3171A}"/>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60E2873-C50E-CDA2-785D-CCF25C12A2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53A819-FC11-614A-84B1-11244343EFB3}"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F8B123CE-ECB6-AE34-ADDD-6DA1D3D6A4ED}"/>
              </a:ext>
            </a:extLst>
          </p:cNvPr>
          <p:cNvSpPr>
            <a:spLocks noGrp="1"/>
          </p:cNvSpPr>
          <p:nvPr>
            <p:ph idx="1"/>
          </p:nvPr>
        </p:nvSpPr>
        <p:spPr>
          <a:xfrm>
            <a:off x="685800" y="762000"/>
            <a:ext cx="8153400" cy="5562600"/>
          </a:xfrm>
        </p:spPr>
        <p:txBody>
          <a:bodyPr/>
          <a:lstStyle/>
          <a:p>
            <a:pPr algn="ctr">
              <a:spcBef>
                <a:spcPts val="600"/>
              </a:spcBef>
              <a:buFontTx/>
              <a:buNone/>
            </a:pPr>
            <a:r>
              <a:rPr lang="en-US" altLang="zh-CN" b="1" dirty="0" err="1">
                <a:latin typeface="Courier New" panose="02070309020205020404" pitchFamily="49" charset="0"/>
                <a:ea typeface="宋体" panose="02010600030101010101" pitchFamily="2" charset="-122"/>
                <a:cs typeface="Courier New" panose="02070309020205020404" pitchFamily="49" charset="0"/>
              </a:rPr>
              <a:t>length.c</a:t>
            </a:r>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pPr>
              <a:spcBef>
                <a:spcPts val="200"/>
              </a:spcBef>
              <a:buFontTx/>
              <a:buNone/>
            </a:pPr>
            <a:r>
              <a:rPr lang="zh-CN" altLang="zh-CN" sz="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确定消息的长度 */</a:t>
            </a:r>
          </a:p>
          <a:p>
            <a:pPr>
              <a:lnSpc>
                <a:spcPct val="60000"/>
              </a:lnSpc>
              <a:spcBef>
                <a:spcPct val="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800" dirty="0">
                <a:latin typeface="Courier New" panose="02070309020205020404" pitchFamily="49" charset="0"/>
                <a:ea typeface="宋体" panose="02010600030101010101" pitchFamily="2" charset="-122"/>
                <a:cs typeface="Courier New" panose="02070309020205020404" pitchFamily="49" charset="0"/>
              </a:rPr>
              <a:t>&gt;</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char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len</a:t>
            </a:r>
            <a:r>
              <a:rPr lang="en-US" altLang="zh-CN" sz="1800" dirty="0">
                <a:latin typeface="Courier New" panose="02070309020205020404" pitchFamily="49" charset="0"/>
                <a:ea typeface="宋体" panose="02010600030101010101" pitchFamily="2" charset="-122"/>
                <a:cs typeface="Courier New" panose="02070309020205020404" pitchFamily="49" charset="0"/>
              </a:rPr>
              <a:t> = 0;</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a message: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1800" dirty="0">
                <a:latin typeface="Courier New" panose="02070309020205020404" pitchFamily="49" charset="0"/>
                <a:ea typeface="宋体" panose="02010600030101010101" pitchFamily="2" charset="-122"/>
                <a:cs typeface="Courier New" panose="02070309020205020404" pitchFamily="49" charset="0"/>
              </a:rPr>
              <a:t> =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while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1800" dirty="0">
                <a:latin typeface="Courier New" panose="02070309020205020404" pitchFamily="49" charset="0"/>
                <a:ea typeface="宋体" panose="02010600030101010101" pitchFamily="2" charset="-122"/>
                <a:cs typeface="Courier New" panose="02070309020205020404" pitchFamily="49" charset="0"/>
              </a:rPr>
              <a:t> != '\n')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len</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ch</a:t>
            </a:r>
            <a:r>
              <a:rPr lang="en-US" altLang="zh-CN" sz="1800" dirty="0">
                <a:latin typeface="Courier New" panose="02070309020205020404" pitchFamily="49" charset="0"/>
                <a:ea typeface="宋体" panose="02010600030101010101" pitchFamily="2" charset="-122"/>
                <a:cs typeface="Courier New" panose="02070309020205020404" pitchFamily="49" charset="0"/>
              </a:rPr>
              <a:t> =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("Your message was %d character(s) long.\n",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len</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6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B90745A8-E2B1-0288-49B5-150F9F2954CC}"/>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277E683-AAC2-A930-89F6-818DEF646DF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531ABD-6123-E043-B39A-495EA29FDDAF}"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4EEEA403-5DAE-5DD0-556E-0C5DC98915D9}"/>
              </a:ext>
            </a:extLst>
          </p:cNvPr>
          <p:cNvSpPr>
            <a:spLocks noGrp="1"/>
          </p:cNvSpPr>
          <p:nvPr>
            <p:ph idx="1"/>
          </p:nvPr>
        </p:nvSpPr>
        <p:spPr>
          <a:xfrm>
            <a:off x="685800" y="762000"/>
            <a:ext cx="8153400" cy="5562600"/>
          </a:xfrm>
        </p:spPr>
        <p:txBody>
          <a:bodyPr/>
          <a:lstStyle/>
          <a:p>
            <a:pPr algn="ctr">
              <a:spcBef>
                <a:spcPts val="600"/>
              </a:spcBef>
              <a:buFontTx/>
              <a:buNone/>
            </a:pPr>
            <a:r>
              <a:rPr lang="en-US" altLang="zh-CN" b="1" dirty="0">
                <a:latin typeface="Courier New" panose="02070309020205020404" pitchFamily="49" charset="0"/>
                <a:ea typeface="宋体" panose="02010600030101010101" pitchFamily="2" charset="-122"/>
                <a:cs typeface="Courier New" panose="02070309020205020404" pitchFamily="49" charset="0"/>
              </a:rPr>
              <a:t>length2.c</a:t>
            </a:r>
          </a:p>
          <a:p>
            <a:pPr>
              <a:spcBef>
                <a:spcPts val="200"/>
              </a:spcBef>
              <a:buFontTx/>
              <a:buNone/>
            </a:pPr>
            <a:r>
              <a:rPr lang="zh-CN" altLang="zh-CN" sz="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确定消息的长度 */</a:t>
            </a:r>
          </a:p>
          <a:p>
            <a:pPr>
              <a:lnSpc>
                <a:spcPct val="80000"/>
              </a:lnSpc>
              <a:spcBef>
                <a:spcPct val="0"/>
              </a:spcBef>
              <a:buFontTx/>
              <a:buNone/>
            </a:pPr>
            <a:r>
              <a:rPr lang="zh-CN"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#include &lt;</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stdio.h</a:t>
            </a:r>
            <a:r>
              <a:rPr lang="en-US" altLang="zh-CN" sz="1800" dirty="0">
                <a:latin typeface="Courier New" panose="02070309020205020404" pitchFamily="49" charset="0"/>
                <a:ea typeface="宋体" panose="02010600030101010101" pitchFamily="2" charset="-122"/>
                <a:cs typeface="Courier New" panose="02070309020205020404" pitchFamily="49" charset="0"/>
              </a:rPr>
              <a:t>&gt;</a:t>
            </a:r>
          </a:p>
          <a:p>
            <a:pPr>
              <a:lnSpc>
                <a:spcPct val="8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len</a:t>
            </a:r>
            <a:r>
              <a:rPr lang="en-US" altLang="zh-CN" sz="1800" dirty="0">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("Enter a message: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while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getchar</a:t>
            </a:r>
            <a:r>
              <a:rPr lang="en-US" altLang="zh-CN" sz="1800" dirty="0">
                <a:latin typeface="Courier New" panose="02070309020205020404" pitchFamily="49" charset="0"/>
                <a:ea typeface="宋体" panose="02010600030101010101" pitchFamily="2" charset="-122"/>
                <a:cs typeface="Courier New" panose="02070309020205020404" pitchFamily="49" charset="0"/>
              </a:rPr>
              <a:t>() != '\n')</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len</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1800" dirty="0">
                <a:latin typeface="Courier New" panose="02070309020205020404" pitchFamily="49" charset="0"/>
                <a:ea typeface="宋体" panose="02010600030101010101" pitchFamily="2" charset="-122"/>
                <a:cs typeface="Courier New" panose="02070309020205020404" pitchFamily="49" charset="0"/>
              </a:rPr>
              <a:t>("Your message was %d character(s) long.\n", </a:t>
            </a:r>
            <a:r>
              <a:rPr lang="en-US" altLang="zh-CN" sz="1800" dirty="0" err="1">
                <a:latin typeface="Courier New" panose="02070309020205020404" pitchFamily="49" charset="0"/>
                <a:ea typeface="宋体" panose="02010600030101010101" pitchFamily="2" charset="-122"/>
                <a:cs typeface="Courier New" panose="02070309020205020404" pitchFamily="49" charset="0"/>
              </a:rPr>
              <a:t>len</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437936A1-1E95-2C03-DE61-D02473C79332}"/>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D373316-411C-0D90-6547-539A752DF35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AB7FE5-5365-9B40-A5ED-66E59E48F263}"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AEED1B05-4B79-5B9B-AB0E-523EBF987AF0}"/>
              </a:ext>
            </a:extLst>
          </p:cNvPr>
          <p:cNvSpPr>
            <a:spLocks noGrp="1"/>
          </p:cNvSpPr>
          <p:nvPr>
            <p:ph type="title"/>
          </p:nvPr>
        </p:nvSpPr>
        <p:spPr/>
        <p:txBody>
          <a:bodyPr/>
          <a:lstStyle/>
          <a:p>
            <a:r>
              <a:rPr lang="zh-CN" altLang="zh-CN">
                <a:ea typeface="宋体" panose="02010600030101010101" pitchFamily="2" charset="-122"/>
              </a:rPr>
              <a:t>类型转换</a:t>
            </a:r>
          </a:p>
        </p:txBody>
      </p:sp>
      <p:sp>
        <p:nvSpPr>
          <p:cNvPr id="3" name="Content Placeholder 2">
            <a:extLst>
              <a:ext uri="{FF2B5EF4-FFF2-40B4-BE49-F238E27FC236}">
                <a16:creationId xmlns:a16="http://schemas.microsoft.com/office/drawing/2014/main" id="{0600C22F-819B-5784-9F59-8AE9AB9A1097}"/>
              </a:ext>
            </a:extLst>
          </p:cNvPr>
          <p:cNvSpPr>
            <a:spLocks noGrp="1"/>
          </p:cNvSpPr>
          <p:nvPr>
            <p:ph idx="1"/>
          </p:nvPr>
        </p:nvSpPr>
        <p:spPr>
          <a:xfrm>
            <a:off x="685800" y="1524000"/>
            <a:ext cx="7772400" cy="4800600"/>
          </a:xfrm>
        </p:spPr>
        <p:txBody>
          <a:bodyPr/>
          <a:lstStyle/>
          <a:p>
            <a:pPr>
              <a:defRPr/>
            </a:pPr>
            <a:r>
              <a:rPr lang="zh-CN" sz="2600" dirty="0"/>
              <a:t>对于计算机执行算术运算，操作数通常必须具有相同的大小（相同的位数）并以相同的方式存储。</a:t>
            </a:r>
          </a:p>
          <a:p>
            <a:pPr>
              <a:defRPr/>
            </a:pPr>
            <a:r>
              <a:rPr lang="zh-CN" sz="2600" dirty="0"/>
              <a:t>当不同类型的操作数混合在表达式中时，C 编译器可能必须生成更改某些操作数类型的指令，以便硬件能够评估表达式。</a:t>
            </a:r>
          </a:p>
          <a:p>
            <a:pPr lvl="1">
              <a:defRPr/>
            </a:pPr>
            <a:r>
              <a:rPr lang="zh-CN" sz="2200" dirty="0">
                <a:ea typeface="+mn-ea"/>
                <a:cs typeface="+mn-cs"/>
              </a:rPr>
              <a:t>如果我们</a:t>
            </a:r>
            <a:r>
              <a:rPr lang="zh-CN" altLang="en-US" sz="2200" dirty="0">
                <a:ea typeface="+mn-ea"/>
                <a:cs typeface="+mn-cs"/>
              </a:rPr>
              <a:t>将</a:t>
            </a:r>
            <a:r>
              <a:rPr lang="zh-CN" sz="2200" dirty="0">
                <a:ea typeface="+mn-ea"/>
                <a:cs typeface="+mn-cs"/>
              </a:rPr>
              <a:t>一个 16 位的</a:t>
            </a:r>
            <a:r>
              <a:rPr lang="zh-CN" sz="2200" dirty="0">
                <a:latin typeface="Courier New" pitchFamily="49" charset="0"/>
                <a:ea typeface="+mn-ea"/>
                <a:cs typeface="Courier New" pitchFamily="49" charset="0"/>
              </a:rPr>
              <a:t>short</a:t>
            </a:r>
            <a:r>
              <a:rPr lang="zh-CN" sz="2200" dirty="0">
                <a:ea typeface="+mn-ea"/>
                <a:cs typeface="+mn-cs"/>
              </a:rPr>
              <a:t>和一个 32 位的</a:t>
            </a:r>
            <a:r>
              <a:rPr lang="en-US" altLang="zh-CN" sz="2200" dirty="0">
                <a:latin typeface="Courier New" pitchFamily="49" charset="0"/>
                <a:ea typeface="+mn-ea"/>
                <a:cs typeface="Courier New" pitchFamily="49" charset="0"/>
              </a:rPr>
              <a:t>int</a:t>
            </a:r>
            <a:r>
              <a:rPr lang="zh-CN" altLang="en-US" sz="2200" dirty="0">
                <a:ea typeface="+mn-ea"/>
                <a:cs typeface="+mn-cs"/>
              </a:rPr>
              <a:t>相加</a:t>
            </a:r>
            <a:r>
              <a:rPr lang="zh-CN" sz="2200" dirty="0">
                <a:ea typeface="+mn-ea"/>
                <a:cs typeface="+mn-cs"/>
              </a:rPr>
              <a:t>，编译器</a:t>
            </a:r>
            <a:r>
              <a:rPr lang="zh-CN" altLang="en-US" sz="2200" dirty="0">
                <a:ea typeface="+mn-ea"/>
                <a:cs typeface="+mn-cs"/>
              </a:rPr>
              <a:t>会</a:t>
            </a:r>
            <a:r>
              <a:rPr lang="zh-CN" sz="2200" dirty="0">
                <a:ea typeface="+mn-ea"/>
                <a:cs typeface="+mn-cs"/>
              </a:rPr>
              <a:t>将</a:t>
            </a:r>
            <a:r>
              <a:rPr lang="zh-CN" sz="2200" dirty="0">
                <a:latin typeface="Courier New" pitchFamily="49" charset="0"/>
                <a:ea typeface="+mn-ea"/>
                <a:cs typeface="Courier New" pitchFamily="49" charset="0"/>
              </a:rPr>
              <a:t>short</a:t>
            </a:r>
            <a:r>
              <a:rPr lang="zh-CN" altLang="en-US" sz="2200" dirty="0">
                <a:ea typeface="+mn-ea"/>
                <a:cs typeface="+mn-cs"/>
              </a:rPr>
              <a:t>的</a:t>
            </a:r>
            <a:r>
              <a:rPr lang="zh-CN" sz="2200" dirty="0">
                <a:ea typeface="+mn-ea"/>
                <a:cs typeface="+mn-cs"/>
              </a:rPr>
              <a:t>值转换为 32 位。</a:t>
            </a:r>
          </a:p>
          <a:p>
            <a:pPr lvl="1">
              <a:defRPr/>
            </a:pPr>
            <a:r>
              <a:rPr lang="zh-CN" sz="2200" dirty="0"/>
              <a:t>如果我们</a:t>
            </a:r>
            <a:r>
              <a:rPr lang="zh-CN" altLang="en-US" sz="2200" dirty="0"/>
              <a:t>将</a:t>
            </a:r>
            <a:r>
              <a:rPr lang="zh-CN" sz="2200" dirty="0"/>
              <a:t>一个</a:t>
            </a:r>
            <a:r>
              <a:rPr lang="zh-CN" sz="2200" dirty="0">
                <a:latin typeface="Courier New" pitchFamily="49" charset="0"/>
                <a:cs typeface="Courier New" pitchFamily="49" charset="0"/>
              </a:rPr>
              <a:t>int</a:t>
            </a:r>
            <a:r>
              <a:rPr lang="zh-CN" sz="2200" dirty="0"/>
              <a:t>和一个</a:t>
            </a:r>
            <a:r>
              <a:rPr lang="zh-CN" sz="2200" dirty="0">
                <a:latin typeface="Courier New" pitchFamily="49" charset="0"/>
                <a:cs typeface="Courier New" pitchFamily="49" charset="0"/>
              </a:rPr>
              <a:t>float</a:t>
            </a:r>
            <a:r>
              <a:rPr lang="zh-CN" altLang="en-US" sz="2200" dirty="0"/>
              <a:t>相加</a:t>
            </a:r>
            <a:r>
              <a:rPr lang="zh-CN" sz="2200" dirty="0"/>
              <a:t>，编译器</a:t>
            </a:r>
            <a:r>
              <a:rPr lang="zh-CN" altLang="en-US" sz="2200" dirty="0"/>
              <a:t>会</a:t>
            </a:r>
            <a:r>
              <a:rPr lang="zh-CN" sz="2200" dirty="0"/>
              <a:t>将</a:t>
            </a:r>
            <a:r>
              <a:rPr lang="zh-CN" sz="2200" dirty="0">
                <a:latin typeface="Courier New" pitchFamily="49" charset="0"/>
                <a:cs typeface="Courier New" pitchFamily="49" charset="0"/>
              </a:rPr>
              <a:t>int</a:t>
            </a:r>
            <a:r>
              <a:rPr lang="zh-CN" sz="2200" dirty="0"/>
              <a:t>转换为</a:t>
            </a:r>
            <a:r>
              <a:rPr lang="zh-CN" sz="2200" dirty="0">
                <a:latin typeface="Courier New" pitchFamily="49" charset="0"/>
                <a:cs typeface="Courier New" pitchFamily="49" charset="0"/>
              </a:rPr>
              <a:t>float</a:t>
            </a:r>
            <a:r>
              <a:rPr lang="zh-CN" sz="2200" dirty="0"/>
              <a:t>格式。</a:t>
            </a:r>
          </a:p>
        </p:txBody>
      </p:sp>
      <p:sp>
        <p:nvSpPr>
          <p:cNvPr id="4" name="Footer Placeholder 3">
            <a:extLst>
              <a:ext uri="{FF2B5EF4-FFF2-40B4-BE49-F238E27FC236}">
                <a16:creationId xmlns:a16="http://schemas.microsoft.com/office/drawing/2014/main" id="{E387EB18-19F8-21FC-F67E-1873959ECBA2}"/>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27B61ED-9F96-D605-CBF8-C99F0C5704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A6A7D2-BED9-FD4E-A3D9-CD2162D24067}"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C8226997-8FED-ADD4-C6F6-F482A5F33F2A}"/>
              </a:ext>
            </a:extLst>
          </p:cNvPr>
          <p:cNvSpPr>
            <a:spLocks noGrp="1"/>
          </p:cNvSpPr>
          <p:nvPr>
            <p:ph type="title"/>
          </p:nvPr>
        </p:nvSpPr>
        <p:spPr/>
        <p:txBody>
          <a:bodyPr/>
          <a:lstStyle/>
          <a:p>
            <a:r>
              <a:rPr lang="zh-CN" altLang="zh-CN">
                <a:ea typeface="宋体" panose="02010600030101010101" pitchFamily="2" charset="-122"/>
              </a:rPr>
              <a:t>类型转换</a:t>
            </a:r>
          </a:p>
        </p:txBody>
      </p:sp>
      <p:sp>
        <p:nvSpPr>
          <p:cNvPr id="76803" name="Content Placeholder 2">
            <a:extLst>
              <a:ext uri="{FF2B5EF4-FFF2-40B4-BE49-F238E27FC236}">
                <a16:creationId xmlns:a16="http://schemas.microsoft.com/office/drawing/2014/main" id="{E38EA534-A6CB-2FF0-3950-A791F0A38D2B}"/>
              </a:ext>
            </a:extLst>
          </p:cNvPr>
          <p:cNvSpPr>
            <a:spLocks noGrp="1"/>
          </p:cNvSpPr>
          <p:nvPr>
            <p:ph idx="1"/>
          </p:nvPr>
        </p:nvSpPr>
        <p:spPr/>
        <p:txBody>
          <a:bodyPr/>
          <a:lstStyle/>
          <a:p>
            <a:r>
              <a:rPr lang="zh-CN" altLang="zh-CN">
                <a:ea typeface="宋体" panose="02010600030101010101" pitchFamily="2" charset="-122"/>
              </a:rPr>
              <a:t>因为编译器会自动处理这些转换，而不需要程序员的参与，所以它们被称为</a:t>
            </a:r>
            <a:r>
              <a:rPr lang="zh-CN" altLang="zh-CN" b="1" i="1">
                <a:ea typeface="宋体" panose="02010600030101010101" pitchFamily="2" charset="-122"/>
              </a:rPr>
              <a:t>隐式转换。</a:t>
            </a:r>
          </a:p>
          <a:p>
            <a:r>
              <a:rPr lang="zh-CN" altLang="zh-CN">
                <a:ea typeface="宋体" panose="02010600030101010101" pitchFamily="2" charset="-122"/>
              </a:rPr>
              <a:t>C 还允许程序员使用强制转换运算符执行</a:t>
            </a:r>
            <a:r>
              <a:rPr lang="zh-CN" altLang="zh-CN" b="1" i="1">
                <a:ea typeface="宋体" panose="02010600030101010101" pitchFamily="2" charset="-122"/>
              </a:rPr>
              <a:t>显式转换</a:t>
            </a:r>
            <a:r>
              <a:rPr lang="zh-CN" altLang="zh-CN">
                <a:ea typeface="宋体" panose="02010600030101010101" pitchFamily="2" charset="-122"/>
              </a:rPr>
              <a:t>。</a:t>
            </a:r>
          </a:p>
          <a:p>
            <a:r>
              <a:rPr lang="zh-CN" altLang="zh-CN">
                <a:ea typeface="宋体" panose="02010600030101010101" pitchFamily="2" charset="-122"/>
              </a:rPr>
              <a:t>执行隐式转换的规则有些复杂，主要是因为 C 有很多不同的算术类型。</a:t>
            </a:r>
          </a:p>
        </p:txBody>
      </p:sp>
      <p:sp>
        <p:nvSpPr>
          <p:cNvPr id="4" name="Footer Placeholder 3">
            <a:extLst>
              <a:ext uri="{FF2B5EF4-FFF2-40B4-BE49-F238E27FC236}">
                <a16:creationId xmlns:a16="http://schemas.microsoft.com/office/drawing/2014/main" id="{DC0CB7F6-DE08-8063-E3F6-691E244403C1}"/>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33AF976-B540-EC62-9BCE-EA7AF170B9D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9FF0F0-DFB5-A24C-88FC-37D5F45C80DF}"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EA5BBD03-EBBD-FF39-04C3-4F0DB59D7278}"/>
              </a:ext>
            </a:extLst>
          </p:cNvPr>
          <p:cNvSpPr>
            <a:spLocks noGrp="1"/>
          </p:cNvSpPr>
          <p:nvPr>
            <p:ph type="title"/>
          </p:nvPr>
        </p:nvSpPr>
        <p:spPr/>
        <p:txBody>
          <a:bodyPr/>
          <a:lstStyle/>
          <a:p>
            <a:r>
              <a:rPr lang="zh-CN" altLang="zh-CN">
                <a:ea typeface="宋体" panose="02010600030101010101" pitchFamily="2" charset="-122"/>
              </a:rPr>
              <a:t>类型转换</a:t>
            </a:r>
          </a:p>
        </p:txBody>
      </p:sp>
      <p:sp>
        <p:nvSpPr>
          <p:cNvPr id="3" name="Content Placeholder 2">
            <a:extLst>
              <a:ext uri="{FF2B5EF4-FFF2-40B4-BE49-F238E27FC236}">
                <a16:creationId xmlns:a16="http://schemas.microsoft.com/office/drawing/2014/main" id="{5EE87A6F-E185-B4B8-BCC6-B28BC7D3FFB3}"/>
              </a:ext>
            </a:extLst>
          </p:cNvPr>
          <p:cNvSpPr>
            <a:spLocks noGrp="1"/>
          </p:cNvSpPr>
          <p:nvPr>
            <p:ph idx="1"/>
          </p:nvPr>
        </p:nvSpPr>
        <p:spPr/>
        <p:txBody>
          <a:bodyPr/>
          <a:lstStyle/>
          <a:p>
            <a:pPr>
              <a:defRPr/>
            </a:pPr>
            <a:r>
              <a:rPr lang="zh-CN" sz="2700" dirty="0"/>
              <a:t>执行隐式转换</a:t>
            </a:r>
            <a:r>
              <a:rPr lang="zh-CN" altLang="en-US" sz="2700" dirty="0"/>
              <a:t>的情况</a:t>
            </a:r>
            <a:r>
              <a:rPr lang="zh-CN" sz="2700" dirty="0"/>
              <a:t>：</a:t>
            </a:r>
          </a:p>
          <a:p>
            <a:pPr lvl="1">
              <a:defRPr/>
            </a:pPr>
            <a:r>
              <a:rPr lang="zh-CN" sz="2300" dirty="0">
                <a:ea typeface="+mn-ea"/>
                <a:cs typeface="+mn-cs"/>
              </a:rPr>
              <a:t>当算术或逻辑表达式中的操作数不具有相同类型时。 （C 执行</a:t>
            </a:r>
            <a:r>
              <a:rPr lang="zh-CN" sz="2300" b="1" i="1" dirty="0">
                <a:ea typeface="+mn-ea"/>
                <a:cs typeface="+mn-cs"/>
              </a:rPr>
              <a:t>通常的算术转换。 </a:t>
            </a:r>
            <a:r>
              <a:rPr lang="zh-CN" sz="2300" dirty="0">
                <a:ea typeface="+mn-ea"/>
                <a:cs typeface="+mn-cs"/>
              </a:rPr>
              <a:t>）</a:t>
            </a:r>
          </a:p>
          <a:p>
            <a:pPr lvl="1">
              <a:defRPr/>
            </a:pPr>
            <a:r>
              <a:rPr lang="zh-CN" sz="2300" dirty="0">
                <a:ea typeface="+mn-ea"/>
                <a:cs typeface="+mn-cs"/>
              </a:rPr>
              <a:t>当赋值右侧的表达式类型与左侧变量的类型不匹配时。</a:t>
            </a:r>
          </a:p>
          <a:p>
            <a:pPr lvl="1">
              <a:defRPr/>
            </a:pPr>
            <a:r>
              <a:rPr lang="zh-CN" sz="2300" dirty="0">
                <a:ea typeface="+mn-ea"/>
                <a:cs typeface="+mn-cs"/>
              </a:rPr>
              <a:t>当函数调用中的参数类型与相应参数的类型不匹配时。</a:t>
            </a:r>
          </a:p>
          <a:p>
            <a:pPr lvl="1">
              <a:defRPr/>
            </a:pPr>
            <a:r>
              <a:rPr lang="zh-CN" sz="2300" dirty="0">
                <a:ea typeface="+mn-ea"/>
                <a:cs typeface="+mn-cs"/>
              </a:rPr>
              <a:t>当</a:t>
            </a:r>
            <a:r>
              <a:rPr lang="zh-CN" sz="2300" dirty="0">
                <a:latin typeface="Courier New" pitchFamily="49" charset="0"/>
                <a:ea typeface="+mn-ea"/>
                <a:cs typeface="Courier New" pitchFamily="49" charset="0"/>
              </a:rPr>
              <a:t>return</a:t>
            </a:r>
            <a:r>
              <a:rPr lang="zh-CN" sz="2300" dirty="0">
                <a:ea typeface="+mn-ea"/>
                <a:cs typeface="+mn-cs"/>
              </a:rPr>
              <a:t>语句中的表达式类型与函数的返回类型不匹配时。</a:t>
            </a:r>
          </a:p>
          <a:p>
            <a:pPr>
              <a:defRPr/>
            </a:pPr>
            <a:r>
              <a:rPr lang="zh-CN" sz="2700" dirty="0"/>
              <a:t>第 9 章讨论了最后两种情况。</a:t>
            </a:r>
          </a:p>
          <a:p>
            <a:pPr>
              <a:defRPr/>
            </a:pPr>
            <a:endParaRPr lang="en-US" dirty="0"/>
          </a:p>
        </p:txBody>
      </p:sp>
      <p:sp>
        <p:nvSpPr>
          <p:cNvPr id="4" name="Footer Placeholder 3">
            <a:extLst>
              <a:ext uri="{FF2B5EF4-FFF2-40B4-BE49-F238E27FC236}">
                <a16:creationId xmlns:a16="http://schemas.microsoft.com/office/drawing/2014/main" id="{7A2052B4-C7E6-C793-0832-BA7C114DC564}"/>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0C4B402-9C55-82B4-D51A-B056085603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3D42F5-DA69-AA4C-B27C-FBB4A71D62B3}"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D319AB38-9ADF-A5C0-59D1-BA4DA112700C}"/>
              </a:ext>
            </a:extLst>
          </p:cNvPr>
          <p:cNvSpPr>
            <a:spLocks noGrp="1"/>
          </p:cNvSpPr>
          <p:nvPr>
            <p:ph type="title"/>
          </p:nvPr>
        </p:nvSpPr>
        <p:spPr/>
        <p:txBody>
          <a:bodyPr/>
          <a:lstStyle/>
          <a:p>
            <a:r>
              <a:rPr lang="zh-CN" altLang="zh-CN">
                <a:ea typeface="宋体" panose="02010600030101010101" pitchFamily="2" charset="-122"/>
              </a:rPr>
              <a:t>通常的算术转换</a:t>
            </a:r>
          </a:p>
        </p:txBody>
      </p:sp>
      <p:sp>
        <p:nvSpPr>
          <p:cNvPr id="78851" name="Content Placeholder 2">
            <a:extLst>
              <a:ext uri="{FF2B5EF4-FFF2-40B4-BE49-F238E27FC236}">
                <a16:creationId xmlns:a16="http://schemas.microsoft.com/office/drawing/2014/main" id="{B061191F-A1EB-45FD-C4BB-DF126D71919E}"/>
              </a:ext>
            </a:extLst>
          </p:cNvPr>
          <p:cNvSpPr>
            <a:spLocks noGrp="1"/>
          </p:cNvSpPr>
          <p:nvPr>
            <p:ph idx="1"/>
          </p:nvPr>
        </p:nvSpPr>
        <p:spPr>
          <a:xfrm>
            <a:off x="685800" y="1524000"/>
            <a:ext cx="8001000" cy="4800600"/>
          </a:xfrm>
        </p:spPr>
        <p:txBody>
          <a:bodyPr/>
          <a:lstStyle/>
          <a:p>
            <a:r>
              <a:rPr lang="zh-CN" altLang="zh-CN" sz="2400" dirty="0">
                <a:ea typeface="宋体" panose="02010600030101010101" pitchFamily="2" charset="-122"/>
              </a:rPr>
              <a:t>通常的算术转换适用于大多数二元运算符的操作数。</a:t>
            </a:r>
          </a:p>
          <a:p>
            <a:r>
              <a:rPr lang="zh-CN" altLang="zh-CN" sz="2400" dirty="0">
                <a:ea typeface="宋体" panose="02010600030101010101" pitchFamily="2" charset="-122"/>
              </a:rPr>
              <a:t>如果</a:t>
            </a:r>
            <a:r>
              <a:rPr lang="zh-CN" altLang="zh-CN" sz="2400" dirty="0">
                <a:latin typeface="Courier New" panose="02070309020205020404" pitchFamily="49" charset="0"/>
                <a:ea typeface="宋体" panose="02010600030101010101" pitchFamily="2" charset="-122"/>
                <a:cs typeface="Courier New" panose="02070309020205020404" pitchFamily="49" charset="0"/>
              </a:rPr>
              <a:t>f</a:t>
            </a:r>
            <a:r>
              <a:rPr lang="zh-CN" altLang="zh-CN" sz="2400" dirty="0">
                <a:ea typeface="宋体" panose="02010600030101010101" pitchFamily="2" charset="-122"/>
              </a:rPr>
              <a:t>的类型为</a:t>
            </a:r>
            <a:r>
              <a:rPr lang="zh-CN" altLang="zh-CN" sz="2400" dirty="0">
                <a:latin typeface="Courier New" panose="02070309020205020404" pitchFamily="49" charset="0"/>
                <a:ea typeface="宋体" panose="02010600030101010101" pitchFamily="2" charset="-122"/>
                <a:cs typeface="Courier New" panose="02070309020205020404" pitchFamily="49" charset="0"/>
              </a:rPr>
              <a:t>float</a:t>
            </a:r>
            <a:r>
              <a:rPr lang="zh-CN" altLang="zh-CN" sz="2400" dirty="0">
                <a:ea typeface="宋体" panose="02010600030101010101" pitchFamily="2" charset="-122"/>
              </a:rPr>
              <a:t>且</a:t>
            </a:r>
            <a:r>
              <a:rPr lang="zh-CN" altLang="zh-CN" sz="2400" dirty="0">
                <a:latin typeface="Courier New" panose="02070309020205020404" pitchFamily="49" charset="0"/>
                <a:ea typeface="宋体" panose="02010600030101010101" pitchFamily="2" charset="-122"/>
                <a:cs typeface="Courier New" panose="02070309020205020404" pitchFamily="49" charset="0"/>
              </a:rPr>
              <a:t>i</a:t>
            </a:r>
            <a:r>
              <a:rPr lang="zh-CN" altLang="zh-CN" sz="2400" dirty="0">
                <a:ea typeface="宋体" panose="02010600030101010101" pitchFamily="2" charset="-122"/>
              </a:rPr>
              <a:t>的类型为</a:t>
            </a:r>
            <a:r>
              <a:rPr lang="zh-CN" altLang="zh-CN" sz="2400" dirty="0">
                <a:latin typeface="Courier New" panose="02070309020205020404" pitchFamily="49" charset="0"/>
                <a:ea typeface="宋体" panose="02010600030101010101" pitchFamily="2" charset="-122"/>
                <a:cs typeface="Courier New" panose="02070309020205020404" pitchFamily="49" charset="0"/>
              </a:rPr>
              <a:t>int </a:t>
            </a:r>
            <a:r>
              <a:rPr lang="zh-CN" altLang="zh-CN" sz="2400" dirty="0">
                <a:ea typeface="宋体" panose="02010600030101010101" pitchFamily="2" charset="-122"/>
              </a:rPr>
              <a:t>，则通常的算术转换将应用于表达式</a:t>
            </a:r>
            <a:r>
              <a:rPr lang="en-US" altLang="zh-CN" sz="2400" dirty="0">
                <a:latin typeface="Courier New" panose="02070309020205020404" pitchFamily="49" charset="0"/>
                <a:ea typeface="宋体" panose="02010600030101010101" pitchFamily="2" charset="-122"/>
                <a:cs typeface="Courier New" panose="02070309020205020404" pitchFamily="49" charset="0"/>
              </a:rPr>
              <a:t>f</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a:ea typeface="宋体" panose="02010600030101010101" pitchFamily="2" charset="-122"/>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zh-CN" altLang="zh-CN" sz="2400" dirty="0">
                <a:latin typeface="Courier New" panose="02070309020205020404" pitchFamily="49" charset="0"/>
                <a:ea typeface="宋体" panose="02010600030101010101" pitchFamily="2" charset="-122"/>
                <a:cs typeface="Courier New" panose="02070309020205020404" pitchFamily="49" charset="0"/>
              </a:rPr>
              <a:t>中的操作数</a:t>
            </a:r>
            <a:r>
              <a:rPr lang="zh-CN" altLang="zh-CN" sz="2400" dirty="0">
                <a:ea typeface="宋体" panose="02010600030101010101" pitchFamily="2" charset="-122"/>
              </a:rPr>
              <a:t>。</a:t>
            </a:r>
          </a:p>
          <a:p>
            <a:r>
              <a:rPr lang="zh-CN" altLang="zh-CN" sz="2400" dirty="0">
                <a:ea typeface="宋体" panose="02010600030101010101" pitchFamily="2" charset="-122"/>
              </a:rPr>
              <a:t>显然，将</a:t>
            </a:r>
            <a:r>
              <a:rPr lang="zh-CN" altLang="zh-CN" sz="2400" dirty="0">
                <a:latin typeface="Courier New" panose="02070309020205020404" pitchFamily="49" charset="0"/>
                <a:ea typeface="宋体" panose="02010600030101010101" pitchFamily="2" charset="-122"/>
                <a:cs typeface="Courier New" panose="02070309020205020404" pitchFamily="49" charset="0"/>
              </a:rPr>
              <a:t>i转换为float</a:t>
            </a:r>
            <a:r>
              <a:rPr lang="zh-CN" altLang="zh-CN" sz="2400" dirty="0">
                <a:ea typeface="宋体" panose="02010600030101010101" pitchFamily="2" charset="-122"/>
              </a:rPr>
              <a:t>类型（匹配</a:t>
            </a:r>
            <a:r>
              <a:rPr lang="zh-CN" altLang="zh-CN" sz="2400" dirty="0">
                <a:latin typeface="Courier New" panose="02070309020205020404" pitchFamily="49" charset="0"/>
                <a:ea typeface="宋体" panose="02010600030101010101" pitchFamily="2" charset="-122"/>
                <a:cs typeface="Courier New" panose="02070309020205020404" pitchFamily="49" charset="0"/>
              </a:rPr>
              <a:t>f</a:t>
            </a:r>
            <a:r>
              <a:rPr lang="zh-CN" altLang="zh-CN" sz="2400" dirty="0">
                <a:ea typeface="宋体" panose="02010600030101010101" pitchFamily="2" charset="-122"/>
              </a:rPr>
              <a:t>的类型）而不是将</a:t>
            </a:r>
            <a:r>
              <a:rPr lang="zh-CN" altLang="zh-CN" sz="2400" dirty="0">
                <a:latin typeface="Courier New" panose="02070309020205020404" pitchFamily="49" charset="0"/>
                <a:ea typeface="宋体" panose="02010600030101010101" pitchFamily="2" charset="-122"/>
                <a:cs typeface="Courier New" panose="02070309020205020404" pitchFamily="49" charset="0"/>
              </a:rPr>
              <a:t>f转换为int</a:t>
            </a:r>
            <a:r>
              <a:rPr lang="zh-CN" altLang="zh-CN" sz="2400" dirty="0">
                <a:ea typeface="宋体" panose="02010600030101010101" pitchFamily="2" charset="-122"/>
              </a:rPr>
              <a:t>类型（匹配</a:t>
            </a:r>
            <a:r>
              <a:rPr lang="zh-CN" altLang="zh-CN" sz="2400" dirty="0">
                <a:latin typeface="Courier New" panose="02070309020205020404" pitchFamily="49" charset="0"/>
                <a:ea typeface="宋体" panose="02010600030101010101" pitchFamily="2" charset="-122"/>
                <a:cs typeface="Courier New" panose="02070309020205020404" pitchFamily="49" charset="0"/>
              </a:rPr>
              <a:t>i</a:t>
            </a:r>
            <a:r>
              <a:rPr lang="zh-CN" altLang="zh-CN" sz="2400" dirty="0">
                <a:ea typeface="宋体" panose="02010600030101010101" pitchFamily="2" charset="-122"/>
              </a:rPr>
              <a:t>的类型）更安全。</a:t>
            </a:r>
          </a:p>
          <a:p>
            <a:pPr lvl="1"/>
            <a:r>
              <a:rPr lang="zh-CN" altLang="zh-CN" sz="2000" dirty="0">
                <a:ea typeface="宋体" panose="02010600030101010101" pitchFamily="2" charset="-122"/>
              </a:rPr>
              <a:t>当整数转换为</a:t>
            </a:r>
            <a:r>
              <a:rPr lang="zh-CN" altLang="zh-CN" sz="2000" dirty="0">
                <a:latin typeface="Courier New" panose="02070309020205020404" pitchFamily="49" charset="0"/>
                <a:ea typeface="宋体" panose="02010600030101010101" pitchFamily="2" charset="-122"/>
                <a:cs typeface="Courier New" panose="02070309020205020404" pitchFamily="49" charset="0"/>
              </a:rPr>
              <a:t>float</a:t>
            </a:r>
            <a:r>
              <a:rPr lang="zh-CN" altLang="zh-CN" sz="2000" dirty="0">
                <a:ea typeface="宋体" panose="02010600030101010101" pitchFamily="2" charset="-122"/>
              </a:rPr>
              <a:t>时，可能发生的最坏情况是精度的轻微损失。</a:t>
            </a:r>
          </a:p>
          <a:p>
            <a:pPr lvl="1"/>
            <a:r>
              <a:rPr lang="zh-CN" altLang="zh-CN" sz="2000" dirty="0">
                <a:ea typeface="宋体" panose="02010600030101010101" pitchFamily="2" charset="-122"/>
              </a:rPr>
              <a:t>另一方面，将浮点数转换为</a:t>
            </a:r>
            <a:r>
              <a:rPr lang="zh-CN" altLang="zh-CN" sz="2000" dirty="0">
                <a:latin typeface="Courier New" panose="02070309020205020404" pitchFamily="49" charset="0"/>
                <a:ea typeface="宋体" panose="02010600030101010101" pitchFamily="2" charset="-122"/>
                <a:cs typeface="Courier New" panose="02070309020205020404" pitchFamily="49" charset="0"/>
              </a:rPr>
              <a:t>int会导致数字的小数部分丢失。</a:t>
            </a:r>
            <a:r>
              <a:rPr lang="zh-CN" altLang="zh-CN" sz="2000" dirty="0">
                <a:ea typeface="宋体" panose="02010600030101010101" pitchFamily="2" charset="-122"/>
              </a:rPr>
              <a:t>更糟糕的是，如果原始数字大于可能的最大整数或小于最小整数，则结果将毫无意义。</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BB86820C-C1AE-0B6F-D259-56777F3A03E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F483DEB-B353-0BE4-726C-9E8137DF13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D37C6C-97C8-154E-BB92-E666CECF2593}"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C99878D-A25B-A2D5-615B-5B7D519772D4}"/>
              </a:ext>
            </a:extLst>
          </p:cNvPr>
          <p:cNvSpPr>
            <a:spLocks noGrp="1"/>
          </p:cNvSpPr>
          <p:nvPr>
            <p:ph type="title"/>
          </p:nvPr>
        </p:nvSpPr>
        <p:spPr/>
        <p:txBody>
          <a:bodyPr/>
          <a:lstStyle/>
          <a:p>
            <a:r>
              <a:rPr lang="zh-CN" altLang="zh-CN">
                <a:ea typeface="宋体" panose="02010600030101010101" pitchFamily="2" charset="-122"/>
              </a:rPr>
              <a:t>通常的算术转换</a:t>
            </a:r>
          </a:p>
        </p:txBody>
      </p:sp>
      <p:sp>
        <p:nvSpPr>
          <p:cNvPr id="3" name="Content Placeholder 2">
            <a:extLst>
              <a:ext uri="{FF2B5EF4-FFF2-40B4-BE49-F238E27FC236}">
                <a16:creationId xmlns:a16="http://schemas.microsoft.com/office/drawing/2014/main" id="{9078860B-FCD2-3107-C42B-C4D56FFBCC30}"/>
              </a:ext>
            </a:extLst>
          </p:cNvPr>
          <p:cNvSpPr>
            <a:spLocks noGrp="1"/>
          </p:cNvSpPr>
          <p:nvPr>
            <p:ph idx="1"/>
          </p:nvPr>
        </p:nvSpPr>
        <p:spPr/>
        <p:txBody>
          <a:bodyPr/>
          <a:lstStyle/>
          <a:p>
            <a:pPr>
              <a:defRPr/>
            </a:pPr>
            <a:r>
              <a:rPr lang="zh-CN" sz="2300" dirty="0"/>
              <a:t>常用算术转换背后的策略：将操作数转换为可以安全容纳两个值的“最窄”类型。</a:t>
            </a:r>
          </a:p>
          <a:p>
            <a:pPr>
              <a:defRPr/>
            </a:pPr>
            <a:r>
              <a:rPr lang="zh-CN" sz="2300" dirty="0"/>
              <a:t>操作数类型通常可以通过将较窄类型的操作数转换为另一个操作数的类型来匹配（此行为称为</a:t>
            </a:r>
            <a:r>
              <a:rPr lang="zh-CN" sz="2300" b="1" i="1" dirty="0"/>
              <a:t>提升</a:t>
            </a:r>
            <a:r>
              <a:rPr lang="zh-CN" sz="2300" dirty="0"/>
              <a:t>）。</a:t>
            </a:r>
          </a:p>
          <a:p>
            <a:pPr>
              <a:defRPr/>
            </a:pPr>
            <a:r>
              <a:rPr lang="zh-CN" sz="2300" dirty="0"/>
              <a:t>常见的提升包括</a:t>
            </a:r>
            <a:r>
              <a:rPr lang="zh-CN" sz="2300" b="1" i="1" dirty="0"/>
              <a:t>整</a:t>
            </a:r>
            <a:r>
              <a:rPr lang="zh-CN" altLang="en-US" sz="2300" b="1" i="1" dirty="0"/>
              <a:t>型</a:t>
            </a:r>
            <a:r>
              <a:rPr lang="zh-CN" sz="2300" b="1" i="1" dirty="0"/>
              <a:t>提升，</a:t>
            </a:r>
            <a:r>
              <a:rPr lang="zh-CN" sz="2300" dirty="0"/>
              <a:t>它将字符或短整</a:t>
            </a:r>
            <a:r>
              <a:rPr lang="zh-CN" altLang="en-US" sz="2300" dirty="0"/>
              <a:t>型</a:t>
            </a:r>
            <a:r>
              <a:rPr lang="zh-CN" sz="2300" dirty="0"/>
              <a:t>转换为</a:t>
            </a:r>
            <a:r>
              <a:rPr lang="zh-CN" sz="2300" dirty="0">
                <a:latin typeface="Courier New" pitchFamily="49" charset="0"/>
                <a:cs typeface="Courier New" pitchFamily="49" charset="0"/>
              </a:rPr>
              <a:t>int</a:t>
            </a:r>
            <a:r>
              <a:rPr lang="zh-CN" altLang="en-US" sz="2300" dirty="0"/>
              <a:t>类型</a:t>
            </a:r>
            <a:r>
              <a:rPr lang="zh-CN" sz="2300" dirty="0"/>
              <a:t>（或</a:t>
            </a:r>
            <a:r>
              <a:rPr lang="zh-CN" altLang="zh-CN" sz="2300" dirty="0"/>
              <a:t>在某些情况下转换为</a:t>
            </a:r>
            <a:r>
              <a:rPr lang="en-US" altLang="zh-CN" sz="2300" dirty="0">
                <a:latin typeface="Courier New" pitchFamily="49" charset="0"/>
                <a:cs typeface="Courier New" pitchFamily="49" charset="0"/>
              </a:rPr>
              <a:t>unsigned</a:t>
            </a:r>
            <a:r>
              <a:rPr lang="en-US" altLang="zh-CN" sz="2300" dirty="0"/>
              <a:t> </a:t>
            </a:r>
            <a:r>
              <a:rPr lang="en-US" altLang="zh-CN" sz="2300" dirty="0">
                <a:latin typeface="Courier New" pitchFamily="49" charset="0"/>
                <a:cs typeface="Courier New" pitchFamily="49" charset="0"/>
              </a:rPr>
              <a:t>int</a:t>
            </a:r>
            <a:r>
              <a:rPr lang="zh-CN" sz="2300" dirty="0"/>
              <a:t>）。</a:t>
            </a:r>
          </a:p>
          <a:p>
            <a:pPr>
              <a:defRPr/>
            </a:pPr>
            <a:r>
              <a:rPr lang="zh-CN" sz="2300" dirty="0"/>
              <a:t>执行通常的算术转换的规则可以分为两种情况：</a:t>
            </a:r>
          </a:p>
          <a:p>
            <a:pPr lvl="1">
              <a:spcBef>
                <a:spcPts val="300"/>
              </a:spcBef>
              <a:defRPr/>
            </a:pPr>
            <a:r>
              <a:rPr lang="zh-CN" sz="1900" dirty="0">
                <a:ea typeface="+mn-ea"/>
                <a:cs typeface="+mn-cs"/>
              </a:rPr>
              <a:t>任一操作数的类型是浮点类型。</a:t>
            </a:r>
          </a:p>
          <a:p>
            <a:pPr lvl="1">
              <a:spcBef>
                <a:spcPts val="300"/>
              </a:spcBef>
              <a:defRPr/>
            </a:pPr>
            <a:r>
              <a:rPr lang="zh-CN" sz="1900" dirty="0">
                <a:ea typeface="+mn-ea"/>
                <a:cs typeface="+mn-cs"/>
              </a:rPr>
              <a:t>两种操作数类型都不是浮点类型。</a:t>
            </a:r>
            <a:endParaRPr lang="en-US" sz="1900" dirty="0"/>
          </a:p>
        </p:txBody>
      </p:sp>
      <p:sp>
        <p:nvSpPr>
          <p:cNvPr id="4" name="Footer Placeholder 3">
            <a:extLst>
              <a:ext uri="{FF2B5EF4-FFF2-40B4-BE49-F238E27FC236}">
                <a16:creationId xmlns:a16="http://schemas.microsoft.com/office/drawing/2014/main" id="{4A0CA4E9-A0E9-58C4-E251-CE4C1C08F7E5}"/>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03B8C84-90E4-E06B-9562-B8AEB4B5C7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5BB616-6B17-FA46-96C9-7FC8379E2F84}"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10B0DB04-930F-F1D8-B136-00B721848CA7}"/>
              </a:ext>
            </a:extLst>
          </p:cNvPr>
          <p:cNvSpPr>
            <a:spLocks noGrp="1"/>
          </p:cNvSpPr>
          <p:nvPr>
            <p:ph type="title"/>
          </p:nvPr>
        </p:nvSpPr>
        <p:spPr/>
        <p:txBody>
          <a:bodyPr/>
          <a:lstStyle/>
          <a:p>
            <a:r>
              <a:rPr lang="zh-CN" altLang="zh-CN">
                <a:ea typeface="宋体" panose="02010600030101010101" pitchFamily="2" charset="-122"/>
              </a:rPr>
              <a:t>通常的算术转换</a:t>
            </a:r>
          </a:p>
        </p:txBody>
      </p:sp>
      <p:sp>
        <p:nvSpPr>
          <p:cNvPr id="3" name="Content Placeholder 2">
            <a:extLst>
              <a:ext uri="{FF2B5EF4-FFF2-40B4-BE49-F238E27FC236}">
                <a16:creationId xmlns:a16="http://schemas.microsoft.com/office/drawing/2014/main" id="{9101E94A-BEBC-AD35-FE40-D506D427F0F7}"/>
              </a:ext>
            </a:extLst>
          </p:cNvPr>
          <p:cNvSpPr>
            <a:spLocks noGrp="1"/>
          </p:cNvSpPr>
          <p:nvPr>
            <p:ph idx="1"/>
          </p:nvPr>
        </p:nvSpPr>
        <p:spPr/>
        <p:txBody>
          <a:bodyPr/>
          <a:lstStyle/>
          <a:p>
            <a:pPr>
              <a:defRPr/>
            </a:pPr>
            <a:r>
              <a:rPr lang="zh-CN" b="1" i="1" dirty="0"/>
              <a:t>任一操作数的类型是浮点类型。</a:t>
            </a:r>
          </a:p>
          <a:p>
            <a:pPr lvl="1">
              <a:defRPr/>
            </a:pPr>
            <a:r>
              <a:rPr lang="zh-CN" dirty="0">
                <a:ea typeface="+mn-ea"/>
                <a:cs typeface="+mn-cs"/>
              </a:rPr>
              <a:t>如果一个操作数的类型为</a:t>
            </a:r>
            <a:r>
              <a:rPr lang="zh-CN" dirty="0">
                <a:latin typeface="Courier New" pitchFamily="49" charset="0"/>
                <a:ea typeface="+mn-ea"/>
                <a:cs typeface="Courier New" pitchFamily="49" charset="0"/>
              </a:rPr>
              <a:t>long</a:t>
            </a:r>
            <a:r>
              <a:rPr lang="zh-CN" dirty="0">
                <a:ea typeface="+mn-ea"/>
                <a:cs typeface="+mn-cs"/>
              </a:rPr>
              <a:t> </a:t>
            </a:r>
            <a:r>
              <a:rPr lang="zh-CN" dirty="0">
                <a:latin typeface="Courier New" pitchFamily="49" charset="0"/>
                <a:ea typeface="+mn-ea"/>
                <a:cs typeface="Courier New" pitchFamily="49" charset="0"/>
              </a:rPr>
              <a:t>double</a:t>
            </a:r>
            <a:r>
              <a:rPr lang="zh-CN" dirty="0">
                <a:ea typeface="+mn-ea"/>
                <a:cs typeface="+mn-cs"/>
              </a:rPr>
              <a:t>，然后将另一个操作数转换为</a:t>
            </a:r>
            <a:r>
              <a:rPr lang="zh-CN" dirty="0">
                <a:latin typeface="Courier New" pitchFamily="49" charset="0"/>
                <a:ea typeface="+mn-ea"/>
                <a:cs typeface="Courier New" pitchFamily="49" charset="0"/>
              </a:rPr>
              <a:t>long</a:t>
            </a:r>
            <a:r>
              <a:rPr lang="zh-CN" altLang="zh-CN" dirty="0">
                <a:latin typeface="Courier New" pitchFamily="49" charset="0"/>
                <a:ea typeface="+mn-ea"/>
                <a:cs typeface="Courier New" pitchFamily="49" charset="0"/>
              </a:rPr>
              <a:t> double</a:t>
            </a:r>
            <a:r>
              <a:rPr lang="zh-CN" altLang="en-US" dirty="0">
                <a:ea typeface="+mn-ea"/>
                <a:cs typeface="+mn-cs"/>
              </a:rPr>
              <a:t>类型</a:t>
            </a:r>
            <a:r>
              <a:rPr lang="zh-CN" dirty="0">
                <a:ea typeface="+mn-ea"/>
                <a:cs typeface="+mn-cs"/>
              </a:rPr>
              <a:t>。</a:t>
            </a:r>
          </a:p>
          <a:p>
            <a:pPr lvl="1">
              <a:defRPr/>
            </a:pPr>
            <a:r>
              <a:rPr lang="zh-CN" dirty="0">
                <a:ea typeface="+mn-ea"/>
                <a:cs typeface="+mn-cs"/>
              </a:rPr>
              <a:t>否则，如果一个操作数的类型为</a:t>
            </a:r>
            <a:r>
              <a:rPr lang="zh-CN" dirty="0">
                <a:latin typeface="Courier New" pitchFamily="49" charset="0"/>
                <a:ea typeface="+mn-ea"/>
                <a:cs typeface="Courier New" pitchFamily="49" charset="0"/>
              </a:rPr>
              <a:t>double</a:t>
            </a:r>
            <a:r>
              <a:rPr lang="zh-CN" dirty="0">
                <a:ea typeface="+mn-ea"/>
                <a:cs typeface="+mn-cs"/>
              </a:rPr>
              <a:t>，则将另一个操作数转换为</a:t>
            </a:r>
            <a:r>
              <a:rPr lang="zh-CN" dirty="0">
                <a:latin typeface="Courier New" pitchFamily="49" charset="0"/>
                <a:ea typeface="+mn-ea"/>
                <a:cs typeface="Courier New" pitchFamily="49" charset="0"/>
              </a:rPr>
              <a:t>double</a:t>
            </a:r>
            <a:r>
              <a:rPr lang="zh-CN" altLang="en-US" dirty="0">
                <a:ea typeface="+mn-ea"/>
                <a:cs typeface="+mn-cs"/>
              </a:rPr>
              <a:t>类型</a:t>
            </a:r>
            <a:r>
              <a:rPr lang="zh-CN" dirty="0">
                <a:ea typeface="+mn-ea"/>
                <a:cs typeface="+mn-cs"/>
              </a:rPr>
              <a:t>。</a:t>
            </a:r>
          </a:p>
          <a:p>
            <a:pPr lvl="1">
              <a:defRPr/>
            </a:pPr>
            <a:r>
              <a:rPr lang="zh-CN" dirty="0">
                <a:ea typeface="+mn-ea"/>
                <a:cs typeface="+mn-cs"/>
              </a:rPr>
              <a:t>否则，如果一个操作数的类型为</a:t>
            </a:r>
            <a:r>
              <a:rPr lang="zh-CN" dirty="0">
                <a:latin typeface="Courier New" pitchFamily="49" charset="0"/>
                <a:ea typeface="+mn-ea"/>
                <a:cs typeface="Courier New" pitchFamily="49" charset="0"/>
              </a:rPr>
              <a:t>float</a:t>
            </a:r>
            <a:r>
              <a:rPr lang="zh-CN" dirty="0">
                <a:ea typeface="+mn-ea"/>
                <a:cs typeface="+mn-cs"/>
              </a:rPr>
              <a:t>，则将另一个操作数转换为</a:t>
            </a:r>
            <a:r>
              <a:rPr lang="zh-CN" dirty="0">
                <a:latin typeface="Courier New" pitchFamily="49" charset="0"/>
                <a:ea typeface="+mn-ea"/>
                <a:cs typeface="Courier New" pitchFamily="49" charset="0"/>
              </a:rPr>
              <a:t>float</a:t>
            </a:r>
            <a:r>
              <a:rPr lang="zh-CN" altLang="en-US" dirty="0">
                <a:ea typeface="+mn-ea"/>
                <a:cs typeface="+mn-cs"/>
              </a:rPr>
              <a:t>类型</a:t>
            </a:r>
            <a:r>
              <a:rPr lang="zh-CN" dirty="0">
                <a:ea typeface="+mn-ea"/>
                <a:cs typeface="+mn-cs"/>
              </a:rPr>
              <a:t>。</a:t>
            </a:r>
          </a:p>
          <a:p>
            <a:pPr>
              <a:defRPr/>
            </a:pPr>
            <a:r>
              <a:rPr lang="zh-CN" dirty="0"/>
              <a:t>示例：如果一个操作数的类型为</a:t>
            </a:r>
            <a:r>
              <a:rPr lang="zh-CN" dirty="0">
                <a:latin typeface="Courier New" pitchFamily="49" charset="0"/>
                <a:cs typeface="Courier New" pitchFamily="49" charset="0"/>
              </a:rPr>
              <a:t>long</a:t>
            </a:r>
            <a:r>
              <a:rPr lang="zh-CN" dirty="0"/>
              <a:t> </a:t>
            </a:r>
            <a:r>
              <a:rPr lang="zh-CN" dirty="0">
                <a:latin typeface="Courier New" pitchFamily="49" charset="0"/>
                <a:cs typeface="Courier New" pitchFamily="49" charset="0"/>
              </a:rPr>
              <a:t>int</a:t>
            </a:r>
            <a:r>
              <a:rPr lang="zh-CN" altLang="zh-CN" dirty="0"/>
              <a:t>，</a:t>
            </a:r>
            <a:r>
              <a:rPr lang="zh-CN" dirty="0"/>
              <a:t>另一个类型为</a:t>
            </a:r>
            <a:r>
              <a:rPr lang="zh-CN" dirty="0">
                <a:latin typeface="Courier New" pitchFamily="49" charset="0"/>
                <a:cs typeface="Courier New" pitchFamily="49" charset="0"/>
              </a:rPr>
              <a:t>double</a:t>
            </a:r>
            <a:r>
              <a:rPr lang="zh-CN" dirty="0"/>
              <a:t>，</a:t>
            </a:r>
            <a:r>
              <a:rPr lang="zh-CN" dirty="0">
                <a:latin typeface="Courier New" pitchFamily="49" charset="0"/>
                <a:cs typeface="Courier New" pitchFamily="49" charset="0"/>
              </a:rPr>
              <a:t>long</a:t>
            </a:r>
            <a:r>
              <a:rPr lang="zh-CN" dirty="0"/>
              <a:t> </a:t>
            </a:r>
            <a:r>
              <a:rPr lang="zh-CN" dirty="0">
                <a:latin typeface="Courier New" pitchFamily="49" charset="0"/>
                <a:cs typeface="Courier New" pitchFamily="49" charset="0"/>
              </a:rPr>
              <a:t>int</a:t>
            </a:r>
            <a:r>
              <a:rPr lang="zh-CN" dirty="0"/>
              <a:t>操作数</a:t>
            </a:r>
            <a:r>
              <a:rPr lang="zh-CN" altLang="en-US" dirty="0"/>
              <a:t>会被</a:t>
            </a:r>
            <a:r>
              <a:rPr lang="zh-CN" dirty="0"/>
              <a:t>转换为</a:t>
            </a:r>
            <a:r>
              <a:rPr lang="zh-CN" dirty="0">
                <a:latin typeface="Courier New" pitchFamily="49" charset="0"/>
                <a:cs typeface="Courier New" pitchFamily="49" charset="0"/>
              </a:rPr>
              <a:t>double</a:t>
            </a:r>
            <a:r>
              <a:rPr lang="zh-CN" altLang="en-US" dirty="0"/>
              <a:t>类型</a:t>
            </a:r>
            <a:r>
              <a:rPr lang="zh-CN" dirty="0"/>
              <a:t>。</a:t>
            </a:r>
          </a:p>
        </p:txBody>
      </p:sp>
      <p:sp>
        <p:nvSpPr>
          <p:cNvPr id="4" name="Footer Placeholder 3">
            <a:extLst>
              <a:ext uri="{FF2B5EF4-FFF2-40B4-BE49-F238E27FC236}">
                <a16:creationId xmlns:a16="http://schemas.microsoft.com/office/drawing/2014/main" id="{E651A76F-9CAD-730C-6F8F-BB88F6FCBB3B}"/>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5D3267C-A1C6-E528-4A81-1B0CC2E9F48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7854B5-712A-AE45-B12E-C8EF4B99571C}"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6F572ED2-4F4B-A66B-3AA2-A3C9B220EC30}"/>
              </a:ext>
            </a:extLst>
          </p:cNvPr>
          <p:cNvSpPr>
            <a:spLocks noGrp="1"/>
          </p:cNvSpPr>
          <p:nvPr>
            <p:ph type="title"/>
          </p:nvPr>
        </p:nvSpPr>
        <p:spPr/>
        <p:txBody>
          <a:bodyPr/>
          <a:lstStyle/>
          <a:p>
            <a:r>
              <a:rPr lang="zh-CN" altLang="zh-CN">
                <a:ea typeface="宋体" panose="02010600030101010101" pitchFamily="2" charset="-122"/>
              </a:rPr>
              <a:t>通常的算术转换</a:t>
            </a:r>
          </a:p>
        </p:txBody>
      </p:sp>
      <p:sp>
        <p:nvSpPr>
          <p:cNvPr id="81923" name="Content Placeholder 2">
            <a:extLst>
              <a:ext uri="{FF2B5EF4-FFF2-40B4-BE49-F238E27FC236}">
                <a16:creationId xmlns:a16="http://schemas.microsoft.com/office/drawing/2014/main" id="{CD938F14-E2F1-15BE-CEF2-36255DAA555E}"/>
              </a:ext>
            </a:extLst>
          </p:cNvPr>
          <p:cNvSpPr>
            <a:spLocks noGrp="1"/>
          </p:cNvSpPr>
          <p:nvPr>
            <p:ph idx="1"/>
          </p:nvPr>
        </p:nvSpPr>
        <p:spPr/>
        <p:txBody>
          <a:bodyPr/>
          <a:lstStyle/>
          <a:p>
            <a:r>
              <a:rPr lang="zh-CN" altLang="zh-CN" b="1" i="1" dirty="0">
                <a:ea typeface="宋体" panose="02010600030101010101" pitchFamily="2" charset="-122"/>
              </a:rPr>
              <a:t>两种操作数类型都不是浮点类型。</a:t>
            </a:r>
            <a:r>
              <a:rPr lang="zh-CN" altLang="zh-CN" dirty="0">
                <a:ea typeface="宋体" panose="02010600030101010101" pitchFamily="2" charset="-122"/>
              </a:rPr>
              <a:t>首先对两个操作数执行</a:t>
            </a:r>
            <a:r>
              <a:rPr lang="zh-CN" altLang="en-US" dirty="0">
                <a:ea typeface="宋体" panose="02010600030101010101" pitchFamily="2" charset="-122"/>
              </a:rPr>
              <a:t>整型</a:t>
            </a:r>
            <a:r>
              <a:rPr lang="zh-CN" altLang="zh-CN" dirty="0">
                <a:ea typeface="宋体" panose="02010600030101010101" pitchFamily="2" charset="-122"/>
              </a:rPr>
              <a:t>提升。</a:t>
            </a:r>
          </a:p>
          <a:p>
            <a:r>
              <a:rPr lang="zh-CN" altLang="zh-CN" dirty="0">
                <a:ea typeface="宋体" panose="02010600030101010101" pitchFamily="2" charset="-122"/>
              </a:rPr>
              <a:t>然后使用下图提升类型较窄的操作数：</a:t>
            </a:r>
          </a:p>
          <a:p>
            <a:pPr algn="ctr">
              <a:lnSpc>
                <a:spcPct val="80000"/>
              </a:lnSpc>
              <a:spcBef>
                <a:spcPts val="1200"/>
              </a:spcBef>
              <a:buFontTx/>
              <a:buNone/>
            </a:pP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lgn="ct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a:t>
            </a:r>
          </a:p>
          <a:p>
            <a:pPr algn="ctr">
              <a:lnSpc>
                <a:spcPct val="80000"/>
              </a:lnSpc>
              <a:spcBef>
                <a:spcPts val="600"/>
              </a:spcBef>
              <a:buFontTx/>
              <a:buNone/>
            </a:pPr>
            <a:endParaRPr lang="en-US" altLang="zh-CN" sz="2400" dirty="0">
              <a:ea typeface="宋体" panose="02010600030101010101" pitchFamily="2" charset="-122"/>
            </a:endParaRPr>
          </a:p>
          <a:p>
            <a:pPr algn="ct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long</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a:t>
            </a:r>
          </a:p>
          <a:p>
            <a:pPr algn="ctr">
              <a:lnSpc>
                <a:spcPct val="80000"/>
              </a:lnSpc>
              <a:spcBef>
                <a:spcPts val="600"/>
              </a:spcBef>
              <a:buFontTx/>
              <a:buNone/>
            </a:pP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lgn="ct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unsigned</a:t>
            </a:r>
            <a:r>
              <a:rPr lang="en-US" altLang="zh-CN" sz="2400" dirty="0">
                <a:ea typeface="宋体" panose="02010600030101010101" pitchFamily="2" charset="-122"/>
              </a:rPr>
              <a:t> </a:t>
            </a:r>
            <a:r>
              <a:rPr lang="en-US" altLang="zh-CN" sz="2400" dirty="0">
                <a:latin typeface="Courier New" panose="02070309020205020404" pitchFamily="49" charset="0"/>
                <a:ea typeface="宋体" panose="02010600030101010101" pitchFamily="2" charset="-122"/>
                <a:cs typeface="Courier New" panose="02070309020205020404" pitchFamily="49" charset="0"/>
              </a:rPr>
              <a:t>int</a:t>
            </a:r>
          </a:p>
          <a:p>
            <a:pPr algn="ctr">
              <a:lnSpc>
                <a:spcPct val="80000"/>
              </a:lnSpc>
              <a:spcBef>
                <a:spcPts val="600"/>
              </a:spcBef>
              <a:buFontTx/>
              <a:buNone/>
            </a:pPr>
            <a:endParaRPr lang="en-US" altLang="zh-CN" sz="2400" dirty="0">
              <a:ea typeface="宋体" panose="02010600030101010101" pitchFamily="2" charset="-122"/>
            </a:endParaRPr>
          </a:p>
          <a:p>
            <a:pPr algn="ct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int</a:t>
            </a:r>
            <a:endParaRPr lang="en-US" altLang="zh-CN" sz="2400" dirty="0">
              <a:ea typeface="宋体" panose="02010600030101010101" pitchFamily="2" charset="-122"/>
            </a:endParaRP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84B4B27A-4F2A-A68C-2A86-DF8016AE7AC7}"/>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B473E65-4953-6252-6A38-00474C97975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CA31BD-54AD-464F-9D7F-203BA7A04638}" type="slidenum">
              <a:rPr lang="en-US" altLang="zh-CN" sz="1200">
                <a:latin typeface="Arial" panose="020B0604020202020204" pitchFamily="34" charset="0"/>
              </a:rPr>
              <a:pPr/>
              <a:t>68</a:t>
            </a:fld>
            <a:endParaRPr lang="en-US" altLang="zh-CN" sz="1800"/>
          </a:p>
        </p:txBody>
      </p:sp>
      <p:cxnSp>
        <p:nvCxnSpPr>
          <p:cNvPr id="81926" name="Straight Arrow Connector 6">
            <a:extLst>
              <a:ext uri="{FF2B5EF4-FFF2-40B4-BE49-F238E27FC236}">
                <a16:creationId xmlns:a16="http://schemas.microsoft.com/office/drawing/2014/main" id="{46DA7926-806D-BA4E-0502-B0A3272FA493}"/>
              </a:ext>
            </a:extLst>
          </p:cNvPr>
          <p:cNvCxnSpPr>
            <a:cxnSpLocks noChangeShapeType="1"/>
          </p:cNvCxnSpPr>
          <p:nvPr/>
        </p:nvCxnSpPr>
        <p:spPr bwMode="auto">
          <a:xfrm rot="5400000" flipH="1" flipV="1">
            <a:off x="4420394" y="4026694"/>
            <a:ext cx="3048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81927" name="Straight Arrow Connector 7">
            <a:extLst>
              <a:ext uri="{FF2B5EF4-FFF2-40B4-BE49-F238E27FC236}">
                <a16:creationId xmlns:a16="http://schemas.microsoft.com/office/drawing/2014/main" id="{4384303A-3C85-B290-720E-4B8AC3355AB6}"/>
              </a:ext>
            </a:extLst>
          </p:cNvPr>
          <p:cNvCxnSpPr>
            <a:cxnSpLocks noChangeShapeType="1"/>
          </p:cNvCxnSpPr>
          <p:nvPr/>
        </p:nvCxnSpPr>
        <p:spPr bwMode="auto">
          <a:xfrm rot="5400000" flipH="1" flipV="1">
            <a:off x="4418807" y="4787106"/>
            <a:ext cx="304800" cy="15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81928" name="Straight Arrow Connector 8">
            <a:extLst>
              <a:ext uri="{FF2B5EF4-FFF2-40B4-BE49-F238E27FC236}">
                <a16:creationId xmlns:a16="http://schemas.microsoft.com/office/drawing/2014/main" id="{A1540B87-2176-7E04-3131-EB437C9F9F28}"/>
              </a:ext>
            </a:extLst>
          </p:cNvPr>
          <p:cNvCxnSpPr>
            <a:cxnSpLocks noChangeShapeType="1"/>
          </p:cNvCxnSpPr>
          <p:nvPr/>
        </p:nvCxnSpPr>
        <p:spPr bwMode="auto">
          <a:xfrm rot="5400000" flipH="1" flipV="1">
            <a:off x="4433094" y="5498306"/>
            <a:ext cx="3048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864C128A-8FF7-E27E-C81B-3B2FF05290E2}"/>
              </a:ext>
            </a:extLst>
          </p:cNvPr>
          <p:cNvSpPr>
            <a:spLocks noGrp="1"/>
          </p:cNvSpPr>
          <p:nvPr>
            <p:ph type="title"/>
          </p:nvPr>
        </p:nvSpPr>
        <p:spPr/>
        <p:txBody>
          <a:bodyPr/>
          <a:lstStyle/>
          <a:p>
            <a:r>
              <a:rPr lang="zh-CN" altLang="zh-CN">
                <a:ea typeface="宋体" panose="02010600030101010101" pitchFamily="2" charset="-122"/>
              </a:rPr>
              <a:t>通常的算术转换</a:t>
            </a:r>
          </a:p>
        </p:txBody>
      </p:sp>
      <p:sp>
        <p:nvSpPr>
          <p:cNvPr id="82947" name="Content Placeholder 2">
            <a:extLst>
              <a:ext uri="{FF2B5EF4-FFF2-40B4-BE49-F238E27FC236}">
                <a16:creationId xmlns:a16="http://schemas.microsoft.com/office/drawing/2014/main" id="{7ED5EA96-3BE5-EFFE-2D41-F0F194D19432}"/>
              </a:ext>
            </a:extLst>
          </p:cNvPr>
          <p:cNvSpPr>
            <a:spLocks noGrp="1"/>
          </p:cNvSpPr>
          <p:nvPr>
            <p:ph idx="1"/>
          </p:nvPr>
        </p:nvSpPr>
        <p:spPr/>
        <p:txBody>
          <a:bodyPr/>
          <a:lstStyle/>
          <a:p>
            <a:r>
              <a:rPr lang="zh-CN" altLang="zh-CN">
                <a:ea typeface="宋体" panose="02010600030101010101" pitchFamily="2" charset="-122"/>
              </a:rPr>
              <a:t>当有符号操作数与无符号操作数组合时，有符号操作数将转换为无符号值。</a:t>
            </a:r>
          </a:p>
          <a:p>
            <a:r>
              <a:rPr lang="zh-CN" altLang="zh-CN">
                <a:ea typeface="宋体" panose="02010600030101010101" pitchFamily="2" charset="-122"/>
              </a:rPr>
              <a:t>此规则可能会导致晦涩的编程错误。</a:t>
            </a:r>
          </a:p>
          <a:p>
            <a:r>
              <a:rPr lang="zh-CN" altLang="zh-CN">
                <a:ea typeface="宋体" panose="02010600030101010101" pitchFamily="2" charset="-122"/>
              </a:rPr>
              <a:t>最好尽可能少地使用无符号整数，尤其是不要将它们与有符号整数混合。</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A256D0C-C35D-8673-5065-718904022BF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E10DA11-2FFB-9D89-92D2-BDB10E507A1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9B7E7C-9F06-FB45-B673-E5CFB62AECA5}"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438E8A4-1145-4779-04AF-B905C7EF70E2}"/>
              </a:ext>
            </a:extLst>
          </p:cNvPr>
          <p:cNvSpPr>
            <a:spLocks noGrp="1"/>
          </p:cNvSpPr>
          <p:nvPr>
            <p:ph type="title"/>
          </p:nvPr>
        </p:nvSpPr>
        <p:spPr/>
        <p:txBody>
          <a:bodyPr/>
          <a:lstStyle/>
          <a:p>
            <a:r>
              <a:rPr lang="zh-CN" altLang="zh-CN">
                <a:ea typeface="宋体" panose="02010600030101010101" pitchFamily="2" charset="-122"/>
              </a:rPr>
              <a:t>整数类型</a:t>
            </a:r>
          </a:p>
        </p:txBody>
      </p:sp>
      <p:sp>
        <p:nvSpPr>
          <p:cNvPr id="3" name="Content Placeholder 2">
            <a:extLst>
              <a:ext uri="{FF2B5EF4-FFF2-40B4-BE49-F238E27FC236}">
                <a16:creationId xmlns:a16="http://schemas.microsoft.com/office/drawing/2014/main" id="{2AF84072-3CC7-E3A1-1DEE-0AC7990CE104}"/>
              </a:ext>
            </a:extLst>
          </p:cNvPr>
          <p:cNvSpPr>
            <a:spLocks noGrp="1"/>
          </p:cNvSpPr>
          <p:nvPr>
            <p:ph idx="1"/>
          </p:nvPr>
        </p:nvSpPr>
        <p:spPr>
          <a:xfrm>
            <a:off x="685800" y="1524000"/>
            <a:ext cx="7924800" cy="4800600"/>
          </a:xfrm>
        </p:spPr>
        <p:txBody>
          <a:bodyPr/>
          <a:lstStyle/>
          <a:p>
            <a:pPr>
              <a:defRPr/>
            </a:pPr>
            <a:r>
              <a:rPr lang="zh-CN" dirty="0"/>
              <a:t>六种整数类型中的每一种表示的值范围因机器而异。</a:t>
            </a:r>
          </a:p>
          <a:p>
            <a:pPr marL="342900" lvl="1" indent="-342900">
              <a:buFontTx/>
              <a:buChar char="•"/>
              <a:defRPr/>
            </a:pPr>
            <a:r>
              <a:rPr lang="zh-CN" sz="2800" dirty="0"/>
              <a:t>然而， </a:t>
            </a:r>
            <a:r>
              <a:rPr lang="zh-CN" sz="2800" dirty="0">
                <a:ea typeface="+mn-ea"/>
                <a:cs typeface="+mn-cs"/>
              </a:rPr>
              <a:t>C 标准要求</a:t>
            </a:r>
            <a:r>
              <a:rPr lang="en-US" altLang="zh-CN" sz="2800" dirty="0">
                <a:latin typeface="Courier New" pitchFamily="49" charset="0"/>
                <a:cs typeface="Courier New" pitchFamily="49" charset="0"/>
              </a:rPr>
              <a:t>short </a:t>
            </a:r>
            <a:r>
              <a:rPr lang="zh-CN" sz="2800" dirty="0">
                <a:latin typeface="Courier New" pitchFamily="49" charset="0"/>
                <a:ea typeface="+mn-ea"/>
                <a:cs typeface="Courier New" pitchFamily="49" charset="0"/>
              </a:rPr>
              <a:t>int </a:t>
            </a:r>
            <a:r>
              <a:rPr lang="zh-CN" sz="2800" dirty="0">
                <a:ea typeface="+mn-ea"/>
                <a:cs typeface="+mn-cs"/>
              </a:rPr>
              <a:t>、 </a:t>
            </a:r>
            <a:r>
              <a:rPr lang="zh-CN" sz="2800" dirty="0">
                <a:latin typeface="Courier New" pitchFamily="49" charset="0"/>
                <a:ea typeface="+mn-ea"/>
                <a:cs typeface="Courier New" pitchFamily="49" charset="0"/>
              </a:rPr>
              <a:t>int</a:t>
            </a:r>
            <a:r>
              <a:rPr lang="zh-CN" sz="2800" dirty="0">
                <a:ea typeface="+mn-ea"/>
                <a:cs typeface="+mn-cs"/>
              </a:rPr>
              <a:t>和</a:t>
            </a:r>
            <a:r>
              <a:rPr lang="zh-CN" sz="2800" dirty="0">
                <a:latin typeface="Courier New" pitchFamily="49" charset="0"/>
                <a:ea typeface="+mn-ea"/>
                <a:cs typeface="Courier New" pitchFamily="49" charset="0"/>
              </a:rPr>
              <a:t>long</a:t>
            </a:r>
            <a:r>
              <a:rPr lang="zh-CN" sz="2800" dirty="0">
                <a:ea typeface="+mn-ea"/>
                <a:cs typeface="+mn-cs"/>
              </a:rPr>
              <a:t> </a:t>
            </a:r>
            <a:r>
              <a:rPr lang="zh-CN" sz="2800" dirty="0">
                <a:latin typeface="Courier New" pitchFamily="49" charset="0"/>
                <a:ea typeface="+mn-ea"/>
                <a:cs typeface="Courier New" pitchFamily="49" charset="0"/>
              </a:rPr>
              <a:t>int</a:t>
            </a:r>
            <a:r>
              <a:rPr lang="zh-CN" sz="2800" dirty="0">
                <a:ea typeface="+mn-ea"/>
                <a:cs typeface="+mn-cs"/>
              </a:rPr>
              <a:t>必须每个都覆盖某个最小范围的值。</a:t>
            </a:r>
          </a:p>
          <a:p>
            <a:pPr marL="342900" lvl="1" indent="-342900">
              <a:buFontTx/>
              <a:buChar char="•"/>
              <a:defRPr/>
            </a:pPr>
            <a:r>
              <a:rPr lang="zh-CN" sz="2800" dirty="0">
                <a:ea typeface="+mn-ea"/>
                <a:cs typeface="+mn-cs"/>
              </a:rPr>
              <a:t>此外， </a:t>
            </a:r>
            <a:r>
              <a:rPr lang="zh-CN" sz="2800" dirty="0">
                <a:latin typeface="Courier New" pitchFamily="49" charset="0"/>
                <a:ea typeface="+mn-ea"/>
                <a:cs typeface="Courier New" pitchFamily="49" charset="0"/>
              </a:rPr>
              <a:t>int</a:t>
            </a:r>
            <a:r>
              <a:rPr lang="zh-CN" sz="2800" dirty="0">
                <a:ea typeface="+mn-ea"/>
                <a:cs typeface="+mn-cs"/>
              </a:rPr>
              <a:t>不得短于</a:t>
            </a:r>
            <a:r>
              <a:rPr lang="zh-CN" sz="2800" dirty="0">
                <a:latin typeface="Courier New" pitchFamily="49" charset="0"/>
                <a:ea typeface="+mn-ea"/>
                <a:cs typeface="Courier New" pitchFamily="49" charset="0"/>
              </a:rPr>
              <a:t>short</a:t>
            </a:r>
            <a:r>
              <a:rPr lang="zh-CN" sz="2800" dirty="0">
                <a:ea typeface="+mn-ea"/>
                <a:cs typeface="+mn-cs"/>
              </a:rPr>
              <a:t> </a:t>
            </a:r>
            <a:r>
              <a:rPr lang="zh-CN" sz="2800" dirty="0">
                <a:latin typeface="Courier New" pitchFamily="49" charset="0"/>
                <a:ea typeface="+mn-ea"/>
                <a:cs typeface="Courier New" pitchFamily="49" charset="0"/>
              </a:rPr>
              <a:t>int</a:t>
            </a:r>
            <a:r>
              <a:rPr lang="zh-CN" altLang="en-US" sz="2800" dirty="0">
                <a:ea typeface="+mn-ea"/>
                <a:cs typeface="+mn-cs"/>
              </a:rPr>
              <a:t>，</a:t>
            </a:r>
            <a:r>
              <a:rPr lang="zh-CN" sz="2800" dirty="0">
                <a:latin typeface="Courier New" pitchFamily="49" charset="0"/>
                <a:ea typeface="+mn-ea"/>
                <a:cs typeface="Courier New" pitchFamily="49" charset="0"/>
              </a:rPr>
              <a:t>long</a:t>
            </a:r>
            <a:r>
              <a:rPr lang="zh-CN" sz="2800" dirty="0">
                <a:ea typeface="+mn-ea"/>
                <a:cs typeface="+mn-cs"/>
              </a:rPr>
              <a:t> </a:t>
            </a:r>
            <a:r>
              <a:rPr lang="zh-CN" sz="2800" dirty="0">
                <a:latin typeface="Courier New" pitchFamily="49" charset="0"/>
                <a:ea typeface="+mn-ea"/>
                <a:cs typeface="Courier New" pitchFamily="49" charset="0"/>
              </a:rPr>
              <a:t>int</a:t>
            </a:r>
            <a:r>
              <a:rPr lang="zh-CN" sz="2800" dirty="0">
                <a:ea typeface="+mn-ea"/>
                <a:cs typeface="+mn-cs"/>
              </a:rPr>
              <a:t>不得短于</a:t>
            </a:r>
            <a:r>
              <a:rPr lang="zh-CN" sz="2800" dirty="0">
                <a:latin typeface="Courier New" pitchFamily="49" charset="0"/>
                <a:ea typeface="+mn-ea"/>
                <a:cs typeface="Courier New" pitchFamily="49" charset="0"/>
              </a:rPr>
              <a:t>int </a:t>
            </a:r>
            <a:r>
              <a:rPr lang="zh-CN" sz="2800" dirty="0">
                <a:ea typeface="+mn-ea"/>
                <a:cs typeface="+mn-cs"/>
              </a:rPr>
              <a:t>。</a:t>
            </a:r>
          </a:p>
          <a:p>
            <a:pPr>
              <a:defRPr/>
            </a:pPr>
            <a:endParaRPr lang="en-US" dirty="0"/>
          </a:p>
        </p:txBody>
      </p:sp>
      <p:sp>
        <p:nvSpPr>
          <p:cNvPr id="4" name="Footer Placeholder 3">
            <a:extLst>
              <a:ext uri="{FF2B5EF4-FFF2-40B4-BE49-F238E27FC236}">
                <a16:creationId xmlns:a16="http://schemas.microsoft.com/office/drawing/2014/main" id="{87B785C0-CD07-174D-B206-DE216C6322DB}"/>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16AF7C1-FC31-EAB8-216D-A06611A274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E0664C-C3D7-554B-BEF0-205E5ED7AC28}"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5CB989EC-13F1-2E29-6310-75693A730E61}"/>
              </a:ext>
            </a:extLst>
          </p:cNvPr>
          <p:cNvSpPr>
            <a:spLocks noGrp="1"/>
          </p:cNvSpPr>
          <p:nvPr>
            <p:ph type="title"/>
          </p:nvPr>
        </p:nvSpPr>
        <p:spPr/>
        <p:txBody>
          <a:bodyPr/>
          <a:lstStyle/>
          <a:p>
            <a:r>
              <a:rPr lang="zh-CN" altLang="zh-CN">
                <a:ea typeface="宋体" panose="02010600030101010101" pitchFamily="2" charset="-122"/>
              </a:rPr>
              <a:t>通常的算术转换</a:t>
            </a:r>
          </a:p>
        </p:txBody>
      </p:sp>
      <p:sp>
        <p:nvSpPr>
          <p:cNvPr id="83971" name="Content Placeholder 2">
            <a:extLst>
              <a:ext uri="{FF2B5EF4-FFF2-40B4-BE49-F238E27FC236}">
                <a16:creationId xmlns:a16="http://schemas.microsoft.com/office/drawing/2014/main" id="{350A2525-B6B5-42C6-7EA3-8FE56EB184A5}"/>
              </a:ext>
            </a:extLst>
          </p:cNvPr>
          <p:cNvSpPr>
            <a:spLocks noGrp="1"/>
          </p:cNvSpPr>
          <p:nvPr>
            <p:ph idx="1"/>
          </p:nvPr>
        </p:nvSpPr>
        <p:spPr/>
        <p:txBody>
          <a:bodyPr/>
          <a:lstStyle/>
          <a:p>
            <a:r>
              <a:rPr lang="zh-CN" altLang="zh-CN" sz="2200" dirty="0">
                <a:ea typeface="宋体" panose="02010600030101010101" pitchFamily="2" charset="-122"/>
              </a:rPr>
              <a:t>常用算术转换示例：</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char c;</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short int s;</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unsigned int u;</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long int l;</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unsigned long int ul;</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float f;</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double d;</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long double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ld</a:t>
            </a:r>
            <a:r>
              <a:rPr lang="en-US" altLang="zh-CN" sz="1600" dirty="0">
                <a:latin typeface="Courier New" panose="02070309020205020404" pitchFamily="49" charset="0"/>
                <a:ea typeface="宋体" panose="02010600030101010101" pitchFamily="2" charset="-122"/>
                <a:cs typeface="Courier New" panose="02070309020205020404" pitchFamily="49" charset="0"/>
              </a:rPr>
              <a:t>;</a:t>
            </a:r>
          </a:p>
          <a:p>
            <a:pPr>
              <a:lnSpc>
                <a:spcPct val="50000"/>
              </a:lnSpc>
              <a:spcBef>
                <a:spcPct val="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dirty="0">
                <a:latin typeface="Courier New" panose="02070309020205020404" pitchFamily="49" charset="0"/>
                <a:ea typeface="宋体" panose="02010600030101010101" pitchFamily="2" charset="-122"/>
                <a:cs typeface="Courier New" panose="02070309020205020404" pitchFamily="49" charset="0"/>
              </a:rPr>
              <a:t> =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dirty="0">
                <a:latin typeface="Courier New" panose="02070309020205020404" pitchFamily="49" charset="0"/>
                <a:ea typeface="宋体" panose="02010600030101010101" pitchFamily="2" charset="-122"/>
                <a:cs typeface="Courier New" panose="02070309020205020404" pitchFamily="49" charset="0"/>
              </a:rPr>
              <a:t> + c;     /* c is converted to int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dirty="0">
                <a:latin typeface="Courier New" panose="02070309020205020404" pitchFamily="49" charset="0"/>
                <a:ea typeface="宋体" panose="02010600030101010101" pitchFamily="2" charset="-122"/>
                <a:cs typeface="Courier New" panose="02070309020205020404" pitchFamily="49" charset="0"/>
              </a:rPr>
              <a:t> =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dirty="0">
                <a:latin typeface="Courier New" panose="02070309020205020404" pitchFamily="49" charset="0"/>
                <a:ea typeface="宋体" panose="02010600030101010101" pitchFamily="2" charset="-122"/>
                <a:cs typeface="Courier New" panose="02070309020205020404" pitchFamily="49" charset="0"/>
              </a:rPr>
              <a:t> + s;     /* s is converted to int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u = u +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dirty="0">
                <a:latin typeface="Courier New" panose="02070309020205020404" pitchFamily="49" charset="0"/>
                <a:ea typeface="宋体" panose="02010600030101010101" pitchFamily="2" charset="-122"/>
                <a:cs typeface="Courier New" panose="02070309020205020404" pitchFamily="49" charset="0"/>
              </a:rPr>
              <a:t>;     /*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600" dirty="0">
                <a:latin typeface="Courier New" panose="02070309020205020404" pitchFamily="49" charset="0"/>
                <a:ea typeface="宋体" panose="02010600030101010101" pitchFamily="2" charset="-122"/>
                <a:cs typeface="Courier New" panose="02070309020205020404" pitchFamily="49" charset="0"/>
              </a:rPr>
              <a:t> is converted to unsigned int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l = l + u;     /* u is converted to long int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ul = ul + l;   /* l is converted to unsigned long int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f = f + ul;    /* ul is converted to float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d = d + f;     /* f is converted to double            */</a:t>
            </a:r>
          </a:p>
          <a:p>
            <a:pPr>
              <a:lnSpc>
                <a:spcPct val="80000"/>
              </a:lnSpc>
              <a:spcBef>
                <a:spcPts val="400"/>
              </a:spcBef>
              <a:buFontTx/>
              <a:buNone/>
            </a:pPr>
            <a:r>
              <a:rPr lang="en-US" altLang="zh-CN" sz="16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ld</a:t>
            </a:r>
            <a:r>
              <a:rPr lang="en-US" altLang="zh-CN" sz="1600" dirty="0">
                <a:latin typeface="Courier New" panose="02070309020205020404" pitchFamily="49" charset="0"/>
                <a:ea typeface="宋体" panose="02010600030101010101" pitchFamily="2" charset="-122"/>
                <a:cs typeface="Courier New" panose="02070309020205020404" pitchFamily="49" charset="0"/>
              </a:rPr>
              <a:t> = </a:t>
            </a:r>
            <a:r>
              <a:rPr lang="en-US" altLang="zh-CN" sz="1600" dirty="0" err="1">
                <a:latin typeface="Courier New" panose="02070309020205020404" pitchFamily="49" charset="0"/>
                <a:ea typeface="宋体" panose="02010600030101010101" pitchFamily="2" charset="-122"/>
                <a:cs typeface="Courier New" panose="02070309020205020404" pitchFamily="49" charset="0"/>
              </a:rPr>
              <a:t>ld</a:t>
            </a:r>
            <a:r>
              <a:rPr lang="en-US" altLang="zh-CN" sz="1600" dirty="0">
                <a:latin typeface="Courier New" panose="02070309020205020404" pitchFamily="49" charset="0"/>
                <a:ea typeface="宋体" panose="02010600030101010101" pitchFamily="2" charset="-122"/>
                <a:cs typeface="Courier New" panose="02070309020205020404" pitchFamily="49" charset="0"/>
              </a:rPr>
              <a:t> + d;   /* d is converted to long double       */</a:t>
            </a:r>
          </a:p>
        </p:txBody>
      </p:sp>
      <p:sp>
        <p:nvSpPr>
          <p:cNvPr id="4" name="Footer Placeholder 3">
            <a:extLst>
              <a:ext uri="{FF2B5EF4-FFF2-40B4-BE49-F238E27FC236}">
                <a16:creationId xmlns:a16="http://schemas.microsoft.com/office/drawing/2014/main" id="{D56F07DE-75B2-B74D-E6BC-94AA6AD7C730}"/>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0A5C11D-CB1D-5274-468F-8E904801F9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2E5D61-2932-5246-B838-D1CC71432FCB}"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5824F2F-24DF-9E7C-8543-AF4E247744BA}"/>
              </a:ext>
            </a:extLst>
          </p:cNvPr>
          <p:cNvSpPr>
            <a:spLocks noGrp="1"/>
          </p:cNvSpPr>
          <p:nvPr>
            <p:ph type="title"/>
          </p:nvPr>
        </p:nvSpPr>
        <p:spPr/>
        <p:txBody>
          <a:bodyPr/>
          <a:lstStyle/>
          <a:p>
            <a:r>
              <a:rPr lang="zh-CN" altLang="en-US" dirty="0">
                <a:ea typeface="宋体" panose="02010600030101010101" pitchFamily="2" charset="-122"/>
              </a:rPr>
              <a:t>赋值</a:t>
            </a:r>
            <a:r>
              <a:rPr lang="zh-CN" altLang="zh-CN" dirty="0">
                <a:ea typeface="宋体" panose="02010600030101010101" pitchFamily="2" charset="-122"/>
              </a:rPr>
              <a:t>期间的转换</a:t>
            </a:r>
          </a:p>
        </p:txBody>
      </p:sp>
      <p:sp>
        <p:nvSpPr>
          <p:cNvPr id="84995" name="Content Placeholder 2">
            <a:extLst>
              <a:ext uri="{FF2B5EF4-FFF2-40B4-BE49-F238E27FC236}">
                <a16:creationId xmlns:a16="http://schemas.microsoft.com/office/drawing/2014/main" id="{AE422616-DDBE-1CAD-26B9-9AEED5797D15}"/>
              </a:ext>
            </a:extLst>
          </p:cNvPr>
          <p:cNvSpPr>
            <a:spLocks noGrp="1"/>
          </p:cNvSpPr>
          <p:nvPr>
            <p:ph idx="1"/>
          </p:nvPr>
        </p:nvSpPr>
        <p:spPr/>
        <p:txBody>
          <a:bodyPr/>
          <a:lstStyle/>
          <a:p>
            <a:r>
              <a:rPr lang="zh-CN" altLang="zh-CN" sz="2600" dirty="0">
                <a:ea typeface="宋体" panose="02010600030101010101" pitchFamily="2" charset="-122"/>
              </a:rPr>
              <a:t>通常的算术转换不适用于赋值。</a:t>
            </a:r>
          </a:p>
          <a:p>
            <a:r>
              <a:rPr lang="zh-CN" altLang="zh-CN" sz="2600" dirty="0">
                <a:ea typeface="宋体" panose="02010600030101010101" pitchFamily="2" charset="-122"/>
              </a:rPr>
              <a:t>相反，赋值右侧的表达式被转换为左侧变量的类型：</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char c;</a:t>
            </a:r>
          </a:p>
          <a:p>
            <a:pPr>
              <a:lnSpc>
                <a:spcPct val="80000"/>
              </a:lnSpc>
              <a:spcBef>
                <a:spcPts val="5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5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float f;</a:t>
            </a:r>
          </a:p>
          <a:p>
            <a:pPr>
              <a:lnSpc>
                <a:spcPct val="80000"/>
              </a:lnSpc>
              <a:spcBef>
                <a:spcPts val="5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double d;</a:t>
            </a:r>
          </a:p>
          <a:p>
            <a:pPr>
              <a:lnSpc>
                <a:spcPct val="50000"/>
              </a:lnSpc>
              <a:spcBef>
                <a:spcPct val="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5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 c;   /* c is converted to int   */</a:t>
            </a:r>
          </a:p>
          <a:p>
            <a:pPr>
              <a:lnSpc>
                <a:spcPct val="80000"/>
              </a:lnSpc>
              <a:spcBef>
                <a:spcPts val="5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 =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is converted to float */</a:t>
            </a:r>
          </a:p>
          <a:p>
            <a:pPr>
              <a:lnSpc>
                <a:spcPct val="80000"/>
              </a:lnSpc>
              <a:spcBef>
                <a:spcPts val="5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d = f;   /* f is converted to double */</a:t>
            </a:r>
          </a:p>
        </p:txBody>
      </p:sp>
      <p:sp>
        <p:nvSpPr>
          <p:cNvPr id="4" name="Footer Placeholder 3">
            <a:extLst>
              <a:ext uri="{FF2B5EF4-FFF2-40B4-BE49-F238E27FC236}">
                <a16:creationId xmlns:a16="http://schemas.microsoft.com/office/drawing/2014/main" id="{C1AC4FCE-465E-4BF0-AB61-7FE116B174B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BB92E34-295A-0C5F-D56F-E17DA75B03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157D4B-953F-7148-8B4C-9B4F55CC4D94}"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73790674-CD19-126F-0A4C-613ACE15EEFA}"/>
              </a:ext>
            </a:extLst>
          </p:cNvPr>
          <p:cNvSpPr>
            <a:spLocks noGrp="1"/>
          </p:cNvSpPr>
          <p:nvPr>
            <p:ph type="title"/>
          </p:nvPr>
        </p:nvSpPr>
        <p:spPr/>
        <p:txBody>
          <a:bodyPr/>
          <a:lstStyle/>
          <a:p>
            <a:r>
              <a:rPr lang="zh-CN" altLang="en-US" dirty="0">
                <a:ea typeface="宋体" panose="02010600030101010101" pitchFamily="2" charset="-122"/>
              </a:rPr>
              <a:t>赋值</a:t>
            </a:r>
            <a:r>
              <a:rPr lang="zh-CN" altLang="zh-CN" dirty="0">
                <a:ea typeface="宋体" panose="02010600030101010101" pitchFamily="2" charset="-122"/>
              </a:rPr>
              <a:t>期间的转换</a:t>
            </a:r>
          </a:p>
        </p:txBody>
      </p:sp>
      <p:sp>
        <p:nvSpPr>
          <p:cNvPr id="86019" name="Content Placeholder 2">
            <a:extLst>
              <a:ext uri="{FF2B5EF4-FFF2-40B4-BE49-F238E27FC236}">
                <a16:creationId xmlns:a16="http://schemas.microsoft.com/office/drawing/2014/main" id="{C92244EA-44BE-680C-5426-4C5ED347DCFF}"/>
              </a:ext>
            </a:extLst>
          </p:cNvPr>
          <p:cNvSpPr>
            <a:spLocks noGrp="1"/>
          </p:cNvSpPr>
          <p:nvPr>
            <p:ph idx="1"/>
          </p:nvPr>
        </p:nvSpPr>
        <p:spPr>
          <a:xfrm>
            <a:off x="685800" y="1524000"/>
            <a:ext cx="8458200" cy="4800600"/>
          </a:xfrm>
        </p:spPr>
        <p:txBody>
          <a:bodyPr/>
          <a:lstStyle/>
          <a:p>
            <a:r>
              <a:rPr lang="zh-CN" altLang="zh-CN" dirty="0">
                <a:ea typeface="宋体" panose="02010600030101010101" pitchFamily="2" charset="-122"/>
              </a:rPr>
              <a:t>将浮点数分配给整数变量会删除数字的小数部分：</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50000"/>
              </a:lnSpc>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842.97;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is now 842 */</a:t>
            </a:r>
          </a:p>
          <a:p>
            <a:pPr>
              <a:lnSpc>
                <a:spcPct val="80000"/>
              </a:lnSpc>
              <a:spcBef>
                <a:spcPts val="4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-842.97;   /*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is now -842 */</a:t>
            </a:r>
          </a:p>
          <a:p>
            <a:r>
              <a:rPr lang="zh-CN" altLang="zh-CN" dirty="0">
                <a:ea typeface="宋体" panose="02010600030101010101" pitchFamily="2" charset="-122"/>
              </a:rPr>
              <a:t>如果值超出变量类型的范围，将值分配给更窄类型的变量将给出无意义的结果（或更糟）：</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c = 10000;    /*** WRONG ***/</a:t>
            </a:r>
          </a:p>
          <a:p>
            <a:pPr>
              <a:lnSpc>
                <a:spcPct val="80000"/>
              </a:lnSpc>
              <a:spcBef>
                <a:spcPts val="4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1.0e20;   /*** WRONG ***/</a:t>
            </a:r>
          </a:p>
          <a:p>
            <a:pPr>
              <a:lnSpc>
                <a:spcPct val="80000"/>
              </a:lnSpc>
              <a:spcBef>
                <a:spcPts val="4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 = 1.0e100;  /*** WRONG ***/</a:t>
            </a:r>
          </a:p>
        </p:txBody>
      </p:sp>
      <p:sp>
        <p:nvSpPr>
          <p:cNvPr id="4" name="Footer Placeholder 3">
            <a:extLst>
              <a:ext uri="{FF2B5EF4-FFF2-40B4-BE49-F238E27FC236}">
                <a16:creationId xmlns:a16="http://schemas.microsoft.com/office/drawing/2014/main" id="{509C3371-E04F-5438-DFE8-035755091DB8}"/>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06B2355-0CEC-8789-5F06-9C7D8710CFF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8A1000-8FEC-8A4F-9050-00913385BEF5}"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F226AC8E-9601-3468-0235-2FA2B3F1EEFA}"/>
              </a:ext>
            </a:extLst>
          </p:cNvPr>
          <p:cNvSpPr>
            <a:spLocks noGrp="1"/>
          </p:cNvSpPr>
          <p:nvPr>
            <p:ph type="title"/>
          </p:nvPr>
        </p:nvSpPr>
        <p:spPr/>
        <p:txBody>
          <a:bodyPr/>
          <a:lstStyle/>
          <a:p>
            <a:r>
              <a:rPr lang="zh-CN" altLang="en-US" dirty="0">
                <a:ea typeface="宋体" panose="02010600030101010101" pitchFamily="2" charset="-122"/>
              </a:rPr>
              <a:t>赋值</a:t>
            </a:r>
            <a:r>
              <a:rPr lang="zh-CN" altLang="zh-CN" dirty="0">
                <a:ea typeface="宋体" panose="02010600030101010101" pitchFamily="2" charset="-122"/>
              </a:rPr>
              <a:t>期间的转换</a:t>
            </a:r>
          </a:p>
        </p:txBody>
      </p:sp>
      <p:sp>
        <p:nvSpPr>
          <p:cNvPr id="87043" name="Content Placeholder 2">
            <a:extLst>
              <a:ext uri="{FF2B5EF4-FFF2-40B4-BE49-F238E27FC236}">
                <a16:creationId xmlns:a16="http://schemas.microsoft.com/office/drawing/2014/main" id="{B9DF2AE2-EDC1-81BB-E657-ADA1697BB8A6}"/>
              </a:ext>
            </a:extLst>
          </p:cNvPr>
          <p:cNvSpPr>
            <a:spLocks noGrp="1"/>
          </p:cNvSpPr>
          <p:nvPr>
            <p:ph idx="1"/>
          </p:nvPr>
        </p:nvSpPr>
        <p:spPr/>
        <p:txBody>
          <a:bodyPr/>
          <a:lstStyle/>
          <a:p>
            <a:r>
              <a:rPr lang="zh-CN" altLang="en-US" dirty="0">
                <a:ea typeface="宋体" panose="02010600030101010101" pitchFamily="2" charset="-122"/>
              </a:rPr>
              <a:t>如果要将</a:t>
            </a:r>
            <a:r>
              <a:rPr lang="zh-CN" altLang="zh-CN" dirty="0">
                <a:ea typeface="宋体" panose="02010600030101010101" pitchFamily="2" charset="-122"/>
              </a:rPr>
              <a:t>浮点常量</a:t>
            </a:r>
            <a:r>
              <a:rPr lang="zh-CN" altLang="en-US" dirty="0">
                <a:ea typeface="宋体" panose="02010600030101010101" pitchFamily="2" charset="-122"/>
              </a:rPr>
              <a:t>赋值</a:t>
            </a:r>
            <a:r>
              <a:rPr lang="zh-CN" altLang="zh-CN" dirty="0">
                <a:ea typeface="宋体" panose="02010600030101010101" pitchFamily="2" charset="-122"/>
              </a:rPr>
              <a:t>给</a:t>
            </a:r>
            <a:r>
              <a:rPr lang="zh-CN" altLang="zh-CN" dirty="0">
                <a:latin typeface="Courier New" panose="02070309020205020404" pitchFamily="49" charset="0"/>
                <a:ea typeface="宋体" panose="02010600030101010101" pitchFamily="2" charset="-122"/>
                <a:cs typeface="Courier New" panose="02070309020205020404" pitchFamily="49" charset="0"/>
              </a:rPr>
              <a:t>浮点</a:t>
            </a:r>
            <a:r>
              <a:rPr lang="zh-CN" altLang="zh-CN" dirty="0">
                <a:ea typeface="宋体" panose="02010600030101010101" pitchFamily="2" charset="-122"/>
              </a:rPr>
              <a:t>变量，则</a:t>
            </a:r>
            <a:r>
              <a:rPr lang="zh-CN" altLang="en-US" dirty="0">
                <a:ea typeface="宋体" panose="02010600030101010101" pitchFamily="2" charset="-122"/>
              </a:rPr>
              <a:t>最好加上</a:t>
            </a:r>
            <a:r>
              <a:rPr lang="zh-CN" altLang="zh-CN" dirty="0">
                <a:latin typeface="Courier New" panose="02070309020205020404" pitchFamily="49" charset="0"/>
                <a:ea typeface="宋体" panose="02010600030101010101" pitchFamily="2" charset="-122"/>
                <a:cs typeface="Courier New" panose="02070309020205020404" pitchFamily="49" charset="0"/>
              </a:rPr>
              <a:t>f</a:t>
            </a:r>
            <a:r>
              <a:rPr lang="zh-CN" altLang="zh-CN" dirty="0">
                <a:ea typeface="宋体" panose="02010600030101010101" pitchFamily="2" charset="-122"/>
              </a:rPr>
              <a:t>后缀：</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f = 3.14159f;</a:t>
            </a:r>
          </a:p>
          <a:p>
            <a:r>
              <a:rPr lang="zh-CN" altLang="zh-CN" dirty="0">
                <a:ea typeface="宋体" panose="02010600030101010101" pitchFamily="2" charset="-122"/>
              </a:rPr>
              <a:t>如果没有后缀，常量</a:t>
            </a:r>
            <a:r>
              <a:rPr lang="zh-CN" altLang="zh-CN" dirty="0">
                <a:latin typeface="Courier New" panose="02070309020205020404" pitchFamily="49" charset="0"/>
                <a:ea typeface="宋体" panose="02010600030101010101" pitchFamily="2" charset="-122"/>
                <a:cs typeface="Courier New" panose="02070309020205020404" pitchFamily="49" charset="0"/>
              </a:rPr>
              <a:t>3.14159</a:t>
            </a:r>
            <a:r>
              <a:rPr lang="zh-CN" altLang="zh-CN" dirty="0">
                <a:ea typeface="宋体" panose="02010600030101010101" pitchFamily="2" charset="-122"/>
              </a:rPr>
              <a:t>将具有类型</a:t>
            </a:r>
            <a:r>
              <a:rPr lang="zh-CN" altLang="zh-CN" dirty="0">
                <a:latin typeface="Courier New" panose="02070309020205020404" pitchFamily="49" charset="0"/>
                <a:ea typeface="宋体" panose="02010600030101010101" pitchFamily="2" charset="-122"/>
                <a:cs typeface="Courier New" panose="02070309020205020404" pitchFamily="49" charset="0"/>
              </a:rPr>
              <a:t>double</a:t>
            </a:r>
            <a:r>
              <a:rPr lang="zh-CN" altLang="zh-CN" dirty="0">
                <a:ea typeface="宋体" panose="02010600030101010101" pitchFamily="2" charset="-122"/>
              </a:rPr>
              <a:t>，可能会导致警告消息。</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4A330BB8-67C1-39B6-9B24-6EC642620ECD}"/>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191A0CC-F96C-BF93-E7C8-E2AE518C9F8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7862E7-37AE-9445-AA37-547C00F9EB21}"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EF954997-BD6F-E24C-12E7-2A48873BE595}"/>
              </a:ext>
            </a:extLst>
          </p:cNvPr>
          <p:cNvSpPr>
            <a:spLocks noGrp="1"/>
          </p:cNvSpPr>
          <p:nvPr>
            <p:ph type="title"/>
          </p:nvPr>
        </p:nvSpPr>
        <p:spPr/>
        <p:txBody>
          <a:bodyPr/>
          <a:lstStyle/>
          <a:p>
            <a:r>
              <a:rPr lang="zh-CN" altLang="zh-CN">
                <a:ea typeface="宋体" panose="02010600030101010101" pitchFamily="2" charset="-122"/>
              </a:rPr>
              <a:t>C99 中的隐式转换</a:t>
            </a:r>
          </a:p>
        </p:txBody>
      </p:sp>
      <p:sp>
        <p:nvSpPr>
          <p:cNvPr id="3" name="Content Placeholder 2">
            <a:extLst>
              <a:ext uri="{FF2B5EF4-FFF2-40B4-BE49-F238E27FC236}">
                <a16:creationId xmlns:a16="http://schemas.microsoft.com/office/drawing/2014/main" id="{B179F714-EC4F-4390-9AE6-183165A70EC2}"/>
              </a:ext>
            </a:extLst>
          </p:cNvPr>
          <p:cNvSpPr>
            <a:spLocks noGrp="1"/>
          </p:cNvSpPr>
          <p:nvPr>
            <p:ph idx="1"/>
          </p:nvPr>
        </p:nvSpPr>
        <p:spPr/>
        <p:txBody>
          <a:bodyPr/>
          <a:lstStyle/>
          <a:p>
            <a:pPr>
              <a:defRPr/>
            </a:pPr>
            <a:r>
              <a:rPr lang="zh-CN" sz="2300" dirty="0"/>
              <a:t>C99 的隐式转换规则有些不同。</a:t>
            </a:r>
          </a:p>
          <a:p>
            <a:pPr>
              <a:defRPr/>
            </a:pPr>
            <a:r>
              <a:rPr lang="zh-CN" sz="2300" dirty="0"/>
              <a:t>每个整数类型都有一个“整数转换等级”。</a:t>
            </a:r>
          </a:p>
          <a:p>
            <a:pPr>
              <a:defRPr/>
            </a:pPr>
            <a:r>
              <a:rPr lang="zh-CN" sz="2300" dirty="0"/>
              <a:t>排名从高到低：</a:t>
            </a:r>
          </a:p>
          <a:p>
            <a:pPr lvl="1">
              <a:spcBef>
                <a:spcPts val="400"/>
              </a:spcBef>
              <a:buFontTx/>
              <a:buNone/>
              <a:defRPr/>
            </a:pPr>
            <a:r>
              <a:rPr lang="en-US" altLang="zh-CN" sz="2100" dirty="0"/>
              <a:t>1. </a:t>
            </a:r>
            <a:r>
              <a:rPr lang="en-US" altLang="zh-CN" sz="2100" dirty="0">
                <a:latin typeface="Courier New" pitchFamily="49" charset="0"/>
                <a:cs typeface="Courier New" pitchFamily="49" charset="0"/>
              </a:rPr>
              <a:t>long</a:t>
            </a:r>
            <a:r>
              <a:rPr lang="en-US" altLang="zh-CN" sz="2100" dirty="0"/>
              <a:t> </a:t>
            </a:r>
            <a:r>
              <a:rPr lang="en-US" altLang="zh-CN" sz="2100" dirty="0" err="1">
                <a:latin typeface="Courier New" pitchFamily="49" charset="0"/>
                <a:cs typeface="Courier New" pitchFamily="49" charset="0"/>
              </a:rPr>
              <a:t>long</a:t>
            </a:r>
            <a:r>
              <a:rPr lang="en-US" altLang="zh-CN" sz="2100" dirty="0"/>
              <a:t> </a:t>
            </a:r>
            <a:r>
              <a:rPr lang="en-US" altLang="zh-CN" sz="2100" dirty="0">
                <a:latin typeface="Courier New" pitchFamily="49" charset="0"/>
                <a:cs typeface="Courier New" pitchFamily="49" charset="0"/>
              </a:rPr>
              <a:t>int</a:t>
            </a:r>
            <a:r>
              <a:rPr lang="en-US" altLang="zh-CN" sz="2100" dirty="0"/>
              <a:t>, </a:t>
            </a:r>
            <a:r>
              <a:rPr lang="en-US" altLang="zh-CN" sz="2100" dirty="0">
                <a:latin typeface="Courier New" pitchFamily="49" charset="0"/>
                <a:cs typeface="Courier New" pitchFamily="49" charset="0"/>
              </a:rPr>
              <a:t>unsigned</a:t>
            </a:r>
            <a:r>
              <a:rPr lang="en-US" altLang="zh-CN" sz="2100" dirty="0"/>
              <a:t> </a:t>
            </a:r>
            <a:r>
              <a:rPr lang="en-US" altLang="zh-CN" sz="2100" dirty="0">
                <a:latin typeface="Courier New" pitchFamily="49" charset="0"/>
                <a:cs typeface="Courier New" pitchFamily="49" charset="0"/>
              </a:rPr>
              <a:t>long</a:t>
            </a:r>
            <a:r>
              <a:rPr lang="en-US" altLang="zh-CN" sz="2100" dirty="0"/>
              <a:t> </a:t>
            </a:r>
            <a:r>
              <a:rPr lang="en-US" altLang="zh-CN" sz="2100" dirty="0" err="1">
                <a:latin typeface="Courier New" pitchFamily="49" charset="0"/>
                <a:cs typeface="Courier New" pitchFamily="49" charset="0"/>
              </a:rPr>
              <a:t>long</a:t>
            </a:r>
            <a:r>
              <a:rPr lang="en-US" altLang="zh-CN" sz="2100" dirty="0"/>
              <a:t> </a:t>
            </a:r>
            <a:r>
              <a:rPr lang="en-US" altLang="zh-CN" sz="2100" dirty="0">
                <a:latin typeface="Courier New" pitchFamily="49" charset="0"/>
                <a:cs typeface="Courier New" pitchFamily="49" charset="0"/>
              </a:rPr>
              <a:t>int</a:t>
            </a:r>
          </a:p>
          <a:p>
            <a:pPr lvl="1">
              <a:spcBef>
                <a:spcPts val="100"/>
              </a:spcBef>
              <a:buFontTx/>
              <a:buNone/>
              <a:defRPr/>
            </a:pPr>
            <a:r>
              <a:rPr lang="en-US" altLang="zh-CN" sz="2100" dirty="0"/>
              <a:t>2. </a:t>
            </a:r>
            <a:r>
              <a:rPr lang="en-US" altLang="zh-CN" sz="2100" dirty="0">
                <a:latin typeface="Courier New" pitchFamily="49" charset="0"/>
                <a:cs typeface="Courier New" pitchFamily="49" charset="0"/>
              </a:rPr>
              <a:t>long</a:t>
            </a:r>
            <a:r>
              <a:rPr lang="en-US" altLang="zh-CN" sz="2100" dirty="0"/>
              <a:t> </a:t>
            </a:r>
            <a:r>
              <a:rPr lang="en-US" altLang="zh-CN" sz="2100" dirty="0">
                <a:latin typeface="Courier New" pitchFamily="49" charset="0"/>
                <a:cs typeface="Courier New" pitchFamily="49" charset="0"/>
              </a:rPr>
              <a:t>int</a:t>
            </a:r>
            <a:r>
              <a:rPr lang="en-US" altLang="zh-CN" sz="2100" dirty="0"/>
              <a:t>, </a:t>
            </a:r>
            <a:r>
              <a:rPr lang="en-US" altLang="zh-CN" sz="2100" dirty="0">
                <a:latin typeface="Courier New" pitchFamily="49" charset="0"/>
                <a:cs typeface="Courier New" pitchFamily="49" charset="0"/>
              </a:rPr>
              <a:t>unsigned</a:t>
            </a:r>
            <a:r>
              <a:rPr lang="en-US" altLang="zh-CN" sz="2100" dirty="0"/>
              <a:t> </a:t>
            </a:r>
            <a:r>
              <a:rPr lang="en-US" altLang="zh-CN" sz="2100" dirty="0">
                <a:latin typeface="Courier New" pitchFamily="49" charset="0"/>
                <a:cs typeface="Courier New" pitchFamily="49" charset="0"/>
              </a:rPr>
              <a:t>long</a:t>
            </a:r>
            <a:r>
              <a:rPr lang="en-US" altLang="zh-CN" sz="2100" dirty="0"/>
              <a:t> </a:t>
            </a:r>
            <a:r>
              <a:rPr lang="en-US" altLang="zh-CN" sz="2100" dirty="0">
                <a:latin typeface="Courier New" pitchFamily="49" charset="0"/>
                <a:cs typeface="Courier New" pitchFamily="49" charset="0"/>
              </a:rPr>
              <a:t>int</a:t>
            </a:r>
          </a:p>
          <a:p>
            <a:pPr lvl="1">
              <a:spcBef>
                <a:spcPts val="100"/>
              </a:spcBef>
              <a:buFontTx/>
              <a:buNone/>
              <a:defRPr/>
            </a:pPr>
            <a:r>
              <a:rPr lang="en-US" altLang="zh-CN" sz="2100" dirty="0"/>
              <a:t>3. </a:t>
            </a:r>
            <a:r>
              <a:rPr lang="en-US" altLang="zh-CN" sz="2100" dirty="0">
                <a:latin typeface="Courier New" pitchFamily="49" charset="0"/>
                <a:cs typeface="Courier New" pitchFamily="49" charset="0"/>
              </a:rPr>
              <a:t>int</a:t>
            </a:r>
            <a:r>
              <a:rPr lang="en-US" altLang="zh-CN" sz="2100" dirty="0"/>
              <a:t>, </a:t>
            </a:r>
            <a:r>
              <a:rPr lang="en-US" altLang="zh-CN" sz="2100" dirty="0">
                <a:latin typeface="Courier New" pitchFamily="49" charset="0"/>
                <a:cs typeface="Courier New" pitchFamily="49" charset="0"/>
              </a:rPr>
              <a:t>unsigned</a:t>
            </a:r>
            <a:r>
              <a:rPr lang="en-US" altLang="zh-CN" sz="2100" dirty="0"/>
              <a:t> </a:t>
            </a:r>
            <a:r>
              <a:rPr lang="en-US" altLang="zh-CN" sz="2100" dirty="0">
                <a:latin typeface="Courier New" pitchFamily="49" charset="0"/>
                <a:cs typeface="Courier New" pitchFamily="49" charset="0"/>
              </a:rPr>
              <a:t>int</a:t>
            </a:r>
          </a:p>
          <a:p>
            <a:pPr lvl="1">
              <a:spcBef>
                <a:spcPts val="100"/>
              </a:spcBef>
              <a:buFontTx/>
              <a:buNone/>
              <a:defRPr/>
            </a:pPr>
            <a:r>
              <a:rPr lang="en-US" altLang="zh-CN" sz="2100" dirty="0"/>
              <a:t>4. </a:t>
            </a:r>
            <a:r>
              <a:rPr lang="en-US" altLang="zh-CN" sz="2100" dirty="0">
                <a:latin typeface="Courier New" pitchFamily="49" charset="0"/>
                <a:cs typeface="Courier New" pitchFamily="49" charset="0"/>
              </a:rPr>
              <a:t>short</a:t>
            </a:r>
            <a:r>
              <a:rPr lang="en-US" altLang="zh-CN" sz="2100" dirty="0"/>
              <a:t> </a:t>
            </a:r>
            <a:r>
              <a:rPr lang="en-US" altLang="zh-CN" sz="2100" dirty="0">
                <a:latin typeface="Courier New" pitchFamily="49" charset="0"/>
                <a:cs typeface="Courier New" pitchFamily="49" charset="0"/>
              </a:rPr>
              <a:t>int</a:t>
            </a:r>
            <a:r>
              <a:rPr lang="en-US" altLang="zh-CN" sz="2100" dirty="0"/>
              <a:t>, </a:t>
            </a:r>
            <a:r>
              <a:rPr lang="en-US" altLang="zh-CN" sz="2100" dirty="0">
                <a:latin typeface="Courier New" pitchFamily="49" charset="0"/>
                <a:cs typeface="Courier New" pitchFamily="49" charset="0"/>
              </a:rPr>
              <a:t>unsigned</a:t>
            </a:r>
            <a:r>
              <a:rPr lang="en-US" altLang="zh-CN" sz="2100" dirty="0"/>
              <a:t> </a:t>
            </a:r>
            <a:r>
              <a:rPr lang="en-US" altLang="zh-CN" sz="2100" dirty="0">
                <a:latin typeface="Courier New" pitchFamily="49" charset="0"/>
                <a:cs typeface="Courier New" pitchFamily="49" charset="0"/>
              </a:rPr>
              <a:t>short</a:t>
            </a:r>
            <a:r>
              <a:rPr lang="en-US" altLang="zh-CN" sz="2100" dirty="0"/>
              <a:t> </a:t>
            </a:r>
            <a:r>
              <a:rPr lang="en-US" altLang="zh-CN" sz="2100" dirty="0">
                <a:latin typeface="Courier New" pitchFamily="49" charset="0"/>
                <a:cs typeface="Courier New" pitchFamily="49" charset="0"/>
              </a:rPr>
              <a:t>int</a:t>
            </a:r>
          </a:p>
          <a:p>
            <a:pPr lvl="1">
              <a:spcBef>
                <a:spcPts val="100"/>
              </a:spcBef>
              <a:buFontTx/>
              <a:buNone/>
              <a:defRPr/>
            </a:pPr>
            <a:r>
              <a:rPr lang="en-US" altLang="zh-CN" sz="2100" dirty="0"/>
              <a:t>5. </a:t>
            </a:r>
            <a:r>
              <a:rPr lang="en-US" altLang="zh-CN" sz="2100" dirty="0">
                <a:latin typeface="Courier New" pitchFamily="49" charset="0"/>
                <a:cs typeface="Courier New" pitchFamily="49" charset="0"/>
              </a:rPr>
              <a:t>char</a:t>
            </a:r>
            <a:r>
              <a:rPr lang="en-US" altLang="zh-CN" sz="2100" dirty="0"/>
              <a:t>, </a:t>
            </a:r>
            <a:r>
              <a:rPr lang="en-US" altLang="zh-CN" sz="2100" dirty="0">
                <a:latin typeface="Courier New" pitchFamily="49" charset="0"/>
                <a:cs typeface="Courier New" pitchFamily="49" charset="0"/>
              </a:rPr>
              <a:t>signed</a:t>
            </a:r>
            <a:r>
              <a:rPr lang="en-US" altLang="zh-CN" sz="2100" dirty="0"/>
              <a:t> </a:t>
            </a:r>
            <a:r>
              <a:rPr lang="en-US" altLang="zh-CN" sz="2100" dirty="0">
                <a:latin typeface="Courier New" pitchFamily="49" charset="0"/>
                <a:cs typeface="Courier New" pitchFamily="49" charset="0"/>
              </a:rPr>
              <a:t>char</a:t>
            </a:r>
            <a:r>
              <a:rPr lang="en-US" altLang="zh-CN" sz="2100" dirty="0"/>
              <a:t>, </a:t>
            </a:r>
            <a:r>
              <a:rPr lang="en-US" altLang="zh-CN" sz="2100" dirty="0">
                <a:latin typeface="Courier New" pitchFamily="49" charset="0"/>
                <a:cs typeface="Courier New" pitchFamily="49" charset="0"/>
              </a:rPr>
              <a:t>unsigned</a:t>
            </a:r>
            <a:r>
              <a:rPr lang="en-US" altLang="zh-CN" sz="2100" dirty="0"/>
              <a:t> </a:t>
            </a:r>
            <a:r>
              <a:rPr lang="en-US" altLang="zh-CN" sz="2100" dirty="0">
                <a:latin typeface="Courier New" pitchFamily="49" charset="0"/>
                <a:cs typeface="Courier New" pitchFamily="49" charset="0"/>
              </a:rPr>
              <a:t>char</a:t>
            </a:r>
          </a:p>
          <a:p>
            <a:pPr lvl="1">
              <a:spcBef>
                <a:spcPts val="100"/>
              </a:spcBef>
              <a:buFontTx/>
              <a:buNone/>
              <a:defRPr/>
            </a:pPr>
            <a:r>
              <a:rPr lang="en-US" altLang="zh-CN" sz="2100" dirty="0"/>
              <a:t>6. </a:t>
            </a:r>
            <a:r>
              <a:rPr lang="en-US" altLang="zh-CN" sz="2100" dirty="0">
                <a:latin typeface="Courier New" pitchFamily="49" charset="0"/>
                <a:cs typeface="Courier New" pitchFamily="49" charset="0"/>
              </a:rPr>
              <a:t>_Bool</a:t>
            </a:r>
          </a:p>
          <a:p>
            <a:pPr>
              <a:defRPr/>
            </a:pPr>
            <a:r>
              <a:rPr lang="zh-CN" sz="2300" dirty="0"/>
              <a:t>C99 的“整</a:t>
            </a:r>
            <a:r>
              <a:rPr lang="zh-CN" altLang="en-US" sz="2300" dirty="0"/>
              <a:t>型</a:t>
            </a:r>
            <a:r>
              <a:rPr lang="zh-CN" sz="2300" dirty="0"/>
              <a:t>提升”涉及转换任何等级小于</a:t>
            </a:r>
            <a:r>
              <a:rPr lang="zh-CN" sz="2300" dirty="0">
                <a:latin typeface="Courier New" pitchFamily="49" charset="0"/>
                <a:cs typeface="Courier New" pitchFamily="49" charset="0"/>
              </a:rPr>
              <a:t>int</a:t>
            </a:r>
            <a:r>
              <a:rPr lang="zh-CN" sz="2300" dirty="0"/>
              <a:t>和</a:t>
            </a:r>
            <a:r>
              <a:rPr lang="en-US" altLang="zh-CN" sz="2300" dirty="0">
                <a:latin typeface="Courier New" pitchFamily="49" charset="0"/>
                <a:cs typeface="Courier New" pitchFamily="49" charset="0"/>
              </a:rPr>
              <a:t>unsigned</a:t>
            </a:r>
            <a:r>
              <a:rPr lang="en-US" altLang="zh-CN" sz="2300" dirty="0"/>
              <a:t> </a:t>
            </a:r>
            <a:r>
              <a:rPr lang="en-US" altLang="zh-CN" sz="2300" dirty="0">
                <a:latin typeface="Courier New" pitchFamily="49" charset="0"/>
                <a:cs typeface="Courier New" pitchFamily="49" charset="0"/>
              </a:rPr>
              <a:t>int</a:t>
            </a:r>
            <a:r>
              <a:rPr lang="zh-CN" altLang="en-US" sz="2300" dirty="0"/>
              <a:t>的类型</a:t>
            </a:r>
            <a:r>
              <a:rPr lang="zh-CN" sz="2300" dirty="0"/>
              <a:t>到</a:t>
            </a:r>
            <a:r>
              <a:rPr lang="zh-CN" sz="2300" dirty="0">
                <a:latin typeface="Courier New" pitchFamily="49" charset="0"/>
                <a:cs typeface="Courier New" pitchFamily="49" charset="0"/>
              </a:rPr>
              <a:t>int</a:t>
            </a:r>
            <a:r>
              <a:rPr lang="zh-CN" sz="2300" dirty="0"/>
              <a:t>（前提是该类型的所有值都可以使用</a:t>
            </a:r>
            <a:r>
              <a:rPr lang="zh-CN" sz="2300" dirty="0">
                <a:latin typeface="Courier New" pitchFamily="49" charset="0"/>
                <a:cs typeface="Courier New" pitchFamily="49" charset="0"/>
              </a:rPr>
              <a:t>int</a:t>
            </a:r>
            <a:r>
              <a:rPr lang="zh-CN" altLang="en-US" sz="2300" dirty="0"/>
              <a:t>表示</a:t>
            </a:r>
            <a:r>
              <a:rPr lang="zh-CN" sz="2300" dirty="0"/>
              <a:t>）或者到</a:t>
            </a:r>
            <a:r>
              <a:rPr lang="en-US" altLang="zh-CN" sz="2300" dirty="0">
                <a:latin typeface="Courier New" pitchFamily="49" charset="0"/>
                <a:cs typeface="Courier New" pitchFamily="49" charset="0"/>
              </a:rPr>
              <a:t>unsigned</a:t>
            </a:r>
            <a:r>
              <a:rPr lang="en-US" altLang="zh-CN" sz="2300" dirty="0"/>
              <a:t> </a:t>
            </a:r>
            <a:r>
              <a:rPr lang="en-US" altLang="zh-CN" sz="2300" dirty="0">
                <a:latin typeface="Courier New" pitchFamily="49" charset="0"/>
                <a:cs typeface="Courier New" pitchFamily="49" charset="0"/>
              </a:rPr>
              <a:t>int</a:t>
            </a:r>
            <a:r>
              <a:rPr lang="zh-CN" sz="2300" dirty="0"/>
              <a:t>。</a:t>
            </a:r>
          </a:p>
        </p:txBody>
      </p:sp>
      <p:sp>
        <p:nvSpPr>
          <p:cNvPr id="4" name="Footer Placeholder 3">
            <a:extLst>
              <a:ext uri="{FF2B5EF4-FFF2-40B4-BE49-F238E27FC236}">
                <a16:creationId xmlns:a16="http://schemas.microsoft.com/office/drawing/2014/main" id="{062210B1-6B8F-DE45-4ABA-C05775AF2CB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6614213-DACE-007F-F109-98D135F5C82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A3966D-38E4-C24C-B15B-9FF129AEAD26}"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B1F1AF89-9E37-7D97-244C-4DDBB7CE6D8F}"/>
              </a:ext>
            </a:extLst>
          </p:cNvPr>
          <p:cNvSpPr>
            <a:spLocks noGrp="1"/>
          </p:cNvSpPr>
          <p:nvPr>
            <p:ph type="title"/>
          </p:nvPr>
        </p:nvSpPr>
        <p:spPr/>
        <p:txBody>
          <a:bodyPr/>
          <a:lstStyle/>
          <a:p>
            <a:r>
              <a:rPr lang="zh-CN" altLang="zh-CN">
                <a:ea typeface="宋体" panose="02010600030101010101" pitchFamily="2" charset="-122"/>
              </a:rPr>
              <a:t>C99 中的隐式转换</a:t>
            </a:r>
          </a:p>
        </p:txBody>
      </p:sp>
      <p:sp>
        <p:nvSpPr>
          <p:cNvPr id="89091" name="Content Placeholder 2">
            <a:extLst>
              <a:ext uri="{FF2B5EF4-FFF2-40B4-BE49-F238E27FC236}">
                <a16:creationId xmlns:a16="http://schemas.microsoft.com/office/drawing/2014/main" id="{E10671CA-F26B-583F-99EE-79CE6826970C}"/>
              </a:ext>
            </a:extLst>
          </p:cNvPr>
          <p:cNvSpPr>
            <a:spLocks noGrp="1"/>
          </p:cNvSpPr>
          <p:nvPr>
            <p:ph idx="1"/>
          </p:nvPr>
        </p:nvSpPr>
        <p:spPr/>
        <p:txBody>
          <a:bodyPr/>
          <a:lstStyle/>
          <a:p>
            <a:r>
              <a:rPr lang="zh-CN" altLang="zh-CN" dirty="0">
                <a:ea typeface="宋体" panose="02010600030101010101" pitchFamily="2" charset="-122"/>
              </a:rPr>
              <a:t>C99 执行普通算术转换的规则可以分为两种情况：</a:t>
            </a:r>
          </a:p>
          <a:p>
            <a:pPr lvl="1"/>
            <a:r>
              <a:rPr lang="zh-CN" altLang="zh-CN" dirty="0">
                <a:ea typeface="宋体" panose="02010600030101010101" pitchFamily="2" charset="-122"/>
              </a:rPr>
              <a:t>任一操作数的类型是浮点类型。</a:t>
            </a:r>
          </a:p>
          <a:p>
            <a:pPr lvl="1"/>
            <a:r>
              <a:rPr lang="zh-CN" altLang="zh-CN" dirty="0">
                <a:ea typeface="宋体" panose="02010600030101010101" pitchFamily="2" charset="-122"/>
              </a:rPr>
              <a:t>两种操作数类型都不是浮点类型。</a:t>
            </a:r>
          </a:p>
          <a:p>
            <a:r>
              <a:rPr lang="zh-CN" altLang="zh-CN" b="1" i="1" dirty="0">
                <a:ea typeface="宋体" panose="02010600030101010101" pitchFamily="2" charset="-122"/>
              </a:rPr>
              <a:t>任一操作数的类型是浮点类型。</a:t>
            </a:r>
            <a:r>
              <a:rPr lang="zh-CN" altLang="zh-CN" dirty="0">
                <a:ea typeface="宋体" panose="02010600030101010101" pitchFamily="2" charset="-122"/>
              </a:rPr>
              <a:t>只要两个操作数都没有复杂类型，规则和以前一样。 （复杂类型的转换规则在第 27 章讨论。）</a:t>
            </a:r>
          </a:p>
        </p:txBody>
      </p:sp>
      <p:sp>
        <p:nvSpPr>
          <p:cNvPr id="4" name="Footer Placeholder 3">
            <a:extLst>
              <a:ext uri="{FF2B5EF4-FFF2-40B4-BE49-F238E27FC236}">
                <a16:creationId xmlns:a16="http://schemas.microsoft.com/office/drawing/2014/main" id="{5B2FD270-7720-F593-D08A-01565EE84044}"/>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804AC00-6961-445C-74EB-168A567157E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5BF51F-FD0B-A14E-8E21-868D5AAB5176}"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A6470C8D-9433-813E-5B8E-44FC9D4AC5B3}"/>
              </a:ext>
            </a:extLst>
          </p:cNvPr>
          <p:cNvSpPr>
            <a:spLocks noGrp="1"/>
          </p:cNvSpPr>
          <p:nvPr>
            <p:ph type="title"/>
          </p:nvPr>
        </p:nvSpPr>
        <p:spPr/>
        <p:txBody>
          <a:bodyPr/>
          <a:lstStyle/>
          <a:p>
            <a:r>
              <a:rPr lang="zh-CN" altLang="zh-CN">
                <a:ea typeface="宋体" panose="02010600030101010101" pitchFamily="2" charset="-122"/>
              </a:rPr>
              <a:t>C99 中的隐式转换</a:t>
            </a:r>
          </a:p>
        </p:txBody>
      </p:sp>
      <p:sp>
        <p:nvSpPr>
          <p:cNvPr id="90115" name="Content Placeholder 2">
            <a:extLst>
              <a:ext uri="{FF2B5EF4-FFF2-40B4-BE49-F238E27FC236}">
                <a16:creationId xmlns:a16="http://schemas.microsoft.com/office/drawing/2014/main" id="{13B0FAF0-8561-9C68-823A-DA742EA18A18}"/>
              </a:ext>
            </a:extLst>
          </p:cNvPr>
          <p:cNvSpPr>
            <a:spLocks noGrp="1"/>
          </p:cNvSpPr>
          <p:nvPr>
            <p:ph idx="1"/>
          </p:nvPr>
        </p:nvSpPr>
        <p:spPr/>
        <p:txBody>
          <a:bodyPr/>
          <a:lstStyle/>
          <a:p>
            <a:r>
              <a:rPr lang="zh-CN" altLang="zh-CN" sz="2300" b="1" i="1" dirty="0">
                <a:ea typeface="宋体" panose="02010600030101010101" pitchFamily="2" charset="-122"/>
              </a:rPr>
              <a:t>两种操作数类型都不是浮点类型。</a:t>
            </a:r>
            <a:r>
              <a:rPr lang="zh-CN" altLang="zh-CN" sz="2300" dirty="0">
                <a:ea typeface="宋体" panose="02010600030101010101" pitchFamily="2" charset="-122"/>
              </a:rPr>
              <a:t>对两个操作数执行整</a:t>
            </a:r>
            <a:r>
              <a:rPr lang="zh-CN" altLang="en-US" sz="2300" dirty="0">
                <a:ea typeface="宋体" panose="02010600030101010101" pitchFamily="2" charset="-122"/>
              </a:rPr>
              <a:t>型</a:t>
            </a:r>
            <a:r>
              <a:rPr lang="zh-CN" altLang="zh-CN" sz="2300" dirty="0">
                <a:ea typeface="宋体" panose="02010600030101010101" pitchFamily="2" charset="-122"/>
              </a:rPr>
              <a:t>提升。如果操作数的类型现在相同，则停止。否则，使用以下规则：</a:t>
            </a:r>
          </a:p>
          <a:p>
            <a:pPr lvl="1"/>
            <a:r>
              <a:rPr lang="zh-CN" altLang="zh-CN" sz="2000" dirty="0">
                <a:ea typeface="宋体" panose="02010600030101010101" pitchFamily="2" charset="-122"/>
              </a:rPr>
              <a:t>如果两个操作数都</a:t>
            </a:r>
            <a:r>
              <a:rPr lang="zh-CN" altLang="en-US" sz="2000" dirty="0">
                <a:ea typeface="宋体" panose="02010600030101010101" pitchFamily="2" charset="-122"/>
              </a:rPr>
              <a:t>是有</a:t>
            </a:r>
            <a:r>
              <a:rPr lang="zh-CN" altLang="zh-CN" sz="2000" dirty="0">
                <a:ea typeface="宋体" panose="02010600030101010101" pitchFamily="2" charset="-122"/>
              </a:rPr>
              <a:t>符号类型或都</a:t>
            </a:r>
            <a:r>
              <a:rPr lang="zh-CN" altLang="en-US" sz="2000" dirty="0">
                <a:ea typeface="宋体" panose="02010600030101010101" pitchFamily="2" charset="-122"/>
              </a:rPr>
              <a:t>是</a:t>
            </a:r>
            <a:r>
              <a:rPr lang="zh-CN" altLang="zh-CN" sz="2000" dirty="0">
                <a:ea typeface="宋体" panose="02010600030101010101" pitchFamily="2" charset="-122"/>
              </a:rPr>
              <a:t>无符号类型，则将具有较小整数转换等级类型的操作数转换为具有较高等级的操作数的类型。</a:t>
            </a:r>
          </a:p>
          <a:p>
            <a:pPr lvl="1"/>
            <a:r>
              <a:rPr lang="zh-CN" altLang="zh-CN" sz="2000" dirty="0">
                <a:ea typeface="宋体" panose="02010600030101010101" pitchFamily="2" charset="-122"/>
              </a:rPr>
              <a:t>如果无符号操作数的等级大于或等于有符号操作数类型的等级，则将有符号操作数转换为无符号操作数的类型。</a:t>
            </a:r>
          </a:p>
          <a:p>
            <a:pPr lvl="1"/>
            <a:r>
              <a:rPr lang="zh-CN" altLang="zh-CN" sz="2000" dirty="0">
                <a:ea typeface="宋体" panose="02010600030101010101" pitchFamily="2" charset="-122"/>
              </a:rPr>
              <a:t>如果有符号操作数的类型可以表示无符号操作数类型的所有值，则将无符号操作数转换为有符号操作数的类型。</a:t>
            </a:r>
          </a:p>
          <a:p>
            <a:pPr lvl="1"/>
            <a:r>
              <a:rPr lang="zh-CN" altLang="zh-CN" sz="2000" dirty="0">
                <a:ea typeface="宋体" panose="02010600030101010101" pitchFamily="2" charset="-122"/>
              </a:rPr>
              <a:t>否则，将两个操作数都转换为与有符号操作数的类型相对应的无符号类型。</a:t>
            </a:r>
          </a:p>
        </p:txBody>
      </p:sp>
      <p:sp>
        <p:nvSpPr>
          <p:cNvPr id="4" name="Footer Placeholder 3">
            <a:extLst>
              <a:ext uri="{FF2B5EF4-FFF2-40B4-BE49-F238E27FC236}">
                <a16:creationId xmlns:a16="http://schemas.microsoft.com/office/drawing/2014/main" id="{4E41995B-962B-9AA8-2AE2-D04CC41B9EB6}"/>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6CC1FE7-8754-4794-E373-61B6FEB8CB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376E05-DAB7-3A4A-985C-240F0DC2E187}"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96A16FEE-ACDF-36E1-FFFA-E67E649C45B1}"/>
              </a:ext>
            </a:extLst>
          </p:cNvPr>
          <p:cNvSpPr>
            <a:spLocks noGrp="1"/>
          </p:cNvSpPr>
          <p:nvPr>
            <p:ph type="title"/>
          </p:nvPr>
        </p:nvSpPr>
        <p:spPr/>
        <p:txBody>
          <a:bodyPr/>
          <a:lstStyle/>
          <a:p>
            <a:r>
              <a:rPr lang="zh-CN" altLang="zh-CN">
                <a:ea typeface="宋体" panose="02010600030101010101" pitchFamily="2" charset="-122"/>
              </a:rPr>
              <a:t>C99 中的隐式转换</a:t>
            </a:r>
          </a:p>
        </p:txBody>
      </p:sp>
      <p:sp>
        <p:nvSpPr>
          <p:cNvPr id="91139" name="Content Placeholder 2">
            <a:extLst>
              <a:ext uri="{FF2B5EF4-FFF2-40B4-BE49-F238E27FC236}">
                <a16:creationId xmlns:a16="http://schemas.microsoft.com/office/drawing/2014/main" id="{77079FF2-A3A4-F6A7-2494-A89CC388EC9B}"/>
              </a:ext>
            </a:extLst>
          </p:cNvPr>
          <p:cNvSpPr>
            <a:spLocks noGrp="1"/>
          </p:cNvSpPr>
          <p:nvPr>
            <p:ph idx="1"/>
          </p:nvPr>
        </p:nvSpPr>
        <p:spPr>
          <a:xfrm>
            <a:off x="685800" y="1524000"/>
            <a:ext cx="7924800" cy="4800600"/>
          </a:xfrm>
        </p:spPr>
        <p:txBody>
          <a:bodyPr/>
          <a:lstStyle/>
          <a:p>
            <a:r>
              <a:rPr lang="zh-CN" altLang="zh-CN" dirty="0">
                <a:ea typeface="宋体" panose="02010600030101010101" pitchFamily="2" charset="-122"/>
              </a:rPr>
              <a:t>所有算术类型都可以转换为</a:t>
            </a:r>
            <a:r>
              <a:rPr lang="zh-CN" altLang="zh-CN" dirty="0">
                <a:latin typeface="Courier New" panose="02070309020205020404" pitchFamily="49" charset="0"/>
                <a:ea typeface="宋体" panose="02010600030101010101" pitchFamily="2" charset="-122"/>
                <a:cs typeface="Courier New" panose="02070309020205020404" pitchFamily="49" charset="0"/>
              </a:rPr>
              <a:t>_Bool</a:t>
            </a:r>
            <a:r>
              <a:rPr lang="zh-CN" altLang="zh-CN" dirty="0">
                <a:ea typeface="宋体" panose="02010600030101010101" pitchFamily="2" charset="-122"/>
              </a:rPr>
              <a:t>类型。如果原始值为0，则转换结果为0；否则，结果为 1。</a:t>
            </a:r>
          </a:p>
        </p:txBody>
      </p:sp>
      <p:sp>
        <p:nvSpPr>
          <p:cNvPr id="4" name="Footer Placeholder 3">
            <a:extLst>
              <a:ext uri="{FF2B5EF4-FFF2-40B4-BE49-F238E27FC236}">
                <a16:creationId xmlns:a16="http://schemas.microsoft.com/office/drawing/2014/main" id="{183A2C84-3D82-D056-8F05-30E724B0F8F3}"/>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D7E647F-F3CB-5BE5-2D87-C172EC4ECB8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0C98D9-60EE-B241-9BD3-52E04B32253B}"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A270A2E4-6E27-0771-5B2C-40EBF25E8214}"/>
              </a:ext>
            </a:extLst>
          </p:cNvPr>
          <p:cNvSpPr>
            <a:spLocks noGrp="1"/>
          </p:cNvSpPr>
          <p:nvPr>
            <p:ph type="title"/>
          </p:nvPr>
        </p:nvSpPr>
        <p:spPr/>
        <p:txBody>
          <a:bodyPr/>
          <a:lstStyle/>
          <a:p>
            <a:r>
              <a:rPr lang="zh-CN" altLang="en-US" dirty="0">
                <a:ea typeface="宋体" panose="02010600030101010101" pitchFamily="2" charset="-122"/>
              </a:rPr>
              <a:t>强制转换</a:t>
            </a:r>
            <a:endParaRPr lang="zh-CN" altLang="zh-CN" dirty="0">
              <a:ea typeface="宋体" panose="02010600030101010101" pitchFamily="2" charset="-122"/>
            </a:endParaRPr>
          </a:p>
        </p:txBody>
      </p:sp>
      <p:sp>
        <p:nvSpPr>
          <p:cNvPr id="92163" name="Content Placeholder 2">
            <a:extLst>
              <a:ext uri="{FF2B5EF4-FFF2-40B4-BE49-F238E27FC236}">
                <a16:creationId xmlns:a16="http://schemas.microsoft.com/office/drawing/2014/main" id="{625D470A-DE45-B271-8098-92676099F5B8}"/>
              </a:ext>
            </a:extLst>
          </p:cNvPr>
          <p:cNvSpPr>
            <a:spLocks noGrp="1"/>
          </p:cNvSpPr>
          <p:nvPr>
            <p:ph idx="1"/>
          </p:nvPr>
        </p:nvSpPr>
        <p:spPr/>
        <p:txBody>
          <a:bodyPr/>
          <a:lstStyle/>
          <a:p>
            <a:r>
              <a:rPr lang="zh-CN" altLang="zh-CN" dirty="0">
                <a:ea typeface="宋体" panose="02010600030101010101" pitchFamily="2" charset="-122"/>
              </a:rPr>
              <a:t>尽管 C 的隐式转换很方便，但我们有时需要对类型转换进行更大程度的控制。</a:t>
            </a:r>
          </a:p>
          <a:p>
            <a:r>
              <a:rPr lang="zh-CN" altLang="zh-CN" dirty="0">
                <a:ea typeface="宋体" panose="02010600030101010101" pitchFamily="2" charset="-122"/>
              </a:rPr>
              <a:t>出于这个原因，C 提供了</a:t>
            </a:r>
            <a:r>
              <a:rPr lang="zh-CN" altLang="zh-CN" b="1" i="1" dirty="0">
                <a:ea typeface="宋体" panose="02010600030101010101" pitchFamily="2" charset="-122"/>
              </a:rPr>
              <a:t>强制转换。</a:t>
            </a:r>
          </a:p>
          <a:p>
            <a:r>
              <a:rPr lang="zh-CN" altLang="zh-CN" dirty="0">
                <a:ea typeface="宋体" panose="02010600030101010101" pitchFamily="2" charset="-122"/>
              </a:rPr>
              <a:t>强制转换表达式具有以下形式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zh-CN" altLang="zh-CN" sz="2400" i="1" dirty="0">
                <a:ea typeface="宋体" panose="02010600030101010101" pitchFamily="2" charset="-122"/>
              </a:rPr>
              <a:t>类型名称</a:t>
            </a:r>
            <a:r>
              <a:rPr lang="zh-CN" altLang="zh-CN" sz="2400" dirty="0">
                <a:latin typeface="Courier New" panose="02070309020205020404" pitchFamily="49" charset="0"/>
                <a:ea typeface="宋体" panose="02010600030101010101" pitchFamily="2" charset="-122"/>
                <a:cs typeface="Courier New" panose="02070309020205020404" pitchFamily="49" charset="0"/>
              </a:rPr>
              <a:t>）</a:t>
            </a:r>
            <a:r>
              <a:rPr lang="zh-CN" altLang="zh-CN" sz="2400" i="1" dirty="0">
                <a:ea typeface="宋体" panose="02010600030101010101" pitchFamily="2" charset="-122"/>
              </a:rPr>
              <a:t>表达式</a:t>
            </a:r>
          </a:p>
          <a:p>
            <a:pPr>
              <a:buFontTx/>
              <a:buNone/>
            </a:pPr>
            <a:r>
              <a:rPr lang="zh-CN" altLang="en-US" dirty="0">
                <a:ea typeface="宋体" panose="02010600030101010101" pitchFamily="2" charset="-122"/>
              </a:rPr>
              <a:t>    类型名称</a:t>
            </a:r>
            <a:r>
              <a:rPr lang="zh-CN" altLang="zh-CN" dirty="0">
                <a:ea typeface="宋体" panose="02010600030101010101" pitchFamily="2" charset="-122"/>
              </a:rPr>
              <a:t>指定表达式应转换为的类型。</a:t>
            </a:r>
          </a:p>
        </p:txBody>
      </p:sp>
      <p:sp>
        <p:nvSpPr>
          <p:cNvPr id="4" name="Footer Placeholder 3">
            <a:extLst>
              <a:ext uri="{FF2B5EF4-FFF2-40B4-BE49-F238E27FC236}">
                <a16:creationId xmlns:a16="http://schemas.microsoft.com/office/drawing/2014/main" id="{893F83F7-067F-0F9C-28AC-44FAFE4643AA}"/>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FA6A68B-BA26-E887-5E90-DDE2502038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E6C685-4CF9-0543-9982-30EEB988D852}"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42CFECC5-3DCE-EA3C-C5E1-68F0945ACC68}"/>
              </a:ext>
            </a:extLst>
          </p:cNvPr>
          <p:cNvSpPr>
            <a:spLocks noGrp="1"/>
          </p:cNvSpPr>
          <p:nvPr>
            <p:ph type="title"/>
          </p:nvPr>
        </p:nvSpPr>
        <p:spPr/>
        <p:txBody>
          <a:bodyPr/>
          <a:lstStyle/>
          <a:p>
            <a:r>
              <a:rPr lang="zh-CN" altLang="en-US" dirty="0">
                <a:ea typeface="宋体" panose="02010600030101010101" pitchFamily="2" charset="-122"/>
              </a:rPr>
              <a:t>强制转换</a:t>
            </a:r>
            <a:endParaRPr lang="zh-CN" altLang="zh-CN" dirty="0">
              <a:ea typeface="宋体" panose="02010600030101010101" pitchFamily="2" charset="-122"/>
            </a:endParaRPr>
          </a:p>
        </p:txBody>
      </p:sp>
      <p:sp>
        <p:nvSpPr>
          <p:cNvPr id="93187" name="Content Placeholder 2">
            <a:extLst>
              <a:ext uri="{FF2B5EF4-FFF2-40B4-BE49-F238E27FC236}">
                <a16:creationId xmlns:a16="http://schemas.microsoft.com/office/drawing/2014/main" id="{E3E1CB56-9814-782A-B3D5-7925E80DB98A}"/>
              </a:ext>
            </a:extLst>
          </p:cNvPr>
          <p:cNvSpPr>
            <a:spLocks noGrp="1"/>
          </p:cNvSpPr>
          <p:nvPr>
            <p:ph idx="1"/>
          </p:nvPr>
        </p:nvSpPr>
        <p:spPr/>
        <p:txBody>
          <a:bodyPr/>
          <a:lstStyle/>
          <a:p>
            <a:r>
              <a:rPr lang="zh-CN" altLang="zh-CN" sz="2700" dirty="0">
                <a:ea typeface="宋体" panose="02010600030101010101" pitchFamily="2" charset="-122"/>
              </a:rPr>
              <a:t>使用强制转换表达式计算</a:t>
            </a:r>
            <a:r>
              <a:rPr lang="zh-CN" altLang="zh-CN" sz="2700" dirty="0">
                <a:latin typeface="Courier New" panose="02070309020205020404" pitchFamily="49" charset="0"/>
                <a:ea typeface="宋体" panose="02010600030101010101" pitchFamily="2" charset="-122"/>
                <a:cs typeface="Courier New" panose="02070309020205020404" pitchFamily="49" charset="0"/>
              </a:rPr>
              <a:t>浮点</a:t>
            </a:r>
            <a:r>
              <a:rPr lang="zh-CN" altLang="zh-CN" sz="2700" dirty="0">
                <a:ea typeface="宋体" panose="02010600030101010101" pitchFamily="2" charset="-122"/>
              </a:rPr>
              <a:t>值的小数部分：</a:t>
            </a:r>
          </a:p>
          <a:p>
            <a:pPr>
              <a:lnSpc>
                <a:spcPct val="80000"/>
              </a:lnSpc>
              <a:spcBef>
                <a:spcPts val="12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float f, </a:t>
            </a:r>
            <a:r>
              <a:rPr lang="en-US" altLang="zh-CN" sz="2300" dirty="0" err="1">
                <a:latin typeface="Courier New" panose="02070309020205020404" pitchFamily="49" charset="0"/>
                <a:ea typeface="宋体" panose="02010600030101010101" pitchFamily="2" charset="-122"/>
                <a:cs typeface="Courier New" panose="02070309020205020404" pitchFamily="49" charset="0"/>
              </a:rPr>
              <a:t>frac_part</a:t>
            </a:r>
            <a:r>
              <a:rPr lang="en-US" altLang="zh-CN" sz="2300" dirty="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a:t>
            </a:r>
            <a:r>
              <a:rPr lang="en-US" altLang="zh-CN" sz="2300" dirty="0" err="1">
                <a:latin typeface="Courier New" panose="02070309020205020404" pitchFamily="49" charset="0"/>
                <a:ea typeface="宋体" panose="02010600030101010101" pitchFamily="2" charset="-122"/>
                <a:cs typeface="Courier New" panose="02070309020205020404" pitchFamily="49" charset="0"/>
              </a:rPr>
              <a:t>frac_part</a:t>
            </a:r>
            <a:r>
              <a:rPr lang="en-US" altLang="zh-CN" sz="2300" dirty="0">
                <a:latin typeface="Courier New" panose="02070309020205020404" pitchFamily="49" charset="0"/>
                <a:ea typeface="宋体" panose="02010600030101010101" pitchFamily="2" charset="-122"/>
                <a:cs typeface="Courier New" panose="02070309020205020404" pitchFamily="49" charset="0"/>
              </a:rPr>
              <a:t> = f - (int) f;</a:t>
            </a:r>
          </a:p>
          <a:p>
            <a:r>
              <a:rPr lang="zh-CN" altLang="zh-CN" sz="2700" dirty="0">
                <a:latin typeface="Courier New" panose="02070309020205020404" pitchFamily="49" charset="0"/>
                <a:ea typeface="宋体" panose="02010600030101010101" pitchFamily="2" charset="-122"/>
                <a:cs typeface="Courier New" panose="02070309020205020404" pitchFamily="49" charset="0"/>
              </a:rPr>
              <a:t>f</a:t>
            </a:r>
            <a:r>
              <a:rPr lang="zh-CN" altLang="zh-CN" sz="2700" dirty="0">
                <a:ea typeface="宋体" panose="02010600030101010101" pitchFamily="2" charset="-122"/>
              </a:rPr>
              <a:t>和</a:t>
            </a:r>
            <a:r>
              <a:rPr lang="en-US" altLang="zh-CN" sz="2700" dirty="0">
                <a:latin typeface="Courier New" panose="02070309020205020404" pitchFamily="49" charset="0"/>
                <a:ea typeface="宋体" panose="02010600030101010101" pitchFamily="2" charset="-122"/>
                <a:cs typeface="Courier New" panose="02070309020205020404" pitchFamily="49" charset="0"/>
              </a:rPr>
              <a:t>(int)</a:t>
            </a:r>
            <a:r>
              <a:rPr lang="en-US" altLang="zh-CN" sz="2700" dirty="0">
                <a:ea typeface="宋体" panose="02010600030101010101" pitchFamily="2" charset="-122"/>
              </a:rPr>
              <a:t> </a:t>
            </a:r>
            <a:r>
              <a:rPr lang="en-US" altLang="zh-CN" sz="2700" dirty="0">
                <a:latin typeface="Courier New" panose="02070309020205020404" pitchFamily="49" charset="0"/>
                <a:ea typeface="宋体" panose="02010600030101010101" pitchFamily="2" charset="-122"/>
                <a:cs typeface="Courier New" panose="02070309020205020404" pitchFamily="49" charset="0"/>
              </a:rPr>
              <a:t>f</a:t>
            </a:r>
            <a:r>
              <a:rPr lang="zh-CN" altLang="zh-CN" sz="2700" dirty="0">
                <a:ea typeface="宋体" panose="02010600030101010101" pitchFamily="2" charset="-122"/>
              </a:rPr>
              <a:t>的区别是，</a:t>
            </a:r>
            <a:r>
              <a:rPr lang="zh-CN" altLang="zh-CN" sz="2700" dirty="0">
                <a:latin typeface="Courier New" panose="02070309020205020404" pitchFamily="49" charset="0"/>
                <a:ea typeface="宋体" panose="02010600030101010101" pitchFamily="2" charset="-122"/>
                <a:cs typeface="Courier New" panose="02070309020205020404" pitchFamily="49" charset="0"/>
              </a:rPr>
              <a:t>在</a:t>
            </a:r>
            <a:r>
              <a:rPr lang="zh-CN" altLang="zh-CN" sz="2700" dirty="0">
                <a:ea typeface="宋体" panose="02010600030101010101" pitchFamily="2" charset="-122"/>
              </a:rPr>
              <a:t>强制转换过程中</a:t>
            </a:r>
            <a:r>
              <a:rPr lang="en-US" altLang="zh-CN" sz="2700" dirty="0">
                <a:ea typeface="宋体" panose="02010600030101010101" pitchFamily="2" charset="-122"/>
              </a:rPr>
              <a:t>f</a:t>
            </a:r>
            <a:r>
              <a:rPr lang="zh-CN" altLang="zh-CN" sz="2700" dirty="0">
                <a:ea typeface="宋体" panose="02010600030101010101" pitchFamily="2" charset="-122"/>
              </a:rPr>
              <a:t>的小数部分被丢弃。</a:t>
            </a:r>
          </a:p>
          <a:p>
            <a:r>
              <a:rPr lang="zh-CN" altLang="en-US" sz="2700" dirty="0">
                <a:ea typeface="宋体" panose="02010600030101010101" pitchFamily="2" charset="-122"/>
              </a:rPr>
              <a:t>强制转换</a:t>
            </a:r>
            <a:r>
              <a:rPr lang="zh-CN" altLang="zh-CN" sz="2700" dirty="0">
                <a:ea typeface="宋体" panose="02010600030101010101" pitchFamily="2" charset="-122"/>
              </a:rPr>
              <a:t>表达式使我们能够记录无论如何都会发生的类型转换：</a:t>
            </a:r>
          </a:p>
          <a:p>
            <a:pPr>
              <a:lnSpc>
                <a:spcPct val="80000"/>
              </a:lnSpc>
              <a:spcBef>
                <a:spcPts val="1200"/>
              </a:spcBef>
              <a:buFontTx/>
              <a:buNone/>
            </a:pPr>
            <a:r>
              <a:rPr lang="en-US" altLang="zh-CN" sz="2300" dirty="0">
                <a:latin typeface="Courier New" panose="02070309020205020404" pitchFamily="49" charset="0"/>
                <a:ea typeface="宋体" panose="02010600030101010101" pitchFamily="2" charset="-122"/>
                <a:cs typeface="Courier New" panose="02070309020205020404" pitchFamily="49" charset="0"/>
              </a:rPr>
              <a:t>  </a:t>
            </a:r>
            <a:r>
              <a:rPr lang="zh-CN" altLang="zh-CN" sz="2300" dirty="0">
                <a:latin typeface="Courier New" panose="02070309020205020404" pitchFamily="49" charset="0"/>
                <a:ea typeface="宋体" panose="02010600030101010101" pitchFamily="2" charset="-122"/>
                <a:cs typeface="Courier New" panose="02070309020205020404" pitchFamily="49" charset="0"/>
              </a:rPr>
              <a:t>i = (int) f; /* f 转换为 int */</a:t>
            </a:r>
          </a:p>
          <a:p>
            <a:pPr>
              <a:buFontTx/>
              <a:buNone/>
            </a:pPr>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162ED39D-6868-E612-E586-11D550D6A35D}"/>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182E3A7-0CA5-D990-DAD9-C2461A788BD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1CFEAA-FBC8-2D43-BBB0-2528F37E25A2}"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5D86327-D25E-17E4-528B-C1DE7DB24878}"/>
              </a:ext>
            </a:extLst>
          </p:cNvPr>
          <p:cNvSpPr>
            <a:spLocks noGrp="1"/>
          </p:cNvSpPr>
          <p:nvPr>
            <p:ph type="title"/>
          </p:nvPr>
        </p:nvSpPr>
        <p:spPr/>
        <p:txBody>
          <a:bodyPr/>
          <a:lstStyle/>
          <a:p>
            <a:r>
              <a:rPr lang="zh-CN" altLang="zh-CN">
                <a:ea typeface="宋体" panose="02010600030101010101" pitchFamily="2" charset="-122"/>
              </a:rPr>
              <a:t>整数类型</a:t>
            </a:r>
          </a:p>
        </p:txBody>
      </p:sp>
      <p:sp>
        <p:nvSpPr>
          <p:cNvPr id="20483" name="Content Placeholder 2">
            <a:extLst>
              <a:ext uri="{FF2B5EF4-FFF2-40B4-BE49-F238E27FC236}">
                <a16:creationId xmlns:a16="http://schemas.microsoft.com/office/drawing/2014/main" id="{8CF268C9-CA47-E96C-9312-61B103D6E5EB}"/>
              </a:ext>
            </a:extLst>
          </p:cNvPr>
          <p:cNvSpPr>
            <a:spLocks noGrp="1"/>
          </p:cNvSpPr>
          <p:nvPr>
            <p:ph idx="1"/>
          </p:nvPr>
        </p:nvSpPr>
        <p:spPr/>
        <p:txBody>
          <a:bodyPr/>
          <a:lstStyle/>
          <a:p>
            <a:pPr>
              <a:tabLst>
                <a:tab pos="5348288" algn="r"/>
                <a:tab pos="7543800" algn="r"/>
              </a:tabLst>
            </a:pPr>
            <a:r>
              <a:rPr lang="zh-CN" altLang="zh-CN" dirty="0">
                <a:ea typeface="宋体" panose="02010600030101010101" pitchFamily="2" charset="-122"/>
              </a:rPr>
              <a:t>16 位机器上整数类型的典型值范围：</a:t>
            </a:r>
          </a:p>
          <a:p>
            <a:pPr>
              <a:lnSpc>
                <a:spcPct val="80000"/>
              </a:lnSpc>
              <a:spcBef>
                <a:spcPts val="1200"/>
              </a:spcBef>
              <a:buFontTx/>
              <a:buNone/>
              <a:tabLst>
                <a:tab pos="5348288" algn="r"/>
                <a:tab pos="7543800" algn="r"/>
              </a:tabLst>
            </a:pPr>
            <a:r>
              <a:rPr lang="en-US" altLang="zh-CN" sz="2400" b="1" dirty="0">
                <a:solidFill>
                  <a:srgbClr val="000000"/>
                </a:solidFill>
                <a:ea typeface="宋体" panose="02010600030101010101" pitchFamily="2" charset="-122"/>
              </a:rPr>
              <a:t>          </a:t>
            </a:r>
          </a:p>
          <a:p>
            <a:pPr>
              <a:lnSpc>
                <a:spcPct val="80000"/>
              </a:lnSpc>
              <a:spcBef>
                <a:spcPts val="1200"/>
              </a:spcBef>
              <a:buFontTx/>
              <a:buNone/>
              <a:tabLst>
                <a:tab pos="5348288" algn="r"/>
                <a:tab pos="7543800" algn="r"/>
              </a:tabLst>
            </a:pPr>
            <a:r>
              <a:rPr lang="en-US" altLang="zh-CN" sz="2400" b="1" dirty="0">
                <a:solidFill>
                  <a:srgbClr val="000000"/>
                </a:solidFill>
                <a:ea typeface="宋体" panose="02010600030101010101" pitchFamily="2" charset="-122"/>
              </a:rPr>
              <a:t>           </a:t>
            </a:r>
            <a:r>
              <a:rPr lang="zh-CN" altLang="zh-CN" sz="2400" b="1" dirty="0">
                <a:solidFill>
                  <a:srgbClr val="000000"/>
                </a:solidFill>
                <a:ea typeface="宋体" panose="02010600030101010101" pitchFamily="2" charset="-122"/>
              </a:rPr>
              <a:t>类型 </a:t>
            </a:r>
            <a:r>
              <a:rPr lang="en-US" altLang="zh-CN" sz="2400" b="1" dirty="0">
                <a:solidFill>
                  <a:srgbClr val="000000"/>
                </a:solidFill>
                <a:ea typeface="宋体" panose="02010600030101010101" pitchFamily="2" charset="-122"/>
              </a:rPr>
              <a:t>                                 </a:t>
            </a:r>
            <a:r>
              <a:rPr lang="zh-CN" altLang="zh-CN" sz="2400" b="1" dirty="0">
                <a:solidFill>
                  <a:srgbClr val="000000"/>
                </a:solidFill>
                <a:ea typeface="宋体" panose="02010600030101010101" pitchFamily="2" charset="-122"/>
              </a:rPr>
              <a:t>最小值 </a:t>
            </a:r>
            <a:r>
              <a:rPr lang="en-US" altLang="zh-CN" sz="2400" b="1" dirty="0">
                <a:solidFill>
                  <a:srgbClr val="000000"/>
                </a:solidFill>
                <a:ea typeface="宋体" panose="02010600030101010101" pitchFamily="2" charset="-122"/>
              </a:rPr>
              <a:t>              </a:t>
            </a:r>
            <a:r>
              <a:rPr lang="zh-CN" altLang="zh-CN" sz="2400" b="1" dirty="0">
                <a:solidFill>
                  <a:srgbClr val="000000"/>
                </a:solidFill>
                <a:ea typeface="宋体" panose="02010600030101010101" pitchFamily="2" charset="-122"/>
              </a:rPr>
              <a:t>最大值</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short</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 –32,768	 32,767</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short</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a:t>
            </a:r>
            <a:r>
              <a:rPr lang="en-US" altLang="zh-CN" sz="2200" dirty="0">
                <a:solidFill>
                  <a:srgbClr val="000000"/>
                </a:solidFill>
                <a:ea typeface="宋体" panose="02010600030101010101" pitchFamily="2" charset="-122"/>
              </a:rPr>
              <a:t>	0	</a:t>
            </a:r>
            <a:r>
              <a:rPr lang="en-US" altLang="zh-CN" sz="2200" dirty="0">
                <a:ea typeface="宋体" panose="02010600030101010101" pitchFamily="2" charset="-122"/>
              </a:rPr>
              <a:t>65,535</a:t>
            </a:r>
            <a:endParaRPr lang="en-US" altLang="zh-CN" sz="2200" dirty="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int	</a:t>
            </a:r>
            <a:r>
              <a:rPr lang="en-US" altLang="zh-CN" sz="2200" dirty="0">
                <a:solidFill>
                  <a:srgbClr val="000000"/>
                </a:solidFill>
                <a:ea typeface="宋体" panose="02010600030101010101" pitchFamily="2" charset="-122"/>
              </a:rPr>
              <a:t>–32,768	</a:t>
            </a:r>
            <a:r>
              <a:rPr lang="en-US" altLang="zh-CN" sz="2200" dirty="0">
                <a:ea typeface="宋体" panose="02010600030101010101" pitchFamily="2" charset="-122"/>
              </a:rPr>
              <a:t> 32,767</a:t>
            </a:r>
            <a:endParaRPr lang="en-US" altLang="zh-CN" sz="2200" dirty="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0	</a:t>
            </a:r>
            <a:r>
              <a:rPr lang="en-US" altLang="zh-CN" sz="2200" dirty="0">
                <a:ea typeface="宋体" panose="02010600030101010101" pitchFamily="2" charset="-122"/>
              </a:rPr>
              <a:t> 65,535</a:t>
            </a:r>
            <a:endParaRPr lang="en-US" altLang="zh-CN" sz="2200" dirty="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long</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long</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0</a:t>
            </a:r>
            <a:r>
              <a:rPr lang="en-US" altLang="zh-CN" sz="2200" baseline="300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rPr>
              <a:t>4,294,967,295</a:t>
            </a:r>
          </a:p>
        </p:txBody>
      </p:sp>
      <p:sp>
        <p:nvSpPr>
          <p:cNvPr id="4" name="Footer Placeholder 3">
            <a:extLst>
              <a:ext uri="{FF2B5EF4-FFF2-40B4-BE49-F238E27FC236}">
                <a16:creationId xmlns:a16="http://schemas.microsoft.com/office/drawing/2014/main" id="{8F439A37-F127-6248-916A-7AA077554A2F}"/>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18FF564-45F0-55C2-54B9-3F0812C7E94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457F94-E4F2-CB44-B2F3-4DC064AB7023}"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4C20647F-8E4E-1FD0-5FFF-96959E11B87B}"/>
              </a:ext>
            </a:extLst>
          </p:cNvPr>
          <p:cNvSpPr>
            <a:spLocks noGrp="1"/>
          </p:cNvSpPr>
          <p:nvPr>
            <p:ph type="title"/>
          </p:nvPr>
        </p:nvSpPr>
        <p:spPr/>
        <p:txBody>
          <a:bodyPr/>
          <a:lstStyle/>
          <a:p>
            <a:r>
              <a:rPr lang="zh-CN" altLang="en-US" dirty="0">
                <a:ea typeface="宋体" panose="02010600030101010101" pitchFamily="2" charset="-122"/>
              </a:rPr>
              <a:t>强制转换</a:t>
            </a:r>
            <a:endParaRPr lang="zh-CN" altLang="zh-CN" dirty="0">
              <a:ea typeface="宋体" panose="02010600030101010101" pitchFamily="2" charset="-122"/>
            </a:endParaRPr>
          </a:p>
        </p:txBody>
      </p:sp>
      <p:sp>
        <p:nvSpPr>
          <p:cNvPr id="94211" name="Content Placeholder 2">
            <a:extLst>
              <a:ext uri="{FF2B5EF4-FFF2-40B4-BE49-F238E27FC236}">
                <a16:creationId xmlns:a16="http://schemas.microsoft.com/office/drawing/2014/main" id="{ED63016B-7F34-AA8E-F745-AFFC249A4378}"/>
              </a:ext>
            </a:extLst>
          </p:cNvPr>
          <p:cNvSpPr>
            <a:spLocks noGrp="1"/>
          </p:cNvSpPr>
          <p:nvPr>
            <p:ph idx="1"/>
          </p:nvPr>
        </p:nvSpPr>
        <p:spPr/>
        <p:txBody>
          <a:bodyPr/>
          <a:lstStyle/>
          <a:p>
            <a:r>
              <a:rPr lang="zh-CN" altLang="en-US" sz="2600" dirty="0">
                <a:ea typeface="宋体" panose="02010600030101010101" pitchFamily="2" charset="-122"/>
              </a:rPr>
              <a:t>强制转换</a:t>
            </a:r>
            <a:r>
              <a:rPr lang="zh-CN" altLang="zh-CN" sz="2600" dirty="0">
                <a:ea typeface="宋体" panose="02010600030101010101" pitchFamily="2" charset="-122"/>
              </a:rPr>
              <a:t>表达式还让我们强制编译器执行转换。</a:t>
            </a:r>
          </a:p>
          <a:p>
            <a:r>
              <a:rPr lang="zh-CN" altLang="zh-CN" sz="2600" dirty="0">
                <a:ea typeface="宋体" panose="02010600030101010101" pitchFamily="2" charset="-122"/>
              </a:rPr>
              <a:t>例子：</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float quotient;</a:t>
            </a:r>
          </a:p>
          <a:p>
            <a:pPr>
              <a:lnSpc>
                <a:spcPct val="80000"/>
              </a:lnSpc>
              <a:spcBef>
                <a:spcPts val="6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int dividend, divisor;</a:t>
            </a:r>
          </a:p>
          <a:p>
            <a:pPr>
              <a:lnSpc>
                <a:spcPct val="50000"/>
              </a:lnSpc>
              <a:spcBef>
                <a:spcPct val="0"/>
              </a:spcBef>
              <a:buFontTx/>
              <a:buNone/>
            </a:pPr>
            <a:endParaRPr lang="en-US" altLang="zh-CN" sz="2200" dirty="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6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quotient = dividend / divisor; </a:t>
            </a:r>
          </a:p>
          <a:p>
            <a:r>
              <a:rPr lang="zh-CN" altLang="zh-CN" sz="2600" dirty="0">
                <a:ea typeface="宋体" panose="02010600030101010101" pitchFamily="2" charset="-122"/>
              </a:rPr>
              <a:t>为了避免在除法期间截断，我们需要转换操作数之一：</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quotient = (float) dividend / divisor;</a:t>
            </a:r>
          </a:p>
          <a:p>
            <a:r>
              <a:rPr lang="zh-CN" altLang="en-US" sz="2600" dirty="0">
                <a:ea typeface="宋体" panose="02010600030101010101" pitchFamily="2" charset="-122"/>
              </a:rPr>
              <a:t>将被</a:t>
            </a:r>
            <a:r>
              <a:rPr lang="zh-CN" altLang="zh-CN" sz="2600" dirty="0">
                <a:ea typeface="宋体" panose="02010600030101010101" pitchFamily="2" charset="-122"/>
              </a:rPr>
              <a:t>除数转换为</a:t>
            </a:r>
            <a:r>
              <a:rPr lang="zh-CN" altLang="zh-CN" sz="2600" dirty="0">
                <a:latin typeface="Courier New" panose="02070309020205020404" pitchFamily="49" charset="0"/>
                <a:ea typeface="宋体" panose="02010600030101010101" pitchFamily="2" charset="-122"/>
                <a:cs typeface="Courier New" panose="02070309020205020404" pitchFamily="49" charset="0"/>
              </a:rPr>
              <a:t>浮点数</a:t>
            </a:r>
            <a:r>
              <a:rPr lang="zh-CN" altLang="zh-CN" sz="2600" dirty="0">
                <a:ea typeface="宋体" panose="02010600030101010101" pitchFamily="2" charset="-122"/>
              </a:rPr>
              <a:t>会导致编译器也将</a:t>
            </a:r>
            <a:r>
              <a:rPr lang="zh-CN" altLang="zh-CN" sz="2600" dirty="0">
                <a:latin typeface="Courier New" panose="02070309020205020404" pitchFamily="49" charset="0"/>
                <a:ea typeface="宋体" panose="02010600030101010101" pitchFamily="2" charset="-122"/>
                <a:cs typeface="Courier New" panose="02070309020205020404" pitchFamily="49" charset="0"/>
              </a:rPr>
              <a:t>除数转换</a:t>
            </a:r>
            <a:r>
              <a:rPr lang="zh-CN" altLang="zh-CN" sz="2600" dirty="0">
                <a:ea typeface="宋体" panose="02010600030101010101" pitchFamily="2" charset="-122"/>
              </a:rPr>
              <a:t>为</a:t>
            </a:r>
            <a:r>
              <a:rPr lang="zh-CN" altLang="zh-CN" sz="2600" dirty="0">
                <a:latin typeface="Courier New" panose="02070309020205020404" pitchFamily="49" charset="0"/>
                <a:ea typeface="宋体" panose="02010600030101010101" pitchFamily="2" charset="-122"/>
                <a:cs typeface="Courier New" panose="02070309020205020404" pitchFamily="49" charset="0"/>
              </a:rPr>
              <a:t>浮点数</a:t>
            </a:r>
            <a:r>
              <a:rPr lang="zh-CN" altLang="zh-CN" sz="2600" dirty="0">
                <a:ea typeface="宋体" panose="02010600030101010101" pitchFamily="2" charset="-122"/>
              </a:rPr>
              <a:t>。</a:t>
            </a:r>
          </a:p>
        </p:txBody>
      </p:sp>
      <p:sp>
        <p:nvSpPr>
          <p:cNvPr id="4" name="Footer Placeholder 3">
            <a:extLst>
              <a:ext uri="{FF2B5EF4-FFF2-40B4-BE49-F238E27FC236}">
                <a16:creationId xmlns:a16="http://schemas.microsoft.com/office/drawing/2014/main" id="{00F6417C-56B5-F819-DECF-2CFEDFD33F7C}"/>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DD40880-FB32-E6E8-A69C-9CB11B3BCFA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E9201C-C88A-9A47-95E6-6AE86FEE8DE6}"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1F46BD6D-90B4-69F5-369F-1D4DA4552DCE}"/>
              </a:ext>
            </a:extLst>
          </p:cNvPr>
          <p:cNvSpPr>
            <a:spLocks noGrp="1"/>
          </p:cNvSpPr>
          <p:nvPr>
            <p:ph type="title"/>
          </p:nvPr>
        </p:nvSpPr>
        <p:spPr/>
        <p:txBody>
          <a:bodyPr/>
          <a:lstStyle/>
          <a:p>
            <a:r>
              <a:rPr lang="zh-CN" altLang="en-US" dirty="0">
                <a:ea typeface="宋体" panose="02010600030101010101" pitchFamily="2" charset="-122"/>
              </a:rPr>
              <a:t>强制转换</a:t>
            </a:r>
            <a:endParaRPr lang="zh-CN" altLang="zh-CN" dirty="0">
              <a:ea typeface="宋体" panose="02010600030101010101" pitchFamily="2" charset="-122"/>
            </a:endParaRPr>
          </a:p>
        </p:txBody>
      </p:sp>
      <p:sp>
        <p:nvSpPr>
          <p:cNvPr id="95235" name="Content Placeholder 2">
            <a:extLst>
              <a:ext uri="{FF2B5EF4-FFF2-40B4-BE49-F238E27FC236}">
                <a16:creationId xmlns:a16="http://schemas.microsoft.com/office/drawing/2014/main" id="{F9F3E08C-8B54-BBFE-7B7E-0947F3D70A5B}"/>
              </a:ext>
            </a:extLst>
          </p:cNvPr>
          <p:cNvSpPr>
            <a:spLocks noGrp="1"/>
          </p:cNvSpPr>
          <p:nvPr>
            <p:ph idx="1"/>
          </p:nvPr>
        </p:nvSpPr>
        <p:spPr>
          <a:xfrm>
            <a:off x="685800" y="1524000"/>
            <a:ext cx="8305800" cy="4800600"/>
          </a:xfrm>
        </p:spPr>
        <p:txBody>
          <a:bodyPr/>
          <a:lstStyle/>
          <a:p>
            <a:r>
              <a:rPr lang="zh-CN" altLang="zh-CN" dirty="0">
                <a:ea typeface="宋体" panose="02010600030101010101" pitchFamily="2" charset="-122"/>
              </a:rPr>
              <a:t>C </a:t>
            </a:r>
            <a:r>
              <a:rPr lang="zh-CN" altLang="en-US" dirty="0">
                <a:ea typeface="宋体" panose="02010600030101010101" pitchFamily="2" charset="-122"/>
              </a:rPr>
              <a:t>将</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zh-CN" dirty="0">
                <a:ea typeface="宋体" panose="02010600030101010101" pitchFamily="2" charset="-122"/>
              </a:rPr>
              <a:t> </a:t>
            </a:r>
            <a:r>
              <a:rPr lang="zh-CN" altLang="zh-CN" i="1" dirty="0">
                <a:ea typeface="宋体" panose="02010600030101010101" pitchFamily="2" charset="-122"/>
              </a:rPr>
              <a:t>类型名称</a:t>
            </a:r>
            <a:r>
              <a:rPr lang="zh-CN" altLang="zh-CN" dirty="0">
                <a:ea typeface="宋体" panose="02010600030101010101" pitchFamily="2" charset="-122"/>
              </a:rPr>
              <a:t> </a:t>
            </a:r>
            <a:r>
              <a:rPr lang="zh-CN" altLang="zh-CN" dirty="0">
                <a:latin typeface="Courier New" panose="02070309020205020404" pitchFamily="49" charset="0"/>
                <a:ea typeface="宋体" panose="02010600030101010101" pitchFamily="2" charset="-122"/>
                <a:cs typeface="Courier New" panose="02070309020205020404" pitchFamily="49" charset="0"/>
              </a:rPr>
              <a:t>)</a:t>
            </a:r>
            <a:r>
              <a:rPr lang="zh-CN" altLang="en-US" dirty="0">
                <a:latin typeface="Courier New" panose="02070309020205020404" pitchFamily="49" charset="0"/>
                <a:ea typeface="宋体" panose="02010600030101010101" pitchFamily="2" charset="-122"/>
                <a:cs typeface="Courier New" panose="02070309020205020404" pitchFamily="49" charset="0"/>
              </a:rPr>
              <a:t>当</a:t>
            </a:r>
            <a:r>
              <a:rPr lang="zh-CN" altLang="zh-CN" dirty="0">
                <a:ea typeface="宋体" panose="02010600030101010101" pitchFamily="2" charset="-122"/>
              </a:rPr>
              <a:t>作一元运算符。</a:t>
            </a:r>
          </a:p>
          <a:p>
            <a:r>
              <a:rPr lang="zh-CN" altLang="zh-CN" dirty="0">
                <a:ea typeface="宋体" panose="02010600030101010101" pitchFamily="2" charset="-122"/>
              </a:rPr>
              <a:t>一元运算符的优先级高于二元运算符，因此编译器会</a:t>
            </a:r>
            <a:r>
              <a:rPr lang="zh-CN" altLang="en-US" dirty="0">
                <a:ea typeface="宋体" panose="02010600030101010101" pitchFamily="2" charset="-122"/>
              </a:rPr>
              <a:t>将</a:t>
            </a:r>
            <a:endParaRPr lang="zh-CN" altLang="zh-CN" dirty="0">
              <a:ea typeface="宋体" panose="02010600030101010101" pitchFamily="2" charset="-122"/>
            </a:endParaRP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(float) dividend / divisor</a:t>
            </a:r>
          </a:p>
          <a:p>
            <a:pPr>
              <a:buFontTx/>
              <a:buNone/>
            </a:pPr>
            <a:r>
              <a:rPr lang="en-US" altLang="zh-CN" dirty="0">
                <a:ea typeface="宋体" panose="02010600030101010101" pitchFamily="2" charset="-122"/>
              </a:rPr>
              <a:t>    </a:t>
            </a:r>
            <a:r>
              <a:rPr lang="zh-CN" altLang="zh-CN" dirty="0">
                <a:ea typeface="宋体" panose="02010600030101010101" pitchFamily="2" charset="-122"/>
              </a:rPr>
              <a:t>解释为</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((float) dividend) / divisor</a:t>
            </a:r>
          </a:p>
          <a:p>
            <a:r>
              <a:rPr lang="zh-CN" altLang="zh-CN" dirty="0">
                <a:ea typeface="宋体" panose="02010600030101010101" pitchFamily="2" charset="-122"/>
              </a:rPr>
              <a:t>其他实现相同效果的方法：</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quotient = dividend / (float) divisor;</a:t>
            </a:r>
          </a:p>
          <a:p>
            <a:pPr>
              <a:lnSpc>
                <a:spcPct val="80000"/>
              </a:lnSpc>
              <a:spcBef>
                <a:spcPts val="600"/>
              </a:spcBef>
              <a:buFontTx/>
              <a:buNone/>
            </a:pP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quotient = (float) dividend / (float) divisor;</a:t>
            </a:r>
          </a:p>
        </p:txBody>
      </p:sp>
      <p:sp>
        <p:nvSpPr>
          <p:cNvPr id="4" name="Footer Placeholder 3">
            <a:extLst>
              <a:ext uri="{FF2B5EF4-FFF2-40B4-BE49-F238E27FC236}">
                <a16:creationId xmlns:a16="http://schemas.microsoft.com/office/drawing/2014/main" id="{06E08144-8AF3-5363-EC09-34335AA809C5}"/>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5667F77-3A2E-7384-827C-9DBB7A5BF47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4F3C41-71AD-7546-B198-1550D83D96B0}"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C9B8620E-0757-32DF-B404-17C0F916B3B4}"/>
              </a:ext>
            </a:extLst>
          </p:cNvPr>
          <p:cNvSpPr>
            <a:spLocks noGrp="1"/>
          </p:cNvSpPr>
          <p:nvPr>
            <p:ph type="title"/>
          </p:nvPr>
        </p:nvSpPr>
        <p:spPr/>
        <p:txBody>
          <a:bodyPr/>
          <a:lstStyle/>
          <a:p>
            <a:r>
              <a:rPr lang="zh-CN" altLang="en-US" dirty="0">
                <a:ea typeface="宋体" panose="02010600030101010101" pitchFamily="2" charset="-122"/>
              </a:rPr>
              <a:t>强制转换</a:t>
            </a:r>
            <a:endParaRPr lang="zh-CN" altLang="zh-CN" dirty="0">
              <a:ea typeface="宋体" panose="02010600030101010101" pitchFamily="2" charset="-122"/>
            </a:endParaRPr>
          </a:p>
        </p:txBody>
      </p:sp>
      <p:sp>
        <p:nvSpPr>
          <p:cNvPr id="96259" name="Content Placeholder 2">
            <a:extLst>
              <a:ext uri="{FF2B5EF4-FFF2-40B4-BE49-F238E27FC236}">
                <a16:creationId xmlns:a16="http://schemas.microsoft.com/office/drawing/2014/main" id="{98A4102A-8C43-D0FD-F222-2172ECA6F393}"/>
              </a:ext>
            </a:extLst>
          </p:cNvPr>
          <p:cNvSpPr>
            <a:spLocks noGrp="1"/>
          </p:cNvSpPr>
          <p:nvPr>
            <p:ph idx="1"/>
          </p:nvPr>
        </p:nvSpPr>
        <p:spPr/>
        <p:txBody>
          <a:bodyPr/>
          <a:lstStyle/>
          <a:p>
            <a:r>
              <a:rPr lang="zh-CN" altLang="zh-CN" dirty="0">
                <a:ea typeface="宋体" panose="02010600030101010101" pitchFamily="2" charset="-122"/>
              </a:rPr>
              <a:t>有时需要强制转换以避免溢出：</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long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int j = 1000;</a:t>
            </a:r>
          </a:p>
          <a:p>
            <a:pPr>
              <a:lnSpc>
                <a:spcPct val="50000"/>
              </a:lnSpc>
              <a:spcBef>
                <a:spcPct val="0"/>
              </a:spcBef>
              <a:buFontTx/>
              <a:buNone/>
            </a:pPr>
            <a:r>
              <a:rPr lang="zh-CN"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j * j;    </a:t>
            </a:r>
            <a:r>
              <a:rPr lang="zh-CN" altLang="zh-CN" sz="2400" dirty="0">
                <a:latin typeface="Courier New" panose="02070309020205020404" pitchFamily="49" charset="0"/>
                <a:ea typeface="宋体" panose="02010600030101010101" pitchFamily="2" charset="-122"/>
                <a:cs typeface="Courier New" panose="02070309020205020404" pitchFamily="49" charset="0"/>
              </a:rPr>
              <a:t>/* 可能发生溢出 */</a:t>
            </a:r>
          </a:p>
          <a:p>
            <a:r>
              <a:rPr lang="zh-CN" altLang="zh-CN" dirty="0">
                <a:ea typeface="宋体" panose="02010600030101010101" pitchFamily="2" charset="-122"/>
              </a:rPr>
              <a:t>使用</a:t>
            </a:r>
            <a:r>
              <a:rPr lang="zh-CN" altLang="en-US" dirty="0">
                <a:ea typeface="宋体" panose="02010600030101010101" pitchFamily="2" charset="-122"/>
              </a:rPr>
              <a:t>强制转换</a:t>
            </a:r>
            <a:r>
              <a:rPr lang="zh-CN" altLang="zh-CN" dirty="0">
                <a:ea typeface="宋体" panose="02010600030101010101" pitchFamily="2" charset="-122"/>
              </a:rPr>
              <a:t>可以避免这个问题：</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(long) j * j;</a:t>
            </a:r>
          </a:p>
          <a:p>
            <a:r>
              <a:rPr lang="zh-CN" altLang="zh-CN" dirty="0">
                <a:ea typeface="宋体" panose="02010600030101010101" pitchFamily="2" charset="-122"/>
              </a:rPr>
              <a:t>该</a:t>
            </a:r>
            <a:r>
              <a:rPr lang="zh-CN" altLang="en-US" dirty="0">
                <a:ea typeface="宋体" panose="02010600030101010101" pitchFamily="2" charset="-122"/>
              </a:rPr>
              <a:t>语句</a:t>
            </a:r>
            <a:endParaRPr lang="zh-CN" altLang="zh-CN" dirty="0">
              <a:ea typeface="宋体" panose="02010600030101010101" pitchFamily="2" charset="-122"/>
            </a:endParaRP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zh-CN" altLang="zh-CN" sz="2400" dirty="0">
                <a:latin typeface="Courier New" panose="02070309020205020404" pitchFamily="49" charset="0"/>
                <a:ea typeface="宋体" panose="02010600030101010101" pitchFamily="2" charset="-122"/>
                <a:cs typeface="Courier New" panose="02070309020205020404" pitchFamily="49" charset="0"/>
              </a:rPr>
              <a:t>i = (long) (j * j); /*** 错误的 ***/</a:t>
            </a:r>
          </a:p>
          <a:p>
            <a:pPr>
              <a:buFontTx/>
              <a:buNone/>
            </a:pPr>
            <a:r>
              <a:rPr lang="en-US" altLang="zh-CN" dirty="0">
                <a:ea typeface="宋体" panose="02010600030101010101" pitchFamily="2" charset="-122"/>
              </a:rPr>
              <a:t>    </a:t>
            </a:r>
            <a:r>
              <a:rPr lang="zh-CN" altLang="zh-CN" dirty="0">
                <a:ea typeface="宋体" panose="02010600030101010101" pitchFamily="2" charset="-122"/>
              </a:rPr>
              <a:t>行不通，因为在</a:t>
            </a:r>
            <a:r>
              <a:rPr lang="zh-CN" altLang="en-US" dirty="0">
                <a:ea typeface="宋体" panose="02010600030101010101" pitchFamily="2" charset="-122"/>
              </a:rPr>
              <a:t>强制转换前</a:t>
            </a:r>
            <a:r>
              <a:rPr lang="zh-CN" altLang="zh-CN" dirty="0">
                <a:ea typeface="宋体" panose="02010600030101010101" pitchFamily="2" charset="-122"/>
              </a:rPr>
              <a:t>已经发生了溢出。</a:t>
            </a:r>
          </a:p>
        </p:txBody>
      </p:sp>
      <p:sp>
        <p:nvSpPr>
          <p:cNvPr id="4" name="Footer Placeholder 3">
            <a:extLst>
              <a:ext uri="{FF2B5EF4-FFF2-40B4-BE49-F238E27FC236}">
                <a16:creationId xmlns:a16="http://schemas.microsoft.com/office/drawing/2014/main" id="{5001D9AD-4B29-09DE-2E43-B9BCA406F767}"/>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1D68B9A-DAA5-B9C7-3408-9909F98425E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F4B52F-0D94-A044-B4C0-2122E8242893}"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9374D0A5-5D75-42C8-6D8E-75390EDDBA9B}"/>
              </a:ext>
            </a:extLst>
          </p:cNvPr>
          <p:cNvSpPr>
            <a:spLocks noGrp="1"/>
          </p:cNvSpPr>
          <p:nvPr>
            <p:ph type="title"/>
          </p:nvPr>
        </p:nvSpPr>
        <p:spPr/>
        <p:txBody>
          <a:bodyPr/>
          <a:lstStyle/>
          <a:p>
            <a:r>
              <a:rPr lang="zh-CN" altLang="zh-CN">
                <a:ea typeface="宋体" panose="02010600030101010101" pitchFamily="2" charset="-122"/>
              </a:rPr>
              <a:t>类型定义</a:t>
            </a:r>
          </a:p>
        </p:txBody>
      </p:sp>
      <p:sp>
        <p:nvSpPr>
          <p:cNvPr id="97283" name="Content Placeholder 2">
            <a:extLst>
              <a:ext uri="{FF2B5EF4-FFF2-40B4-BE49-F238E27FC236}">
                <a16:creationId xmlns:a16="http://schemas.microsoft.com/office/drawing/2014/main" id="{41B34DAD-7B7A-1F37-2A32-401610B552C0}"/>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#define</a:t>
            </a:r>
            <a:r>
              <a:rPr lang="zh-CN" altLang="zh-CN" dirty="0">
                <a:ea typeface="宋体" panose="02010600030101010101" pitchFamily="2" charset="-122"/>
              </a:rPr>
              <a:t>指令可用于创建“布尔类型”宏：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#define BOOL int</a:t>
            </a:r>
          </a:p>
          <a:p>
            <a:r>
              <a:rPr lang="zh-CN" altLang="zh-CN" dirty="0">
                <a:ea typeface="宋体" panose="02010600030101010101" pitchFamily="2" charset="-122"/>
              </a:rPr>
              <a:t>更好的方法</a:t>
            </a:r>
            <a:r>
              <a:rPr lang="zh-CN" altLang="en-US" dirty="0">
                <a:ea typeface="宋体" panose="02010600030101010101" pitchFamily="2" charset="-122"/>
              </a:rPr>
              <a:t>是</a:t>
            </a:r>
            <a:r>
              <a:rPr lang="zh-CN" altLang="zh-CN" dirty="0">
                <a:ea typeface="宋体" panose="02010600030101010101" pitchFamily="2" charset="-122"/>
              </a:rPr>
              <a:t>使用类型定义的功能：</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int Bool;</a:t>
            </a:r>
          </a:p>
          <a:p>
            <a:r>
              <a:rPr lang="zh-CN" altLang="zh-CN" dirty="0">
                <a:latin typeface="Courier New" panose="02070309020205020404" pitchFamily="49" charset="0"/>
                <a:ea typeface="宋体" panose="02010600030101010101" pitchFamily="2" charset="-122"/>
                <a:cs typeface="Courier New" panose="02070309020205020404" pitchFamily="49" charset="0"/>
              </a:rPr>
              <a:t>Bool</a:t>
            </a:r>
            <a:r>
              <a:rPr lang="zh-CN" altLang="zh-CN" dirty="0">
                <a:ea typeface="宋体" panose="02010600030101010101" pitchFamily="2" charset="-122"/>
              </a:rPr>
              <a:t>现在可以以与内置类型名称相同的方式使用。</a:t>
            </a:r>
          </a:p>
          <a:p>
            <a:r>
              <a:rPr lang="zh-CN" altLang="zh-CN" dirty="0">
                <a:ea typeface="宋体" panose="02010600030101010101" pitchFamily="2" charset="-122"/>
              </a:rPr>
              <a:t>例子：</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Bool flag;    </a:t>
            </a:r>
            <a:r>
              <a:rPr lang="zh-CN" altLang="zh-CN" sz="2400" dirty="0">
                <a:latin typeface="Courier New" panose="02070309020205020404" pitchFamily="49" charset="0"/>
                <a:ea typeface="宋体" panose="02010600030101010101" pitchFamily="2" charset="-122"/>
                <a:cs typeface="Courier New" panose="02070309020205020404" pitchFamily="49" charset="0"/>
              </a:rPr>
              <a:t>/* 与 int </a:t>
            </a:r>
            <a:r>
              <a:rPr lang="en-US" altLang="zh-CN" sz="2400" dirty="0">
                <a:latin typeface="Courier New" panose="02070309020205020404" pitchFamily="49" charset="0"/>
                <a:ea typeface="宋体" panose="02010600030101010101" pitchFamily="2" charset="-122"/>
                <a:cs typeface="Courier New" panose="02070309020205020404" pitchFamily="49" charset="0"/>
              </a:rPr>
              <a:t>flag</a:t>
            </a:r>
            <a:r>
              <a:rPr lang="zh-CN" altLang="zh-CN" sz="2400" dirty="0">
                <a:latin typeface="Courier New" panose="02070309020205020404" pitchFamily="49" charset="0"/>
                <a:ea typeface="宋体" panose="02010600030101010101" pitchFamily="2" charset="-122"/>
                <a:cs typeface="Courier New" panose="02070309020205020404" pitchFamily="49" charset="0"/>
              </a:rPr>
              <a:t>相同； */</a:t>
            </a:r>
          </a:p>
        </p:txBody>
      </p:sp>
      <p:sp>
        <p:nvSpPr>
          <p:cNvPr id="4" name="Footer Placeholder 3">
            <a:extLst>
              <a:ext uri="{FF2B5EF4-FFF2-40B4-BE49-F238E27FC236}">
                <a16:creationId xmlns:a16="http://schemas.microsoft.com/office/drawing/2014/main" id="{1487655E-1E61-197A-C069-282D6A559F89}"/>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7F193A9-5D76-E7C5-4827-5677BBFC443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3095FD-E290-D841-A924-05934A1BD7D4}"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0C992543-A141-95CA-16EF-3544A2C5B428}"/>
              </a:ext>
            </a:extLst>
          </p:cNvPr>
          <p:cNvSpPr>
            <a:spLocks noGrp="1"/>
          </p:cNvSpPr>
          <p:nvPr>
            <p:ph type="title"/>
          </p:nvPr>
        </p:nvSpPr>
        <p:spPr/>
        <p:txBody>
          <a:bodyPr/>
          <a:lstStyle/>
          <a:p>
            <a:r>
              <a:rPr lang="zh-CN" altLang="zh-CN">
                <a:ea typeface="宋体" panose="02010600030101010101" pitchFamily="2" charset="-122"/>
              </a:rPr>
              <a:t>类型定义的优点</a:t>
            </a:r>
          </a:p>
        </p:txBody>
      </p:sp>
      <p:sp>
        <p:nvSpPr>
          <p:cNvPr id="98307" name="Content Placeholder 2">
            <a:extLst>
              <a:ext uri="{FF2B5EF4-FFF2-40B4-BE49-F238E27FC236}">
                <a16:creationId xmlns:a16="http://schemas.microsoft.com/office/drawing/2014/main" id="{FB5362EC-EBA7-1641-DE29-DC1ACEAD6DF1}"/>
              </a:ext>
            </a:extLst>
          </p:cNvPr>
          <p:cNvSpPr>
            <a:spLocks noGrp="1"/>
          </p:cNvSpPr>
          <p:nvPr>
            <p:ph idx="1"/>
          </p:nvPr>
        </p:nvSpPr>
        <p:spPr/>
        <p:txBody>
          <a:bodyPr/>
          <a:lstStyle/>
          <a:p>
            <a:r>
              <a:rPr lang="zh-CN" altLang="zh-CN" dirty="0">
                <a:ea typeface="宋体" panose="02010600030101010101" pitchFamily="2" charset="-122"/>
              </a:rPr>
              <a:t>类型定义可以使程序更易于理解。</a:t>
            </a:r>
          </a:p>
          <a:p>
            <a:r>
              <a:rPr lang="zh-CN" altLang="zh-CN" dirty="0">
                <a:ea typeface="宋体" panose="02010600030101010101" pitchFamily="2" charset="-122"/>
              </a:rPr>
              <a:t>如果变量</a:t>
            </a:r>
            <a:r>
              <a:rPr lang="zh-CN" altLang="zh-CN" dirty="0">
                <a:latin typeface="Courier New" panose="02070309020205020404" pitchFamily="49" charset="0"/>
                <a:ea typeface="宋体" panose="02010600030101010101" pitchFamily="2" charset="-122"/>
                <a:cs typeface="Courier New" panose="02070309020205020404" pitchFamily="49" charset="0"/>
              </a:rPr>
              <a:t>cash_in</a:t>
            </a:r>
            <a:r>
              <a:rPr lang="zh-CN" altLang="zh-CN" dirty="0">
                <a:ea typeface="宋体" panose="02010600030101010101" pitchFamily="2" charset="-122"/>
              </a:rPr>
              <a:t>和</a:t>
            </a:r>
            <a:r>
              <a:rPr lang="zh-CN" altLang="zh-CN" dirty="0">
                <a:latin typeface="Courier New" panose="02070309020205020404" pitchFamily="49" charset="0"/>
                <a:ea typeface="宋体" panose="02010600030101010101" pitchFamily="2" charset="-122"/>
                <a:cs typeface="Courier New" panose="02070309020205020404" pitchFamily="49" charset="0"/>
              </a:rPr>
              <a:t>cash_out</a:t>
            </a:r>
            <a:r>
              <a:rPr lang="zh-CN" altLang="zh-CN" dirty="0">
                <a:ea typeface="宋体" panose="02010600030101010101" pitchFamily="2" charset="-122"/>
              </a:rPr>
              <a:t>将用于存储美元金额，则将</a:t>
            </a:r>
            <a:r>
              <a:rPr lang="zh-CN" altLang="zh-CN" dirty="0">
                <a:latin typeface="Courier New" panose="02070309020205020404" pitchFamily="49" charset="0"/>
                <a:ea typeface="宋体" panose="02010600030101010101" pitchFamily="2" charset="-122"/>
                <a:cs typeface="Courier New" panose="02070309020205020404" pitchFamily="49" charset="0"/>
              </a:rPr>
              <a:t>Dollars声明</a:t>
            </a:r>
            <a:r>
              <a:rPr lang="zh-CN" altLang="zh-CN" dirty="0">
                <a:ea typeface="宋体" panose="02010600030101010101" pitchFamily="2" charset="-122"/>
              </a:rPr>
              <a:t>为</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float Dollars;</a:t>
            </a:r>
          </a:p>
          <a:p>
            <a:pPr>
              <a:buFontTx/>
              <a:buNone/>
            </a:pPr>
            <a:r>
              <a:rPr lang="en-US" altLang="zh-CN" dirty="0">
                <a:ea typeface="宋体" panose="02010600030101010101" pitchFamily="2" charset="-122"/>
              </a:rPr>
              <a:t>    </a:t>
            </a:r>
            <a:r>
              <a:rPr lang="zh-CN" altLang="zh-CN" dirty="0">
                <a:ea typeface="宋体" panose="02010600030101010101" pitchFamily="2" charset="-122"/>
              </a:rPr>
              <a:t>然后写</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Dollars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cash_in</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cash_out</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dirty="0">
                <a:ea typeface="宋体" panose="02010600030101010101" pitchFamily="2" charset="-122"/>
              </a:rPr>
              <a:t>    </a:t>
            </a:r>
            <a:r>
              <a:rPr lang="zh-CN" altLang="zh-CN" dirty="0">
                <a:ea typeface="宋体" panose="02010600030101010101" pitchFamily="2" charset="-122"/>
              </a:rPr>
              <a:t>比写</a:t>
            </a:r>
            <a:r>
              <a:rPr lang="zh-CN" altLang="en-US" dirty="0">
                <a:ea typeface="宋体" panose="02010600030101010101" pitchFamily="2" charset="-122"/>
              </a:rPr>
              <a:t>成下面的形式有</a:t>
            </a:r>
            <a:r>
              <a:rPr lang="zh-CN" altLang="zh-CN" dirty="0">
                <a:ea typeface="宋体" panose="02010600030101010101" pitchFamily="2" charset="-122"/>
              </a:rPr>
              <a:t>更</a:t>
            </a:r>
            <a:r>
              <a:rPr lang="zh-CN" altLang="en-US" dirty="0">
                <a:ea typeface="宋体" panose="02010600030101010101" pitchFamily="2" charset="-122"/>
              </a:rPr>
              <a:t>多的信息量</a:t>
            </a:r>
            <a:endParaRPr lang="zh-CN" altLang="zh-CN" dirty="0">
              <a:ea typeface="宋体" panose="02010600030101010101" pitchFamily="2" charset="-122"/>
            </a:endParaRP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float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cash_in</a:t>
            </a: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cash_out</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B6CF517-EEE7-4AA5-5709-611F3C269902}"/>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B6264A3-08D1-0874-E02C-751FE89A8DD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9631FA-EDB0-654E-B040-2861D5356710}"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8D300004-14A4-2428-990C-0385AD23D23A}"/>
              </a:ext>
            </a:extLst>
          </p:cNvPr>
          <p:cNvSpPr>
            <a:spLocks noGrp="1"/>
          </p:cNvSpPr>
          <p:nvPr>
            <p:ph type="title"/>
          </p:nvPr>
        </p:nvSpPr>
        <p:spPr/>
        <p:txBody>
          <a:bodyPr/>
          <a:lstStyle/>
          <a:p>
            <a:r>
              <a:rPr lang="zh-CN" altLang="zh-CN">
                <a:ea typeface="宋体" panose="02010600030101010101" pitchFamily="2" charset="-122"/>
              </a:rPr>
              <a:t>类型定义的优点</a:t>
            </a:r>
          </a:p>
        </p:txBody>
      </p:sp>
      <p:sp>
        <p:nvSpPr>
          <p:cNvPr id="99331" name="Content Placeholder 2">
            <a:extLst>
              <a:ext uri="{FF2B5EF4-FFF2-40B4-BE49-F238E27FC236}">
                <a16:creationId xmlns:a16="http://schemas.microsoft.com/office/drawing/2014/main" id="{4E496B92-C96C-1DEA-DD63-DBD9E554B8D1}"/>
              </a:ext>
            </a:extLst>
          </p:cNvPr>
          <p:cNvSpPr>
            <a:spLocks noGrp="1"/>
          </p:cNvSpPr>
          <p:nvPr>
            <p:ph idx="1"/>
          </p:nvPr>
        </p:nvSpPr>
        <p:spPr/>
        <p:txBody>
          <a:bodyPr/>
          <a:lstStyle/>
          <a:p>
            <a:r>
              <a:rPr lang="zh-CN" altLang="zh-CN" dirty="0">
                <a:ea typeface="宋体" panose="02010600030101010101" pitchFamily="2" charset="-122"/>
              </a:rPr>
              <a:t>类型定义还可以使程序更易于修改。</a:t>
            </a:r>
          </a:p>
          <a:p>
            <a:r>
              <a:rPr lang="zh-CN" altLang="zh-CN" dirty="0">
                <a:ea typeface="宋体" panose="02010600030101010101" pitchFamily="2" charset="-122"/>
              </a:rPr>
              <a:t>要将</a:t>
            </a:r>
            <a:r>
              <a:rPr lang="zh-CN" altLang="zh-CN" dirty="0">
                <a:latin typeface="Courier New" panose="02070309020205020404" pitchFamily="49" charset="0"/>
                <a:ea typeface="宋体" panose="02010600030101010101" pitchFamily="2" charset="-122"/>
                <a:cs typeface="Courier New" panose="02070309020205020404" pitchFamily="49" charset="0"/>
              </a:rPr>
              <a:t>Dollars重新定义</a:t>
            </a:r>
            <a:r>
              <a:rPr lang="zh-CN" altLang="zh-CN" dirty="0">
                <a:ea typeface="宋体" panose="02010600030101010101" pitchFamily="2" charset="-122"/>
              </a:rPr>
              <a:t>为</a:t>
            </a:r>
            <a:r>
              <a:rPr lang="zh-CN" altLang="zh-CN" dirty="0">
                <a:latin typeface="Courier New" panose="02070309020205020404" pitchFamily="49" charset="0"/>
                <a:ea typeface="宋体" panose="02010600030101010101" pitchFamily="2" charset="-122"/>
                <a:cs typeface="Courier New" panose="02070309020205020404" pitchFamily="49" charset="0"/>
              </a:rPr>
              <a:t>double</a:t>
            </a:r>
            <a:r>
              <a:rPr lang="zh-CN" altLang="zh-CN" dirty="0">
                <a:ea typeface="宋体" panose="02010600030101010101" pitchFamily="2" charset="-122"/>
              </a:rPr>
              <a:t>，只需更改类型定义：</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double Dollars;</a:t>
            </a:r>
          </a:p>
          <a:p>
            <a:r>
              <a:rPr lang="zh-CN" altLang="zh-CN" dirty="0">
                <a:ea typeface="宋体" panose="02010600030101010101" pitchFamily="2" charset="-122"/>
              </a:rPr>
              <a:t>如果没有类型定义，我们将需要找到所有存储美元金额的</a:t>
            </a:r>
            <a:r>
              <a:rPr lang="zh-CN" altLang="zh-CN" dirty="0">
                <a:latin typeface="Courier New" panose="02070309020205020404" pitchFamily="49" charset="0"/>
                <a:ea typeface="宋体" panose="02010600030101010101" pitchFamily="2" charset="-122"/>
                <a:cs typeface="Courier New" panose="02070309020205020404" pitchFamily="49" charset="0"/>
              </a:rPr>
              <a:t>浮点</a:t>
            </a:r>
            <a:r>
              <a:rPr lang="zh-CN" altLang="zh-CN" dirty="0">
                <a:ea typeface="宋体" panose="02010600030101010101" pitchFamily="2" charset="-122"/>
              </a:rPr>
              <a:t>变量并更改它们的声明。</a:t>
            </a:r>
          </a:p>
        </p:txBody>
      </p:sp>
      <p:sp>
        <p:nvSpPr>
          <p:cNvPr id="4" name="Footer Placeholder 3">
            <a:extLst>
              <a:ext uri="{FF2B5EF4-FFF2-40B4-BE49-F238E27FC236}">
                <a16:creationId xmlns:a16="http://schemas.microsoft.com/office/drawing/2014/main" id="{16222AFF-F064-348C-7356-7675BF21B1B2}"/>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109A467-F149-8CFC-5713-D10A2493C2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EC1BC3-96CB-7941-8558-E0566CA924FA}"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812CEFD6-F341-B1CA-A2F7-F0722714E0AB}"/>
              </a:ext>
            </a:extLst>
          </p:cNvPr>
          <p:cNvSpPr>
            <a:spLocks noGrp="1"/>
          </p:cNvSpPr>
          <p:nvPr>
            <p:ph type="title"/>
          </p:nvPr>
        </p:nvSpPr>
        <p:spPr/>
        <p:txBody>
          <a:bodyPr/>
          <a:lstStyle/>
          <a:p>
            <a:r>
              <a:rPr lang="zh-CN" altLang="zh-CN">
                <a:ea typeface="宋体" panose="02010600030101010101" pitchFamily="2" charset="-122"/>
              </a:rPr>
              <a:t>类型定义和可移植性</a:t>
            </a:r>
          </a:p>
        </p:txBody>
      </p:sp>
      <p:sp>
        <p:nvSpPr>
          <p:cNvPr id="100355" name="Content Placeholder 2">
            <a:extLst>
              <a:ext uri="{FF2B5EF4-FFF2-40B4-BE49-F238E27FC236}">
                <a16:creationId xmlns:a16="http://schemas.microsoft.com/office/drawing/2014/main" id="{BB4ED2D2-0214-FEF7-AA7E-514046FCD198}"/>
              </a:ext>
            </a:extLst>
          </p:cNvPr>
          <p:cNvSpPr>
            <a:spLocks noGrp="1"/>
          </p:cNvSpPr>
          <p:nvPr>
            <p:ph idx="1"/>
          </p:nvPr>
        </p:nvSpPr>
        <p:spPr/>
        <p:txBody>
          <a:bodyPr/>
          <a:lstStyle/>
          <a:p>
            <a:r>
              <a:rPr lang="zh-CN" altLang="zh-CN" dirty="0">
                <a:ea typeface="宋体" panose="02010600030101010101" pitchFamily="2" charset="-122"/>
              </a:rPr>
              <a:t>类型定义是编写可移植程序的重要工具。</a:t>
            </a:r>
          </a:p>
          <a:p>
            <a:r>
              <a:rPr lang="zh-CN" altLang="zh-CN" dirty="0">
                <a:ea typeface="宋体" panose="02010600030101010101" pitchFamily="2" charset="-122"/>
              </a:rPr>
              <a:t>将程序从一台计算机移动到另一台计算机的问题之一是类型在不同机器上可能具有不同的范围。</a:t>
            </a:r>
          </a:p>
          <a:p>
            <a:r>
              <a:rPr lang="zh-CN" altLang="zh-CN" dirty="0">
                <a:ea typeface="宋体" panose="02010600030101010101" pitchFamily="2" charset="-122"/>
              </a:rPr>
              <a:t>如果</a:t>
            </a:r>
            <a:r>
              <a:rPr lang="zh-CN" altLang="zh-CN" dirty="0">
                <a:latin typeface="Courier New" panose="02070309020205020404" pitchFamily="49" charset="0"/>
                <a:ea typeface="宋体" panose="02010600030101010101" pitchFamily="2" charset="-122"/>
                <a:cs typeface="Courier New" panose="02070309020205020404" pitchFamily="49" charset="0"/>
              </a:rPr>
              <a:t>i</a:t>
            </a:r>
            <a:r>
              <a:rPr lang="zh-CN" altLang="zh-CN" dirty="0">
                <a:ea typeface="宋体" panose="02010600030101010101" pitchFamily="2" charset="-122"/>
              </a:rPr>
              <a:t>是一个</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变量，则赋值如</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 100000;</a:t>
            </a:r>
          </a:p>
          <a:p>
            <a:pPr>
              <a:buFontTx/>
              <a:buNone/>
            </a:pPr>
            <a:r>
              <a:rPr lang="en-US" altLang="zh-CN" dirty="0">
                <a:ea typeface="宋体" panose="02010600030101010101" pitchFamily="2" charset="-122"/>
              </a:rPr>
              <a:t>    </a:t>
            </a:r>
            <a:r>
              <a:rPr lang="zh-CN" altLang="zh-CN" dirty="0">
                <a:ea typeface="宋体" panose="02010600030101010101" pitchFamily="2" charset="-122"/>
              </a:rPr>
              <a:t>在具有 32 位整数的机器上很好，但在具有 1</a:t>
            </a:r>
            <a:r>
              <a:rPr lang="en-US" altLang="zh-CN" dirty="0">
                <a:ea typeface="宋体" panose="02010600030101010101" pitchFamily="2" charset="-122"/>
              </a:rPr>
              <a:t>6</a:t>
            </a:r>
            <a:r>
              <a:rPr lang="zh-CN" altLang="zh-CN" dirty="0">
                <a:ea typeface="宋体" panose="02010600030101010101" pitchFamily="2" charset="-122"/>
              </a:rPr>
              <a:t>位整数的机器上会失败。</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F87DACF7-68DD-EBCE-18F5-2C198A9E38EE}"/>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E38210C-1F15-D0D6-2112-D011AB04B41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68F22D-3374-7F41-86A3-D9D7F5D8C95E}"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8634DFB3-F693-1C16-A6CF-D12E65CB764E}"/>
              </a:ext>
            </a:extLst>
          </p:cNvPr>
          <p:cNvSpPr>
            <a:spLocks noGrp="1"/>
          </p:cNvSpPr>
          <p:nvPr>
            <p:ph type="title"/>
          </p:nvPr>
        </p:nvSpPr>
        <p:spPr/>
        <p:txBody>
          <a:bodyPr/>
          <a:lstStyle/>
          <a:p>
            <a:r>
              <a:rPr lang="zh-CN" altLang="zh-CN">
                <a:ea typeface="宋体" panose="02010600030101010101" pitchFamily="2" charset="-122"/>
              </a:rPr>
              <a:t>类型定义和可移植性</a:t>
            </a:r>
          </a:p>
        </p:txBody>
      </p:sp>
      <p:sp>
        <p:nvSpPr>
          <p:cNvPr id="101379" name="Content Placeholder 2">
            <a:extLst>
              <a:ext uri="{FF2B5EF4-FFF2-40B4-BE49-F238E27FC236}">
                <a16:creationId xmlns:a16="http://schemas.microsoft.com/office/drawing/2014/main" id="{77149A46-19AA-C32A-0BDA-3BCD17F41573}"/>
              </a:ext>
            </a:extLst>
          </p:cNvPr>
          <p:cNvSpPr>
            <a:spLocks noGrp="1"/>
          </p:cNvSpPr>
          <p:nvPr>
            <p:ph idx="1"/>
          </p:nvPr>
        </p:nvSpPr>
        <p:spPr/>
        <p:txBody>
          <a:bodyPr/>
          <a:lstStyle/>
          <a:p>
            <a:r>
              <a:rPr lang="zh-CN" altLang="zh-CN" dirty="0">
                <a:ea typeface="宋体" panose="02010600030101010101" pitchFamily="2" charset="-122"/>
              </a:rPr>
              <a:t>为了获得更大的可移植性，考虑使用</a:t>
            </a:r>
            <a:r>
              <a:rPr lang="zh-CN" altLang="zh-CN" dirty="0">
                <a:latin typeface="Courier New" panose="02070309020205020404" pitchFamily="49" charset="0"/>
                <a:ea typeface="宋体" panose="02010600030101010101" pitchFamily="2" charset="-122"/>
                <a:cs typeface="Courier New" panose="02070309020205020404" pitchFamily="49" charset="0"/>
              </a:rPr>
              <a:t>typedef</a:t>
            </a:r>
            <a:r>
              <a:rPr lang="zh-CN" altLang="zh-CN" dirty="0">
                <a:ea typeface="宋体" panose="02010600030101010101" pitchFamily="2" charset="-122"/>
              </a:rPr>
              <a:t>为整数类型定义新名称。</a:t>
            </a:r>
          </a:p>
          <a:p>
            <a:r>
              <a:rPr lang="zh-CN" altLang="zh-CN" dirty="0">
                <a:ea typeface="宋体" panose="02010600030101010101" pitchFamily="2" charset="-122"/>
              </a:rPr>
              <a:t>假设我们正在编写一个程序，该程序需要能够存储范围</a:t>
            </a:r>
            <a:r>
              <a:rPr lang="zh-CN" altLang="en-US" dirty="0">
                <a:ea typeface="宋体" panose="02010600030101010101" pitchFamily="2" charset="-122"/>
              </a:rPr>
              <a:t>在</a:t>
            </a:r>
            <a:r>
              <a:rPr lang="zh-CN" altLang="zh-CN" dirty="0">
                <a:ea typeface="宋体" panose="02010600030101010101" pitchFamily="2" charset="-122"/>
              </a:rPr>
              <a:t>0-50,000 </a:t>
            </a:r>
            <a:r>
              <a:rPr lang="zh-CN" altLang="en-US" dirty="0">
                <a:ea typeface="宋体" panose="02010600030101010101" pitchFamily="2" charset="-122"/>
              </a:rPr>
              <a:t>的表示</a:t>
            </a:r>
            <a:r>
              <a:rPr lang="zh-CN" altLang="zh-CN" dirty="0">
                <a:ea typeface="宋体" panose="02010600030101010101" pitchFamily="2" charset="-122"/>
              </a:rPr>
              <a:t>产品数量的变量。</a:t>
            </a:r>
          </a:p>
          <a:p>
            <a:r>
              <a:rPr lang="zh-CN" altLang="zh-CN" dirty="0">
                <a:ea typeface="宋体" panose="02010600030101010101" pitchFamily="2" charset="-122"/>
              </a:rPr>
              <a:t>为此，我们可以使用</a:t>
            </a:r>
            <a:r>
              <a:rPr lang="zh-CN" altLang="zh-CN" dirty="0">
                <a:latin typeface="Courier New" panose="02070309020205020404" pitchFamily="49" charset="0"/>
                <a:ea typeface="宋体" panose="02010600030101010101" pitchFamily="2" charset="-122"/>
                <a:cs typeface="Courier New" panose="02070309020205020404" pitchFamily="49" charset="0"/>
              </a:rPr>
              <a:t>long变量，但我们更愿意使用int</a:t>
            </a:r>
            <a:r>
              <a:rPr lang="zh-CN" altLang="zh-CN" dirty="0">
                <a:ea typeface="宋体" panose="02010600030101010101" pitchFamily="2" charset="-122"/>
              </a:rPr>
              <a:t>变量，因为对</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值的算术运算可能比对</a:t>
            </a:r>
            <a:r>
              <a:rPr lang="zh-CN" altLang="zh-CN" dirty="0">
                <a:latin typeface="Courier New" panose="02070309020205020404" pitchFamily="49" charset="0"/>
                <a:ea typeface="宋体" panose="02010600030101010101" pitchFamily="2" charset="-122"/>
                <a:cs typeface="Courier New" panose="02070309020205020404" pitchFamily="49" charset="0"/>
              </a:rPr>
              <a:t>long</a:t>
            </a:r>
            <a:r>
              <a:rPr lang="zh-CN" altLang="zh-CN" dirty="0">
                <a:ea typeface="宋体" panose="02010600030101010101" pitchFamily="2" charset="-122"/>
              </a:rPr>
              <a:t>值的运算更快。此外，</a:t>
            </a:r>
            <a:r>
              <a:rPr lang="zh-CN" altLang="zh-CN" dirty="0">
                <a:latin typeface="Courier New" panose="02070309020205020404" pitchFamily="49" charset="0"/>
                <a:ea typeface="宋体" panose="02010600030101010101" pitchFamily="2" charset="-122"/>
                <a:cs typeface="Courier New" panose="02070309020205020404" pitchFamily="49" charset="0"/>
              </a:rPr>
              <a:t>int</a:t>
            </a:r>
            <a:r>
              <a:rPr lang="zh-CN" altLang="zh-CN" dirty="0">
                <a:ea typeface="宋体" panose="02010600030101010101" pitchFamily="2" charset="-122"/>
              </a:rPr>
              <a:t>变量可能占用更少的空间。</a:t>
            </a:r>
          </a:p>
        </p:txBody>
      </p:sp>
      <p:sp>
        <p:nvSpPr>
          <p:cNvPr id="4" name="Footer Placeholder 3">
            <a:extLst>
              <a:ext uri="{FF2B5EF4-FFF2-40B4-BE49-F238E27FC236}">
                <a16:creationId xmlns:a16="http://schemas.microsoft.com/office/drawing/2014/main" id="{AC405F73-A5DA-A72C-FD76-1EC34BA242AD}"/>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8108FD7-5924-FA91-6EED-42E0237F35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FA188F-3EC7-EC41-A320-EF9746D95FA2}"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AC36E540-641F-5FC6-8D60-0D5BA16DD4DF}"/>
              </a:ext>
            </a:extLst>
          </p:cNvPr>
          <p:cNvSpPr>
            <a:spLocks noGrp="1"/>
          </p:cNvSpPr>
          <p:nvPr>
            <p:ph type="title"/>
          </p:nvPr>
        </p:nvSpPr>
        <p:spPr/>
        <p:txBody>
          <a:bodyPr/>
          <a:lstStyle/>
          <a:p>
            <a:r>
              <a:rPr lang="zh-CN" altLang="zh-CN">
                <a:ea typeface="宋体" panose="02010600030101010101" pitchFamily="2" charset="-122"/>
              </a:rPr>
              <a:t>类型定义和可移植性</a:t>
            </a:r>
          </a:p>
        </p:txBody>
      </p:sp>
      <p:sp>
        <p:nvSpPr>
          <p:cNvPr id="102403" name="Content Placeholder 2">
            <a:extLst>
              <a:ext uri="{FF2B5EF4-FFF2-40B4-BE49-F238E27FC236}">
                <a16:creationId xmlns:a16="http://schemas.microsoft.com/office/drawing/2014/main" id="{42854CB1-2555-DB9A-3CD2-B4EACB0D7D2F}"/>
              </a:ext>
            </a:extLst>
          </p:cNvPr>
          <p:cNvSpPr>
            <a:spLocks noGrp="1"/>
          </p:cNvSpPr>
          <p:nvPr>
            <p:ph idx="1"/>
          </p:nvPr>
        </p:nvSpPr>
        <p:spPr/>
        <p:txBody>
          <a:bodyPr/>
          <a:lstStyle/>
          <a:p>
            <a:r>
              <a:rPr lang="zh-CN" altLang="zh-CN" dirty="0">
                <a:ea typeface="宋体" panose="02010600030101010101" pitchFamily="2" charset="-122"/>
              </a:rPr>
              <a:t>我们可以定义自己的“数量”类型，而不是使用</a:t>
            </a:r>
            <a:r>
              <a:rPr lang="zh-CN" altLang="zh-CN" dirty="0">
                <a:latin typeface="Courier New" panose="02070309020205020404" pitchFamily="49" charset="0"/>
                <a:ea typeface="宋体" panose="02010600030101010101" pitchFamily="2" charset="-122"/>
                <a:cs typeface="Courier New" panose="02070309020205020404" pitchFamily="49" charset="0"/>
              </a:rPr>
              <a:t>int类型来声明数量变量：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int Quantity;</a:t>
            </a:r>
          </a:p>
          <a:p>
            <a:pPr>
              <a:buFontTx/>
              <a:buNone/>
            </a:pPr>
            <a:r>
              <a:rPr lang="en-US" altLang="zh-CN" dirty="0">
                <a:ea typeface="宋体" panose="02010600030101010101" pitchFamily="2" charset="-122"/>
              </a:rPr>
              <a:t>    </a:t>
            </a:r>
            <a:r>
              <a:rPr lang="zh-CN" altLang="zh-CN" dirty="0">
                <a:ea typeface="宋体" panose="02010600030101010101" pitchFamily="2" charset="-122"/>
              </a:rPr>
              <a:t>并使用此类型声明变量：</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Quantity q;</a:t>
            </a:r>
          </a:p>
          <a:p>
            <a:r>
              <a:rPr lang="zh-CN" altLang="zh-CN" dirty="0">
                <a:ea typeface="宋体" panose="02010600030101010101" pitchFamily="2" charset="-122"/>
              </a:rPr>
              <a:t>当我们将程序传输到具有较短整数的机器时，我们将更改类型定义：</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long Quantity;</a:t>
            </a:r>
          </a:p>
          <a:p>
            <a:r>
              <a:rPr lang="zh-CN" altLang="zh-CN" dirty="0">
                <a:ea typeface="宋体" panose="02010600030101010101" pitchFamily="2" charset="-122"/>
              </a:rPr>
              <a:t>请注意，更改</a:t>
            </a:r>
            <a:r>
              <a:rPr lang="zh-CN" altLang="zh-CN" dirty="0">
                <a:latin typeface="Courier New" panose="02070309020205020404" pitchFamily="49" charset="0"/>
                <a:ea typeface="宋体" panose="02010600030101010101" pitchFamily="2" charset="-122"/>
                <a:cs typeface="Courier New" panose="02070309020205020404" pitchFamily="49" charset="0"/>
              </a:rPr>
              <a:t>Quantity的定义</a:t>
            </a:r>
            <a:r>
              <a:rPr lang="zh-CN" altLang="zh-CN" dirty="0">
                <a:ea typeface="宋体" panose="02010600030101010101" pitchFamily="2" charset="-122"/>
              </a:rPr>
              <a:t>可能会影响</a:t>
            </a:r>
            <a:r>
              <a:rPr lang="zh-CN" altLang="zh-CN" dirty="0">
                <a:latin typeface="Courier New" panose="02070309020205020404" pitchFamily="49" charset="0"/>
                <a:ea typeface="宋体" panose="02010600030101010101" pitchFamily="2" charset="-122"/>
                <a:cs typeface="Courier New" panose="02070309020205020404" pitchFamily="49" charset="0"/>
              </a:rPr>
              <a:t>Quantity</a:t>
            </a:r>
            <a:r>
              <a:rPr lang="zh-CN" altLang="zh-CN" dirty="0">
                <a:ea typeface="宋体" panose="02010600030101010101" pitchFamily="2" charset="-122"/>
              </a:rPr>
              <a:t>变量的使用方式。</a:t>
            </a:r>
          </a:p>
        </p:txBody>
      </p:sp>
      <p:sp>
        <p:nvSpPr>
          <p:cNvPr id="4" name="Footer Placeholder 3">
            <a:extLst>
              <a:ext uri="{FF2B5EF4-FFF2-40B4-BE49-F238E27FC236}">
                <a16:creationId xmlns:a16="http://schemas.microsoft.com/office/drawing/2014/main" id="{13ECF42D-F375-36B2-9F14-C72FE7786585}"/>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24E545D-13DB-1168-3E98-A361D58CB00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37C694-F012-174D-AF93-6A4197F94ABF}"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0540AE16-1E4F-B8DF-86B3-6A3DF9CD5304}"/>
              </a:ext>
            </a:extLst>
          </p:cNvPr>
          <p:cNvSpPr>
            <a:spLocks noGrp="1"/>
          </p:cNvSpPr>
          <p:nvPr>
            <p:ph type="title"/>
          </p:nvPr>
        </p:nvSpPr>
        <p:spPr/>
        <p:txBody>
          <a:bodyPr/>
          <a:lstStyle/>
          <a:p>
            <a:r>
              <a:rPr lang="zh-CN" altLang="zh-CN">
                <a:ea typeface="宋体" panose="02010600030101010101" pitchFamily="2" charset="-122"/>
              </a:rPr>
              <a:t>类型定义和可移植性</a:t>
            </a:r>
          </a:p>
        </p:txBody>
      </p:sp>
      <p:sp>
        <p:nvSpPr>
          <p:cNvPr id="103427" name="Content Placeholder 2">
            <a:extLst>
              <a:ext uri="{FF2B5EF4-FFF2-40B4-BE49-F238E27FC236}">
                <a16:creationId xmlns:a16="http://schemas.microsoft.com/office/drawing/2014/main" id="{6B2BA4AF-C775-6EAC-0DD5-01F94EC2AB8B}"/>
              </a:ext>
            </a:extLst>
          </p:cNvPr>
          <p:cNvSpPr>
            <a:spLocks noGrp="1"/>
          </p:cNvSpPr>
          <p:nvPr>
            <p:ph idx="1"/>
          </p:nvPr>
        </p:nvSpPr>
        <p:spPr/>
        <p:txBody>
          <a:bodyPr/>
          <a:lstStyle/>
          <a:p>
            <a:r>
              <a:rPr lang="zh-CN" altLang="zh-CN" dirty="0">
                <a:ea typeface="宋体" panose="02010600030101010101" pitchFamily="2" charset="-122"/>
              </a:rPr>
              <a:t>C 库本身使用</a:t>
            </a:r>
            <a:r>
              <a:rPr lang="zh-CN" altLang="zh-CN" dirty="0">
                <a:latin typeface="Courier New" panose="02070309020205020404" pitchFamily="49" charset="0"/>
                <a:ea typeface="宋体" panose="02010600030101010101" pitchFamily="2" charset="-122"/>
                <a:cs typeface="Courier New" panose="02070309020205020404" pitchFamily="49" charset="0"/>
              </a:rPr>
              <a:t>typedef</a:t>
            </a:r>
            <a:r>
              <a:rPr lang="zh-CN" altLang="zh-CN" dirty="0">
                <a:ea typeface="宋体" panose="02010600030101010101" pitchFamily="2" charset="-122"/>
              </a:rPr>
              <a:t>来为</a:t>
            </a:r>
            <a:r>
              <a:rPr lang="zh-CN" altLang="en-US" dirty="0">
                <a:ea typeface="宋体" panose="02010600030101010101" pitchFamily="2" charset="-122"/>
              </a:rPr>
              <a:t>因</a:t>
            </a:r>
            <a:r>
              <a:rPr lang="zh-CN" altLang="zh-CN" dirty="0">
                <a:ea typeface="宋体" panose="02010600030101010101" pitchFamily="2" charset="-122"/>
              </a:rPr>
              <a:t>C 实现</a:t>
            </a:r>
            <a:r>
              <a:rPr lang="zh-CN" altLang="en-US" dirty="0">
                <a:ea typeface="宋体" panose="02010600030101010101" pitchFamily="2" charset="-122"/>
              </a:rPr>
              <a:t>而异</a:t>
            </a:r>
            <a:r>
              <a:rPr lang="zh-CN" altLang="zh-CN" dirty="0">
                <a:ea typeface="宋体" panose="02010600030101010101" pitchFamily="2" charset="-122"/>
              </a:rPr>
              <a:t>的类型创建名称；这些类型的名称通常以</a:t>
            </a:r>
            <a:r>
              <a:rPr lang="zh-CN" altLang="zh-CN" dirty="0">
                <a:latin typeface="Courier New" panose="02070309020205020404" pitchFamily="49" charset="0"/>
                <a:ea typeface="宋体" panose="02010600030101010101" pitchFamily="2" charset="-122"/>
                <a:cs typeface="Courier New" panose="02070309020205020404" pitchFamily="49" charset="0"/>
              </a:rPr>
              <a:t>_t结尾</a:t>
            </a:r>
            <a:r>
              <a:rPr lang="zh-CN" altLang="zh-CN" dirty="0">
                <a:ea typeface="宋体" panose="02010600030101010101" pitchFamily="2" charset="-122"/>
              </a:rPr>
              <a:t>。</a:t>
            </a:r>
          </a:p>
          <a:p>
            <a:r>
              <a:rPr lang="zh-CN" altLang="zh-CN" dirty="0">
                <a:ea typeface="宋体" panose="02010600030101010101" pitchFamily="2" charset="-122"/>
              </a:rPr>
              <a:t>这些类型的典型定义：</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long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ptrdiff_t</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unsigned long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size_t</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typedef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wchar_t</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r>
              <a:rPr lang="zh-CN" altLang="zh-CN" dirty="0">
                <a:ea typeface="宋体" panose="02010600030101010101" pitchFamily="2" charset="-122"/>
              </a:rPr>
              <a:t>在 C99 中， </a:t>
            </a:r>
            <a:r>
              <a:rPr lang="zh-CN" altLang="zh-CN" dirty="0">
                <a:latin typeface="Courier New" panose="02070309020205020404" pitchFamily="49" charset="0"/>
                <a:ea typeface="宋体" panose="02010600030101010101" pitchFamily="2" charset="-122"/>
                <a:cs typeface="Courier New" panose="02070309020205020404" pitchFamily="49" charset="0"/>
              </a:rPr>
              <a:t>&lt;stdint.h&gt;</a:t>
            </a:r>
            <a:r>
              <a:rPr lang="zh-CN" altLang="zh-CN" dirty="0">
                <a:ea typeface="宋体" panose="02010600030101010101" pitchFamily="2" charset="-122"/>
              </a:rPr>
              <a:t>标头使用</a:t>
            </a:r>
            <a:r>
              <a:rPr lang="zh-CN" altLang="zh-CN" dirty="0">
                <a:latin typeface="Courier New" panose="02070309020205020404" pitchFamily="49" charset="0"/>
                <a:ea typeface="宋体" panose="02010600030101010101" pitchFamily="2" charset="-122"/>
                <a:cs typeface="Courier New" panose="02070309020205020404" pitchFamily="49" charset="0"/>
              </a:rPr>
              <a:t>typedef</a:t>
            </a:r>
            <a:r>
              <a:rPr lang="zh-CN" altLang="zh-CN" dirty="0">
                <a:ea typeface="宋体" panose="02010600030101010101" pitchFamily="2" charset="-122"/>
              </a:rPr>
              <a:t>来定义具有特定位数的整数类型的名称。</a:t>
            </a:r>
          </a:p>
        </p:txBody>
      </p:sp>
      <p:sp>
        <p:nvSpPr>
          <p:cNvPr id="4" name="Footer Placeholder 3">
            <a:extLst>
              <a:ext uri="{FF2B5EF4-FFF2-40B4-BE49-F238E27FC236}">
                <a16:creationId xmlns:a16="http://schemas.microsoft.com/office/drawing/2014/main" id="{77CBCE1D-2179-EF7A-685C-5B87BD4B4610}"/>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477AA23-6ADC-8F4E-E348-EBDC5A00195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F88400-2F3F-6347-91CB-8A78EE2514C1}"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94A897B-2BD6-DF33-F0AB-AC2ABD7F88FA}"/>
              </a:ext>
            </a:extLst>
          </p:cNvPr>
          <p:cNvSpPr>
            <a:spLocks noGrp="1"/>
          </p:cNvSpPr>
          <p:nvPr>
            <p:ph type="title"/>
          </p:nvPr>
        </p:nvSpPr>
        <p:spPr/>
        <p:txBody>
          <a:bodyPr/>
          <a:lstStyle/>
          <a:p>
            <a:r>
              <a:rPr lang="zh-CN" altLang="zh-CN">
                <a:ea typeface="宋体" panose="02010600030101010101" pitchFamily="2" charset="-122"/>
              </a:rPr>
              <a:t>整数类型</a:t>
            </a:r>
          </a:p>
        </p:txBody>
      </p:sp>
      <p:sp>
        <p:nvSpPr>
          <p:cNvPr id="21507" name="Content Placeholder 2">
            <a:extLst>
              <a:ext uri="{FF2B5EF4-FFF2-40B4-BE49-F238E27FC236}">
                <a16:creationId xmlns:a16="http://schemas.microsoft.com/office/drawing/2014/main" id="{FFD198D8-37BF-CD81-5B12-993C895AB8FF}"/>
              </a:ext>
            </a:extLst>
          </p:cNvPr>
          <p:cNvSpPr>
            <a:spLocks noGrp="1"/>
          </p:cNvSpPr>
          <p:nvPr>
            <p:ph idx="1"/>
          </p:nvPr>
        </p:nvSpPr>
        <p:spPr/>
        <p:txBody>
          <a:bodyPr/>
          <a:lstStyle/>
          <a:p>
            <a:pPr>
              <a:tabLst>
                <a:tab pos="5348288" algn="r"/>
                <a:tab pos="7543800" algn="r"/>
              </a:tabLst>
            </a:pPr>
            <a:r>
              <a:rPr lang="zh-CN" altLang="zh-CN" dirty="0">
                <a:ea typeface="宋体" panose="02010600030101010101" pitchFamily="2" charset="-122"/>
              </a:rPr>
              <a:t>32 位机器上的典型范围：</a:t>
            </a:r>
          </a:p>
          <a:p>
            <a:pPr>
              <a:lnSpc>
                <a:spcPct val="80000"/>
              </a:lnSpc>
              <a:spcBef>
                <a:spcPts val="1200"/>
              </a:spcBef>
              <a:buFontTx/>
              <a:buNone/>
              <a:tabLst>
                <a:tab pos="5348288" algn="r"/>
                <a:tab pos="7543800" algn="r"/>
              </a:tabLst>
            </a:pPr>
            <a:endParaRPr lang="en-US" altLang="zh-CN" sz="2400" b="1" i="1" dirty="0">
              <a:solidFill>
                <a:srgbClr val="000000"/>
              </a:solidFill>
              <a:ea typeface="宋体" panose="02010600030101010101" pitchFamily="2" charset="-122"/>
            </a:endParaRPr>
          </a:p>
          <a:p>
            <a:pPr>
              <a:lnSpc>
                <a:spcPct val="80000"/>
              </a:lnSpc>
              <a:spcBef>
                <a:spcPts val="1200"/>
              </a:spcBef>
              <a:buFontTx/>
              <a:buNone/>
              <a:tabLst>
                <a:tab pos="5348288" algn="r"/>
                <a:tab pos="7543800" algn="r"/>
              </a:tabLst>
            </a:pPr>
            <a:r>
              <a:rPr lang="en-US" altLang="zh-CN" sz="2400" b="1" i="1" dirty="0">
                <a:solidFill>
                  <a:srgbClr val="000000"/>
                </a:solidFill>
                <a:ea typeface="宋体" panose="02010600030101010101" pitchFamily="2" charset="-122"/>
              </a:rPr>
              <a:t>             </a:t>
            </a:r>
            <a:r>
              <a:rPr lang="zh-CN" altLang="zh-CN" sz="2400" b="1" i="1" dirty="0">
                <a:solidFill>
                  <a:srgbClr val="000000"/>
                </a:solidFill>
                <a:ea typeface="宋体" panose="02010600030101010101" pitchFamily="2" charset="-122"/>
              </a:rPr>
              <a:t>类型 </a:t>
            </a:r>
            <a:r>
              <a:rPr lang="en-US" altLang="zh-CN" sz="2400" b="1" i="1" dirty="0">
                <a:solidFill>
                  <a:srgbClr val="000000"/>
                </a:solidFill>
                <a:ea typeface="宋体" panose="02010600030101010101" pitchFamily="2" charset="-122"/>
              </a:rPr>
              <a:t>                               </a:t>
            </a:r>
            <a:r>
              <a:rPr lang="zh-CN" altLang="zh-CN" sz="2400" b="1" i="1" dirty="0">
                <a:solidFill>
                  <a:srgbClr val="000000"/>
                </a:solidFill>
                <a:ea typeface="宋体" panose="02010600030101010101" pitchFamily="2" charset="-122"/>
              </a:rPr>
              <a:t>最小值 </a:t>
            </a:r>
            <a:r>
              <a:rPr lang="en-US" altLang="zh-CN" sz="2400" b="1" i="1" dirty="0">
                <a:solidFill>
                  <a:srgbClr val="000000"/>
                </a:solidFill>
                <a:ea typeface="宋体" panose="02010600030101010101" pitchFamily="2" charset="-122"/>
              </a:rPr>
              <a:t>                </a:t>
            </a:r>
            <a:r>
              <a:rPr lang="zh-CN" altLang="zh-CN" sz="2400" b="1" i="1" dirty="0">
                <a:solidFill>
                  <a:srgbClr val="000000"/>
                </a:solidFill>
                <a:ea typeface="宋体" panose="02010600030101010101" pitchFamily="2" charset="-122"/>
              </a:rPr>
              <a:t>最大值</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short</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–32,768	 32,767</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short</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a:t>
            </a:r>
            <a:r>
              <a:rPr lang="en-US" altLang="zh-CN" sz="2200" dirty="0">
                <a:solidFill>
                  <a:srgbClr val="000000"/>
                </a:solidFill>
                <a:ea typeface="宋体" panose="02010600030101010101" pitchFamily="2" charset="-122"/>
              </a:rPr>
              <a:t>	0	</a:t>
            </a:r>
            <a:r>
              <a:rPr lang="en-US" altLang="zh-CN" sz="2200" dirty="0">
                <a:ea typeface="宋体" panose="02010600030101010101" pitchFamily="2" charset="-122"/>
              </a:rPr>
              <a:t> 65,535</a:t>
            </a:r>
            <a:endParaRPr lang="en-US" altLang="zh-CN" sz="2200" dirty="0">
              <a:solidFill>
                <a:srgbClr val="000000"/>
              </a:solidFill>
              <a:ea typeface="宋体" panose="02010600030101010101" pitchFamily="2" charset="-122"/>
            </a:endParaRP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int	</a:t>
            </a:r>
            <a:r>
              <a:rPr lang="en-US" altLang="zh-CN" sz="2200" dirty="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0	 4,294,967,295</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long</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–2,147,483,648	2,147,483,647</a:t>
            </a:r>
          </a:p>
          <a:p>
            <a:pPr>
              <a:lnSpc>
                <a:spcPct val="80000"/>
              </a:lnSpc>
              <a:spcBef>
                <a:spcPts val="600"/>
              </a:spcBef>
              <a:buFontTx/>
              <a:buNone/>
              <a:tabLst>
                <a:tab pos="5348288" algn="r"/>
                <a:tab pos="7543800" algn="r"/>
              </a:tabLst>
            </a:pPr>
            <a:r>
              <a:rPr lang="en-US" altLang="zh-CN" sz="2200" dirty="0">
                <a:solidFill>
                  <a:srgbClr val="000000"/>
                </a:solidFill>
                <a:latin typeface="Courier New" panose="02070309020205020404" pitchFamily="49" charset="0"/>
                <a:ea typeface="宋体" panose="02010600030101010101" pitchFamily="2" charset="-122"/>
              </a:rPr>
              <a:t>	unsigned</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long</a:t>
            </a:r>
            <a:r>
              <a:rPr lang="en-US" altLang="zh-CN" sz="2200" dirty="0">
                <a:solidFill>
                  <a:srgbClr val="000000"/>
                </a:solidFill>
                <a:ea typeface="宋体" panose="02010600030101010101" pitchFamily="2" charset="-122"/>
              </a:rPr>
              <a:t> </a:t>
            </a:r>
            <a:r>
              <a:rPr lang="en-US" altLang="zh-CN" sz="2200" dirty="0">
                <a:solidFill>
                  <a:srgbClr val="000000"/>
                </a:solidFill>
                <a:latin typeface="Courier New" panose="02070309020205020404" pitchFamily="49" charset="0"/>
                <a:ea typeface="宋体" panose="02010600030101010101" pitchFamily="2" charset="-122"/>
              </a:rPr>
              <a:t>int	</a:t>
            </a:r>
            <a:r>
              <a:rPr lang="en-US" altLang="zh-CN" sz="2200" dirty="0">
                <a:solidFill>
                  <a:srgbClr val="000000"/>
                </a:solidFill>
                <a:ea typeface="宋体" panose="02010600030101010101" pitchFamily="2" charset="-122"/>
              </a:rPr>
              <a:t>0</a:t>
            </a:r>
            <a:r>
              <a:rPr lang="en-US" altLang="zh-CN" sz="2200" baseline="30000" dirty="0">
                <a:solidFill>
                  <a:srgbClr val="000000"/>
                </a:solidFill>
                <a:ea typeface="宋体" panose="02010600030101010101" pitchFamily="2" charset="-122"/>
              </a:rPr>
              <a:t>	</a:t>
            </a:r>
            <a:r>
              <a:rPr lang="en-US" altLang="zh-CN" sz="2200" dirty="0">
                <a:solidFill>
                  <a:srgbClr val="000000"/>
                </a:solidFill>
                <a:ea typeface="宋体" panose="02010600030101010101" pitchFamily="2" charset="-122"/>
              </a:rPr>
              <a:t> 4,294,967,295</a:t>
            </a:r>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1F2F7428-13BC-28FD-EDD3-92E8294D4B7B}"/>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0485ECB-90DA-B15A-9F1F-2D2980FCD32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2E841F-1EA8-FA40-87C9-016F79D675A2}"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277214B8-4831-DA6B-4872-09B4CC39599C}"/>
              </a:ext>
            </a:extLst>
          </p:cNvPr>
          <p:cNvSpPr>
            <a:spLocks noGrp="1"/>
          </p:cNvSpPr>
          <p:nvPr>
            <p:ph type="title"/>
          </p:nvPr>
        </p:nvSpPr>
        <p:spPr/>
        <p:txBody>
          <a:bodyPr/>
          <a:lstStyle/>
          <a:p>
            <a:r>
              <a:rPr lang="zh-CN" altLang="zh-CN">
                <a:ea typeface="宋体" panose="02010600030101010101" pitchFamily="2" charset="-122"/>
              </a:rPr>
              <a:t>sizeof</a:t>
            </a:r>
            <a:r>
              <a:rPr lang="zh-CN" altLang="zh-CN" b="1">
                <a:latin typeface="Courier New" panose="02070309020205020404" pitchFamily="49" charset="0"/>
                <a:ea typeface="宋体" panose="02010600030101010101" pitchFamily="2" charset="-122"/>
                <a:cs typeface="Courier New" panose="02070309020205020404" pitchFamily="49" charset="0"/>
              </a:rPr>
              <a:t>运算</a:t>
            </a:r>
            <a:r>
              <a:rPr lang="zh-CN" altLang="zh-CN">
                <a:ea typeface="宋体" panose="02010600030101010101" pitchFamily="2" charset="-122"/>
              </a:rPr>
              <a:t>符</a:t>
            </a:r>
          </a:p>
        </p:txBody>
      </p:sp>
      <p:sp>
        <p:nvSpPr>
          <p:cNvPr id="104451" name="Content Placeholder 2">
            <a:extLst>
              <a:ext uri="{FF2B5EF4-FFF2-40B4-BE49-F238E27FC236}">
                <a16:creationId xmlns:a16="http://schemas.microsoft.com/office/drawing/2014/main" id="{EC4D31FB-5856-62A8-8768-1708E75A453A}"/>
              </a:ext>
            </a:extLst>
          </p:cNvPr>
          <p:cNvSpPr>
            <a:spLocks noGrp="1"/>
          </p:cNvSpPr>
          <p:nvPr>
            <p:ph idx="1"/>
          </p:nvPr>
        </p:nvSpPr>
        <p:spPr/>
        <p:txBody>
          <a:bodyPr/>
          <a:lstStyle/>
          <a:p>
            <a:r>
              <a:rPr lang="zh-CN" altLang="zh-CN" dirty="0">
                <a:latin typeface="Courier New" panose="02070309020205020404" pitchFamily="49" charset="0"/>
                <a:ea typeface="宋体" panose="02010600030101010101" pitchFamily="2" charset="-122"/>
                <a:cs typeface="Courier New" panose="02070309020205020404" pitchFamily="49" charset="0"/>
              </a:rPr>
              <a:t>sizeof (</a:t>
            </a:r>
            <a:r>
              <a:rPr lang="zh-CN" altLang="zh-CN" i="1" dirty="0">
                <a:ea typeface="宋体" panose="02010600030101010101" pitchFamily="2" charset="-122"/>
              </a:rPr>
              <a:t>类型名</a:t>
            </a:r>
            <a:r>
              <a:rPr lang="zh-CN" altLang="zh-CN" dirty="0">
                <a:latin typeface="Courier New" panose="02070309020205020404" pitchFamily="49" charset="0"/>
                <a:ea typeface="宋体" panose="02010600030101010101" pitchFamily="2" charset="-122"/>
                <a:cs typeface="Courier New" panose="02070309020205020404" pitchFamily="49" charset="0"/>
              </a:rPr>
              <a:t>)</a:t>
            </a:r>
            <a:endParaRPr lang="en-US" altLang="zh-CN" dirty="0">
              <a:latin typeface="Courier New" panose="02070309020205020404" pitchFamily="49" charset="0"/>
              <a:ea typeface="宋体" panose="02010600030101010101" pitchFamily="2" charset="-122"/>
              <a:cs typeface="Courier New" panose="02070309020205020404" pitchFamily="49" charset="0"/>
            </a:endParaRPr>
          </a:p>
          <a:p>
            <a:r>
              <a:rPr lang="zh-CN" altLang="en-US" dirty="0">
                <a:ea typeface="宋体" panose="02010600030101010101" pitchFamily="2" charset="-122"/>
              </a:rPr>
              <a:t>上述</a:t>
            </a:r>
            <a:r>
              <a:rPr lang="zh-CN" altLang="zh-CN" dirty="0">
                <a:ea typeface="宋体" panose="02010600030101010101" pitchFamily="2" charset="-122"/>
              </a:rPr>
              <a:t>表达式的值是一个无符号整数，表示存储属于</a:t>
            </a:r>
            <a:r>
              <a:rPr lang="zh-CN" altLang="zh-CN" i="1" dirty="0">
                <a:ea typeface="宋体" panose="02010600030101010101" pitchFamily="2" charset="-122"/>
              </a:rPr>
              <a:t>类型名</a:t>
            </a:r>
            <a:r>
              <a:rPr lang="zh-CN" altLang="zh-CN" dirty="0">
                <a:ea typeface="宋体" panose="02010600030101010101" pitchFamily="2" charset="-122"/>
              </a:rPr>
              <a:t>的值所需的字节数。</a:t>
            </a:r>
          </a:p>
          <a:p>
            <a:r>
              <a:rPr lang="zh-CN" altLang="zh-CN" dirty="0">
                <a:latin typeface="Courier New" panose="02070309020205020404" pitchFamily="49" charset="0"/>
                <a:ea typeface="宋体" panose="02010600030101010101" pitchFamily="2" charset="-122"/>
                <a:cs typeface="Courier New" panose="02070309020205020404" pitchFamily="49" charset="0"/>
              </a:rPr>
              <a:t>sizeof(char)</a:t>
            </a:r>
            <a:r>
              <a:rPr lang="zh-CN" altLang="zh-CN" dirty="0">
                <a:ea typeface="宋体" panose="02010600030101010101" pitchFamily="2" charset="-122"/>
              </a:rPr>
              <a:t>始终为 1，但其他类型的大小可能会有所不同。</a:t>
            </a:r>
          </a:p>
          <a:p>
            <a:r>
              <a:rPr lang="zh-CN" altLang="zh-CN" dirty="0">
                <a:ea typeface="宋体" panose="02010600030101010101" pitchFamily="2" charset="-122"/>
              </a:rPr>
              <a:t>在 32 位机器上， </a:t>
            </a:r>
            <a:r>
              <a:rPr lang="zh-CN" altLang="zh-CN" dirty="0">
                <a:latin typeface="Courier New" panose="02070309020205020404" pitchFamily="49" charset="0"/>
                <a:ea typeface="宋体" panose="02010600030101010101" pitchFamily="2" charset="-122"/>
                <a:cs typeface="Courier New" panose="02070309020205020404" pitchFamily="49" charset="0"/>
              </a:rPr>
              <a:t>sizeof(int)</a:t>
            </a:r>
            <a:r>
              <a:rPr lang="zh-CN" altLang="zh-CN" dirty="0">
                <a:ea typeface="宋体" panose="02010600030101010101" pitchFamily="2" charset="-122"/>
              </a:rPr>
              <a:t>通常为 4。</a:t>
            </a:r>
          </a:p>
        </p:txBody>
      </p:sp>
      <p:sp>
        <p:nvSpPr>
          <p:cNvPr id="4" name="Footer Placeholder 3">
            <a:extLst>
              <a:ext uri="{FF2B5EF4-FFF2-40B4-BE49-F238E27FC236}">
                <a16:creationId xmlns:a16="http://schemas.microsoft.com/office/drawing/2014/main" id="{3EBD6143-D6E4-71A4-C350-64BF74AEF2DE}"/>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103865F-79EE-5E90-B9FF-29A78004457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234E09-8F2E-EB41-86CA-2901FC54E839}"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1DECE89F-A324-1E50-3E6A-48B701DB3161}"/>
              </a:ext>
            </a:extLst>
          </p:cNvPr>
          <p:cNvSpPr>
            <a:spLocks noGrp="1"/>
          </p:cNvSpPr>
          <p:nvPr>
            <p:ph type="title"/>
          </p:nvPr>
        </p:nvSpPr>
        <p:spPr/>
        <p:txBody>
          <a:bodyPr/>
          <a:lstStyle/>
          <a:p>
            <a:r>
              <a:rPr lang="zh-CN" altLang="zh-CN">
                <a:ea typeface="宋体" panose="02010600030101010101" pitchFamily="2" charset="-122"/>
              </a:rPr>
              <a:t>sizeof</a:t>
            </a:r>
            <a:r>
              <a:rPr lang="zh-CN" altLang="zh-CN" b="1">
                <a:latin typeface="Courier New" panose="02070309020205020404" pitchFamily="49" charset="0"/>
                <a:ea typeface="宋体" panose="02010600030101010101" pitchFamily="2" charset="-122"/>
                <a:cs typeface="Courier New" panose="02070309020205020404" pitchFamily="49" charset="0"/>
              </a:rPr>
              <a:t>运算</a:t>
            </a:r>
            <a:r>
              <a:rPr lang="zh-CN" altLang="zh-CN">
                <a:ea typeface="宋体" panose="02010600030101010101" pitchFamily="2" charset="-122"/>
              </a:rPr>
              <a:t>符</a:t>
            </a:r>
          </a:p>
        </p:txBody>
      </p:sp>
      <p:sp>
        <p:nvSpPr>
          <p:cNvPr id="105475" name="Content Placeholder 2">
            <a:extLst>
              <a:ext uri="{FF2B5EF4-FFF2-40B4-BE49-F238E27FC236}">
                <a16:creationId xmlns:a16="http://schemas.microsoft.com/office/drawing/2014/main" id="{F26A566E-21AD-A5BE-037D-BC07DCA014C6}"/>
              </a:ext>
            </a:extLst>
          </p:cNvPr>
          <p:cNvSpPr>
            <a:spLocks noGrp="1"/>
          </p:cNvSpPr>
          <p:nvPr>
            <p:ph idx="1"/>
          </p:nvPr>
        </p:nvSpPr>
        <p:spPr/>
        <p:txBody>
          <a:bodyPr/>
          <a:lstStyle/>
          <a:p>
            <a:r>
              <a:rPr lang="zh-CN" altLang="zh-CN" sz="2600" dirty="0">
                <a:latin typeface="Courier New" panose="02070309020205020404" pitchFamily="49" charset="0"/>
                <a:ea typeface="宋体" panose="02010600030101010101" pitchFamily="2" charset="-122"/>
                <a:cs typeface="Courier New" panose="02070309020205020404" pitchFamily="49" charset="0"/>
              </a:rPr>
              <a:t>sizeof运算符</a:t>
            </a:r>
            <a:r>
              <a:rPr lang="zh-CN" altLang="zh-CN" sz="2600" dirty="0">
                <a:ea typeface="宋体" panose="02010600030101010101" pitchFamily="2" charset="-122"/>
              </a:rPr>
              <a:t>通常也可以应用于常量、变量和表达式。</a:t>
            </a:r>
          </a:p>
          <a:p>
            <a:pPr lvl="1"/>
            <a:r>
              <a:rPr lang="zh-CN" altLang="zh-CN" sz="2200" dirty="0">
                <a:ea typeface="宋体" panose="02010600030101010101" pitchFamily="2" charset="-122"/>
              </a:rPr>
              <a:t>如果</a:t>
            </a:r>
            <a:r>
              <a:rPr lang="zh-CN" altLang="zh-CN" sz="2200" dirty="0">
                <a:latin typeface="Courier New" panose="02070309020205020404" pitchFamily="49" charset="0"/>
                <a:ea typeface="宋体" panose="02010600030101010101" pitchFamily="2" charset="-122"/>
                <a:cs typeface="Courier New" panose="02070309020205020404" pitchFamily="49" charset="0"/>
              </a:rPr>
              <a:t>i</a:t>
            </a:r>
            <a:r>
              <a:rPr lang="zh-CN" altLang="zh-CN" sz="2200" dirty="0">
                <a:ea typeface="宋体" panose="02010600030101010101" pitchFamily="2" charset="-122"/>
              </a:rPr>
              <a:t>和</a:t>
            </a:r>
            <a:r>
              <a:rPr lang="zh-CN" altLang="zh-CN" sz="2200" dirty="0">
                <a:latin typeface="Courier New" panose="02070309020205020404" pitchFamily="49" charset="0"/>
                <a:ea typeface="宋体" panose="02010600030101010101" pitchFamily="2" charset="-122"/>
                <a:cs typeface="Courier New" panose="02070309020205020404" pitchFamily="49" charset="0"/>
              </a:rPr>
              <a:t>j</a:t>
            </a:r>
            <a:r>
              <a:rPr lang="zh-CN" altLang="zh-CN" sz="2200" dirty="0">
                <a:ea typeface="宋体" panose="02010600030101010101" pitchFamily="2" charset="-122"/>
              </a:rPr>
              <a:t>是</a:t>
            </a:r>
            <a:r>
              <a:rPr lang="zh-CN" altLang="zh-CN" sz="2200" dirty="0">
                <a:latin typeface="Courier New" panose="02070309020205020404" pitchFamily="49" charset="0"/>
                <a:ea typeface="宋体" panose="02010600030101010101" pitchFamily="2" charset="-122"/>
                <a:cs typeface="Courier New" panose="02070309020205020404" pitchFamily="49" charset="0"/>
              </a:rPr>
              <a:t>int</a:t>
            </a:r>
            <a:r>
              <a:rPr lang="zh-CN" altLang="zh-CN" sz="2200" dirty="0">
                <a:ea typeface="宋体" panose="02010600030101010101" pitchFamily="2" charset="-122"/>
              </a:rPr>
              <a:t>变量，则</a:t>
            </a:r>
            <a:r>
              <a:rPr lang="zh-CN" altLang="zh-CN" sz="2200" dirty="0">
                <a:latin typeface="Courier New" panose="02070309020205020404" pitchFamily="49" charset="0"/>
                <a:ea typeface="宋体" panose="02010600030101010101" pitchFamily="2" charset="-122"/>
                <a:cs typeface="Courier New" panose="02070309020205020404" pitchFamily="49" charset="0"/>
              </a:rPr>
              <a:t>sizeof(i)</a:t>
            </a:r>
            <a:r>
              <a:rPr lang="zh-CN" altLang="en-US" sz="2200" dirty="0">
                <a:latin typeface="Courier New" panose="02070309020205020404" pitchFamily="49" charset="0"/>
                <a:ea typeface="宋体" panose="02010600030101010101" pitchFamily="2" charset="-122"/>
                <a:cs typeface="Courier New" panose="02070309020205020404" pitchFamily="49" charset="0"/>
              </a:rPr>
              <a:t>和</a:t>
            </a:r>
            <a:r>
              <a:rPr lang="zh-CN" altLang="zh-CN" sz="2200" dirty="0">
                <a:latin typeface="Courier New" panose="02070309020205020404" pitchFamily="49" charset="0"/>
                <a:ea typeface="宋体" panose="02010600030101010101" pitchFamily="2" charset="-122"/>
                <a:cs typeface="Courier New" panose="02070309020205020404" pitchFamily="49" charset="0"/>
              </a:rPr>
              <a:t>sizeof(i</a:t>
            </a:r>
            <a:r>
              <a:rPr lang="zh-CN" altLang="zh-CN" sz="2200" dirty="0">
                <a:ea typeface="宋体" panose="02010600030101010101" pitchFamily="2" charset="-122"/>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a:t>
            </a:r>
            <a:r>
              <a:rPr lang="zh-CN" altLang="zh-CN" sz="2200" dirty="0">
                <a:ea typeface="宋体" panose="02010600030101010101" pitchFamily="2" charset="-122"/>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j)</a:t>
            </a:r>
            <a:r>
              <a:rPr lang="zh-CN" altLang="zh-CN" sz="2200" dirty="0">
                <a:ea typeface="宋体" panose="02010600030101010101" pitchFamily="2" charset="-122"/>
              </a:rPr>
              <a:t>在 32 位机器上</a:t>
            </a:r>
            <a:r>
              <a:rPr lang="zh-CN" altLang="en-US" sz="2200" dirty="0">
                <a:ea typeface="宋体" panose="02010600030101010101" pitchFamily="2" charset="-122"/>
              </a:rPr>
              <a:t>均</a:t>
            </a:r>
            <a:r>
              <a:rPr lang="zh-CN" altLang="zh-CN" sz="2200" dirty="0">
                <a:ea typeface="宋体" panose="02010600030101010101" pitchFamily="2" charset="-122"/>
              </a:rPr>
              <a:t>为 4。</a:t>
            </a:r>
          </a:p>
          <a:p>
            <a:r>
              <a:rPr lang="zh-CN" altLang="zh-CN" sz="2600" dirty="0">
                <a:ea typeface="宋体" panose="02010600030101010101" pitchFamily="2" charset="-122"/>
              </a:rPr>
              <a:t>当应用于表达式时——与类型相反——sizeof</a:t>
            </a:r>
            <a:r>
              <a:rPr lang="zh-CN" altLang="zh-CN" sz="2600" dirty="0">
                <a:latin typeface="Courier New" panose="02070309020205020404" pitchFamily="49" charset="0"/>
                <a:ea typeface="宋体" panose="02010600030101010101" pitchFamily="2" charset="-122"/>
                <a:cs typeface="Courier New" panose="02070309020205020404" pitchFamily="49" charset="0"/>
              </a:rPr>
              <a:t>不需要</a:t>
            </a:r>
            <a:r>
              <a:rPr lang="zh-CN" altLang="zh-CN" sz="2600" dirty="0">
                <a:ea typeface="宋体" panose="02010600030101010101" pitchFamily="2" charset="-122"/>
              </a:rPr>
              <a:t>括号。</a:t>
            </a:r>
          </a:p>
          <a:p>
            <a:pPr lvl="1"/>
            <a:r>
              <a:rPr lang="zh-CN" altLang="zh-CN" sz="2200" dirty="0">
                <a:ea typeface="宋体" panose="02010600030101010101" pitchFamily="2" charset="-122"/>
              </a:rPr>
              <a:t>我们可以写</a:t>
            </a:r>
            <a:r>
              <a:rPr lang="zh-CN" altLang="zh-CN" sz="2200" dirty="0">
                <a:latin typeface="Courier New" panose="02070309020205020404" pitchFamily="49" charset="0"/>
                <a:ea typeface="宋体" panose="02010600030101010101" pitchFamily="2" charset="-122"/>
                <a:cs typeface="Courier New" panose="02070309020205020404" pitchFamily="49" charset="0"/>
              </a:rPr>
              <a:t>sizeof</a:t>
            </a:r>
            <a:r>
              <a:rPr lang="zh-CN" altLang="zh-CN" sz="2200" dirty="0">
                <a:ea typeface="宋体" panose="02010600030101010101" pitchFamily="2" charset="-122"/>
              </a:rPr>
              <a:t> </a:t>
            </a:r>
            <a:r>
              <a:rPr lang="zh-CN" altLang="zh-CN" sz="2200" dirty="0">
                <a:latin typeface="Courier New" panose="02070309020205020404" pitchFamily="49" charset="0"/>
                <a:ea typeface="宋体" panose="02010600030101010101" pitchFamily="2" charset="-122"/>
                <a:cs typeface="Courier New" panose="02070309020205020404" pitchFamily="49" charset="0"/>
              </a:rPr>
              <a:t>i</a:t>
            </a:r>
            <a:r>
              <a:rPr lang="zh-CN" altLang="zh-CN" sz="2200" dirty="0">
                <a:ea typeface="宋体" panose="02010600030101010101" pitchFamily="2" charset="-122"/>
              </a:rPr>
              <a:t>而不是</a:t>
            </a:r>
            <a:r>
              <a:rPr lang="zh-CN" altLang="zh-CN" sz="2200" dirty="0">
                <a:latin typeface="Courier New" panose="02070309020205020404" pitchFamily="49" charset="0"/>
                <a:ea typeface="宋体" panose="02010600030101010101" pitchFamily="2" charset="-122"/>
                <a:cs typeface="Courier New" panose="02070309020205020404" pitchFamily="49" charset="0"/>
              </a:rPr>
              <a:t>sizeof(i) </a:t>
            </a:r>
            <a:r>
              <a:rPr lang="zh-CN" altLang="zh-CN" sz="2200" dirty="0">
                <a:ea typeface="宋体" panose="02010600030101010101" pitchFamily="2" charset="-122"/>
              </a:rPr>
              <a:t>。</a:t>
            </a:r>
          </a:p>
          <a:p>
            <a:r>
              <a:rPr lang="zh-CN" altLang="en-US" sz="2600" dirty="0">
                <a:ea typeface="宋体" panose="02010600030101010101" pitchFamily="2" charset="-122"/>
              </a:rPr>
              <a:t>如果考虑</a:t>
            </a:r>
            <a:r>
              <a:rPr lang="zh-CN" altLang="zh-CN" sz="2600" dirty="0">
                <a:ea typeface="宋体" panose="02010600030101010101" pitchFamily="2" charset="-122"/>
              </a:rPr>
              <a:t>运算符优先级</a:t>
            </a:r>
            <a:r>
              <a:rPr lang="zh-CN" altLang="en-US" sz="2600" dirty="0">
                <a:ea typeface="宋体" panose="02010600030101010101" pitchFamily="2" charset="-122"/>
              </a:rPr>
              <a:t>，</a:t>
            </a:r>
            <a:r>
              <a:rPr lang="zh-CN" altLang="zh-CN" sz="2600" dirty="0">
                <a:ea typeface="宋体" panose="02010600030101010101" pitchFamily="2" charset="-122"/>
              </a:rPr>
              <a:t>可能需要括号。</a:t>
            </a:r>
          </a:p>
          <a:p>
            <a:pPr lvl="1"/>
            <a:r>
              <a:rPr lang="zh-CN" altLang="zh-CN" sz="2200" dirty="0">
                <a:ea typeface="宋体" panose="02010600030101010101" pitchFamily="2" charset="-122"/>
              </a:rPr>
              <a:t>编译器</a:t>
            </a:r>
            <a:r>
              <a:rPr lang="zh-CN" altLang="en-US" sz="2200" dirty="0">
                <a:ea typeface="宋体" panose="02010600030101010101" pitchFamily="2" charset="-122"/>
              </a:rPr>
              <a:t>会将</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sizeof</a:t>
            </a:r>
            <a:r>
              <a:rPr lang="en-US" altLang="zh-CN" sz="2200" dirty="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j</a:t>
            </a:r>
            <a:r>
              <a:rPr lang="zh-CN" altLang="zh-CN" sz="2200" dirty="0">
                <a:ea typeface="宋体" panose="02010600030101010101" pitchFamily="2" charset="-122"/>
              </a:rPr>
              <a:t>解释为</a:t>
            </a:r>
            <a:r>
              <a:rPr lang="en-US" altLang="zh-CN" sz="2200" dirty="0">
                <a:ea typeface="宋体" panose="02010600030101010101" pitchFamily="2" charset="-122"/>
              </a:rPr>
              <a:t>as </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sizeof</a:t>
            </a:r>
            <a:r>
              <a:rPr lang="en-US" altLang="zh-CN" sz="2200" dirty="0">
                <a:ea typeface="宋体" panose="02010600030101010101" pitchFamily="2" charset="-122"/>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a:t>
            </a:r>
            <a:r>
              <a:rPr lang="en-US" altLang="zh-CN" sz="2200" dirty="0">
                <a:ea typeface="宋体" panose="02010600030101010101" pitchFamily="2" charset="-122"/>
              </a:rPr>
              <a:t> </a:t>
            </a:r>
            <a:r>
              <a:rPr lang="en-US" altLang="zh-CN" sz="2200" dirty="0">
                <a:latin typeface="Courier New" panose="02070309020205020404" pitchFamily="49" charset="0"/>
                <a:ea typeface="宋体" panose="02010600030101010101" pitchFamily="2" charset="-122"/>
                <a:cs typeface="Courier New" panose="02070309020205020404" pitchFamily="49" charset="0"/>
              </a:rPr>
              <a:t>j</a:t>
            </a:r>
            <a:r>
              <a:rPr lang="zh-CN" altLang="zh-CN" sz="2200" dirty="0">
                <a:ea typeface="宋体" panose="02010600030101010101" pitchFamily="2" charset="-122"/>
              </a:rPr>
              <a:t>，因为</a:t>
            </a:r>
            <a:r>
              <a:rPr lang="zh-CN" altLang="zh-CN" sz="2200" dirty="0">
                <a:latin typeface="Courier New" panose="02070309020205020404" pitchFamily="49" charset="0"/>
                <a:ea typeface="宋体" panose="02010600030101010101" pitchFamily="2" charset="-122"/>
                <a:cs typeface="Courier New" panose="02070309020205020404" pitchFamily="49" charset="0"/>
              </a:rPr>
              <a:t>sizeof</a:t>
            </a:r>
            <a:r>
              <a:rPr lang="zh-CN" altLang="zh-CN" sz="2200" dirty="0">
                <a:ea typeface="宋体" panose="02010600030101010101" pitchFamily="2" charset="-122"/>
              </a:rPr>
              <a:t>优先于</a:t>
            </a:r>
            <a:r>
              <a:rPr lang="zh-CN" altLang="en-US" sz="2200" dirty="0">
                <a:ea typeface="宋体" panose="02010600030101010101" pitchFamily="2" charset="-122"/>
              </a:rPr>
              <a:t>二元运算符</a:t>
            </a:r>
            <a:r>
              <a:rPr lang="zh-CN" altLang="zh-CN" sz="2200" dirty="0">
                <a:latin typeface="Courier New" panose="02070309020205020404" pitchFamily="49" charset="0"/>
                <a:ea typeface="宋体" panose="02010600030101010101" pitchFamily="2" charset="-122"/>
                <a:cs typeface="Courier New" panose="02070309020205020404" pitchFamily="49" charset="0"/>
              </a:rPr>
              <a:t>+ </a:t>
            </a:r>
            <a:r>
              <a:rPr lang="zh-CN" altLang="zh-CN" sz="2200" dirty="0">
                <a:ea typeface="宋体" panose="02010600030101010101" pitchFamily="2" charset="-122"/>
              </a:rPr>
              <a:t>。</a:t>
            </a:r>
          </a:p>
        </p:txBody>
      </p:sp>
      <p:sp>
        <p:nvSpPr>
          <p:cNvPr id="4" name="Footer Placeholder 3">
            <a:extLst>
              <a:ext uri="{FF2B5EF4-FFF2-40B4-BE49-F238E27FC236}">
                <a16:creationId xmlns:a16="http://schemas.microsoft.com/office/drawing/2014/main" id="{BF6C370A-0A6F-1EF9-2BFD-C34578555B0E}"/>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04E34F4-6500-A733-E31D-F3B417D366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015B03-1FDF-F340-8A58-7D384869E022}"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F11BB76E-2453-F493-4AA1-EE562D53B4BD}"/>
              </a:ext>
            </a:extLst>
          </p:cNvPr>
          <p:cNvSpPr>
            <a:spLocks noGrp="1"/>
          </p:cNvSpPr>
          <p:nvPr>
            <p:ph type="title"/>
          </p:nvPr>
        </p:nvSpPr>
        <p:spPr/>
        <p:txBody>
          <a:bodyPr/>
          <a:lstStyle/>
          <a:p>
            <a:r>
              <a:rPr lang="zh-CN" altLang="zh-CN">
                <a:ea typeface="宋体" panose="02010600030101010101" pitchFamily="2" charset="-122"/>
              </a:rPr>
              <a:t>sizeof</a:t>
            </a:r>
            <a:r>
              <a:rPr lang="zh-CN" altLang="zh-CN" b="1">
                <a:latin typeface="Courier New" panose="02070309020205020404" pitchFamily="49" charset="0"/>
                <a:ea typeface="宋体" panose="02010600030101010101" pitchFamily="2" charset="-122"/>
                <a:cs typeface="Courier New" panose="02070309020205020404" pitchFamily="49" charset="0"/>
              </a:rPr>
              <a:t>运算</a:t>
            </a:r>
            <a:r>
              <a:rPr lang="zh-CN" altLang="zh-CN">
                <a:ea typeface="宋体" panose="02010600030101010101" pitchFamily="2" charset="-122"/>
              </a:rPr>
              <a:t>符</a:t>
            </a:r>
          </a:p>
        </p:txBody>
      </p:sp>
      <p:sp>
        <p:nvSpPr>
          <p:cNvPr id="106499" name="Content Placeholder 2">
            <a:extLst>
              <a:ext uri="{FF2B5EF4-FFF2-40B4-BE49-F238E27FC236}">
                <a16:creationId xmlns:a16="http://schemas.microsoft.com/office/drawing/2014/main" id="{6104AEAB-DD30-D6FB-132A-A1C5ED89DB6A}"/>
              </a:ext>
            </a:extLst>
          </p:cNvPr>
          <p:cNvSpPr>
            <a:spLocks noGrp="1"/>
          </p:cNvSpPr>
          <p:nvPr>
            <p:ph idx="1"/>
          </p:nvPr>
        </p:nvSpPr>
        <p:spPr/>
        <p:txBody>
          <a:bodyPr/>
          <a:lstStyle/>
          <a:p>
            <a:r>
              <a:rPr lang="zh-CN" altLang="zh-CN" sz="2400" dirty="0">
                <a:ea typeface="宋体" panose="02010600030101010101" pitchFamily="2" charset="-122"/>
              </a:rPr>
              <a:t>打印</a:t>
            </a:r>
            <a:r>
              <a:rPr lang="zh-CN" altLang="zh-CN" sz="2400" dirty="0">
                <a:latin typeface="Courier New" panose="02070309020205020404" pitchFamily="49" charset="0"/>
                <a:ea typeface="宋体" panose="02010600030101010101" pitchFamily="2" charset="-122"/>
                <a:cs typeface="Courier New" panose="02070309020205020404" pitchFamily="49" charset="0"/>
              </a:rPr>
              <a:t>sizeof</a:t>
            </a:r>
            <a:r>
              <a:rPr lang="zh-CN" altLang="zh-CN" sz="2400" dirty="0">
                <a:ea typeface="宋体" panose="02010600030101010101" pitchFamily="2" charset="-122"/>
              </a:rPr>
              <a:t>值需要小心，因为</a:t>
            </a:r>
            <a:r>
              <a:rPr lang="zh-CN" altLang="zh-CN" sz="2400" dirty="0">
                <a:latin typeface="Courier New" panose="02070309020205020404" pitchFamily="49" charset="0"/>
                <a:ea typeface="宋体" panose="02010600030101010101" pitchFamily="2" charset="-122"/>
                <a:cs typeface="Courier New" panose="02070309020205020404" pitchFamily="49" charset="0"/>
              </a:rPr>
              <a:t>sizeof</a:t>
            </a:r>
            <a:r>
              <a:rPr lang="zh-CN" altLang="zh-CN" sz="2400" dirty="0">
                <a:ea typeface="宋体" panose="02010600030101010101" pitchFamily="2" charset="-122"/>
              </a:rPr>
              <a:t>表达式的类型是名为</a:t>
            </a:r>
            <a:r>
              <a:rPr lang="zh-CN" altLang="zh-CN" sz="2400" dirty="0">
                <a:latin typeface="Courier New" panose="02070309020205020404" pitchFamily="49" charset="0"/>
                <a:ea typeface="宋体" panose="02010600030101010101" pitchFamily="2" charset="-122"/>
                <a:cs typeface="Courier New" panose="02070309020205020404" pitchFamily="49" charset="0"/>
              </a:rPr>
              <a:t>size_t的</a:t>
            </a:r>
            <a:r>
              <a:rPr lang="zh-CN" altLang="zh-CN" sz="2400" dirty="0">
                <a:ea typeface="宋体" panose="02010600030101010101" pitchFamily="2" charset="-122"/>
              </a:rPr>
              <a:t>实现定义的</a:t>
            </a:r>
            <a:r>
              <a:rPr lang="zh-CN" altLang="zh-CN" sz="2400" dirty="0">
                <a:latin typeface="Courier New" panose="02070309020205020404" pitchFamily="49" charset="0"/>
                <a:ea typeface="宋体" panose="02010600030101010101" pitchFamily="2" charset="-122"/>
                <a:cs typeface="Courier New" panose="02070309020205020404" pitchFamily="49" charset="0"/>
              </a:rPr>
              <a:t>类型</a:t>
            </a:r>
            <a:r>
              <a:rPr lang="zh-CN" altLang="zh-CN" sz="2400" dirty="0">
                <a:ea typeface="宋体" panose="02010600030101010101" pitchFamily="2" charset="-122"/>
              </a:rPr>
              <a:t>。</a:t>
            </a:r>
          </a:p>
          <a:p>
            <a:r>
              <a:rPr lang="zh-CN" altLang="zh-CN" sz="2400" dirty="0">
                <a:ea typeface="宋体" panose="02010600030101010101" pitchFamily="2" charset="-122"/>
              </a:rPr>
              <a:t>在 C89 中，最好在打印之前将表达式的值转换为已知类型：</a:t>
            </a:r>
          </a:p>
          <a:p>
            <a:pPr>
              <a:lnSpc>
                <a:spcPct val="80000"/>
              </a:lnSpc>
              <a:spcBef>
                <a:spcPts val="12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000" dirty="0">
                <a:latin typeface="Courier New" panose="02070309020205020404" pitchFamily="49" charset="0"/>
                <a:ea typeface="宋体" panose="02010600030101010101" pitchFamily="2" charset="-122"/>
                <a:cs typeface="Courier New" panose="02070309020205020404" pitchFamily="49" charset="0"/>
              </a:rPr>
              <a:t>("Size of 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lu</a:t>
            </a:r>
            <a:r>
              <a:rPr lang="en-US" altLang="zh-CN" sz="2000" dirty="0">
                <a:latin typeface="Courier New" panose="02070309020205020404" pitchFamily="49" charset="0"/>
                <a:ea typeface="宋体" panose="02010600030101010101" pitchFamily="2" charset="-122"/>
                <a:cs typeface="Courier New" panose="02070309020205020404" pitchFamily="49" charset="0"/>
              </a:rPr>
              <a:t>\n",</a:t>
            </a:r>
          </a:p>
          <a:p>
            <a:pPr>
              <a:lnSpc>
                <a:spcPct val="80000"/>
              </a:lnSpc>
              <a:spcBef>
                <a:spcPts val="6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(unsigned long)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sizeof</a:t>
            </a:r>
            <a:r>
              <a:rPr lang="en-US" altLang="zh-CN" sz="2000" dirty="0">
                <a:latin typeface="Courier New" panose="02070309020205020404" pitchFamily="49" charset="0"/>
                <a:ea typeface="宋体" panose="02010600030101010101" pitchFamily="2" charset="-122"/>
                <a:cs typeface="Courier New" panose="02070309020205020404" pitchFamily="49" charset="0"/>
              </a:rPr>
              <a:t>(int));</a:t>
            </a:r>
          </a:p>
          <a:p>
            <a:r>
              <a:rPr lang="zh-CN" altLang="zh-CN" sz="2400" dirty="0">
                <a:ea typeface="宋体" panose="02010600030101010101" pitchFamily="2" charset="-122"/>
              </a:rPr>
              <a:t>如果字母</a:t>
            </a:r>
            <a:r>
              <a:rPr lang="zh-CN" altLang="zh-CN" sz="2400" dirty="0">
                <a:latin typeface="Courier New" panose="02070309020205020404" pitchFamily="49" charset="0"/>
                <a:ea typeface="宋体" panose="02010600030101010101" pitchFamily="2" charset="-122"/>
                <a:cs typeface="Courier New" panose="02070309020205020404" pitchFamily="49" charset="0"/>
              </a:rPr>
              <a:t>z</a:t>
            </a:r>
            <a:r>
              <a:rPr lang="zh-CN" altLang="zh-CN" sz="2400" dirty="0">
                <a:ea typeface="宋体" panose="02010600030101010101" pitchFamily="2" charset="-122"/>
              </a:rPr>
              <a:t>包含在转换规范中，C99 中的</a:t>
            </a:r>
            <a:r>
              <a:rPr lang="zh-CN" altLang="zh-CN" sz="2400" dirty="0">
                <a:latin typeface="Courier New" panose="02070309020205020404" pitchFamily="49" charset="0"/>
                <a:ea typeface="宋体" panose="02010600030101010101" pitchFamily="2" charset="-122"/>
                <a:cs typeface="Courier New" panose="02070309020205020404" pitchFamily="49" charset="0"/>
              </a:rPr>
              <a:t>printf</a:t>
            </a:r>
            <a:r>
              <a:rPr lang="zh-CN" altLang="zh-CN" sz="2400" dirty="0">
                <a:ea typeface="宋体" panose="02010600030101010101" pitchFamily="2" charset="-122"/>
              </a:rPr>
              <a:t>函数可以直接显示</a:t>
            </a:r>
            <a:r>
              <a:rPr lang="zh-CN" altLang="zh-CN" sz="2400" dirty="0">
                <a:latin typeface="Courier New" panose="02070309020205020404" pitchFamily="49" charset="0"/>
                <a:ea typeface="宋体" panose="02010600030101010101" pitchFamily="2" charset="-122"/>
                <a:cs typeface="Courier New" panose="02070309020205020404" pitchFamily="49" charset="0"/>
              </a:rPr>
              <a:t>size_t值：</a:t>
            </a:r>
          </a:p>
          <a:p>
            <a:pPr>
              <a:lnSpc>
                <a:spcPct val="80000"/>
              </a:lnSpc>
              <a:spcBef>
                <a:spcPts val="1200"/>
              </a:spcBef>
              <a:buFontTx/>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000" dirty="0">
                <a:latin typeface="Courier New" panose="02070309020205020404" pitchFamily="49" charset="0"/>
                <a:ea typeface="宋体" panose="02010600030101010101" pitchFamily="2" charset="-122"/>
                <a:cs typeface="Courier New" panose="02070309020205020404" pitchFamily="49" charset="0"/>
              </a:rPr>
              <a:t>("Size of 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zu</a:t>
            </a:r>
            <a:r>
              <a:rPr lang="en-US" altLang="zh-CN" sz="2000" dirty="0">
                <a:latin typeface="Courier New" panose="02070309020205020404" pitchFamily="49" charset="0"/>
                <a:ea typeface="宋体" panose="02010600030101010101" pitchFamily="2" charset="-122"/>
                <a:cs typeface="Courier New" panose="02070309020205020404" pitchFamily="49" charset="0"/>
              </a:rPr>
              <a:t>\n",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sizeof</a:t>
            </a:r>
            <a:r>
              <a:rPr lang="en-US" altLang="zh-CN" sz="2000" dirty="0">
                <a:latin typeface="Courier New" panose="02070309020205020404" pitchFamily="49" charset="0"/>
                <a:ea typeface="宋体" panose="02010600030101010101" pitchFamily="2" charset="-122"/>
                <a:cs typeface="Courier New" panose="02070309020205020404" pitchFamily="49" charset="0"/>
              </a:rPr>
              <a:t>(int));</a:t>
            </a:r>
          </a:p>
        </p:txBody>
      </p:sp>
      <p:sp>
        <p:nvSpPr>
          <p:cNvPr id="4" name="Footer Placeholder 3">
            <a:extLst>
              <a:ext uri="{FF2B5EF4-FFF2-40B4-BE49-F238E27FC236}">
                <a16:creationId xmlns:a16="http://schemas.microsoft.com/office/drawing/2014/main" id="{EF02E81F-A41A-CCF5-5CCC-CAE20D96B0A1}"/>
              </a:ext>
            </a:extLst>
          </p:cNvPr>
          <p:cNvSpPr>
            <a:spLocks noGrp="1"/>
          </p:cNvSpPr>
          <p:nvPr>
            <p:ph type="ftr" sz="quarter" idx="10"/>
          </p:nvPr>
        </p:nvSpPr>
        <p:spPr/>
        <p:txBody>
          <a:bodyPr/>
          <a:lstStyle/>
          <a:p>
            <a:pPr>
              <a:defRPr/>
            </a:pPr>
            <a:r>
              <a:rPr lang="zh-CN"/>
              <a:t>版权所有 © 2008 WW 诺顿公司。</a:t>
            </a:r>
          </a:p>
          <a:p>
            <a:pPr>
              <a:defRPr/>
            </a:pPr>
            <a:r>
              <a:rPr lang="zh-CN"/>
              <a:t>版权所有。</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7CA1740-4B06-BE2E-5484-B05E4C47323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CA2FA8-3FC3-6441-867D-11C3D9B48559}" type="slidenum">
              <a:rPr lang="en-US" altLang="zh-CN" sz="1200">
                <a:latin typeface="Arial" panose="020B0604020202020204" pitchFamily="34" charset="0"/>
              </a:rPr>
              <a:pPr/>
              <a:t>92</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5364</TotalTime>
  <Words>8491</Words>
  <Application>Microsoft Office PowerPoint</Application>
  <PresentationFormat>全屏显示(4:3)</PresentationFormat>
  <Paragraphs>960</Paragraphs>
  <Slides>92</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92</vt:i4>
      </vt:variant>
    </vt:vector>
  </HeadingPairs>
  <TitlesOfParts>
    <vt:vector size="99" baseType="lpstr">
      <vt:lpstr>宋体</vt:lpstr>
      <vt:lpstr>Arial</vt:lpstr>
      <vt:lpstr>Courier New</vt:lpstr>
      <vt:lpstr>Helvetica</vt:lpstr>
      <vt:lpstr>Symbol</vt:lpstr>
      <vt:lpstr>Times New Roman</vt:lpstr>
      <vt:lpstr>tm2</vt:lpstr>
      <vt:lpstr>第七章</vt:lpstr>
      <vt:lpstr>基本类型</vt:lpstr>
      <vt:lpstr>整数类型</vt:lpstr>
      <vt:lpstr>有符号和无符号整数</vt:lpstr>
      <vt:lpstr>有符号和无符号整数</vt:lpstr>
      <vt:lpstr>整数类型</vt:lpstr>
      <vt:lpstr>整数类型</vt:lpstr>
      <vt:lpstr>整数类型</vt:lpstr>
      <vt:lpstr>整数类型</vt:lpstr>
      <vt:lpstr>整数类型</vt:lpstr>
      <vt:lpstr>C99 中的整数类型</vt:lpstr>
      <vt:lpstr>C99 中的整数类型</vt:lpstr>
      <vt:lpstr>整数常量</vt:lpstr>
      <vt:lpstr>八进制和十六进制数</vt:lpstr>
      <vt:lpstr>整数常量</vt:lpstr>
      <vt:lpstr>整数常量</vt:lpstr>
      <vt:lpstr>整数常量</vt:lpstr>
      <vt:lpstr>C99 中的整数常量</vt:lpstr>
      <vt:lpstr>C99 中的整数常量</vt:lpstr>
      <vt:lpstr>整数溢出</vt:lpstr>
      <vt:lpstr>整数溢出</vt:lpstr>
      <vt:lpstr>读写整数</vt:lpstr>
      <vt:lpstr>读写整数</vt:lpstr>
      <vt:lpstr>程序：对一系列数字求和</vt:lpstr>
      <vt:lpstr>PowerPoint 演示文稿</vt:lpstr>
      <vt:lpstr>浮点类型</vt:lpstr>
      <vt:lpstr>浮点类型</vt:lpstr>
      <vt:lpstr>IEEE 浮点标准</vt:lpstr>
      <vt:lpstr>浮点类型</vt:lpstr>
      <vt:lpstr>浮点类型</vt:lpstr>
      <vt:lpstr>浮点常量</vt:lpstr>
      <vt:lpstr>浮点常量</vt:lpstr>
      <vt:lpstr>读和写浮点数</vt:lpstr>
      <vt:lpstr>字符类型</vt:lpstr>
      <vt:lpstr>字符集</vt:lpstr>
      <vt:lpstr>字符集</vt:lpstr>
      <vt:lpstr>字符操作</vt:lpstr>
      <vt:lpstr>字符操作</vt:lpstr>
      <vt:lpstr>字符操作</vt:lpstr>
      <vt:lpstr>字符操作</vt:lpstr>
      <vt:lpstr>有符号和无符号字符</vt:lpstr>
      <vt:lpstr>有符号和无符号字符</vt:lpstr>
      <vt:lpstr>算术类型</vt:lpstr>
      <vt:lpstr>算术类型</vt:lpstr>
      <vt:lpstr>转义序列</vt:lpstr>
      <vt:lpstr>转义序列</vt:lpstr>
      <vt:lpstr>转义序列</vt:lpstr>
      <vt:lpstr>转义序列</vt:lpstr>
      <vt:lpstr>转义序列</vt:lpstr>
      <vt:lpstr>字符处理函数</vt:lpstr>
      <vt:lpstr>使用scanf和printf读写字符</vt:lpstr>
      <vt:lpstr>使用scanf和printf读写字符</vt:lpstr>
      <vt:lpstr>使用getchar和putchar读写字符</vt:lpstr>
      <vt:lpstr>使用getchar和putchar读写字符</vt:lpstr>
      <vt:lpstr>使用getchar和putchar读写字符</vt:lpstr>
      <vt:lpstr>使用getchar和putchar读写字符</vt:lpstr>
      <vt:lpstr>使用getchar和putchar读写字符</vt:lpstr>
      <vt:lpstr>使用getchar和putchar读写字符</vt:lpstr>
      <vt:lpstr>程序：确定消息的长度</vt:lpstr>
      <vt:lpstr>PowerPoint 演示文稿</vt:lpstr>
      <vt:lpstr>PowerPoint 演示文稿</vt:lpstr>
      <vt:lpstr>类型转换</vt:lpstr>
      <vt:lpstr>类型转换</vt:lpstr>
      <vt:lpstr>类型转换</vt:lpstr>
      <vt:lpstr>通常的算术转换</vt:lpstr>
      <vt:lpstr>通常的算术转换</vt:lpstr>
      <vt:lpstr>通常的算术转换</vt:lpstr>
      <vt:lpstr>通常的算术转换</vt:lpstr>
      <vt:lpstr>通常的算术转换</vt:lpstr>
      <vt:lpstr>通常的算术转换</vt:lpstr>
      <vt:lpstr>赋值期间的转换</vt:lpstr>
      <vt:lpstr>赋值期间的转换</vt:lpstr>
      <vt:lpstr>赋值期间的转换</vt:lpstr>
      <vt:lpstr>C99 中的隐式转换</vt:lpstr>
      <vt:lpstr>C99 中的隐式转换</vt:lpstr>
      <vt:lpstr>C99 中的隐式转换</vt:lpstr>
      <vt:lpstr>C99 中的隐式转换</vt:lpstr>
      <vt:lpstr>强制转换</vt:lpstr>
      <vt:lpstr>强制转换</vt:lpstr>
      <vt:lpstr>强制转换</vt:lpstr>
      <vt:lpstr>强制转换</vt:lpstr>
      <vt:lpstr>强制转换</vt:lpstr>
      <vt:lpstr>类型定义</vt:lpstr>
      <vt:lpstr>类型定义的优点</vt:lpstr>
      <vt:lpstr>类型定义的优点</vt:lpstr>
      <vt:lpstr>类型定义和可移植性</vt:lpstr>
      <vt:lpstr>类型定义和可移植性</vt:lpstr>
      <vt:lpstr>类型定义和可移植性</vt:lpstr>
      <vt:lpstr>类型定义和可移植性</vt:lpstr>
      <vt:lpstr>sizeof运算符</vt:lpstr>
      <vt:lpstr>sizeof运算符</vt:lpstr>
      <vt:lpstr>sizeof运算符</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lqy</cp:lastModifiedBy>
  <cp:revision>1689</cp:revision>
  <cp:lastPrinted>1999-11-08T20:52:53Z</cp:lastPrinted>
  <dcterms:created xsi:type="dcterms:W3CDTF">1999-08-24T18:39:05Z</dcterms:created>
  <dcterms:modified xsi:type="dcterms:W3CDTF">2022-09-28T10:44:46Z</dcterms:modified>
</cp:coreProperties>
</file>