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58"/>
  </p:notesMasterIdLst>
  <p:sldIdLst>
    <p:sldId id="282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99" r:id="rId24"/>
    <p:sldId id="369" r:id="rId25"/>
    <p:sldId id="405" r:id="rId26"/>
    <p:sldId id="370" r:id="rId27"/>
    <p:sldId id="407" r:id="rId28"/>
    <p:sldId id="371" r:id="rId29"/>
    <p:sldId id="372" r:id="rId30"/>
    <p:sldId id="406" r:id="rId31"/>
    <p:sldId id="404" r:id="rId32"/>
    <p:sldId id="400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401" r:id="rId46"/>
    <p:sldId id="385" r:id="rId47"/>
    <p:sldId id="386" r:id="rId48"/>
    <p:sldId id="387" r:id="rId49"/>
    <p:sldId id="388" r:id="rId50"/>
    <p:sldId id="402" r:id="rId51"/>
    <p:sldId id="389" r:id="rId52"/>
    <p:sldId id="390" r:id="rId53"/>
    <p:sldId id="403" r:id="rId54"/>
    <p:sldId id="391" r:id="rId55"/>
    <p:sldId id="392" r:id="rId56"/>
    <p:sldId id="393" r:id="rId57"/>
  </p:sldIdLst>
  <p:sldSz cx="9144000" cy="6858000" type="screen4x3"/>
  <p:notesSz cx="6996113" cy="9283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471C2B9-21CA-9268-1173-573313467F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E912AB0-4E4B-F7F0-C963-602DBF5D38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98E06E1A-65A1-687E-8440-4A69F3E37AC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9658FFF1-B76F-8FE1-4DAD-94CCFF1AFB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zh-CN" noProof="0"/>
              <a:t>单击以编辑主文本样式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第二级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三级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第四级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22CE630D-E2E8-F861-1ABE-ADCF188BD7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5FFFFB82-4138-1D47-7BF9-13AA0F88E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433F00F-1BE3-AB4C-940D-ED4AFFBA7A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8D72F-F769-247E-4011-9D6C1BF1F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775A-A9D4-840B-97DF-0AF3B22810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DEC458-0101-3E4C-AB19-062A7864542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2A3D2-32FD-7BCC-870C-69D395F05D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FF1E-9DED-197B-55FB-0E67C0B38A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E6C13C-3A12-E740-9EEA-AF35A8A0462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9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CFFF2-68E7-F535-0C0A-98DB1A27AF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D5CF5-284F-C34C-77D7-4C816945F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6CF8C3-CCED-0643-9A65-90BBDE3D448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5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52D1D-EA9E-9E9B-61F8-86A1BA98C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D71B9-39C6-F06D-F55D-D29312C3F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74D797-63BF-4049-9755-6F21E0EFE5E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40B07-3C59-D27B-E0AB-81B59A06B1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909ED-999B-1475-6E59-593E008FD7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0CB29-44A6-1B40-9E1D-903DD0462B9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3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FC2C-CE12-C4AB-7C1D-42F774605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AD1F4-B683-3D46-7719-57B0697D1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1DC821-BE81-5145-A5CA-CCE0AF55BE7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2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C88377-B044-6461-DBB6-84AD75DA67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2DF95F-AFF9-FE50-DC95-C480DF9D3D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D7B643-A272-B24F-8C33-241D16A9831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5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80CD8-B47B-3586-EE5E-D1AF231BBE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34440-D5FF-CD47-8FAA-FA4BE3DFB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D498FE-0ADF-2A4B-A353-ABF676EDBD7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0CFB5B-6682-E4F5-BDFC-7CFC406691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C4BD4-E016-3A4A-B122-1C702D8C3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F175C8-8D43-E14C-AF59-463E1A43975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5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01441-0227-EE08-AA9D-069B655EF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CE50-2D40-1E47-93D4-949F61F52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F1A491-3783-4D4F-9EC6-8FA204D0D8A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2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0AF46-5074-B78B-ADBB-F9AC077FC4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2A4F2-0CAA-C334-811E-21D4F1EAC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B26284-E9C0-0B44-85BE-2A662B9194E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0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1C9DFA-75BB-1EE7-BCCB-C076C4AEC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zh-CN" altLang="zh-CN"/>
              <a:t>单击以编辑主标题样式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A0922DB-6976-A11E-512F-070B7546C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zh-CN" altLang="zh-CN"/>
              <a:t>单击以编辑主文本样式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/>
              <a:t>第二级</a:t>
            </a:r>
          </a:p>
          <a:p>
            <a:pPr xmlns:a="http://schemas.openxmlformats.org/drawingml/2006/main" lvl="2"/>
            <a:r xmlns:a="http://schemas.openxmlformats.org/drawingml/2006/main">
              <a:rPr lang="zh-CN" altLang="zh-CN"/>
              <a:t>三级</a:t>
            </a:r>
          </a:p>
          <a:p>
            <a:pPr xmlns:a="http://schemas.openxmlformats.org/drawingml/2006/main" lvl="3"/>
            <a:r xmlns:a="http://schemas.openxmlformats.org/drawingml/2006/main">
              <a:rPr lang="zh-CN" altLang="zh-CN"/>
              <a:t>第四级</a:t>
            </a:r>
          </a:p>
          <a:p>
            <a:pPr xmlns:a="http://schemas.openxmlformats.org/drawingml/2006/main" lvl="4"/>
            <a:r xmlns:a="http://schemas.openxmlformats.org/drawingml/2006/main">
              <a:rPr lang="zh-CN" altLang="zh-CN"/>
              <a:t>第五级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139164B-A724-8E19-F23B-AF225F0E34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ACC5C0ED-6CE1-E582-2317-5688223925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5802F1E-41C4-0F45-8DE0-92A24EA74BB1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BF5908CA-869E-023C-36FD-306FCA7DE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sz="1800" i="1" dirty="0">
                <a:solidFill>
                  <a:srgbClr val="C6A02E"/>
                </a:solidFill>
                <a:latin typeface="Arial" charset="0"/>
              </a:rPr>
              <a:t>第 8 章：数组</a:t>
            </a:r>
            <a:endParaRPr xmlns:a="http://schemas.openxmlformats.org/drawingml/2006/main"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D2D77F9F-2407-6628-ABFF-595F7440ED0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6D7BF-07C6-61B4-F904-572F9FD9C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版权所有。</a:t>
            </a:r>
            <a:endParaRPr xmlns:a="http://schemas.openxmlformats.org/drawingml/2006/main"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F8DA1-F546-B91B-1422-A8668C315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0665DE-BFDD-BB4D-86DE-F5AD70D2181B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938DEFC8-3503-1C17-D654-05C00958A4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 8 章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D992DA01-E294-D0CE-5173-10B51F55E5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 xmlns:a="http://schemas.openxmlformats.org/drawingml/2006/main">
              <a:rPr lang="zh-CN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数组</a:t>
            </a:r>
            <a:endParaRPr xmlns:a="http://schemas.openxmlformats.org/drawingml/2006/main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478A43E-D4FF-3E95-CF03-5135F723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数组下标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B313DA4-FFD9-F67C-453E-1A1E85D2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当数组下标有副作用时要小心：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= 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 (i &lt; N)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 = b[i++];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表达式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b[i++]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访问 i 的值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并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修改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，导致未定义的行为。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可以通过从下标中删除增量来避免该问题：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i &lt; N; i++)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 = b[i];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F129B-4F96-8BB8-6276-DEA1F8EAB6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4919F-B328-4294-BFFF-871E2D118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7F2D8D-0876-D848-9233-B08BBAE6FEAD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905B98C-D3DA-0259-79B1-C8609A34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程序：反转一系列数字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D3A8AF2-4B8C-0EF7-B273-5150FFFD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reverse.c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程序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提示用户输入一系列数字，然后以相反的顺序写入数字：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 10 个号码： </a:t>
            </a:r>
            <a:r xmlns:a="http://schemas.openxmlformats.org/drawingml/2006/main">
              <a:rPr lang="zh-CN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34 82 49 102 7 94 23 11 50 31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逆序：31 50 11 23 94 7 102 49 82 34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程序在读取数字时将它们存储在一个数组中，然后向后遍历数组，一个一个地打印元素。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8D474-20C2-6AAA-896E-8C9F0006C8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D7592-F5F8-FF12-3011-F7D6A84B6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E86F59-253D-3E4B-9B9E-B1963BED1A13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B432694B-005A-05CF-8A19-1BDE06BD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xmlns:a="http://schemas.openxmlformats.org/drawingml/2006/main" algn="ctr"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反向.c</a:t>
            </a:r>
          </a:p>
          <a:p>
            <a:pPr xmlns:a="http://schemas.openxmlformats.org/drawingml/2006/main"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反转一系列数字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#定义 N 10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诠释主要（无效）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a[N], 我;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printf("请输入 %d 个数字：", N);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i &lt; N; i++)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scanf("%d", &amp;a[i]);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printf("逆序：");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N - 1; i &gt;= 0; i--)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 %d", a[i]);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printf("\n");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返回0；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F3AB9-3787-89CC-1BB8-1509F7DBF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B1836-E23E-A45B-897E-7716CE468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5E3AB2-1794-B741-95F7-6CD1E2E7835E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907919A-FACD-F858-DCD4-994B92C2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数组初始化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9C8B0FC-BDDE-47CC-7007-19EAA957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与任何其他变量一样，数组可以在声明时被赋予初始值。</a:t>
            </a:r>
          </a:p>
          <a:p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数组初始值设定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项最常见的形式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是用大括号括起来并用逗号分隔的常量表达式列表：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a[10] = {1, 2, 3, 4, 5, 6, 7, 8, 9, 10};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FF601-AE39-7BFA-1A85-4128FE4574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4064-06FE-C8C6-2B27-176A67A904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E6B13E-3A36-FE4E-ADBE-5EE528E98203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7E5E467-FEDF-C6B6-8AEB-1DDED68A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数组初始化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B5CE5FC5-F40B-E2A5-20AF-54BD55C4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如果初始值设定项比数组短，则为数组的其余元素赋予值 0：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a[10] = {1, 2, 3, 4, 5, 6};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a 的初始值为 {1,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2、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3、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4、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5、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6、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0} */</a:t>
            </a:r>
          </a:p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使用此功能，我们可以轻松地将数组初始化为全零：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a[10] = {0};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a 的初始值为 {0,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0} */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大括号内只有一个 0，因为初始化程序完全为空是非法的。</a:t>
            </a:r>
          </a:p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初始化器比它初始化的数组长也是非法的。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D550A-5021-51D7-2110-E309385BEF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08411-C369-C806-CA37-3F03FB5A73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02DDC3-ADDD-4C40-8E40-2814B66A81E1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FF2231A-F77A-5DFA-8487-7B8E2EA2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数组初始化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EDD408EF-FDA1-1E86-D56A-2BECAA06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如果存在初始化器，则可以省略数组的长度：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a[] = {1, 2, 3, 4, 5, 6, 7, 8, 9, 10};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编译器使用初始化器的长度来确定数组的长度。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31BA8-7689-B763-BB5A-F7334DE849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E4168-7B10-D184-0668-D8A688431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E3E9D3-397D-C846-AFBC-87888C0D7327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68EB0CB-AC33-9EF2-799F-48B5A92A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指定初始化器 (C99)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FB253A5-8670-9450-5F78-ABCB21F39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通常情况下，数组中相对较少的元素需要显式初始化；其他元素可以被赋予默认值。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一个例子：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 [15] =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{0,</a:t>
            </a:r>
            <a:r xmlns:a="http://schemas.openxmlformats.org/drawingml/2006/main">
              <a:rPr lang="zh-CN" altLang="zh-CN" sz="23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23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29,</a:t>
            </a:r>
            <a:r xmlns:a="http://schemas.openxmlformats.org/drawingml/2006/main">
              <a:rPr lang="zh-CN" altLang="zh-CN" sz="23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23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23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23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23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23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23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7、</a:t>
            </a:r>
            <a:r xmlns:a="http://schemas.openxmlformats.org/drawingml/2006/main">
              <a:rPr lang="zh-CN" altLang="zh-CN" sz="23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23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23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23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 xmlns:a="http://schemas.openxmlformats.org/drawingml/2006/main">
              <a:rPr lang="zh-CN" altLang="zh-CN" sz="23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48};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对于大型数组，以这种方式编写初始化程序既乏味又容易出错。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B102E-277B-7D18-EF5F-1E51B1A87B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529CD-8A1E-5065-961C-F1D4E8B59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EAD917-7207-3F4A-83C3-5ECB0A07169E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D31E847-3931-2F06-FDAF-737F642C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指定初始化器 (C99)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2A2EA910-7A2E-8D10-DFD5-28FB059A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C99 的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指定初始化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器可以用来解决这个问题。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下面是我们如何使用指定的初始化器重做前面的示例：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a[15] = {[2] = 29, [9] = 7, [14] = 48};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括号中的每个数字都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称为指示符。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CEC14-1EC5-8806-3B82-B4EE323B03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BD7C0-BA51-E8B3-8039-878288683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413A73-8A90-C449-B39A-D2C6DB38E652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A6FFF5D-35A2-D4CF-1714-D97C2FF1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指定初始化器 (C99)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EF601BCE-FE89-B755-A2DF-A32A02D7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指定的初始值设定项更短且更易于阅读（至少对于某些数组而言）。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此外，列出元素的顺序不再重要。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前面例子的另一种写法：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a[15] = {[14] = 48, [9] = 7, [2] = 29};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1C87E-1949-079C-D8E7-4A679A1E8A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B991C-B808-1206-DA2E-2F7B6B5C76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DACD6E-0C8A-5D4F-BDB0-DE1FCC3481AE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5721DE3-6FEC-4E01-EAD2-756AE27C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指定初始化器 (C99)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147E4CD-3E33-4998-10CF-0E74DAF3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指示符必须是整数常量表达式。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如果要初始化的数组的长度为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n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，则每个指示符必须介于 0 和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n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– 1 之间。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如果省略数组的长度，则指示符可以是任何非负整数。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编译器将从最大的指示符推导出数组的长度。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以下数组将有 24 个元素：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乙[]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{[5]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10,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[23]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13,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[11]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36,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[15]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29};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821CE-A97A-D933-4BDF-76C94A760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D38D0-DBCD-8C0E-6FFC-1EC7D17839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4BB89A-2F10-1348-A26D-45B81A8CF10A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C2E0827-41CC-18CD-961D-D6CA4DD0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标量变量与聚合变量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FB997C79-AB7F-5624-A9FB-27B895EE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到目前为止，我们看到的唯一变量是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标量：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能够保存单个数据项。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 还支持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聚合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变量，它可以存储值的集合。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C中有两种聚合：数组和结构。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本章的重点是一维数组，它在 C 语言中的作用比多维数组大得多。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75CF7-05FC-AE26-781F-6BB5BCA421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327CA-CD7D-77BD-906F-88D62D93D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EC7CCD-F6DF-604A-8171-97A8DED064C0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DA8BE1C-59B7-8D47-1A86-51533F20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指定初始化器 (C99)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FC38C93-F267-E1C8-6AA9-39B1375C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初始化器可以使用较旧的（逐个元素）技术和较新的（指定）技术：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 c[10] = {5,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1、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9、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[4]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3、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7、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2、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[8]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11A75-4286-14A7-0DEE-3B595C69FC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B1048-FB52-BC0F-6F02-CF62E062C7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F4A339-F891-9946-B885-ED2E7866992C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396258E-DBC7-472F-6823-FC2D7A0F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 xmlns:a="http://schemas.openxmlformats.org/drawingml/2006/main">
              <a:rPr lang="zh-CN" altLang="zh-CN" sz="2900">
                <a:ea typeface="宋体" panose="02010600030101010101" pitchFamily="2" charset="-122"/>
              </a:rPr>
              <a:t>程序：检查重复数字的数字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1979852-B8D0-AE57-49DE-C3AF77B4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repdigit.c程序检查数字中的任何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数字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是否出现多次。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用户输入数字后，程序会打印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重复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数字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重复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数字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输入号码： </a:t>
            </a:r>
            <a:r xmlns:a="http://schemas.openxmlformats.org/drawingml/2006/main">
              <a:rPr lang="zh-CN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28212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重复数字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数字 28212 有一个重复的数字 (2)；像 9357 这样的数字没有。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1DF08-ED83-ED0E-7752-AA431F649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8A0DC-EB6B-9314-EF1F-EB62D5525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D0A29A-3553-294A-A92A-8C44B025E439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94F6537-0517-B5A3-500C-4165BD7A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 xmlns:a="http://schemas.openxmlformats.org/drawingml/2006/main">
              <a:rPr lang="zh-CN" altLang="zh-CN" sz="2900">
                <a:ea typeface="宋体" panose="02010600030101010101" pitchFamily="2" charset="-122"/>
              </a:rPr>
              <a:t>程序：检查重复数字的数字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A4734A0B-22F8-EA47-7D6B-C75BB1A5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该程序使用一个由 10 个布尔值组成的数组来跟踪数字中出现的数字。</a:t>
            </a:r>
          </a:p>
          <a:p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最初， </a:t>
            </a:r>
            <a:r xmlns:a="http://schemas.openxmlformats.org/drawingml/2006/main">
              <a:rPr lang="zh-CN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digit_seen</a:t>
            </a:r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数组的每个元素都是假的。</a:t>
            </a:r>
          </a:p>
          <a:p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当给定一个数字</a:t>
            </a:r>
            <a:r xmlns:a="http://schemas.openxmlformats.org/drawingml/2006/main">
              <a:rPr lang="zh-CN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时，程序一次检查一个</a:t>
            </a:r>
            <a:r xmlns:a="http://schemas.openxmlformats.org/drawingml/2006/main">
              <a:rPr lang="zh-CN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的数字，将当前数字存储在一个名为</a:t>
            </a:r>
            <a:r xmlns:a="http://schemas.openxmlformats.org/drawingml/2006/main">
              <a:rPr lang="zh-CN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digit的变量中</a:t>
            </a:r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100">
                <a:ea typeface="宋体" panose="02010600030101010101" pitchFamily="2" charset="-122"/>
              </a:rPr>
              <a:t>如果</a:t>
            </a: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digit_seen[digit]</a:t>
            </a:r>
            <a:r xmlns:a="http://schemas.openxmlformats.org/drawingml/2006/main">
              <a:rPr lang="zh-CN" altLang="zh-CN" sz="2100">
                <a:ea typeface="宋体" panose="02010600030101010101" pitchFamily="2" charset="-122"/>
              </a:rPr>
              <a:t>为真，则</a:t>
            </a: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digit在</a:t>
            </a: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 xmlns:a="http://schemas.openxmlformats.org/drawingml/2006/main">
              <a:rPr lang="zh-CN" altLang="zh-CN" sz="2100">
                <a:ea typeface="宋体" panose="02010600030101010101" pitchFamily="2" charset="-122"/>
              </a:rPr>
              <a:t>中至少出现两次</a:t>
            </a:r>
            <a:r xmlns:a="http://schemas.openxmlformats.org/drawingml/2006/main">
              <a:rPr lang="zh-CN" altLang="zh-CN" sz="2100">
                <a:ea typeface="宋体" panose="02010600030101010101" pitchFamily="2" charset="-122"/>
              </a:rPr>
              <a:t>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100">
                <a:ea typeface="宋体" panose="02010600030101010101" pitchFamily="2" charset="-122"/>
              </a:rPr>
              <a:t>如果</a:t>
            </a: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digit_seen[digit]</a:t>
            </a:r>
            <a:r xmlns:a="http://schemas.openxmlformats.org/drawingml/2006/main">
              <a:rPr lang="zh-CN" altLang="zh-CN" sz="2100">
                <a:ea typeface="宋体" panose="02010600030101010101" pitchFamily="2" charset="-122"/>
              </a:rPr>
              <a:t>为 false，则</a:t>
            </a: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</a:t>
            </a:r>
            <a:r xmlns:a="http://schemas.openxmlformats.org/drawingml/2006/main">
              <a:rPr lang="zh-CN" altLang="zh-CN" sz="2100">
                <a:ea typeface="宋体" panose="02010600030101010101" pitchFamily="2" charset="-122"/>
              </a:rPr>
              <a:t>之前没有见过，因此程序将</a:t>
            </a: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digit_seen[digit]设置</a:t>
            </a:r>
            <a:r xmlns:a="http://schemas.openxmlformats.org/drawingml/2006/main">
              <a:rPr lang="zh-CN" altLang="zh-CN" sz="2100">
                <a:ea typeface="宋体" panose="02010600030101010101" pitchFamily="2" charset="-122"/>
              </a:rPr>
              <a:t>为</a:t>
            </a: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true</a:t>
            </a:r>
            <a:r xmlns:a="http://schemas.openxmlformats.org/drawingml/2006/main">
              <a:rPr lang="zh-CN" altLang="zh-CN" sz="2100">
                <a:ea typeface="宋体" panose="02010600030101010101" pitchFamily="2" charset="-122"/>
              </a:rPr>
              <a:t>并继续运行。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C9B23-3D28-50DD-9E12-04B97E6CE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7AE63-DACC-69E6-3947-16ABEEAED0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1F0F63-4DC5-6148-9D04-AD477EA99878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D3EA9C97-82B3-2F79-4FD1-50315AEA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xmlns:a="http://schemas.openxmlformats.org/drawingml/2006/main" algn="ctr"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代表数字.c</a:t>
            </a:r>
          </a:p>
          <a:p>
            <a:pPr xmlns:a="http://schemas.openxmlformats.org/drawingml/2006/main"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检查数字中是否有重复的数字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&lt;stdbool.h&gt; /* 仅限 C99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诠释主要（无效）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digit_seen[10] = {false};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整数位；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长 n;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printf("请输入一个数字：");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scanf("%ld", &amp;n);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 (n &gt; 0)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数字 = n % 10;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(digit_seen[digit])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digit_seen[数字] = true;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/= 10；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ADCE4-3008-C6FD-27B5-38938A335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EA921-3A57-2F50-E61F-C1F045379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674C59-F4BB-5D4F-8CF7-F3B0F1F2809B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95B9630C-A1AB-AD14-F597-443B548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 (n &gt; 0)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printf("重复数字\n");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别的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printf("没有重复的数字\n");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返回0；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8D5C5-86B6-FC95-E26C-0BECE06189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AC540-1C77-9995-0619-3AF0430F2A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3A6A1B-E7E6-D74C-ADDB-62FA25CEA48C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FA2CE52-0755-FDF9-6B38-3562001D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sizeof运算符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032C0A6C-13AA-A7CF-C1A3-FBE44275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运算符可以确定数组的大小（以字节为单位）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 10 个整数的数组，则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sizeof(a)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通常为 40（假设每个整数需要 4 个字节）。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我们还可以使用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来测量数组元素的大小，例如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a[0]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将数组大小除以元素大小得出数组的长度：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sizeof(a) / sizeof(a[0])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0529F-713C-2128-EF43-AC319A005B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C790E-DDF4-76B2-7B56-CF6B49052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A089AE-E44D-B747-B1FB-BF2296C12EE3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236F864-4D9E-3149-3284-2776AB87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sizeof运算符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34C561A9-39F9-00A1-83DA-C33D8C7C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一些程序员在需要数组长度时使用这个表达式。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清除数组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a的循环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i &lt; sizeof(a) / sizeof(a[0]); i++)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 = 0;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请注意，如果以后要更改数组长度，则不必修改循环。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2B50-82E7-D0A4-4E0C-B76BC3F0DE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E59B3-803B-4D27-5D73-799A2624E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DC480-8592-F047-9F5A-4D1977C68AF2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D4C756D-1A8E-E0D6-F6DF-586193CA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sizeof运算符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6525D265-A88D-D207-F409-2E78E17B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生成警告消息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大小(a)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大小（一[0]）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变量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可能具有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int类型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（有符号类型），而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产生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size_t类型的值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（无符号类型）。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将有符号整数与无符号整数进行比较可能很危险，但在这种情况下是安全的。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DB841-877D-9954-CBDF-F078740956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94122-F967-7AF8-F594-52F06F701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CFFA36-CF8E-4348-9419-BAFA9A54FF37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682DA5A7-EB02-8AFE-DEAA-82368B6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sizeof运算符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C23BC90B-9867-2025-E6C7-BD51A7FA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为了避免警告，我们可以添加一个转换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sizeof(a)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sizeof(a[0])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转换为有符号整数：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为了</a:t>
            </a:r>
            <a:r xmlns:a="http://schemas.openxmlformats.org/drawingml/2006/main">
              <a:rPr lang="zh-CN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（一世</a:t>
            </a:r>
            <a:r xmlns:a="http://schemas.openxmlformats.org/drawingml/2006/main">
              <a:rPr lang="zh-CN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 xmlns:a="http://schemas.openxmlformats.org/drawingml/2006/main">
              <a:rPr lang="zh-CN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0;</a:t>
            </a:r>
            <a:r xmlns:a="http://schemas.openxmlformats.org/drawingml/2006/main">
              <a:rPr lang="zh-CN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一世</a:t>
            </a:r>
            <a:r xmlns:a="http://schemas.openxmlformats.org/drawingml/2006/main">
              <a:rPr lang="zh-CN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 xmlns:a="http://schemas.openxmlformats.org/drawingml/2006/main">
              <a:rPr lang="zh-CN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（整数）</a:t>
            </a:r>
            <a:r xmlns:a="http://schemas.openxmlformats.org/drawingml/2006/main">
              <a:rPr lang="zh-CN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（大小（一）</a:t>
            </a:r>
            <a:r xmlns:a="http://schemas.openxmlformats.org/drawingml/2006/main">
              <a:rPr lang="zh-CN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 xmlns:a="http://schemas.openxmlformats.org/drawingml/2006/main">
              <a:rPr lang="zh-CN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sizeof(a[0]));</a:t>
            </a:r>
            <a:r xmlns:a="http://schemas.openxmlformats.org/drawingml/2006/main">
              <a:rPr lang="zh-CN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 = 0;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为大小计算定义宏通常很有帮助：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SIZE ((int) (sizeof(a) / sizeof(a[0])))</a:t>
            </a:r>
          </a:p>
          <a:p>
            <a:pPr xmlns:a="http://schemas.openxmlformats.org/drawingml/2006/main">
              <a:lnSpc>
                <a:spcPct val="5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i &lt; 大小; i++)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 = 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40EB7-D132-AEBC-4491-E27B93BF8B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7196A-7F08-13B4-BD12-026AE1183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3C1324-2D9F-CC4F-AAA6-2C7816B014E3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BFEE333E-87AC-3BA7-ABC1-D76AF297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程序：计算兴趣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A206612C-3C6D-C39C-3A33-3E9D64A9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interest.c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程序打印一张表格，显示在几年内以不同利率投资的 100 美元的价值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用户将输入利率和投资的年数。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该表将以一年为间隔显示货币的价值——在该利率和接下来的四个更高利率下——假设利息每年复利一次。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498E3-F9E5-75A5-2FF6-DC5DA76F25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版权所有。</a:t>
            </a:r>
            <a:endParaRPr xmlns:a="http://schemas.openxmlformats.org/drawingml/2006/main"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0EDD9-9B74-19EE-AAB1-D90D9E3FD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77F2C3-E7A7-BD48-B6D7-89030F56B56B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DC4CF04-7AEB-F3B0-6771-DEA17E78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一维数组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0BA55D9-AF5E-40E6-8F54-7BFA76A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600" b="1" i="1">
                <a:ea typeface="宋体" panose="02010600030101010101" pitchFamily="2" charset="-122"/>
              </a:rPr>
              <a:t>数组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是包含许多数据值的数据结构，所有这些数据值都具有相同的类型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这些值（称为</a:t>
            </a:r>
            <a:r xmlns:a="http://schemas.openxmlformats.org/drawingml/2006/main">
              <a:rPr lang="zh-CN" altLang="zh-CN" sz="2600" b="1" i="1">
                <a:ea typeface="宋体" panose="02010600030101010101" pitchFamily="2" charset="-122"/>
              </a:rPr>
              <a:t>元素）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可以通过它们在数组中的位置单独选择。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最简单的数组只有一维。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一维数组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a的元素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在概念上一个接一个地排列在单行（或列）中：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0B91F-D8E7-1B6A-06F8-B10FBE500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67508-3C1B-6C2F-7FFF-CD373E1EEA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C38505-7EAE-4D46-8C89-18E9AE3004B6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  <p:pic>
        <p:nvPicPr>
          <p:cNvPr id="15366" name="Picture 7" descr="c8-1-1.GIF">
            <a:extLst>
              <a:ext uri="{FF2B5EF4-FFF2-40B4-BE49-F238E27FC236}">
                <a16:creationId xmlns:a16="http://schemas.microsoft.com/office/drawing/2014/main" id="{639F310E-4AD4-01C1-FDE2-7466DD0F7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181600"/>
            <a:ext cx="555148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48A9A6F-A423-991F-AD60-842F618E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程序：计算兴趣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AF20A4E8-5528-B514-012A-3D79207F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以下是该程序的会话：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输入利率： </a:t>
            </a:r>
            <a:r xmlns:a="http://schemas.openxmlformats.org/drawingml/2006/main">
              <a:rPr lang="zh-CN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输入年数： </a:t>
            </a:r>
            <a:r xmlns:a="http://schemas.openxmlformats.org/drawingml/2006/main">
              <a:rPr lang="zh-CN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</a:p>
          <a:p>
            <a:pPr xmlns:a="http://schemas.openxmlformats.org/drawingml/2006/main">
              <a:lnSpc>
                <a:spcPct val="5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年 6% 7% 8% 9% 10%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1 106.00 107.00 108.00 109.00 110.00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2 112.36 114.49 116.64 118.81 121.00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3 119.10 122.50 125.97 129.50 133.10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4 126.25 131.08 136.05 141.16 146.41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5 133.82 140.26 146.93 153.86 161.05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681DC-F22D-0037-237E-2FC5118ACC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版权所有。</a:t>
            </a:r>
            <a:endParaRPr xmlns:a="http://schemas.openxmlformats.org/drawingml/2006/main"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45B01-FC1A-AB5F-2310-F73695F38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551641-A685-9444-AE81-7CD79A817B17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C2FFE1A5-B4C7-F4F5-AA0D-F79AEF14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程序：计算兴趣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EE7F1FF0-C93C-97E3-CA2F-95B513FD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700">
                <a:ea typeface="宋体" panose="02010600030101010101" pitchFamily="2" charset="-122"/>
              </a:rPr>
              <a:t>第二行中的数字取决于第一行中的数字，因此将第一行存储在数组中是有意义的。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300">
                <a:ea typeface="宋体" panose="02010600030101010101" pitchFamily="2" charset="-122"/>
              </a:rPr>
              <a:t>然后使用数组中的值来计算第二行。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300">
                <a:ea typeface="宋体" panose="02010600030101010101" pitchFamily="2" charset="-122"/>
              </a:rPr>
              <a:t>可以对第三行和后面的行重复此过程。</a:t>
            </a:r>
          </a:p>
          <a:p>
            <a:r xmlns:a="http://schemas.openxmlformats.org/drawingml/2006/main">
              <a:rPr lang="zh-CN" altLang="zh-CN" sz="2700">
                <a:ea typeface="宋体" panose="02010600030101010101" pitchFamily="2" charset="-122"/>
              </a:rPr>
              <a:t>该程序使用嵌套</a:t>
            </a:r>
            <a:r xmlns:a="http://schemas.openxmlformats.org/drawingml/2006/main">
              <a:rPr lang="zh-CN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 for</a:t>
            </a:r>
            <a:r xmlns:a="http://schemas.openxmlformats.org/drawingml/2006/main">
              <a:rPr lang="zh-CN" altLang="zh-CN" sz="2700">
                <a:ea typeface="宋体" panose="02010600030101010101" pitchFamily="2" charset="-122"/>
              </a:rPr>
              <a:t>语句。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300">
                <a:ea typeface="宋体" panose="02010600030101010101" pitchFamily="2" charset="-122"/>
              </a:rPr>
              <a:t>外部循环从 1 计数到用户请求的年数。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300">
                <a:ea typeface="宋体" panose="02010600030101010101" pitchFamily="2" charset="-122"/>
              </a:rPr>
              <a:t>内部循环将利率从最低值增加到最高值。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9FC79-7A18-2FD2-57AD-44802AD0B1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版权所有。</a:t>
            </a:r>
            <a:endParaRPr xmlns:a="http://schemas.openxmlformats.org/drawingml/2006/main"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6FC8A-1CDA-2445-9229-BAB9A2183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4C13D6-C013-6648-B03C-B2F35B52C7C7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8C9FEE25-C4C4-316A-3FF4-605B7A44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 xmlns:a="http://schemas.openxmlformats.org/drawingml/2006/main" algn="ctr"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兴趣.c</a:t>
            </a:r>
          </a:p>
          <a:p>
            <a:pPr xmlns:a="http://schemas.openxmlformats.org/drawingml/2006/main"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打印复利表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NUM_RATES ((int) (sizeof(value) / sizeof(value[0])))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INITIAL_BALANCE 100.00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诠释主要（无效）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i，low_rate，num_years，年份；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双值[5]；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printf("请输入利率：");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scanf("%d", &amp;low_rate);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printf("请输入年数：");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scanf("%d", &amp;num_years);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C63B4-1794-8091-9299-4BDDC8D33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59B66-5A4B-1A00-4025-9F70547AD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5AA5EA-090A-9F41-831D-708908C1DF4B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C6107B89-DA8B-D335-FA58-88C34472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77724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printf("\n年");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i &lt; NUM_RATES; i++)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printf("%6d%%", low_rate + i);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值[i] = INITIAL_BALANCE；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printf("\n");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(year = 1; year &lt;= num_years; year++)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printf("%3d", 年);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i &lt; NUM_RATES; i++)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value[i] += (low_rate + i) / 100.0 * value[i];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printf("%7.2f", value[i]);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printf("\n");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返回0；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E9645-BF06-0C99-F8D3-F0823C0122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6EF50-D90D-E17D-DF30-704547C117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2EBCB4-4B9F-5242-8352-63754DAC4175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CA96725F-437E-0DC7-E943-DCDA8851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多维数组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124950AB-9030-E60F-1441-AF7AB8D3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一个数组可以有任意数量的维度。</a:t>
            </a:r>
          </a:p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下面的声明创建了一个二维数组（一个</a:t>
            </a:r>
            <a:r xmlns:a="http://schemas.openxmlformats.org/drawingml/2006/main">
              <a:rPr lang="zh-CN" altLang="zh-CN" sz="2400" i="1">
                <a:ea typeface="宋体" panose="02010600030101010101" pitchFamily="2" charset="-122"/>
              </a:rPr>
              <a:t>矩阵，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用数学术语来说）：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诠释米[5][9]；</a:t>
            </a:r>
          </a:p>
          <a:p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有 5 行 9 列。行和列都从 0 开始索引：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EFBF8-2826-2C41-EDC0-112CA5EA8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FEA53-1BD9-286F-B41A-35C08D9FD2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5DABFE-3780-1F46-9098-89601C04ED3B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  <p:pic>
        <p:nvPicPr>
          <p:cNvPr id="47110" name="Picture 5" descr="c8-2-1.GIF">
            <a:extLst>
              <a:ext uri="{FF2B5EF4-FFF2-40B4-BE49-F238E27FC236}">
                <a16:creationId xmlns:a16="http://schemas.microsoft.com/office/drawing/2014/main" id="{0349216A-8888-091B-751F-D0A8F098F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4013200"/>
            <a:ext cx="38290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09D1CD3-CF73-724B-8C28-8180C33C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多维数组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46C86312-44EE-3AF2-A883-B8A4B984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行第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列中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的元素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，我们必须编写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m[i][j]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表达式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m[i]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指定 m 的第 i 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然后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m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[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i][j]选择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该行中的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元素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 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抵制写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m[i,j]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而不是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m[i][j]的诱惑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在这种情况下，C 将逗号视为运算符，因此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m[i,j]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m[j]相同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18A48-2DC8-93F5-6635-E7B65F04D3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2FCB5-0449-10BB-0664-0187936133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64A4A2-2213-AF4D-8708-CC2D8AB7A935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CA5ED7C3-21DA-444F-C056-FC3265D5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多维数组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4A42E650-9C84-36E8-FE84-D6A92D8E2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尽管我们将二维数组可视化为表格，但这并不是它们实际存储在计算机内存中的方式。</a:t>
            </a:r>
          </a:p>
          <a:p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行优先顺序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存储数组，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首先是第 0 行，然后是第 1 行，依此类推。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数组的存储方式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BEDD1-FA8C-E9B3-FC1A-0D7499D0EC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1ACCD-4145-78A8-B240-062A1A56C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2E59FA-BA15-F24D-B619-433EAAD6A59E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  <p:pic>
        <p:nvPicPr>
          <p:cNvPr id="49158" name="Picture 5" descr="c8-2-2.GIF">
            <a:extLst>
              <a:ext uri="{FF2B5EF4-FFF2-40B4-BE49-F238E27FC236}">
                <a16:creationId xmlns:a16="http://schemas.microsoft.com/office/drawing/2014/main" id="{81F54541-327F-057E-6B62-BE56F59F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4470400"/>
            <a:ext cx="54562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43DC94E2-0706-E226-0DD9-5CF5BDB9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多维数组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B005CDA5-A839-C0C7-D533-0E4F9449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嵌套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循环非常适合处理多维数组。</a:t>
            </a:r>
          </a:p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考虑初始化一个数组以用作单位矩阵的问题。一对嵌套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 for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循环是完美的：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10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#定义 N 10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双标识[N][N];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整数行，列；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(row = 0; row &lt; N; row++)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(col = 0; col &lt; N; col++)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如果（行 == 列）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标识[行][列] = 1.0；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别的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标识[行][列] = 0.0;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7EC25-5802-C719-2040-4B557256E7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版权所有。</a:t>
            </a:r>
            <a:endParaRPr xmlns:a="http://schemas.openxmlformats.org/drawingml/2006/main"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AB94C-DE99-2CB3-7432-E72A9C29F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360D63-7528-5845-A853-139298260A26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0048AE5F-8A05-4D4D-3E7B-A3480A90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初始化多维数组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2F68A2BA-B96A-AF89-7266-0B4FD8D0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我们可以通过嵌套一维初始化器来为二维数组创建初始化器：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m[5][9] = {{1, 1, 1, 1, 1, 0, 1, 1, 1},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{0, 1, 0, 1, 0, 1, 0, 1, 0},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{0, 1, 0, 1, 1, 0, 0, 1, 0},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{1, 1, 0, 1, 0, 0, 0, 1, 0},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{1, 1, 0, 1, 0, 0, 1, 1, 1}};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高维数组的初始化器以类似的方式构造。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 提供了多种方法来缩写多维数组的初始值设定项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AD930-BE6B-0584-F83F-055AE165D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AB62F-10C7-0CC9-7E38-D9E1FCE65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30C495-C326-0346-8F18-18B388E8EC45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2536C553-9C9B-4A74-9D70-9433662C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初始化多维数组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68DC55B9-E6A5-75DC-7979-690D13AE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如果初始值设定项不足以填充多维数组，则剩余元素的值为 0。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的前三行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；最后两行将包含零：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m[5][9] = {{1, 1, 1, 1, 1, 0, 1, 1, 1},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{0, 1, 0, 1, 0, 1, 0, 1, 0},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{0, 1, 0, 1, 1, 0, 0, 1, 0}};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1B0C9-5078-E9C5-DE6E-5071DA732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DA7A1-279D-1181-3094-BA45C3CB2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CFC19B-03CE-C647-94EA-B955F29EE1AE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7A39328-D25D-B782-8D5D-C8BA75B3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一维数组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F4422DD-A712-C361-30D1-23CBDAE3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要声明一个数组，我们必须指定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数组元素的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类型和元素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个数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诠释一个[10]；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元素可以是任何类型；数组的长度可以是任何（整数）常量表达式。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使用宏来定义数组的长度是一种很好的做法：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#定义 N 10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一个[N]；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077EC-37C7-C43E-DB7B-8E0F3B486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EB384-BF9A-3F16-6859-7E4FE7CE5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C94731-743C-2C43-A26F-18A5DAA93566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27A321E-E1AE-A328-C866-B141E7C2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初始化多维数组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B779DC14-4E02-BBDA-FC0B-094A7A96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如果内部列表的长度不足以填充一行，则该行中的剩余元素将初始化为 0：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m[5][9] = {{1, 1, 1, 1, 1, 0, 1, 1, 1},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{0, 1, 0, 1, 0, 1, 0, 1},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{0, 1, 0, 1, 1, 0, 0, 1},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{1, 1, 0, 1, 0, 0, 0, 1},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{1, 1, 0, 1, 0, 0, 1, 1, 1}};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9DA7C-9B58-9ABA-F176-D24F2DD32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90C6-9010-D7D7-FA97-36D657D6AC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8DEEAC-701A-E444-8B4F-62AB8129FA57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72E04700-4F7E-11ED-1E1D-16F9F328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初始化多维数组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A886EAB8-CDE9-41FB-AB72-FC39CB9C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我们甚至可以省略内括号：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m[5][9] = {1, 1, 1, 1, 1, 0, 1, 1, 1,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0, 1, 0, 1, 0, 1, 0, 1, 0,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0, 1, 0, 1, 1, 0, 0, 1, 0,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1, 1, 0, 1, 0, 0, 0, 1, 0,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1, 1, 0, 1, 0, 0, 1, 1, 1};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一旦编译器看到足够的值来填充一行，它就会开始填充下一行。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省略内部大括号可能是有风险的，因为一个额外的元素（或者更糟糕的是，一个缺失的元素）会影响初始化器的其余部分。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71595-F13D-6554-2225-499AFE4993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B58AB-2CC1-F89D-E541-804D94DB6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195293-A956-0F47-8BC6-B515BED9F892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4930CEC0-1F84-7373-B5F9-BA2FCA70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初始化多维数组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35080623-1475-54A5-CC33-2446A2FC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C99 的指定初始值设定项适用于多维数组。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如何创建 2 × 2 单位矩阵：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双标识[2][2] = {[0][0] = 1.0, [1][1] = 1.0};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像往常一样，所有未指定值的元素将默认为零。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D8F8-1A04-6DBD-F0F1-5A7BBD3DCB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DA4FB-B59F-9F3E-409D-060A971317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2BD7BF-B96A-7E44-BBB2-178489D43932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F963855B-91FC-6DFB-C07C-1CB36750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常量数组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3D2C941F-89B0-C827-3CA0-B94CCCFE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开始声明数组来使数组成为“常量”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 char hex_chars[] =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{'0', '1', '2', '3', '4', '5', '6', '7', '8', '9',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'A'、'B'、'C'、'D'、'E'、'F'};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程序不应修改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已声明为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const的数组。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D6542-D629-31AA-9786-0089D941E3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30453-1937-82EF-154B-9057FD243E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91B518-CE5A-2D45-87D3-AB9E404583B9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4789C579-18E6-8532-18FC-4A39690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常量数组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4D319857-0E38-FF8A-1880-1BBA4DA0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将数组声明为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const的优点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程序不会更改数组的文档。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帮助编译器捕获错误。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不仅限于数组，它在数组声明中特别有用。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44905-E557-BC02-8298-9E04F04A13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5C05A-C78A-2861-4255-5B71E283B7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618636-B4D5-E24D-AF73-3F7DF692CF7A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5999BE6A-A9AB-8405-E185-28B84384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程序：发牌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30E3A8AE-D082-8671-BC1B-8F5E2564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deal.c程序说明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了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二维数组和常量数组。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该程序从一副标准的扑克牌中随机处理一手牌。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标准套牌中的每张牌都有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花色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（梅花、方块、红心或黑桃）和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等级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（二、三、四、五、六、七、八、九、十、杰克、皇后、国王或王牌）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B11AB-A11B-C640-1D6B-C850347B9D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E74C-7C1E-78B2-48CF-B9FC4FA4B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2AA50D-485A-2C47-AAD5-D2A4FABD6944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DA63B2B9-1DF1-7921-A2F7-E96E131A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程序：发牌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E5EBE3B6-071D-3C5A-73CF-FCBD9480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用户将指定手中应该有多少张牌：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输入手牌数量： </a:t>
            </a:r>
            <a:r xmlns:a="http://schemas.openxmlformats.org/drawingml/2006/main">
              <a:rPr lang="zh-CN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你的牌： 7c 2s 5d as 2h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需要解决的问题：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我们如何从牌组中随机挑选牌？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我们如何避免两次选择同一张牌？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2030-C448-E1BB-DA98-BA0D064D1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BEE59-91CF-7B4B-9909-49BC2535F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F187C6-DF80-E44C-B801-7761438D40E5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96C6F47B-1636-E2D3-FC84-0E4136F7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程序：发牌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19592F23-C560-AE8F-81E3-B9F4E9AC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为了随机挑选卡片，我们将使用几个 C 库函数：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time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(from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&lt;time.h&gt;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) – 返回当前时间，以单个数字编码。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srand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（来自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&lt;stdlib.h&gt;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）——初始化 C 的随机数生成器。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rand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（来自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&lt;stdlib.h&gt;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）——每次调用时都会产生一个明显的随机数。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通过使用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%运算符，我们可以缩放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rand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的返回值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，使其介于 0 和 3 之间（对于花色）或介于 0 和 12 之间（对于等级）。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BDA86-FD51-EC4A-FDBD-7A3B78CB0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78C49-41E7-35EB-122F-D4C7C002D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D5AD81-2D12-194A-9BB3-6657E6BA4C7F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67D1BBC5-32B3-85B8-A61F-4F90D30C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程序：发牌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9BAE0D8E-6AB2-9F7F-10CE-0878D481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in_hand数组用于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跟踪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已经选择了哪些卡片。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数组有4行13列；每个元素对应于一副牌中的 52 张牌中的一张。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数组的所有元素一开始都是假的。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每次我们随机选择一张牌时，我们都会检查该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牌对应的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in_hand的元素是真还是假。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如果这是真的，我们将不得不选择另一张牌。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如果它是假的，我们将在那个元素中存储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真</a:t>
            </a:r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，以便稍后提醒我们这张卡已经被选中。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235F8-B912-1311-6026-BA5310EF83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3D77F-A1C0-0362-CD53-D5A79654D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AF1167-2F67-B747-9292-2DFB35FA3C58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E2735C3-DC20-B0B4-61C9-6D82DD92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程序：发牌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9157672C-596E-E055-DE2C-2CCD4504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一旦我们验证了一张卡片是“新的”，我们需要将它的数字等级和花色转换成字符，然后显示卡片。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要将军衔和花色转换为字符形式，我们将设置两个字符数组——一个用于军衔，一个用于花色——然后使用数字为数组下标。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这些数组在程序执行期间不会改变，因此它们被声明为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D4E7E-BEF1-ECEE-4B0D-A0CD58F04A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55229-85DD-4A57-B503-348ADFAFF5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83E6E5-B20D-F74A-B3FA-C19BBFF3C028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9D37703-2BEE-B65F-C2B9-6397F401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数组下标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28724722-4F33-24D4-B31A-6BF900BC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要访问数组元素，请在方括号中写入数组名称，后跟整数值。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这被称为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下标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索引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数组。</a:t>
            </a:r>
          </a:p>
          <a:p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n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的数组的元素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索引从 0 到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n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– 1。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是长度为 10 的数组，则其元素由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a[0]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、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a[1]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、...、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a[9]指定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86006-B178-7933-7788-A135E327F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88B31-624C-736B-5F74-5E52882DC9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057CB1-B514-FF46-82D4-FE1BB3A12529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  <p:pic>
        <p:nvPicPr>
          <p:cNvPr id="17414" name="Picture 7" descr="c8-1-2.GIF">
            <a:extLst>
              <a:ext uri="{FF2B5EF4-FFF2-40B4-BE49-F238E27FC236}">
                <a16:creationId xmlns:a16="http://schemas.microsoft.com/office/drawing/2014/main" id="{7F11B06D-AC1A-00D5-CACD-A8AC1DE60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5384800"/>
            <a:ext cx="53117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6417C01B-A364-F71A-AD94-9923EDBB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562600"/>
          </a:xfrm>
        </p:spPr>
        <p:txBody>
          <a:bodyPr/>
          <a:lstStyle/>
          <a:p>
            <a:pPr xmlns:a="http://schemas.openxmlformats.org/drawingml/2006/main" algn="ctr"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交易.c</a:t>
            </a:r>
          </a:p>
          <a:p>
            <a:pPr xmlns:a="http://schemas.openxmlformats.org/drawingml/2006/main"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随机发一手牌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&lt;stdbool.h&gt; /* 仅限 C99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&lt;时间.h&gt;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NUM_SUITS 4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NUM_RANKS 13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诠释主要（无效）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in_hand[NUM_SUITS][NUM_RANKS] = {false};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num_cards，等级，花色；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 char rank_code[] = {'2','3','4','5','6','7','8',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'9','t','j','q','k','a'};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 char suit_code[] = {'c','d','h','s'};</a:t>
            </a:r>
          </a:p>
          <a:p>
            <a:pPr xmlns:a="http://schemas.openxmlformats.org/drawingml/2006/main">
              <a:lnSpc>
                <a:spcPct val="5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9603D-ADDB-FB5E-FE24-E20EAF2DB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AAEE2-6918-AAB2-0D76-F8B1869BD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5E9754-DF5D-B443-A44A-A11EF1C7AC4F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2BC8E8C7-C8FA-CA5C-53A7-36B9B8523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srand（（无符号）时间（NULL））；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printf("请输入手牌数量：");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scanf("%d", &amp;num_cards);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printf("你的手：");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 (num_cards &gt; 0)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西装 = rand() % NUM_SUITS; /* 随机选择一套西装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排名 = rand() % NUM_RANKS; /* 选择一个随机等级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(!in_hand[suit][rank])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in_hand[西装][等级] = true;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num_cards--;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 %c%c", rank_code[rank], suit_code[suit]);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printf("\n");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返回0；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B246F-261D-EB37-6A07-680D1AF4F6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274DD-DF05-BB70-EA1E-C63836366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D5045F-9682-414B-870E-B6A9E1CACAE7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FFBAAD8C-F74F-3118-E220-95129715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可变长度数组 (C99)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4D840256-5431-1B5E-2A45-AC033D7E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 C89 中，数组变量的长度必须由常量表达式指定。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然而，在 C99 中，有时可以使用非常量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表达式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reverse2.c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程序——reverse.c 的修改——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说明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了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这种能力。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A17C9-E8CB-359F-52E1-B5BE572AD4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1E481-E30D-A039-8CCF-90769989D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5B435A-16B3-7B47-B440-C8982A969164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E38C07A1-9919-2853-EC3E-9316ABDE7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 algn="ctr"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反向2.c</a:t>
            </a:r>
          </a:p>
          <a:p>
            <a:pPr xmlns:a="http://schemas.openxmlformats.org/drawingml/2006/main"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使用可变长度反转一系列数字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数组 - 仅限 C99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诠释主要（无效）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 i, n;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printf("你要反转多少个数字？");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scanf("%d", &amp;n);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 [n]; /* 仅限 C99 - 数组长度取决于 n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printf("请输入 %d 个数字：", n);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i &lt; n; i++)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scanf("%d", &amp;a[i]);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8D932-83D0-0005-68EC-734BF6CC3C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10AC9-D9A4-7901-8078-4DF8A584E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1503DF-B9CD-E04B-9D97-CE6A36F9113E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14AFC171-AF34-427D-06F6-87CE3396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printf("逆序：");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n - 1; i &gt;= 0; i--)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 %d", a[i]);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printf("\n");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返回0；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B9F01-4BCB-7D5A-F2BD-60AACF54A2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BF018-32CD-66D9-9EF4-FE60DDC49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98503C-4121-C44E-9BCB-ABD9B7D6DD8D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952AD7DB-8741-BDA0-995E-BDFBF2B2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可变长度数组 (C99)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249E99CC-6604-A949-57FE-642255B5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reverse2.c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程序中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a是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可变长度数组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（或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VLA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）的示例。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VLA 的长度是在程序执行时计算的。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VLA 的主要优点是程序可以准确计算需要多少元素。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如果程序员做出选择，则数组可能会太长（浪费内存）或太短（导致程序失败）。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6579C-BF3D-FF6A-9ECA-9C7081DAAC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56427-F5D8-8DE2-4794-40E3FE21B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6C2C7C-EC03-FC4E-B4D0-B5C5F6F7A273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B11B5FE1-229D-34B8-826E-B02F32A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可变长度数组 (C99)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47C2-1F12-F73A-2DED-5C1817B61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sz="2700" dirty="0"/>
              <a:t>VLA 的长度不必由单个变量指定。任意表达式是合法的：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 xmlns:a="http://schemas.openxmlformats.org/drawingml/2006/main">
              <a:rPr lang="zh-CN" sz="2300" dirty="0">
                <a:latin typeface="Courier New" pitchFamily="49" charset="0"/>
                <a:cs typeface="Courier New" pitchFamily="49" charset="0"/>
              </a:rPr>
              <a:t> </a:t>
            </a:r>
            <a:r xmlns:a="http://schemas.openxmlformats.org/drawingml/2006/main">
              <a:rPr lang="zh-CN" sz="2300" dirty="0" err="1">
                <a:latin typeface="Courier New" pitchFamily="49" charset="0"/>
                <a:cs typeface="Courier New" pitchFamily="49" charset="0"/>
              </a:rPr>
              <a:t>int </a:t>
            </a:r>
            <a:r xmlns:a="http://schemas.openxmlformats.org/drawingml/2006/main">
              <a:rPr lang="zh-CN" sz="2300" dirty="0">
                <a:latin typeface="Courier New" pitchFamily="49" charset="0"/>
                <a:cs typeface="Courier New" pitchFamily="49" charset="0"/>
              </a:rPr>
              <a:t>a[3*i+5];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 xmlns:a="http://schemas.openxmlformats.org/drawingml/2006/main">
              <a:rPr lang="zh-CN" sz="2300" dirty="0">
                <a:latin typeface="Courier New" pitchFamily="49" charset="0"/>
                <a:cs typeface="Courier New" pitchFamily="49" charset="0"/>
              </a:rPr>
              <a:t> </a:t>
            </a:r>
            <a:r xmlns:a="http://schemas.openxmlformats.org/drawingml/2006/main">
              <a:rPr lang="zh-CN" sz="2300" dirty="0" err="1">
                <a:latin typeface="Courier New" pitchFamily="49" charset="0"/>
                <a:cs typeface="Courier New" pitchFamily="49" charset="0"/>
              </a:rPr>
              <a:t>诠释</a:t>
            </a:r>
            <a:r xmlns:a="http://schemas.openxmlformats.org/drawingml/2006/main">
              <a:rPr lang="zh-CN" sz="2300" dirty="0">
                <a:latin typeface="Courier New" pitchFamily="49" charset="0"/>
                <a:cs typeface="Courier New" pitchFamily="49" charset="0"/>
              </a:rPr>
              <a:t>b [ </a:t>
            </a:r>
            <a:r xmlns:a="http://schemas.openxmlformats.org/drawingml/2006/main">
              <a:rPr lang="zh-CN" sz="2300" dirty="0" err="1">
                <a:latin typeface="Courier New" pitchFamily="49" charset="0"/>
                <a:cs typeface="Courier New" pitchFamily="49" charset="0"/>
              </a:rPr>
              <a:t>j + k </a:t>
            </a:r>
            <a:r xmlns:a="http://schemas.openxmlformats.org/drawingml/2006/main">
              <a:rPr lang="zh-CN" sz="2300" dirty="0">
                <a:latin typeface="Courier New" pitchFamily="49" charset="0"/>
                <a:cs typeface="Courier New" pitchFamily="49" charset="0"/>
              </a:rPr>
              <a:t>];</a:t>
            </a:r>
            <a:r xmlns:a="http://schemas.openxmlformats.org/drawingml/2006/main">
              <a:rPr lang="zh-CN" sz="2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sz="2700" dirty="0"/>
              <a:t>与其他数组一样，VLA 可以是多维的：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 xmlns:a="http://schemas.openxmlformats.org/drawingml/2006/main">
              <a:rPr lang="zh-CN" sz="2300" dirty="0">
                <a:latin typeface="Courier New" pitchFamily="49" charset="0"/>
                <a:cs typeface="Courier New" pitchFamily="49" charset="0"/>
              </a:rPr>
              <a:t> </a:t>
            </a:r>
            <a:r xmlns:a="http://schemas.openxmlformats.org/drawingml/2006/main">
              <a:rPr lang="zh-CN" sz="2300" dirty="0" err="1">
                <a:latin typeface="Courier New" pitchFamily="49" charset="0"/>
                <a:cs typeface="Courier New" pitchFamily="49" charset="0"/>
              </a:rPr>
              <a:t>诠释</a:t>
            </a:r>
            <a:r xmlns:a="http://schemas.openxmlformats.org/drawingml/2006/main">
              <a:rPr lang="zh-CN" sz="2300" dirty="0">
                <a:latin typeface="Courier New" pitchFamily="49" charset="0"/>
                <a:cs typeface="Courier New" pitchFamily="49" charset="0"/>
              </a:rPr>
              <a:t>c[m][n];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sz="2700" dirty="0"/>
              <a:t>对 VLA 的限制：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sz="2300" dirty="0">
                <a:ea typeface="+mn-ea"/>
                <a:cs typeface="+mn-cs"/>
              </a:rPr>
              <a:t>不能有静态存储持续时间（在第 18 章中讨论）。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sz="2300" dirty="0">
                <a:ea typeface="+mn-ea"/>
                <a:cs typeface="+mn-cs"/>
              </a:rPr>
              <a:t>不能有</a:t>
            </a:r>
            <a:r xmlns:a="http://schemas.openxmlformats.org/drawingml/2006/main">
              <a:rPr lang="zh-CN" sz="2300" dirty="0" err="1">
                <a:ea typeface="+mn-ea"/>
                <a:cs typeface="+mn-cs"/>
              </a:rPr>
              <a:t>初始化程序</a:t>
            </a:r>
            <a:r xmlns:a="http://schemas.openxmlformats.org/drawingml/2006/main">
              <a:rPr lang="zh-CN" sz="2300" dirty="0">
                <a:ea typeface="+mn-ea"/>
                <a:cs typeface="+mn-cs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EAB79-D707-5510-A6AE-51B889D8D6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50003-DCB3-38C5-67C6-6E6731EC7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F237D7-D377-BE44-B811-5709FF82E909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3C50052-2B62-3C77-F27C-4194EAE0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数组下标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876139A-3143-A6FC-E0FD-FD2B8F5F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形式的表达式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是左值，因此可以像普通变量一样使用它们：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一[0] = 1；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printf("%d\n", a[5]);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++a[i];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通常，如果数组包含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T类型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的元素，则数组的每个元素都被视为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T类型的变量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3E824-19AB-9AA3-54EC-7B79E5A25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2F632-9E27-C333-F3E8-8CC8B6013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283F3A-39B4-AD40-8C0B-C11B7BEB370F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AB0C14D-6398-599E-A9DF-3CDE3A99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数组下标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70780B0-217E-CC68-7BEE-749A5EF4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许多程序包含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循环，其工作是对数组中的每个元素执行一些操作。</a:t>
            </a:r>
          </a:p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对长度为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的数组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a的典型操作示例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i &lt; N; i++)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 = 0; /* 清除一个 */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i &lt; N; i++)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scanf("%d", &amp;a[i]); /* 将数据读入 */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i &lt; N; i++)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总和 += a[i]; /* 对 a 的元素求和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BF5C-0AC2-E5CE-E104-38FFD23EF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B661E-E63A-520C-C27E-2CB18DAC6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2ED965-8703-874E-955A-13335D6B467C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A653E4C-40ED-9A0B-FA7C-C5462660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数组下标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80DEFC22-5573-E4C6-216F-91DD2E80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 不需要检查下标边界；如果下标超出范围，则程序的行为未定义。</a:t>
            </a:r>
          </a:p>
          <a:p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n 个元素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的数组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的索引是从 0 到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n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– 1，而不是从 1 到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n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a[10], 我;</a:t>
            </a:r>
          </a:p>
          <a:p>
            <a:pPr xmlns:a="http://schemas.openxmlformats.org/drawingml/2006/main">
              <a:lnSpc>
                <a:spcPct val="5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1; i &lt;= 10; i++)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 = 0;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对于某些编译器，这种看似无辜的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语句会导致无限循环。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BC65E-1FA0-38FC-6D56-38C11F79BF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0B1D9-CFB8-2220-1B08-2D86F05EF1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AEBC5E-41E1-BB4F-8511-199E39157986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4B1E5FD-C391-3687-BE62-BCC51EC9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数组下标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31FF03C-E9C3-1047-2C9E-596CEF7A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数组下标可以是任何整数表达式：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a[i+j*10] = 0;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该表达式甚至会产生副作用：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= 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 (i &lt; N)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a[i++] = 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D02EA-F90B-FBD4-821E-D126A23C7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1DA62-2EDA-1108-89F0-EE11229383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5CAA12-D098-F741-811C-5C71731A7E7D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3155</TotalTime>
  <Words>5922</Words>
  <Application>Microsoft Macintosh PowerPoint</Application>
  <PresentationFormat>全屏显示(4:3)</PresentationFormat>
  <Paragraphs>615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0" baseType="lpstr">
      <vt:lpstr>Times New Roman</vt:lpstr>
      <vt:lpstr>Arial</vt:lpstr>
      <vt:lpstr>Courier New</vt:lpstr>
      <vt:lpstr>tm2</vt:lpstr>
      <vt:lpstr>Chapter 8</vt:lpstr>
      <vt:lpstr>Scalar Variables versus Aggregate Variables</vt:lpstr>
      <vt:lpstr>One-Dimensional Arrays</vt:lpstr>
      <vt:lpstr>One-Dimensional Arrays</vt:lpstr>
      <vt:lpstr>Array Subscripting</vt:lpstr>
      <vt:lpstr>Array Subscripting</vt:lpstr>
      <vt:lpstr>Array Subscripting</vt:lpstr>
      <vt:lpstr>Array Subscripting</vt:lpstr>
      <vt:lpstr>Array Subscripting</vt:lpstr>
      <vt:lpstr>Array Subscripting</vt:lpstr>
      <vt:lpstr>Program: Reversing a Series of Numbers</vt:lpstr>
      <vt:lpstr>PowerPoint 演示文稿</vt:lpstr>
      <vt:lpstr>Array Initialization</vt:lpstr>
      <vt:lpstr>Array Initialization</vt:lpstr>
      <vt:lpstr>Array Initialization</vt:lpstr>
      <vt:lpstr>Designated Initializers (C99)</vt:lpstr>
      <vt:lpstr>Designated Initializers (C99)</vt:lpstr>
      <vt:lpstr>Designated Initializers (C99)</vt:lpstr>
      <vt:lpstr>Designated Initializers (C99)</vt:lpstr>
      <vt:lpstr>Designated Initializers (C99)</vt:lpstr>
      <vt:lpstr>Program: Checking a Number for Repeated Digits</vt:lpstr>
      <vt:lpstr>Program: Checking a Number for Repeated Digits</vt:lpstr>
      <vt:lpstr>PowerPoint 演示文稿</vt:lpstr>
      <vt:lpstr>PowerPoint 演示文稿</vt:lpstr>
      <vt:lpstr>Using the sizeof Operator with Arrays</vt:lpstr>
      <vt:lpstr>Using the sizeof Operator with Arrays</vt:lpstr>
      <vt:lpstr>Using the sizeof Operator with Arrays</vt:lpstr>
      <vt:lpstr>Using the sizeof Operator with Arrays</vt:lpstr>
      <vt:lpstr>Program: Computing Interest</vt:lpstr>
      <vt:lpstr>Program: Computing Interest</vt:lpstr>
      <vt:lpstr>Program: Computing Interest</vt:lpstr>
      <vt:lpstr>PowerPoint 演示文稿</vt:lpstr>
      <vt:lpstr>PowerPoint 演示文稿</vt:lpstr>
      <vt:lpstr>Multidimensional Arrays</vt:lpstr>
      <vt:lpstr>Multidimensional Arrays</vt:lpstr>
      <vt:lpstr>Multidimensional Arrays</vt:lpstr>
      <vt:lpstr>Multidimensional Arrays</vt:lpstr>
      <vt:lpstr>Initializing a Multidimensional Array</vt:lpstr>
      <vt:lpstr>Initializing a Multidimensional Array</vt:lpstr>
      <vt:lpstr>Initializing a Multidimensional Array</vt:lpstr>
      <vt:lpstr>Initializing a Multidimensional Array</vt:lpstr>
      <vt:lpstr>Initializing a Multidimensional Array</vt:lpstr>
      <vt:lpstr>Constant Arrays</vt:lpstr>
      <vt:lpstr>Constant Arrays</vt:lpstr>
      <vt:lpstr>Program: Dealing a Hand of Cards</vt:lpstr>
      <vt:lpstr>Program: Dealing a Hand of Cards</vt:lpstr>
      <vt:lpstr>Program: Dealing a Hand of Cards</vt:lpstr>
      <vt:lpstr>Program: Dealing a Hand of Cards</vt:lpstr>
      <vt:lpstr>Program: Dealing a Hand of Cards</vt:lpstr>
      <vt:lpstr>PowerPoint 演示文稿</vt:lpstr>
      <vt:lpstr>PowerPoint 演示文稿</vt:lpstr>
      <vt:lpstr>Variable-Length Arrays (C99)</vt:lpstr>
      <vt:lpstr>PowerPoint 演示文稿</vt:lpstr>
      <vt:lpstr>PowerPoint 演示文稿</vt:lpstr>
      <vt:lpstr>Variable-Length Arrays (C99)</vt:lpstr>
      <vt:lpstr>Variable-Length Arrays (C99)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765</cp:revision>
  <cp:lastPrinted>1999-11-08T20:52:53Z</cp:lastPrinted>
  <dcterms:created xsi:type="dcterms:W3CDTF">1999-08-24T18:39:05Z</dcterms:created>
  <dcterms:modified xsi:type="dcterms:W3CDTF">2022-09-26T10:49:32Z</dcterms:modified>
</cp:coreProperties>
</file>