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100"/>
  </p:notesMasterIdLst>
  <p:sldIdLst>
    <p:sldId id="282" r:id="rId2"/>
    <p:sldId id="348" r:id="rId3"/>
    <p:sldId id="349" r:id="rId4"/>
    <p:sldId id="350" r:id="rId5"/>
    <p:sldId id="351" r:id="rId6"/>
    <p:sldId id="352" r:id="rId7"/>
    <p:sldId id="353" r:id="rId8"/>
    <p:sldId id="354" r:id="rId9"/>
    <p:sldId id="355" r:id="rId10"/>
    <p:sldId id="451" r:id="rId11"/>
    <p:sldId id="358" r:id="rId12"/>
    <p:sldId id="360" r:id="rId13"/>
    <p:sldId id="361" r:id="rId14"/>
    <p:sldId id="363" r:id="rId15"/>
    <p:sldId id="364" r:id="rId16"/>
    <p:sldId id="365" r:id="rId17"/>
    <p:sldId id="366" r:id="rId18"/>
    <p:sldId id="462" r:id="rId19"/>
    <p:sldId id="367" r:id="rId20"/>
    <p:sldId id="368" r:id="rId21"/>
    <p:sldId id="369" r:id="rId22"/>
    <p:sldId id="370" r:id="rId23"/>
    <p:sldId id="371" r:id="rId24"/>
    <p:sldId id="372" r:id="rId25"/>
    <p:sldId id="373" r:id="rId26"/>
    <p:sldId id="374" r:id="rId27"/>
    <p:sldId id="450" r:id="rId28"/>
    <p:sldId id="375" r:id="rId29"/>
    <p:sldId id="453" r:id="rId30"/>
    <p:sldId id="454" r:id="rId31"/>
    <p:sldId id="466" r:id="rId32"/>
    <p:sldId id="377" r:id="rId33"/>
    <p:sldId id="457" r:id="rId34"/>
    <p:sldId id="378" r:id="rId35"/>
    <p:sldId id="379" r:id="rId36"/>
    <p:sldId id="455" r:id="rId37"/>
    <p:sldId id="380" r:id="rId38"/>
    <p:sldId id="381" r:id="rId39"/>
    <p:sldId id="467" r:id="rId40"/>
    <p:sldId id="468" r:id="rId41"/>
    <p:sldId id="382" r:id="rId42"/>
    <p:sldId id="474" r:id="rId43"/>
    <p:sldId id="383" r:id="rId44"/>
    <p:sldId id="476" r:id="rId45"/>
    <p:sldId id="477" r:id="rId46"/>
    <p:sldId id="384" r:id="rId47"/>
    <p:sldId id="473" r:id="rId48"/>
    <p:sldId id="385" r:id="rId49"/>
    <p:sldId id="386" r:id="rId50"/>
    <p:sldId id="458" r:id="rId51"/>
    <p:sldId id="388" r:id="rId52"/>
    <p:sldId id="389" r:id="rId53"/>
    <p:sldId id="390" r:id="rId54"/>
    <p:sldId id="391" r:id="rId55"/>
    <p:sldId id="459" r:id="rId56"/>
    <p:sldId id="392" r:id="rId57"/>
    <p:sldId id="469" r:id="rId58"/>
    <p:sldId id="393" r:id="rId59"/>
    <p:sldId id="394" r:id="rId60"/>
    <p:sldId id="395" r:id="rId61"/>
    <p:sldId id="470" r:id="rId62"/>
    <p:sldId id="396" r:id="rId63"/>
    <p:sldId id="397" r:id="rId64"/>
    <p:sldId id="398" r:id="rId65"/>
    <p:sldId id="399" r:id="rId66"/>
    <p:sldId id="460" r:id="rId67"/>
    <p:sldId id="400" r:id="rId68"/>
    <p:sldId id="472" r:id="rId69"/>
    <p:sldId id="401" r:id="rId70"/>
    <p:sldId id="471" r:id="rId71"/>
    <p:sldId id="402" r:id="rId72"/>
    <p:sldId id="403" r:id="rId73"/>
    <p:sldId id="404" r:id="rId74"/>
    <p:sldId id="452" r:id="rId75"/>
    <p:sldId id="405" r:id="rId76"/>
    <p:sldId id="406" r:id="rId77"/>
    <p:sldId id="407" r:id="rId78"/>
    <p:sldId id="465" r:id="rId79"/>
    <p:sldId id="409" r:id="rId80"/>
    <p:sldId id="410" r:id="rId81"/>
    <p:sldId id="464" r:id="rId82"/>
    <p:sldId id="411" r:id="rId83"/>
    <p:sldId id="412" r:id="rId84"/>
    <p:sldId id="413" r:id="rId85"/>
    <p:sldId id="414" r:id="rId86"/>
    <p:sldId id="415" r:id="rId87"/>
    <p:sldId id="416" r:id="rId88"/>
    <p:sldId id="463" r:id="rId89"/>
    <p:sldId id="417" r:id="rId90"/>
    <p:sldId id="461" r:id="rId91"/>
    <p:sldId id="418" r:id="rId92"/>
    <p:sldId id="475" r:id="rId93"/>
    <p:sldId id="419" r:id="rId94"/>
    <p:sldId id="420" r:id="rId95"/>
    <p:sldId id="448" r:id="rId96"/>
    <p:sldId id="449" r:id="rId97"/>
    <p:sldId id="421" r:id="rId98"/>
    <p:sldId id="422" r:id="rId99"/>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3" autoAdjust="0"/>
    <p:restoredTop sz="94660"/>
  </p:normalViewPr>
  <p:slideViewPr>
    <p:cSldViewPr>
      <p:cViewPr varScale="1">
        <p:scale>
          <a:sx n="127" d="100"/>
          <a:sy n="127" d="100"/>
        </p:scale>
        <p:origin x="172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7A0A005-3CC2-E4FF-40A2-4D893A9C2979}"/>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02574635-70A5-75BB-FAC7-07566F1807CC}"/>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13668" name="Rectangle 4">
            <a:extLst>
              <a:ext uri="{FF2B5EF4-FFF2-40B4-BE49-F238E27FC236}">
                <a16:creationId xmlns:a16="http://schemas.microsoft.com/office/drawing/2014/main" id="{E67B8908-77D6-DEFA-FBEA-5E99E886469C}"/>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A5292B3D-5A89-38B8-7470-78FC6DA82F87}"/>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B7118084-5F44-E647-9407-2D2557B67251}"/>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CD25A0B6-74E6-83A4-903E-E30405BD0AAD}"/>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F65222C4-F13C-1948-A6A7-B72D1ACDA0F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1922AE8C-B0D5-6461-0843-4911602BC58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65C712A-0CDE-B73D-7A6C-6CE7E2AAEBCD}"/>
              </a:ext>
            </a:extLst>
          </p:cNvPr>
          <p:cNvSpPr>
            <a:spLocks noGrp="1"/>
          </p:cNvSpPr>
          <p:nvPr>
            <p:ph type="sldNum" sz="quarter" idx="11"/>
          </p:nvPr>
        </p:nvSpPr>
        <p:spPr/>
        <p:txBody>
          <a:bodyPr/>
          <a:lstStyle>
            <a:lvl1pPr>
              <a:defRPr/>
            </a:lvl1pPr>
          </a:lstStyle>
          <a:p>
            <a:fld id="{F01063A3-C06E-F44E-8971-5DCA4E81C44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63677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28BAAD6-6EE2-ECA2-1AB2-0EEDF131C37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4EC0AED-3222-DB5F-D89B-4BE3F68C75A9}"/>
              </a:ext>
            </a:extLst>
          </p:cNvPr>
          <p:cNvSpPr>
            <a:spLocks noGrp="1"/>
          </p:cNvSpPr>
          <p:nvPr>
            <p:ph type="sldNum" sz="quarter" idx="11"/>
          </p:nvPr>
        </p:nvSpPr>
        <p:spPr/>
        <p:txBody>
          <a:bodyPr/>
          <a:lstStyle>
            <a:lvl1pPr>
              <a:defRPr/>
            </a:lvl1pPr>
          </a:lstStyle>
          <a:p>
            <a:fld id="{87B88303-EDA0-E64F-8E78-EF6E6E24E48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031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6D0BF7-F3E5-D8F8-CE0B-08E3AAC59FF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921C5BB-D727-024A-1A8E-D411664040C2}"/>
              </a:ext>
            </a:extLst>
          </p:cNvPr>
          <p:cNvSpPr>
            <a:spLocks noGrp="1"/>
          </p:cNvSpPr>
          <p:nvPr>
            <p:ph type="sldNum" sz="quarter" idx="11"/>
          </p:nvPr>
        </p:nvSpPr>
        <p:spPr/>
        <p:txBody>
          <a:bodyPr/>
          <a:lstStyle>
            <a:lvl1pPr>
              <a:defRPr/>
            </a:lvl1pPr>
          </a:lstStyle>
          <a:p>
            <a:fld id="{CBC63076-03FD-8044-AF6B-1FA4E3945E1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29370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7DC2293-F329-19DE-1E7D-90C3BCDE40F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B2778A3-5F4C-6DC3-CB06-5CD435438CC8}"/>
              </a:ext>
            </a:extLst>
          </p:cNvPr>
          <p:cNvSpPr>
            <a:spLocks noGrp="1"/>
          </p:cNvSpPr>
          <p:nvPr>
            <p:ph type="sldNum" sz="quarter" idx="11"/>
          </p:nvPr>
        </p:nvSpPr>
        <p:spPr/>
        <p:txBody>
          <a:bodyPr/>
          <a:lstStyle>
            <a:lvl1pPr>
              <a:defRPr/>
            </a:lvl1pPr>
          </a:lstStyle>
          <a:p>
            <a:fld id="{40576FA4-3FD3-654B-BA63-46203535EE4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0563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C2A7A450-5C59-5FE7-D014-B3FE0BAF11CA}"/>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94A35D9-3627-BC60-8395-0A1EA29299A3}"/>
              </a:ext>
            </a:extLst>
          </p:cNvPr>
          <p:cNvSpPr>
            <a:spLocks noGrp="1"/>
          </p:cNvSpPr>
          <p:nvPr>
            <p:ph type="sldNum" sz="quarter" idx="11"/>
          </p:nvPr>
        </p:nvSpPr>
        <p:spPr/>
        <p:txBody>
          <a:bodyPr/>
          <a:lstStyle>
            <a:lvl1pPr>
              <a:defRPr/>
            </a:lvl1pPr>
          </a:lstStyle>
          <a:p>
            <a:fld id="{2F8253AC-20C6-4642-BE44-5BF5CDF7481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6895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B8806EF-9527-C227-2CED-CF31BBAC1A17}"/>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96A45B58-A773-54E1-F4AB-36E93EA8A2A2}"/>
              </a:ext>
            </a:extLst>
          </p:cNvPr>
          <p:cNvSpPr>
            <a:spLocks noGrp="1"/>
          </p:cNvSpPr>
          <p:nvPr>
            <p:ph type="sldNum" sz="quarter" idx="11"/>
          </p:nvPr>
        </p:nvSpPr>
        <p:spPr/>
        <p:txBody>
          <a:bodyPr/>
          <a:lstStyle>
            <a:lvl1pPr>
              <a:defRPr/>
            </a:lvl1pPr>
          </a:lstStyle>
          <a:p>
            <a:fld id="{00C576EB-4795-ED4F-9053-44C24321081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5654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C5736AB-2AB9-A965-A9FF-AF219B74414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304D6A96-3DE9-1F54-D3EE-FEBC54E42478}"/>
              </a:ext>
            </a:extLst>
          </p:cNvPr>
          <p:cNvSpPr>
            <a:spLocks noGrp="1"/>
          </p:cNvSpPr>
          <p:nvPr>
            <p:ph type="sldNum" sz="quarter" idx="11"/>
          </p:nvPr>
        </p:nvSpPr>
        <p:spPr/>
        <p:txBody>
          <a:bodyPr/>
          <a:lstStyle>
            <a:lvl1pPr>
              <a:defRPr/>
            </a:lvl1pPr>
          </a:lstStyle>
          <a:p>
            <a:fld id="{06AFD9B3-387D-E84E-A5D6-FB446035317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82570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50F37C6-09D7-3E56-4872-6D15117A157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0F9F26CA-A460-3130-FCF4-8BEA2F028FB3}"/>
              </a:ext>
            </a:extLst>
          </p:cNvPr>
          <p:cNvSpPr>
            <a:spLocks noGrp="1"/>
          </p:cNvSpPr>
          <p:nvPr>
            <p:ph type="sldNum" sz="quarter" idx="11"/>
          </p:nvPr>
        </p:nvSpPr>
        <p:spPr/>
        <p:txBody>
          <a:bodyPr/>
          <a:lstStyle>
            <a:lvl1pPr>
              <a:defRPr/>
            </a:lvl1pPr>
          </a:lstStyle>
          <a:p>
            <a:fld id="{68460224-5951-1B45-A10E-E26ECF4AA8D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10162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94E764-C63B-BF34-3367-39EA49055C20}"/>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A365D4D7-BA28-50F2-2884-106C648D0927}"/>
              </a:ext>
            </a:extLst>
          </p:cNvPr>
          <p:cNvSpPr>
            <a:spLocks noGrp="1"/>
          </p:cNvSpPr>
          <p:nvPr>
            <p:ph type="sldNum" sz="quarter" idx="11"/>
          </p:nvPr>
        </p:nvSpPr>
        <p:spPr/>
        <p:txBody>
          <a:bodyPr/>
          <a:lstStyle>
            <a:lvl1pPr>
              <a:defRPr/>
            </a:lvl1pPr>
          </a:lstStyle>
          <a:p>
            <a:fld id="{3F52F360-938C-E44D-AB9C-80677D0D48F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77848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79572082-759B-5DFC-F637-5D0EE5C4BB8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C373CD5C-C6D8-955A-0758-0F86C7DCA1EC}"/>
              </a:ext>
            </a:extLst>
          </p:cNvPr>
          <p:cNvSpPr>
            <a:spLocks noGrp="1"/>
          </p:cNvSpPr>
          <p:nvPr>
            <p:ph type="sldNum" sz="quarter" idx="11"/>
          </p:nvPr>
        </p:nvSpPr>
        <p:spPr/>
        <p:txBody>
          <a:bodyPr/>
          <a:lstStyle>
            <a:lvl1pPr>
              <a:defRPr/>
            </a:lvl1pPr>
          </a:lstStyle>
          <a:p>
            <a:fld id="{E8DDCC7F-B63D-0845-AF0E-BEBA1BF5BEA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32199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7AA6128C-993B-8447-E7D3-691D8C5328F5}"/>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7B936D90-E879-A48A-98F2-B88ECF10E28B}"/>
              </a:ext>
            </a:extLst>
          </p:cNvPr>
          <p:cNvSpPr>
            <a:spLocks noGrp="1"/>
          </p:cNvSpPr>
          <p:nvPr>
            <p:ph type="sldNum" sz="quarter" idx="11"/>
          </p:nvPr>
        </p:nvSpPr>
        <p:spPr/>
        <p:txBody>
          <a:bodyPr/>
          <a:lstStyle>
            <a:lvl1pPr>
              <a:defRPr/>
            </a:lvl1pPr>
          </a:lstStyle>
          <a:p>
            <a:fld id="{8F96ADAB-0431-DF43-A536-6E65E81DB158}"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64592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3756AB2-E5EE-192E-3738-7E7D92EC50A6}"/>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79A964C2-2EB4-3D9A-5EC0-1A59812AEDB2}"/>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6BF61BA9-AF24-5289-E446-30077FF326F1}"/>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C37E7338-4507-8DA3-585B-737DE7DA32AD}"/>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7E571694-C747-5B4D-B0BB-8C5344E82134}" type="slidenum">
              <a:rPr lang="en-US" altLang="zh-CN"/>
              <a:pPr/>
              <a:t>‹#›</a:t>
            </a:fld>
            <a:endParaRPr lang="en-US" altLang="zh-CN" sz="1800"/>
          </a:p>
        </p:txBody>
      </p:sp>
      <p:sp>
        <p:nvSpPr>
          <p:cNvPr id="14343" name="Rectangle 7">
            <a:extLst>
              <a:ext uri="{FF2B5EF4-FFF2-40B4-BE49-F238E27FC236}">
                <a16:creationId xmlns:a16="http://schemas.microsoft.com/office/drawing/2014/main" id="{10B940FC-66B1-5943-36E1-10737CA7787C}"/>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 9 章：函数</a:t>
            </a:r>
            <a:endParaRPr xmlns:a="http://schemas.openxmlformats.org/drawingml/2006/main" lang="en-US" sz="1800" dirty="0">
              <a:solidFill>
                <a:srgbClr val="C6A02E"/>
              </a:solidFill>
            </a:endParaRPr>
          </a:p>
        </p:txBody>
      </p:sp>
      <p:pic>
        <p:nvPicPr>
          <p:cNvPr id="1031" name="Picture 8" descr="cprog2_spine.gif">
            <a:extLst>
              <a:ext uri="{FF2B5EF4-FFF2-40B4-BE49-F238E27FC236}">
                <a16:creationId xmlns:a16="http://schemas.microsoft.com/office/drawing/2014/main" id="{BC5D5F18-A114-E6E0-D935-40DA26D11CC6}"/>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1AD6BA-88D0-8ABD-4F75-B20F0D932AAD}"/>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2E4BD244-1470-A618-F8DF-C7960642766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BD7887-9826-354F-8559-CCCDB11F701A}"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F3F5B588-B720-5A98-F082-9625A05339B7}"/>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 9 章</a:t>
            </a:r>
          </a:p>
        </p:txBody>
      </p:sp>
      <p:sp>
        <p:nvSpPr>
          <p:cNvPr id="13317" name="Rectangle 2051">
            <a:extLst>
              <a:ext uri="{FF2B5EF4-FFF2-40B4-BE49-F238E27FC236}">
                <a16:creationId xmlns:a16="http://schemas.microsoft.com/office/drawing/2014/main" id="{B889F3FC-A3D2-EB52-5288-2FE06B872D97}"/>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功能</a:t>
            </a:r>
            <a:endParaRPr xmlns:a="http://schemas.openxmlformats.org/drawingml/2006/main"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42BA21E-A002-4717-2334-47D958053EB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程序：打印倒计时</a:t>
            </a:r>
          </a:p>
        </p:txBody>
      </p:sp>
      <p:sp>
        <p:nvSpPr>
          <p:cNvPr id="22531" name="Content Placeholder 2">
            <a:extLst>
              <a:ext uri="{FF2B5EF4-FFF2-40B4-BE49-F238E27FC236}">
                <a16:creationId xmlns:a16="http://schemas.microsoft.com/office/drawing/2014/main" id="{696E9E08-A8F8-D3CB-8DD2-8C88D0FF9D6D}"/>
              </a:ext>
            </a:extLst>
          </p:cNvPr>
          <p:cNvSpPr>
            <a:spLocks noGrp="1"/>
          </p:cNvSpPr>
          <p:nvPr>
            <p:ph idx="1"/>
          </p:nvPr>
        </p:nvSpPr>
        <p:spPr/>
        <p:txBody>
          <a:bodyPr/>
          <a:lstStyle/>
          <a:p>
            <a:r xmlns:a="http://schemas.openxmlformats.org/drawingml/2006/main">
              <a:rPr lang="zh-CN" altLang="zh-CN" sz="2500">
                <a:ea typeface="宋体" panose="02010600030101010101" pitchFamily="2" charset="-122"/>
              </a:rPr>
              <a:t>为了表明一个函数没有返回值，我们指定它的返回类型是</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void </a:t>
            </a:r>
            <a:r xmlns:a="http://schemas.openxmlformats.org/drawingml/2006/main">
              <a:rPr lang="zh-CN" altLang="zh-CN" sz="2500">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无效打印计数（整数 n）</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printf("T 减去 %d 并计数\n", n);</a:t>
            </a:r>
          </a:p>
          <a:p>
            <a:pPr xmlns:a="http://schemas.openxmlformats.org/drawingml/2006/main">
              <a:lnSpc>
                <a:spcPct val="80000"/>
              </a:lnSpc>
              <a:spcBef>
                <a:spcPts val="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sz="2500">
                <a:ea typeface="宋体" panose="02010600030101010101" pitchFamily="2" charset="-122"/>
              </a:rPr>
              <a:t>是没有值的类型。</a:t>
            </a:r>
          </a:p>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print_count</a:t>
            </a:r>
            <a:r xmlns:a="http://schemas.openxmlformats.org/drawingml/2006/main">
              <a:rPr lang="zh-CN" altLang="zh-CN" sz="2500">
                <a:ea typeface="宋体" panose="02010600030101010101" pitchFamily="2" charset="-122"/>
              </a:rPr>
              <a:t>的调用</a:t>
            </a:r>
            <a:r xmlns:a="http://schemas.openxmlformats.org/drawingml/2006/main">
              <a:rPr lang="zh-CN" altLang="zh-CN" sz="2500">
                <a:ea typeface="宋体" panose="02010600030101010101" pitchFamily="2" charset="-122"/>
              </a:rPr>
              <a:t>必须单独出现在语句中：</a:t>
            </a:r>
          </a:p>
          <a:p>
            <a:pPr xmlns:a="http://schemas.openxmlformats.org/drawingml/2006/main">
              <a:lnSpc>
                <a:spcPct val="80000"/>
              </a:lnSpc>
              <a:spcBef>
                <a:spcPts val="1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print_count(i);</a:t>
            </a:r>
          </a:p>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countdown.c程序</a:t>
            </a:r>
            <a:r xmlns:a="http://schemas.openxmlformats.org/drawingml/2006/main">
              <a:rPr lang="zh-CN" altLang="zh-CN" sz="2500">
                <a:ea typeface="宋体" panose="02010600030101010101" pitchFamily="2" charset="-122"/>
              </a:rPr>
              <a:t>在循环内</a:t>
            </a:r>
            <a:r xmlns:a="http://schemas.openxmlformats.org/drawingml/2006/main">
              <a:rPr lang="zh-CN" altLang="zh-CN" sz="2500">
                <a:ea typeface="宋体" panose="02010600030101010101" pitchFamily="2" charset="-122"/>
              </a:rPr>
              <a:t>调用</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print_count </a:t>
            </a:r>
            <a:r xmlns:a="http://schemas.openxmlformats.org/drawingml/2006/main">
              <a:rPr lang="zh-CN" altLang="zh-CN" sz="2500">
                <a:ea typeface="宋体" panose="02010600030101010101" pitchFamily="2" charset="-122"/>
              </a:rPr>
              <a:t>10 次。</a:t>
            </a:r>
          </a:p>
          <a:p>
            <a:pPr>
              <a:lnSpc>
                <a:spcPct val="80000"/>
              </a:lnSpc>
              <a:spcBef>
                <a:spcPts val="600"/>
              </a:spcBef>
              <a:buFontTx/>
              <a:buNone/>
            </a:pPr>
            <a:endParaRPr lang="en-US" altLang="zh-CN">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2802907D-17F4-B5B4-EBE9-4D9CAF07858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D2A08C8-10BB-3404-A3A8-87B0013F48D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975EE5-4E3E-2349-BFD2-2475B4EF4488}"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A8485DF0-0924-9869-0BBD-B2F55F4F5DE3}"/>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倒计时.c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打印倒计时 */</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无效打印计数（整数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printf("T 减去 %d 并计数\n",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(i = 10; i &gt; 0;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print_count(i);</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9D45047-2040-3572-79C1-B8EDFA1EE7C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C853D30-F430-C2CD-ADB5-165925B4AC8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F79DC1-6927-B043-8552-A789C52D0DC3}"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FBAEF44-C8DF-3A87-645A-CF285F03295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程序：打印双关语（重访）</a:t>
            </a:r>
          </a:p>
        </p:txBody>
      </p:sp>
      <p:sp>
        <p:nvSpPr>
          <p:cNvPr id="24579" name="Content Placeholder 2">
            <a:extLst>
              <a:ext uri="{FF2B5EF4-FFF2-40B4-BE49-F238E27FC236}">
                <a16:creationId xmlns:a16="http://schemas.microsoft.com/office/drawing/2014/main" id="{30FEEA8B-C26F-A7D4-2BCC-3E55D6F1D640}"/>
              </a:ext>
            </a:extLst>
          </p:cNvPr>
          <p:cNvSpPr>
            <a:spLocks noGrp="1"/>
          </p:cNvSpPr>
          <p:nvPr>
            <p:ph idx="1"/>
          </p:nvPr>
        </p:nvSpPr>
        <p:spPr/>
        <p:txBody>
          <a:bodyPr/>
          <a:lstStyle/>
          <a:p>
            <a:r xmlns:a="http://schemas.openxmlformats.org/drawingml/2006/main">
              <a:rPr lang="zh-CN" altLang="zh-CN" sz="2400">
                <a:ea typeface="宋体" panose="02010600030101010101" pitchFamily="2" charset="-122"/>
              </a:rPr>
              <a:t>当函数没有参数时，单词</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sz="2400">
                <a:ea typeface="宋体" panose="02010600030101010101" pitchFamily="2" charset="-122"/>
              </a:rPr>
              <a:t>放在函数名后面的括号中：</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无效打印双关（无效）</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printf("到</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或者</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不是</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至</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那</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这</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问题。\n");</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400">
                <a:ea typeface="宋体" panose="02010600030101010101" pitchFamily="2" charset="-122"/>
              </a:rPr>
              <a:t>要调用不带参数的函数，我们写下函数的名称，后跟括号：</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打印双关（）；</a:t>
            </a:r>
          </a:p>
          <a:p>
            <a:pPr xmlns:a="http://schemas.openxmlformats.org/drawingml/2006/main">
              <a:buFontTx/>
              <a:buNone/>
            </a:pPr>
            <a:r xmlns:a="http://schemas.openxmlformats.org/drawingml/2006/main">
              <a:rPr lang="zh-CN" altLang="zh-CN" sz="2400">
                <a:ea typeface="宋体" panose="02010600030101010101" pitchFamily="2" charset="-122"/>
              </a:rPr>
              <a:t>括号</a:t>
            </a:r>
            <a:r xmlns:a="http://schemas.openxmlformats.org/drawingml/2006/main">
              <a:rPr lang="zh-CN" altLang="zh-CN" sz="2400" i="1">
                <a:ea typeface="宋体" panose="02010600030101010101" pitchFamily="2" charset="-122"/>
              </a:rPr>
              <a:t>必须</a:t>
            </a:r>
            <a:r xmlns:a="http://schemas.openxmlformats.org/drawingml/2006/main">
              <a:rPr lang="zh-CN" altLang="zh-CN" sz="2400">
                <a:ea typeface="宋体" panose="02010600030101010101" pitchFamily="2" charset="-122"/>
              </a:rPr>
              <a:t>存在。</a:t>
            </a:r>
          </a:p>
          <a:p>
            <a:r xmlns:a="http://schemas.openxmlformats.org/drawingml/2006/main">
              <a:rPr lang="zh-CN" altLang="zh-CN" sz="2400">
                <a:ea typeface="宋体" panose="02010600030101010101" pitchFamily="2" charset="-122"/>
              </a:rPr>
              <a:t>pun2.c</a:t>
            </a:r>
            <a:r xmlns:a="http://schemas.openxmlformats.org/drawingml/2006/main">
              <a:rPr lang="zh-CN" altLang="zh-CN" sz="2400">
                <a:ea typeface="宋体" panose="02010600030101010101" pitchFamily="2" charset="-122"/>
              </a:rPr>
              <a:t>程序测试</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print_pun</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函数</a:t>
            </a:r>
            <a:r xmlns:a="http://schemas.openxmlformats.org/drawingml/2006/main">
              <a:rPr lang="zh-CN" altLang="zh-CN" sz="2400">
                <a:ea typeface="宋体" panose="02010600030101010101" pitchFamily="2" charset="-122"/>
              </a:rPr>
              <a:t>。</a:t>
            </a:r>
          </a:p>
        </p:txBody>
      </p:sp>
      <p:sp>
        <p:nvSpPr>
          <p:cNvPr id="4" name="Footer Placeholder 3">
            <a:extLst>
              <a:ext uri="{FF2B5EF4-FFF2-40B4-BE49-F238E27FC236}">
                <a16:creationId xmlns:a16="http://schemas.microsoft.com/office/drawing/2014/main" id="{514D31D3-71D4-F160-34BF-AA962DB9BB0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DC201C4-CBCF-97DE-CBB8-C04018BF6B3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05BE82-E9AB-E845-8BE7-5294C2853F21}"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0F247946-A0C2-E1E5-95F4-5D3D438330FC}"/>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双关语2.c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打印一个糟糕的双关语 */</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无效打印双关（无效）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printf("到 C，还是不到 C：这是个问题。\n");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打印双关（）；</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3ABAFAC4-BD2E-3D40-2A74-3D514F234AF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4A51704-F318-18B0-1092-B4DEB90A34F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D5A5DA-FF6C-8A44-BCE0-14786D6D018E}"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510C5719-1998-57E6-C94F-D6441A544EE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函数定义</a:t>
            </a:r>
          </a:p>
        </p:txBody>
      </p:sp>
      <p:sp>
        <p:nvSpPr>
          <p:cNvPr id="26627" name="Content Placeholder 2">
            <a:extLst>
              <a:ext uri="{FF2B5EF4-FFF2-40B4-BE49-F238E27FC236}">
                <a16:creationId xmlns:a16="http://schemas.microsoft.com/office/drawing/2014/main" id="{EFCCFC90-5E6D-F870-0F46-6689D5B9FA6C}"/>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函数定义</a:t>
            </a:r>
            <a:r xmlns:a="http://schemas.openxmlformats.org/drawingml/2006/main">
              <a:rPr lang="zh-CN" altLang="zh-CN">
                <a:ea typeface="宋体" panose="02010600030101010101" pitchFamily="2" charset="-122"/>
              </a:rPr>
              <a:t>的一般形式：</a:t>
            </a:r>
          </a:p>
          <a:p>
            <a:pPr xmlns:a="http://schemas.openxmlformats.org/drawingml/2006/main">
              <a:lnSpc>
                <a:spcPct val="80000"/>
              </a:lnSpc>
              <a:spcBef>
                <a:spcPts val="1200"/>
              </a:spcBef>
              <a:buFontTx/>
              <a:buNone/>
            </a:pPr>
            <a:r xmlns:a="http://schemas.openxmlformats.org/drawingml/2006/main">
              <a:rPr lang="zh-CN" altLang="zh-CN" sz="2400">
                <a:ea typeface="宋体" panose="02010600030101010101" pitchFamily="2" charset="-122"/>
              </a:rPr>
              <a:t> </a:t>
            </a:r>
            <a:r xmlns:a="http://schemas.openxmlformats.org/drawingml/2006/main">
              <a:rPr lang="zh-CN" altLang="zh-CN" sz="2400" i="1">
                <a:ea typeface="宋体" panose="02010600030101010101" pitchFamily="2" charset="-122"/>
              </a:rPr>
              <a:t>返回型</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函数名</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400" i="1">
                <a:ea typeface="宋体" panose="02010600030101010101" pitchFamily="2" charset="-122"/>
              </a:rPr>
              <a:t>参数</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声明</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陈述</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BA975EE-C31B-9246-2A4F-5CA5F473831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9D6913E-7193-DE4B-CACE-0D866A188B4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AB2A0A-48B0-C742-97C3-FFBDDD379AC3}"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2ADE0B2-FE12-C9B5-327E-315518F6EEE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函数定义</a:t>
            </a:r>
          </a:p>
        </p:txBody>
      </p:sp>
      <p:sp>
        <p:nvSpPr>
          <p:cNvPr id="3" name="Content Placeholder 2">
            <a:extLst>
              <a:ext uri="{FF2B5EF4-FFF2-40B4-BE49-F238E27FC236}">
                <a16:creationId xmlns:a16="http://schemas.microsoft.com/office/drawing/2014/main" id="{5A86ECC5-5E4B-66C1-30C7-36D21DB19A29}"/>
              </a:ext>
            </a:extLst>
          </p:cNvPr>
          <p:cNvSpPr>
            <a:spLocks noGrp="1"/>
          </p:cNvSpPr>
          <p:nvPr>
            <p:ph idx="1"/>
          </p:nvPr>
        </p:nvSpPr>
        <p:spPr/>
        <p:txBody>
          <a:bodyPr/>
          <a:lstStyle/>
          <a:p>
            <a:pPr xmlns:a="http://schemas.openxmlformats.org/drawingml/2006/main">
              <a:defRPr/>
            </a:pPr>
            <a:r xmlns:a="http://schemas.openxmlformats.org/drawingml/2006/main">
              <a:rPr lang="zh-CN" dirty="0"/>
              <a:t>函数的返回类型是函数返回的值的类型。</a:t>
            </a:r>
          </a:p>
          <a:p>
            <a:pPr xmlns:a="http://schemas.openxmlformats.org/drawingml/2006/main">
              <a:defRPr/>
            </a:pPr>
            <a:r xmlns:a="http://schemas.openxmlformats.org/drawingml/2006/main">
              <a:rPr lang="zh-CN" dirty="0"/>
              <a:t>管理返回类型的规则：</a:t>
            </a:r>
          </a:p>
          <a:p>
            <a:pPr xmlns:a="http://schemas.openxmlformats.org/drawingml/2006/main" lvl="1">
              <a:defRPr/>
            </a:pPr>
            <a:r xmlns:a="http://schemas.openxmlformats.org/drawingml/2006/main">
              <a:rPr lang="zh-CN" dirty="0">
                <a:ea typeface="+mn-ea"/>
                <a:cs typeface="+mn-cs"/>
              </a:rPr>
              <a:t>函数可能不返回数组。</a:t>
            </a:r>
          </a:p>
          <a:p>
            <a:pPr xmlns:a="http://schemas.openxmlformats.org/drawingml/2006/main" lvl="1">
              <a:defRPr/>
            </a:pPr>
            <a:r xmlns:a="http://schemas.openxmlformats.org/drawingml/2006/main">
              <a:rPr lang="zh-CN" dirty="0">
                <a:ea typeface="+mn-ea"/>
                <a:cs typeface="+mn-cs"/>
              </a:rPr>
              <a:t>指定返回类型为</a:t>
            </a:r>
            <a:r xmlns:a="http://schemas.openxmlformats.org/drawingml/2006/main">
              <a:rPr lang="zh-CN" dirty="0">
                <a:latin typeface="Courier New" pitchFamily="49" charset="0"/>
                <a:ea typeface="+mn-ea"/>
                <a:cs typeface="Courier New" pitchFamily="49" charset="0"/>
              </a:rPr>
              <a:t>void</a:t>
            </a:r>
            <a:r xmlns:a="http://schemas.openxmlformats.org/drawingml/2006/main">
              <a:rPr lang="zh-CN" dirty="0">
                <a:ea typeface="+mn-ea"/>
                <a:cs typeface="+mn-cs"/>
              </a:rPr>
              <a:t>表示该函数不返回值。</a:t>
            </a:r>
          </a:p>
          <a:p>
            <a:pPr xmlns:a="http://schemas.openxmlformats.org/drawingml/2006/main">
              <a:defRPr/>
            </a:pPr>
            <a:r xmlns:a="http://schemas.openxmlformats.org/drawingml/2006/main">
              <a:rPr lang="zh-CN" dirty="0"/>
              <a:t>如果在 C89 中省略了返回类型，则假定该函数返回一个</a:t>
            </a:r>
            <a:r xmlns:a="http://schemas.openxmlformats.org/drawingml/2006/main">
              <a:rPr lang="zh-CN" dirty="0">
                <a:latin typeface="Courier New" pitchFamily="49" charset="0"/>
                <a:cs typeface="Courier New" pitchFamily="49" charset="0"/>
              </a:rPr>
              <a:t>int类型的值</a:t>
            </a:r>
            <a:r xmlns:a="http://schemas.openxmlformats.org/drawingml/2006/main">
              <a:rPr lang="zh-CN" dirty="0"/>
              <a:t>。</a:t>
            </a:r>
          </a:p>
          <a:p>
            <a:pPr xmlns:a="http://schemas.openxmlformats.org/drawingml/2006/main">
              <a:defRPr/>
            </a:pPr>
            <a:r xmlns:a="http://schemas.openxmlformats.org/drawingml/2006/main">
              <a:rPr lang="zh-CN" dirty="0"/>
              <a:t>在 C99 中，省略返回类型是非法的。</a:t>
            </a:r>
          </a:p>
        </p:txBody>
      </p:sp>
      <p:sp>
        <p:nvSpPr>
          <p:cNvPr id="4" name="Footer Placeholder 3">
            <a:extLst>
              <a:ext uri="{FF2B5EF4-FFF2-40B4-BE49-F238E27FC236}">
                <a16:creationId xmlns:a16="http://schemas.microsoft.com/office/drawing/2014/main" id="{10D8E8FD-DF62-ED24-7E8A-BEAE6524501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10FC910-E7DD-B716-E3E9-FB5BB36CBF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BB6B6A-0835-3444-A6A1-8C05F4D64E16}"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CEDCCB4-D673-11A4-8D7E-3A921C0DCD0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函数定义</a:t>
            </a:r>
          </a:p>
        </p:txBody>
      </p:sp>
      <p:sp>
        <p:nvSpPr>
          <p:cNvPr id="28675" name="Content Placeholder 2">
            <a:extLst>
              <a:ext uri="{FF2B5EF4-FFF2-40B4-BE49-F238E27FC236}">
                <a16:creationId xmlns:a16="http://schemas.microsoft.com/office/drawing/2014/main" id="{CA90EB0E-ABE3-62E8-6576-279706A7AD12}"/>
              </a:ext>
            </a:extLst>
          </p:cNvPr>
          <p:cNvSpPr>
            <a:spLocks noGrp="1"/>
          </p:cNvSpPr>
          <p:nvPr>
            <p:ph idx="1"/>
          </p:nvPr>
        </p:nvSpPr>
        <p:spPr/>
        <p:txBody>
          <a:bodyPr/>
          <a:lstStyle/>
          <a:p>
            <a:r xmlns:a="http://schemas.openxmlformats.org/drawingml/2006/main">
              <a:rPr lang="zh-CN" altLang="zh-CN">
                <a:ea typeface="宋体" panose="02010600030101010101" pitchFamily="2" charset="-122"/>
              </a:rPr>
              <a:t>作为风格问题，一些程序员将返回类型</a:t>
            </a:r>
            <a:r xmlns:a="http://schemas.openxmlformats.org/drawingml/2006/main">
              <a:rPr lang="zh-CN" altLang="zh-CN" i="1">
                <a:ea typeface="宋体" panose="02010600030101010101" pitchFamily="2" charset="-122"/>
              </a:rPr>
              <a:t>放在</a:t>
            </a:r>
            <a:r xmlns:a="http://schemas.openxmlformats.org/drawingml/2006/main">
              <a:rPr lang="zh-CN" altLang="zh-CN">
                <a:ea typeface="宋体" panose="02010600030101010101" pitchFamily="2" charset="-122"/>
              </a:rPr>
              <a:t>函数名之上：</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双倍的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平均（双a，双b）</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 (a + b) / 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无符号</a:t>
            </a:r>
            <a:r xmlns:a="http://schemas.openxmlformats.org/drawingml/2006/main">
              <a:rPr lang="zh-CN" altLang="zh-CN">
                <a:ea typeface="宋体" panose="02010600030101010101" pitchFamily="2" charset="-122"/>
              </a:rPr>
              <a:t>，则将返回类型放在单独的行上特别有用</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诠释</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11D6ED8B-697D-F52F-F4E6-81E5775083D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29ABDCC-B2A9-09D4-6260-F95786D1369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590B7D-C323-4646-B359-8003183D3073}"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F3C2D84-2122-ECF8-1EBC-03352C1D824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函数定义</a:t>
            </a:r>
          </a:p>
        </p:txBody>
      </p:sp>
      <p:sp>
        <p:nvSpPr>
          <p:cNvPr id="29699" name="Content Placeholder 2">
            <a:extLst>
              <a:ext uri="{FF2B5EF4-FFF2-40B4-BE49-F238E27FC236}">
                <a16:creationId xmlns:a16="http://schemas.microsoft.com/office/drawing/2014/main" id="{64458B0A-EE45-AAF8-02F9-87EF1AB89AA8}"/>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在函数名之后是参数列表。</a:t>
            </a:r>
          </a:p>
          <a:p>
            <a:r xmlns:a="http://schemas.openxmlformats.org/drawingml/2006/main">
              <a:rPr lang="zh-CN" altLang="zh-CN">
                <a:ea typeface="宋体" panose="02010600030101010101" pitchFamily="2" charset="-122"/>
              </a:rPr>
              <a:t>每个参数前面都有其类型的说明；参数用逗号分隔。</a:t>
            </a:r>
          </a:p>
          <a:p>
            <a:r xmlns:a="http://schemas.openxmlformats.org/drawingml/2006/main">
              <a:rPr lang="zh-CN" altLang="zh-CN">
                <a:ea typeface="宋体" panose="02010600030101010101" pitchFamily="2" charset="-122"/>
              </a:rPr>
              <a:t>如果函数没有参数，则单词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应出现在括号之间。</a:t>
            </a:r>
          </a:p>
        </p:txBody>
      </p:sp>
      <p:sp>
        <p:nvSpPr>
          <p:cNvPr id="4" name="Footer Placeholder 3">
            <a:extLst>
              <a:ext uri="{FF2B5EF4-FFF2-40B4-BE49-F238E27FC236}">
                <a16:creationId xmlns:a16="http://schemas.microsoft.com/office/drawing/2014/main" id="{0DC130A6-705F-12D4-4658-A00270EF65A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5655A6C-5DB6-A556-8CE3-74FF9FA943F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8DB928-F328-B140-A813-F0FA6F633C4E}"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BADD4FF3-5048-02E8-4419-7C8F4929EC9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函数定义</a:t>
            </a:r>
          </a:p>
        </p:txBody>
      </p:sp>
      <p:sp>
        <p:nvSpPr>
          <p:cNvPr id="30723" name="Content Placeholder 2">
            <a:extLst>
              <a:ext uri="{FF2B5EF4-FFF2-40B4-BE49-F238E27FC236}">
                <a16:creationId xmlns:a16="http://schemas.microsoft.com/office/drawing/2014/main" id="{8FEF5714-1105-2A8A-A6E6-AEC5EFDA3844}"/>
              </a:ext>
            </a:extLst>
          </p:cNvPr>
          <p:cNvSpPr>
            <a:spLocks noGrp="1"/>
          </p:cNvSpPr>
          <p:nvPr>
            <p:ph idx="1"/>
          </p:nvPr>
        </p:nvSpPr>
        <p:spPr/>
        <p:txBody>
          <a:bodyPr/>
          <a:lstStyle/>
          <a:p>
            <a:r xmlns:a="http://schemas.openxmlformats.org/drawingml/2006/main">
              <a:rPr lang="zh-CN" altLang="zh-CN">
                <a:ea typeface="宋体" panose="02010600030101010101" pitchFamily="2" charset="-122"/>
              </a:rPr>
              <a:t>函数体可能包括声明和语句。</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的另一种版本：</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双平均（双a，双b）</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双倍总和； /* 宣言 */</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总和 = a + b; /* 陈述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返回总和/2； /* 陈述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924BDA80-939A-F207-3EAD-2207E12362C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8B7457B-F7B5-77BA-A67B-3C6864F40C1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6C79E7-19DC-F748-BE6E-03FEE89F849A}"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5EAD34B-F459-5FDF-1A08-404474A5459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函数定义</a:t>
            </a:r>
          </a:p>
        </p:txBody>
      </p:sp>
      <p:sp>
        <p:nvSpPr>
          <p:cNvPr id="31747" name="Content Placeholder 2">
            <a:extLst>
              <a:ext uri="{FF2B5EF4-FFF2-40B4-BE49-F238E27FC236}">
                <a16:creationId xmlns:a16="http://schemas.microsoft.com/office/drawing/2014/main" id="{AFD048EA-074C-DC7C-3333-79E5412807C5}"/>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在函数体中声明的变量不能被其他函数检查或修改。</a:t>
            </a:r>
          </a:p>
          <a:p>
            <a:r xmlns:a="http://schemas.openxmlformats.org/drawingml/2006/main">
              <a:rPr lang="zh-CN" altLang="zh-CN">
                <a:ea typeface="宋体" panose="02010600030101010101" pitchFamily="2" charset="-122"/>
              </a:rPr>
              <a:t>在 C89 中，变量声明必须放在首位，在函数体中的所有语句之前。</a:t>
            </a:r>
          </a:p>
          <a:p>
            <a:r xmlns:a="http://schemas.openxmlformats.org/drawingml/2006/main">
              <a:rPr lang="zh-CN" altLang="zh-CN">
                <a:ea typeface="宋体" panose="02010600030101010101" pitchFamily="2" charset="-122"/>
              </a:rPr>
              <a:t>在 C99 中，变量声明和语句可以混合使用，只要在使用该变量的第一条语句之前声明每个变量即可。</a:t>
            </a:r>
          </a:p>
        </p:txBody>
      </p:sp>
      <p:sp>
        <p:nvSpPr>
          <p:cNvPr id="4" name="Footer Placeholder 3">
            <a:extLst>
              <a:ext uri="{FF2B5EF4-FFF2-40B4-BE49-F238E27FC236}">
                <a16:creationId xmlns:a16="http://schemas.microsoft.com/office/drawing/2014/main" id="{7979A1ED-FB4D-37BC-9E19-6C261E39A67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EB515D3-C7E7-30F5-511C-558D1F93350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B55CF6-E2E0-104A-82D1-79156C9243B7}"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FA2C163-C646-C63D-3655-CB9623D1E6E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介绍</a:t>
            </a:r>
          </a:p>
        </p:txBody>
      </p:sp>
      <p:sp>
        <p:nvSpPr>
          <p:cNvPr id="14339" name="Content Placeholder 2">
            <a:extLst>
              <a:ext uri="{FF2B5EF4-FFF2-40B4-BE49-F238E27FC236}">
                <a16:creationId xmlns:a16="http://schemas.microsoft.com/office/drawing/2014/main" id="{0909FB05-868C-EF73-CEF0-8DA04AAE9C68}"/>
              </a:ext>
            </a:extLst>
          </p:cNvPr>
          <p:cNvSpPr>
            <a:spLocks noGrp="1"/>
          </p:cNvSpPr>
          <p:nvPr>
            <p:ph idx="1"/>
          </p:nvPr>
        </p:nvSpPr>
        <p:spPr/>
        <p:txBody>
          <a:bodyPr/>
          <a:lstStyle/>
          <a:p>
            <a:r xmlns:a="http://schemas.openxmlformats.org/drawingml/2006/main">
              <a:rPr lang="zh-CN" altLang="zh-CN">
                <a:ea typeface="宋体" panose="02010600030101010101" pitchFamily="2" charset="-122"/>
              </a:rPr>
              <a:t>函数是一系列组合在一起并命名的语句。</a:t>
            </a:r>
          </a:p>
          <a:p>
            <a:r xmlns:a="http://schemas.openxmlformats.org/drawingml/2006/main">
              <a:rPr lang="zh-CN" altLang="zh-CN">
                <a:ea typeface="宋体" panose="02010600030101010101" pitchFamily="2" charset="-122"/>
              </a:rPr>
              <a:t>每个函数本质上都是一个小程序，有自己的声明和语句。</a:t>
            </a:r>
          </a:p>
          <a:p>
            <a:r xmlns:a="http://schemas.openxmlformats.org/drawingml/2006/main">
              <a:rPr lang="zh-CN" altLang="zh-CN">
                <a:ea typeface="宋体" panose="02010600030101010101" pitchFamily="2" charset="-122"/>
              </a:rPr>
              <a:t>功能优势：</a:t>
            </a:r>
          </a:p>
          <a:p>
            <a:pPr xmlns:a="http://schemas.openxmlformats.org/drawingml/2006/main" lvl="1"/>
            <a:r xmlns:a="http://schemas.openxmlformats.org/drawingml/2006/main">
              <a:rPr lang="zh-CN" altLang="zh-CN">
                <a:ea typeface="宋体" panose="02010600030101010101" pitchFamily="2" charset="-122"/>
              </a:rPr>
              <a:t>一个程序可以分成更容易理解和修改的小块。</a:t>
            </a:r>
          </a:p>
          <a:p>
            <a:pPr xmlns:a="http://schemas.openxmlformats.org/drawingml/2006/main" lvl="1"/>
            <a:r xmlns:a="http://schemas.openxmlformats.org/drawingml/2006/main">
              <a:rPr lang="zh-CN" altLang="zh-CN">
                <a:ea typeface="宋体" panose="02010600030101010101" pitchFamily="2" charset="-122"/>
              </a:rPr>
              <a:t>我们可以避免重复使用多次的代码。</a:t>
            </a:r>
          </a:p>
          <a:p>
            <a:pPr xmlns:a="http://schemas.openxmlformats.org/drawingml/2006/main" lvl="1"/>
            <a:r xmlns:a="http://schemas.openxmlformats.org/drawingml/2006/main">
              <a:rPr lang="zh-CN" altLang="zh-CN">
                <a:ea typeface="宋体" panose="02010600030101010101" pitchFamily="2" charset="-122"/>
              </a:rPr>
              <a:t>最初属于一个程序的功能可以在其他程序中重用。</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0BBE599-CBEB-F1DB-3128-A1B3022CDA0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CF553C-A040-7DD0-D60B-92297C5577B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CBE18B-8185-AD41-A5FB-6B0533576EC7}"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8B89FCF-7D92-5A38-B268-1A2FE2BD223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函数定义</a:t>
            </a:r>
          </a:p>
        </p:txBody>
      </p:sp>
      <p:sp>
        <p:nvSpPr>
          <p:cNvPr id="32771" name="Content Placeholder 2">
            <a:extLst>
              <a:ext uri="{FF2B5EF4-FFF2-40B4-BE49-F238E27FC236}">
                <a16:creationId xmlns:a16="http://schemas.microsoft.com/office/drawing/2014/main" id="{5FDF44BC-BCD1-BCEF-D353-E55B41D4A220}"/>
              </a:ext>
            </a:extLst>
          </p:cNvPr>
          <p:cNvSpPr>
            <a:spLocks noGrp="1"/>
          </p:cNvSpPr>
          <p:nvPr>
            <p:ph idx="1"/>
          </p:nvPr>
        </p:nvSpPr>
        <p:spPr/>
        <p:txBody>
          <a:bodyPr/>
          <a:lstStyle/>
          <a:p>
            <a:r xmlns:a="http://schemas.openxmlformats.org/drawingml/2006/main">
              <a:rPr lang="zh-CN" altLang="zh-CN">
                <a:ea typeface="宋体" panose="02010600030101010101" pitchFamily="2" charset="-122"/>
              </a:rPr>
              <a:t>返回类型为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void的函数体</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函数”）可以为空：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无效打印双关（无效）</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在程序开发过程中，将主体留空可能是有意义的临时步骤。</a:t>
            </a:r>
          </a:p>
        </p:txBody>
      </p:sp>
      <p:sp>
        <p:nvSpPr>
          <p:cNvPr id="4" name="Footer Placeholder 3">
            <a:extLst>
              <a:ext uri="{FF2B5EF4-FFF2-40B4-BE49-F238E27FC236}">
                <a16:creationId xmlns:a16="http://schemas.microsoft.com/office/drawing/2014/main" id="{F3C5542F-76CA-F14F-719F-B0648FD35C7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0E8E408-92BF-B651-A5E6-2DBA1C564C7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D51354-3287-3449-AF24-BAC8859FFCB5}"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9BF6F4C-BB5B-4866-E6EE-51F32974394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函数调用</a:t>
            </a:r>
          </a:p>
        </p:txBody>
      </p:sp>
      <p:sp>
        <p:nvSpPr>
          <p:cNvPr id="33795" name="Content Placeholder 2">
            <a:extLst>
              <a:ext uri="{FF2B5EF4-FFF2-40B4-BE49-F238E27FC236}">
                <a16:creationId xmlns:a16="http://schemas.microsoft.com/office/drawing/2014/main" id="{E95978FF-F3BE-7A71-A33A-D26F266A3BE0}"/>
              </a:ext>
            </a:extLst>
          </p:cNvPr>
          <p:cNvSpPr>
            <a:spLocks noGrp="1"/>
          </p:cNvSpPr>
          <p:nvPr>
            <p:ph idx="1"/>
          </p:nvPr>
        </p:nvSpPr>
        <p:spPr/>
        <p:txBody>
          <a:bodyPr/>
          <a:lstStyle/>
          <a:p>
            <a:r xmlns:a="http://schemas.openxmlformats.org/drawingml/2006/main">
              <a:rPr lang="zh-CN" altLang="zh-CN">
                <a:ea typeface="宋体" panose="02010600030101010101" pitchFamily="2" charset="-122"/>
              </a:rPr>
              <a:t>函数调用由函数名和参数列表组成，用括号括起来：</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平均（x，y）</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print_count(i)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打印双关（）</a:t>
            </a:r>
          </a:p>
          <a:p>
            <a:r xmlns:a="http://schemas.openxmlformats.org/drawingml/2006/main">
              <a:rPr lang="zh-CN" altLang="zh-CN">
                <a:ea typeface="宋体" panose="02010600030101010101" pitchFamily="2" charset="-122"/>
              </a:rPr>
              <a:t>如果括号缺失，函数将不会被调用：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打印双关； /*** 错误的 ***/</a:t>
            </a:r>
          </a:p>
          <a:p>
            <a:pPr xmlns:a="http://schemas.openxmlformats.org/drawingml/2006/main">
              <a:buFontTx/>
              <a:buNone/>
            </a:pPr>
            <a:r xmlns:a="http://schemas.openxmlformats.org/drawingml/2006/main">
              <a:rPr lang="zh-CN" altLang="zh-CN">
                <a:ea typeface="宋体" panose="02010600030101010101" pitchFamily="2" charset="-122"/>
              </a:rPr>
              <a:t>该声明是合法的，但没有任何效力。</a:t>
            </a:r>
          </a:p>
        </p:txBody>
      </p:sp>
      <p:sp>
        <p:nvSpPr>
          <p:cNvPr id="4" name="Footer Placeholder 3">
            <a:extLst>
              <a:ext uri="{FF2B5EF4-FFF2-40B4-BE49-F238E27FC236}">
                <a16:creationId xmlns:a16="http://schemas.microsoft.com/office/drawing/2014/main" id="{6E462C98-A166-24FF-F944-B06BE5C85AB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67569AA-AFE8-16E0-80C4-8858623EABD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0BA517-49D4-2448-ADB3-5F85305DDA5D}"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FB07BDA-7E7A-B8BA-C39A-4B26FC0CAF5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函数调用</a:t>
            </a:r>
          </a:p>
        </p:txBody>
      </p:sp>
      <p:sp>
        <p:nvSpPr>
          <p:cNvPr id="34819" name="Content Placeholder 2">
            <a:extLst>
              <a:ext uri="{FF2B5EF4-FFF2-40B4-BE49-F238E27FC236}">
                <a16:creationId xmlns:a16="http://schemas.microsoft.com/office/drawing/2014/main" id="{E86E26BC-570B-916E-B7FE-EBBAD4081C4E}"/>
              </a:ext>
            </a:extLst>
          </p:cNvPr>
          <p:cNvSpPr>
            <a:spLocks noGrp="1"/>
          </p:cNvSpPr>
          <p:nvPr>
            <p:ph idx="1"/>
          </p:nvPr>
        </p:nvSpPr>
        <p:spPr>
          <a:xfrm>
            <a:off x="685800" y="1524000"/>
            <a:ext cx="8077200" cy="4800600"/>
          </a:xfrm>
        </p:spPr>
        <p:txBody>
          <a:bodyPr/>
          <a:lstStyle/>
          <a:p>
            <a:r xmlns:a="http://schemas.openxmlformats.org/drawingml/2006/main">
              <a:rPr lang="zh-CN" altLang="zh-CN">
                <a:ea typeface="宋体" panose="02010600030101010101" pitchFamily="2" charset="-122"/>
              </a:rPr>
              <a:t>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函数的调用总是后跟分号以将其转换为语句：</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print_count(i);</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打印双关（）；</a:t>
            </a:r>
          </a:p>
          <a:p>
            <a:r xmlns:a="http://schemas.openxmlformats.org/drawingml/2006/main">
              <a:rPr lang="zh-CN" altLang="zh-CN">
                <a:ea typeface="宋体" panose="02010600030101010101" pitchFamily="2" charset="-122"/>
              </a:rPr>
              <a:t>调用非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函数会产生一个值，该值可以存储在变量中、测试、打印或以其他方式使用：</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平均值 = 平均值（x，y）；</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如果（平均（x，y）&gt; 0）</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printf("平均值为正\n");</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printf("平均值为 %g\n",</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平均（x，</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y));</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C06FEB4-7ABE-B705-81EA-7C066547698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6FD1F0C-6429-F84C-1ECE-B7DCE50225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16D7BD-74F8-1F43-90F1-5CE463AC4953}"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62E7EA0-537B-D5E8-A7FE-5E489B68AE2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函数调用</a:t>
            </a:r>
          </a:p>
        </p:txBody>
      </p:sp>
      <p:sp>
        <p:nvSpPr>
          <p:cNvPr id="35843" name="Content Placeholder 2">
            <a:extLst>
              <a:ext uri="{FF2B5EF4-FFF2-40B4-BE49-F238E27FC236}">
                <a16:creationId xmlns:a16="http://schemas.microsoft.com/office/drawing/2014/main" id="{2B0E6810-1458-8070-0F37-6B5865090AD2}"/>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如果不需要，非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void函数</a:t>
            </a:r>
            <a:r xmlns:a="http://schemas.openxmlformats.org/drawingml/2006/main">
              <a:rPr lang="zh-CN" altLang="zh-CN">
                <a:ea typeface="宋体" panose="02010600030101010101" pitchFamily="2" charset="-122"/>
              </a:rPr>
              <a:t>返回的值总是可以丢弃：</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平均（x，y）； /* 丢弃返回值 */</a:t>
            </a:r>
          </a:p>
          <a:p>
            <a:pPr xmlns:a="http://schemas.openxmlformats.org/drawingml/2006/main">
              <a:buFontTx/>
              <a:buNone/>
            </a:pPr>
            <a:r xmlns:a="http://schemas.openxmlformats.org/drawingml/2006/main">
              <a:rPr lang="zh-CN" altLang="zh-CN">
                <a:ea typeface="宋体" panose="02010600030101010101" pitchFamily="2" charset="-122"/>
              </a:rPr>
              <a:t>此调用是表达式语句的示例：计算表达式但随后丢弃结果的语句。</a:t>
            </a:r>
          </a:p>
        </p:txBody>
      </p:sp>
      <p:sp>
        <p:nvSpPr>
          <p:cNvPr id="4" name="Footer Placeholder 3">
            <a:extLst>
              <a:ext uri="{FF2B5EF4-FFF2-40B4-BE49-F238E27FC236}">
                <a16:creationId xmlns:a16="http://schemas.microsoft.com/office/drawing/2014/main" id="{5E88B0AF-D780-9D37-FE0E-EE7B60C3477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3FEAC90-EC0A-40C2-ABE3-6165C847041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E22F07-75C3-484F-A575-9667AAD051BF}"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DB65D27-9BC8-6ABA-7736-3BF8C5176AD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函数调用</a:t>
            </a:r>
          </a:p>
        </p:txBody>
      </p:sp>
      <p:sp>
        <p:nvSpPr>
          <p:cNvPr id="36867" name="Content Placeholder 2">
            <a:extLst>
              <a:ext uri="{FF2B5EF4-FFF2-40B4-BE49-F238E27FC236}">
                <a16:creationId xmlns:a16="http://schemas.microsoft.com/office/drawing/2014/main" id="{875563BC-4F4D-8003-FF55-D8808EB334A9}"/>
              </a:ext>
            </a:extLst>
          </p:cNvPr>
          <p:cNvSpPr>
            <a:spLocks noGrp="1"/>
          </p:cNvSpPr>
          <p:nvPr>
            <p:ph idx="1"/>
          </p:nvPr>
        </p:nvSpPr>
        <p:spPr/>
        <p:txBody>
          <a:bodyPr/>
          <a:lstStyle/>
          <a:p>
            <a:r xmlns:a="http://schemas.openxmlformats.org/drawingml/2006/main">
              <a:rPr lang="zh-CN" altLang="zh-CN">
                <a:ea typeface="宋体" panose="02010600030101010101" pitchFamily="2" charset="-122"/>
              </a:rPr>
              <a:t>忽略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平均值的返回值</a:t>
            </a:r>
            <a:r xmlns:a="http://schemas.openxmlformats.org/drawingml/2006/main">
              <a:rPr lang="zh-CN" altLang="zh-CN">
                <a:ea typeface="宋体" panose="02010600030101010101" pitchFamily="2" charset="-122"/>
              </a:rPr>
              <a:t>是一件奇怪的事情，但对于某些函数来说这是有意义的。</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返回它打印的字符数。</a:t>
            </a:r>
          </a:p>
          <a:p>
            <a:r xmlns:a="http://schemas.openxmlformats.org/drawingml/2006/main">
              <a:rPr lang="zh-CN" altLang="zh-CN">
                <a:ea typeface="宋体" panose="02010600030101010101" pitchFamily="2" charset="-122"/>
              </a:rPr>
              <a:t>在以下调用之后，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num_chars</a:t>
            </a:r>
            <a:r xmlns:a="http://schemas.openxmlformats.org/drawingml/2006/main">
              <a:rPr lang="zh-CN" altLang="zh-CN">
                <a:ea typeface="宋体" panose="02010600030101010101" pitchFamily="2" charset="-122"/>
              </a:rPr>
              <a:t>的值为 9：</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num_chars = printf("嗨，妈妈！\n");</a:t>
            </a:r>
          </a:p>
          <a:p>
            <a:r xmlns:a="http://schemas.openxmlformats.org/drawingml/2006/main">
              <a:rPr lang="zh-CN" altLang="zh-CN">
                <a:ea typeface="宋体" panose="02010600030101010101" pitchFamily="2" charset="-122"/>
              </a:rPr>
              <a:t>我们通常会丢弃</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的返回值：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printf("嗨，妈妈！\n");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丢弃返回值 */</a:t>
            </a:r>
          </a:p>
        </p:txBody>
      </p:sp>
      <p:sp>
        <p:nvSpPr>
          <p:cNvPr id="4" name="Footer Placeholder 3">
            <a:extLst>
              <a:ext uri="{FF2B5EF4-FFF2-40B4-BE49-F238E27FC236}">
                <a16:creationId xmlns:a16="http://schemas.microsoft.com/office/drawing/2014/main" id="{59C4E0A9-02A6-0CBE-5B83-8D0A9B97442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D0DB57E-2C8B-9597-CD34-40980A121F2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8C9A38-5EE6-FF46-9593-2AA371379143}"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89136C0-A6C7-DD9D-186B-31321864BB1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函数调用</a:t>
            </a:r>
          </a:p>
        </p:txBody>
      </p:sp>
      <p:sp>
        <p:nvSpPr>
          <p:cNvPr id="37891" name="Content Placeholder 2">
            <a:extLst>
              <a:ext uri="{FF2B5EF4-FFF2-40B4-BE49-F238E27FC236}">
                <a16:creationId xmlns:a16="http://schemas.microsoft.com/office/drawing/2014/main" id="{A138FA4A-7F05-0517-1905-B97925A9D380}"/>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为了清楚地表明我们故意丢弃函数的返回值，C 允许我们</a:t>
            </a:r>
            <a:r xmlns:a="http://schemas.openxmlformats.org/drawingml/2006/main">
              <a:rPr lang="zh-CN" altLang="zh-CN">
                <a:ea typeface="宋体" panose="02010600030101010101" pitchFamily="2" charset="-122"/>
              </a:rPr>
              <a:t>在调用之前放置</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 ：</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 printf("嗨，妈妈！\n");</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可以让其他人清楚您故意丢弃了返回值，而不仅仅是忘记了返回值。</a:t>
            </a:r>
          </a:p>
        </p:txBody>
      </p:sp>
      <p:sp>
        <p:nvSpPr>
          <p:cNvPr id="4" name="Footer Placeholder 3">
            <a:extLst>
              <a:ext uri="{FF2B5EF4-FFF2-40B4-BE49-F238E27FC236}">
                <a16:creationId xmlns:a16="http://schemas.microsoft.com/office/drawing/2014/main" id="{5DB27A56-BD55-CF58-4840-88E3887DBD8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816D491-BC01-687B-5FCD-87274EB60B6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760EFD-3EF0-2B44-B83E-D153A4309998}"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1C942A3-5941-6A95-3141-F8E71DFDF726}"/>
              </a:ext>
            </a:extLst>
          </p:cNvPr>
          <p:cNvSpPr>
            <a:spLocks noGrp="1"/>
          </p:cNvSpPr>
          <p:nvPr>
            <p:ph type="title"/>
          </p:nvPr>
        </p:nvSpPr>
        <p:spPr>
          <a:xfrm>
            <a:off x="304800" y="762000"/>
            <a:ext cx="8534400" cy="685800"/>
          </a:xfrm>
        </p:spPr>
        <p:txBody>
          <a:bodyPr/>
          <a:lstStyle/>
          <a:p>
            <a:r xmlns:a="http://schemas.openxmlformats.org/drawingml/2006/main">
              <a:rPr lang="zh-CN" altLang="zh-CN">
                <a:ea typeface="宋体" panose="02010600030101010101" pitchFamily="2" charset="-122"/>
              </a:rPr>
              <a:t>程序：测试一个数是否为素数</a:t>
            </a:r>
          </a:p>
        </p:txBody>
      </p:sp>
      <p:sp>
        <p:nvSpPr>
          <p:cNvPr id="38915" name="Content Placeholder 2">
            <a:extLst>
              <a:ext uri="{FF2B5EF4-FFF2-40B4-BE49-F238E27FC236}">
                <a16:creationId xmlns:a16="http://schemas.microsoft.com/office/drawing/2014/main" id="{5B312A32-07EC-C6FD-768C-506E4EC1E8B9}"/>
              </a:ext>
            </a:extLst>
          </p:cNvPr>
          <p:cNvSpPr>
            <a:spLocks noGrp="1"/>
          </p:cNvSpPr>
          <p:nvPr>
            <p:ph idx="1"/>
          </p:nvPr>
        </p:nvSpPr>
        <p:spPr/>
        <p:txBody>
          <a:bodyPr/>
          <a:lstStyle/>
          <a:p>
            <a:r xmlns:a="http://schemas.openxmlformats.org/drawingml/2006/main">
              <a:rPr lang="zh-CN" altLang="zh-CN">
                <a:ea typeface="宋体" panose="02010600030101010101" pitchFamily="2" charset="-122"/>
              </a:rPr>
              <a:t>prime.c程序测试一个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数字</a:t>
            </a:r>
            <a:r xmlns:a="http://schemas.openxmlformats.org/drawingml/2006/main">
              <a:rPr lang="zh-CN" altLang="zh-CN">
                <a:ea typeface="宋体" panose="02010600030101010101" pitchFamily="2" charset="-122"/>
              </a:rPr>
              <a:t>是否为素数：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输入数字： </a:t>
            </a:r>
            <a:r xmlns:a="http://schemas.openxmlformats.org/drawingml/2006/main">
              <a:rPr lang="zh-CN" altLang="zh-CN" sz="2400" u="sng">
                <a:latin typeface="Courier New" panose="02070309020205020404" pitchFamily="49" charset="0"/>
                <a:ea typeface="宋体" panose="02010600030101010101" pitchFamily="2" charset="-122"/>
                <a:cs typeface="Courier New" panose="02070309020205020404" pitchFamily="49" charset="0"/>
              </a:rPr>
              <a:t>34</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不是素数</a:t>
            </a:r>
          </a:p>
          <a:p>
            <a:r xmlns:a="http://schemas.openxmlformats.org/drawingml/2006/main">
              <a:rPr lang="zh-CN" altLang="zh-CN">
                <a:ea typeface="宋体" panose="02010600030101010101" pitchFamily="2" charset="-122"/>
              </a:rPr>
              <a:t>该程序使用一个名为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is_prime的函数，</a:t>
            </a:r>
            <a:r xmlns:a="http://schemas.openxmlformats.org/drawingml/2006/main">
              <a:rPr lang="zh-CN" altLang="zh-CN">
                <a:ea typeface="宋体" panose="02010600030101010101" pitchFamily="2" charset="-122"/>
              </a:rPr>
              <a:t>如果其参数是质数则</a:t>
            </a:r>
            <a:r xmlns:a="http://schemas.openxmlformats.org/drawingml/2006/main">
              <a:rPr lang="zh-CN" altLang="zh-CN">
                <a:ea typeface="宋体" panose="02010600030101010101" pitchFamily="2" charset="-122"/>
              </a:rPr>
              <a:t>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true ，否则返回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false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is_prime</a:t>
            </a:r>
            <a:r xmlns:a="http://schemas.openxmlformats.org/drawingml/2006/main">
              <a:rPr lang="zh-CN" altLang="zh-CN">
                <a:ea typeface="宋体" panose="02010600030101010101" pitchFamily="2" charset="-122"/>
              </a:rPr>
              <a:t>将其参数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n除以 2 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的平方根之间的每个数字</a:t>
            </a:r>
            <a:r xmlns:a="http://schemas.openxmlformats.org/drawingml/2006/main">
              <a:rPr lang="zh-CN" altLang="zh-CN">
                <a:ea typeface="宋体" panose="02010600030101010101" pitchFamily="2" charset="-122"/>
              </a:rPr>
              <a:t>；如果余数永远为 0，则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不是素数。</a:t>
            </a:r>
          </a:p>
        </p:txBody>
      </p:sp>
      <p:sp>
        <p:nvSpPr>
          <p:cNvPr id="4" name="Footer Placeholder 3">
            <a:extLst>
              <a:ext uri="{FF2B5EF4-FFF2-40B4-BE49-F238E27FC236}">
                <a16:creationId xmlns:a16="http://schemas.microsoft.com/office/drawing/2014/main" id="{ED0529C6-DDFC-7C1A-4331-FB187F6CA81F}"/>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6CA748A2-D8C0-6F41-48A6-BAB4D46AF66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042973-F3C3-8842-AFFF-2C686FB1927E}"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84F065DE-EAF9-44E5-44FE-12FD10A546E0}"/>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素数.c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判断一个数是否为素数 */</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&lt;stdbool.h&gt; /* 仅限 C99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bool is_prime(int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整数除数；</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(n &lt;= 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返回假；</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for (divisor = 2; divisor * divisor &lt;= n; divisor++)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如果（n % 除数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返回假；</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返回真；</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28E202C-3843-0FC6-61F4-61FE224BC3F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070CD08-1F8F-B39C-F63A-F0CC2B2B5C3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BDB875-6EC8-8744-B68D-8E2B60FB40CA}"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DF8C03A8-1B20-45E1-D7A7-E2E31E32765D}"/>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诠释n;</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printf("请输入一个数字：");</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如果（is_prime（n））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printf("素数\n");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printf("不是素数\n");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6F20E75-6F76-2C97-5375-AB23DA6D131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5442AEF-314F-9E09-CDA6-151B9B5F89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4A2AE8-8C2D-9144-AEDB-F73C57D1128D}"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37D87C51-505E-1561-B00F-A6E38473896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函数声明</a:t>
            </a:r>
          </a:p>
        </p:txBody>
      </p:sp>
      <p:sp>
        <p:nvSpPr>
          <p:cNvPr id="41987" name="Content Placeholder 2">
            <a:extLst>
              <a:ext uri="{FF2B5EF4-FFF2-40B4-BE49-F238E27FC236}">
                <a16:creationId xmlns:a16="http://schemas.microsoft.com/office/drawing/2014/main" id="{F253B3AA-8D8A-E4AF-28AE-59321D479DB3}"/>
              </a:ext>
            </a:extLst>
          </p:cNvPr>
          <p:cNvSpPr>
            <a:spLocks noGrp="1"/>
          </p:cNvSpPr>
          <p:nvPr>
            <p:ph idx="1"/>
          </p:nvPr>
        </p:nvSpPr>
        <p:spPr/>
        <p:txBody>
          <a:bodyPr/>
          <a:lstStyle/>
          <a:p>
            <a:r xmlns:a="http://schemas.openxmlformats.org/drawingml/2006/main">
              <a:rPr lang="zh-CN" altLang="zh-CN">
                <a:ea typeface="宋体" panose="02010600030101010101" pitchFamily="2" charset="-122"/>
              </a:rPr>
              <a:t>C 不要求函数的定义在其调用之前。</a:t>
            </a:r>
          </a:p>
          <a:p>
            <a:r xmlns:a="http://schemas.openxmlformats.org/drawingml/2006/main">
              <a:rPr lang="zh-CN" altLang="zh-CN">
                <a:ea typeface="宋体" panose="02010600030101010101" pitchFamily="2" charset="-122"/>
              </a:rPr>
              <a:t>假设我们重新安排</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average.c</a:t>
            </a:r>
            <a:r xmlns:a="http://schemas.openxmlformats.org/drawingml/2006/main">
              <a:rPr lang="zh-CN" altLang="zh-CN">
                <a:ea typeface="宋体" panose="02010600030101010101" pitchFamily="2" charset="-122"/>
              </a:rPr>
              <a:t>程序，将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average的定义放在</a:t>
            </a: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在</a:t>
            </a:r>
            <a:r xmlns:a="http://schemas.openxmlformats.org/drawingml/2006/main">
              <a:rPr lang="zh-CN" altLang="zh-CN">
                <a:ea typeface="宋体" panose="02010600030101010101" pitchFamily="2" charset="-122"/>
              </a:rPr>
              <a:t>定义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main之后</a:t>
            </a:r>
            <a:r xmlns:a="http://schemas.openxmlformats.org/drawingml/2006/main">
              <a:rPr lang="zh-CN" altLang="zh-CN">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FE897913-4B5F-08B0-1098-649F39CB952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F6725D9-82D3-2756-6B9B-56A0E6AB673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E8B1A4-4EED-EC48-9EB9-D26763CEA1C9}"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B339BF3-03EE-6232-0A6C-EFCA00866E0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定义和调用函数</a:t>
            </a:r>
          </a:p>
        </p:txBody>
      </p:sp>
      <p:sp>
        <p:nvSpPr>
          <p:cNvPr id="15363" name="Content Placeholder 2">
            <a:extLst>
              <a:ext uri="{FF2B5EF4-FFF2-40B4-BE49-F238E27FC236}">
                <a16:creationId xmlns:a16="http://schemas.microsoft.com/office/drawing/2014/main" id="{EEC1C0A6-B248-490E-5F5C-836B09EDBAFD}"/>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在我们讨论定义函数的正式规则之前，让我们看一下定义函数的三个简单程序。</a:t>
            </a:r>
          </a:p>
        </p:txBody>
      </p:sp>
      <p:sp>
        <p:nvSpPr>
          <p:cNvPr id="4" name="Footer Placeholder 3">
            <a:extLst>
              <a:ext uri="{FF2B5EF4-FFF2-40B4-BE49-F238E27FC236}">
                <a16:creationId xmlns:a16="http://schemas.microsoft.com/office/drawing/2014/main" id="{DCA24625-09C0-9EE8-5630-D8841306CF8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6B3D170-9957-050B-621F-986B62D89D5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270D88-975D-094E-8810-8CB42A5A0D11}"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86BD6D29-A87E-FD68-390F-21EC6601C75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函数声明</a:t>
            </a:r>
          </a:p>
        </p:txBody>
      </p:sp>
      <p:sp>
        <p:nvSpPr>
          <p:cNvPr id="43011" name="Content Placeholder 2">
            <a:extLst>
              <a:ext uri="{FF2B5EF4-FFF2-40B4-BE49-F238E27FC236}">
                <a16:creationId xmlns:a16="http://schemas.microsoft.com/office/drawing/2014/main" id="{DA7C28F8-5DAE-172C-4BDB-4ECE52ED769C}"/>
              </a:ext>
            </a:extLst>
          </p:cNvPr>
          <p:cNvSpPr>
            <a:spLocks noGrp="1"/>
          </p:cNvSpPr>
          <p:nvPr>
            <p:ph idx="1"/>
          </p:nvPr>
        </p:nvSpPr>
        <p:spPr>
          <a:xfrm>
            <a:off x="381000" y="1524000"/>
            <a:ext cx="8382000" cy="4800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双 x, y, z;</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printf("请输入三个数字：");</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scanf("%lf%lf%lf", &amp;x, &amp;y, &amp;z);</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printf("%g 和 %g 的平均值：%g\n", x, y, average(x, y));</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printf("%g 和 %g 的平均值：%g\n", y, z, average(y, z));</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printf("%g 和 %g 的平均值：%g\n", x, z, average(x, z));</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双平均（双a，双b）</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(a + b) / 2;</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02E37CB-3286-50E7-93DE-69802050DDF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39D4099-5D1D-CA99-BE43-05A1942F78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769541-5B74-A440-873C-BF05A2A35E93}"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9DDD32E-95DF-F3CC-C184-6DED3407530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函数声明</a:t>
            </a:r>
          </a:p>
        </p:txBody>
      </p:sp>
      <p:sp>
        <p:nvSpPr>
          <p:cNvPr id="44035" name="Content Placeholder 2">
            <a:extLst>
              <a:ext uri="{FF2B5EF4-FFF2-40B4-BE49-F238E27FC236}">
                <a16:creationId xmlns:a16="http://schemas.microsoft.com/office/drawing/2014/main" id="{CB7AFE1A-8FD6-8001-831F-BAC6D008931E}"/>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当编译器</a:t>
            </a:r>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main中遇到第一次调用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average时</a:t>
            </a:r>
            <a:r xmlns:a="http://schemas.openxmlformats.org/drawingml/2006/main">
              <a:rPr lang="zh-CN" altLang="zh-CN">
                <a:ea typeface="宋体" panose="02010600030101010101" pitchFamily="2" charset="-122"/>
              </a:rPr>
              <a:t>，它没有关于该函数的信息。</a:t>
            </a:r>
          </a:p>
          <a:p>
            <a:r xmlns:a="http://schemas.openxmlformats.org/drawingml/2006/main">
              <a:rPr lang="zh-CN" altLang="zh-CN">
                <a:ea typeface="宋体" panose="02010600030101010101" pitchFamily="2" charset="-122"/>
              </a:rPr>
              <a:t>编译器不会产生错误消息，而是假定</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a:t>
            </a:r>
            <a:r xmlns:a="http://schemas.openxmlformats.org/drawingml/2006/main">
              <a:rPr lang="zh-CN" altLang="zh-CN">
                <a:ea typeface="宋体" panose="02010600030101010101" pitchFamily="2" charset="-122"/>
              </a:rPr>
              <a:t>返回一个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值。</a:t>
            </a:r>
          </a:p>
          <a:p>
            <a:r xmlns:a="http://schemas.openxmlformats.org/drawingml/2006/main">
              <a:rPr lang="zh-CN" altLang="zh-CN">
                <a:ea typeface="宋体" panose="02010600030101010101" pitchFamily="2" charset="-122"/>
              </a:rPr>
              <a:t>我们说编译器创建了函数的</a:t>
            </a:r>
            <a:r xmlns:a="http://schemas.openxmlformats.org/drawingml/2006/main">
              <a:rPr lang="zh-CN" altLang="zh-CN" b="1" i="1">
                <a:ea typeface="宋体" panose="02010600030101010101" pitchFamily="2" charset="-122"/>
              </a:rPr>
              <a:t>隐式声明</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7341AB05-9EF8-B97C-6AC1-44D0058A745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C89CBD9-7BF1-95E6-3246-0C3A31C363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1472C8-ED2E-AE42-8581-338364A12373}"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CDEFC8A-D73C-0743-8CE0-246528D5A3F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函数声明</a:t>
            </a:r>
          </a:p>
        </p:txBody>
      </p:sp>
      <p:sp>
        <p:nvSpPr>
          <p:cNvPr id="45059" name="Content Placeholder 2">
            <a:extLst>
              <a:ext uri="{FF2B5EF4-FFF2-40B4-BE49-F238E27FC236}">
                <a16:creationId xmlns:a16="http://schemas.microsoft.com/office/drawing/2014/main" id="{38F3FA0A-E17B-039B-3D14-21FB0CCA2A5B}"/>
              </a:ext>
            </a:extLst>
          </p:cNvPr>
          <p:cNvSpPr>
            <a:spLocks noGrp="1"/>
          </p:cNvSpPr>
          <p:nvPr>
            <p:ph idx="1"/>
          </p:nvPr>
        </p:nvSpPr>
        <p:spPr/>
        <p:txBody>
          <a:bodyPr/>
          <a:lstStyle/>
          <a:p>
            <a:r xmlns:a="http://schemas.openxmlformats.org/drawingml/2006/main">
              <a:rPr lang="zh-CN" altLang="zh-CN">
                <a:ea typeface="宋体" panose="02010600030101010101" pitchFamily="2" charset="-122"/>
              </a:rPr>
              <a:t>编译器无法检查我们是否</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平均传递</a:t>
            </a:r>
            <a:r xmlns:a="http://schemas.openxmlformats.org/drawingml/2006/main">
              <a:rPr lang="zh-CN" altLang="zh-CN">
                <a:ea typeface="宋体" panose="02010600030101010101" pitchFamily="2" charset="-122"/>
              </a:rPr>
              <a:t>了正确数量的参数以及参数是否具有正确的类型。</a:t>
            </a:r>
          </a:p>
          <a:p>
            <a:r xmlns:a="http://schemas.openxmlformats.org/drawingml/2006/main">
              <a:rPr lang="zh-CN" altLang="zh-CN">
                <a:ea typeface="宋体" panose="02010600030101010101" pitchFamily="2" charset="-122"/>
              </a:rPr>
              <a:t>相反，它执行默认参数提升并希望获得最好的结果。</a:t>
            </a:r>
          </a:p>
          <a:p>
            <a:r xmlns:a="http://schemas.openxmlformats.org/drawingml/2006/main">
              <a:rPr lang="zh-CN" altLang="zh-CN">
                <a:ea typeface="宋体" panose="02010600030101010101" pitchFamily="2" charset="-122"/>
              </a:rPr>
              <a:t>当它在程序后面遇到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average的定义时</a:t>
            </a:r>
            <a:r xmlns:a="http://schemas.openxmlformats.org/drawingml/2006/main">
              <a:rPr lang="zh-CN" altLang="zh-CN">
                <a:ea typeface="宋体" panose="02010600030101010101" pitchFamily="2" charset="-122"/>
              </a:rPr>
              <a:t>，编译器注意到函数的返回类型实际上是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 </a:t>
            </a:r>
            <a:r xmlns:a="http://schemas.openxmlformats.org/drawingml/2006/main">
              <a:rPr lang="zh-CN" altLang="zh-CN">
                <a:ea typeface="宋体" panose="02010600030101010101" pitchFamily="2" charset="-122"/>
              </a:rPr>
              <a:t>，而不是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a:ea typeface="宋体" panose="02010600030101010101" pitchFamily="2" charset="-122"/>
              </a:rPr>
              <a:t>，因此我们会收到一条错误消息。</a:t>
            </a:r>
          </a:p>
        </p:txBody>
      </p:sp>
      <p:sp>
        <p:nvSpPr>
          <p:cNvPr id="4" name="Footer Placeholder 3">
            <a:extLst>
              <a:ext uri="{FF2B5EF4-FFF2-40B4-BE49-F238E27FC236}">
                <a16:creationId xmlns:a16="http://schemas.microsoft.com/office/drawing/2014/main" id="{FC3A4256-25F3-0BDD-6AB6-9357BE9F7FF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9CFB8F5-B08D-0B35-643A-0B852ED8E7C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A97048-BC92-9147-A2E9-295A81D74076}"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CE29DF0-3E0D-B4B7-5F65-188930D2342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函数声明</a:t>
            </a:r>
          </a:p>
        </p:txBody>
      </p:sp>
      <p:sp>
        <p:nvSpPr>
          <p:cNvPr id="46083" name="Content Placeholder 2">
            <a:extLst>
              <a:ext uri="{FF2B5EF4-FFF2-40B4-BE49-F238E27FC236}">
                <a16:creationId xmlns:a16="http://schemas.microsoft.com/office/drawing/2014/main" id="{24ECAA7A-B674-EDBF-812A-AA52F5EE4BE9}"/>
              </a:ext>
            </a:extLst>
          </p:cNvPr>
          <p:cNvSpPr>
            <a:spLocks noGrp="1"/>
          </p:cNvSpPr>
          <p:nvPr>
            <p:ph idx="1"/>
          </p:nvPr>
        </p:nvSpPr>
        <p:spPr/>
        <p:txBody>
          <a:bodyPr/>
          <a:lstStyle/>
          <a:p>
            <a:r xmlns:a="http://schemas.openxmlformats.org/drawingml/2006/main">
              <a:rPr lang="zh-CN" altLang="zh-CN">
                <a:ea typeface="宋体" panose="02010600030101010101" pitchFamily="2" charset="-122"/>
              </a:rPr>
              <a:t>避免定义前调用问题的一种方法是安排程序，使每个函数的定义在其所有调用之前。</a:t>
            </a:r>
          </a:p>
          <a:p>
            <a:r xmlns:a="http://schemas.openxmlformats.org/drawingml/2006/main">
              <a:rPr lang="zh-CN" altLang="zh-CN">
                <a:ea typeface="宋体" panose="02010600030101010101" pitchFamily="2" charset="-122"/>
              </a:rPr>
              <a:t>不幸的是，这种安排并不总是存在。</a:t>
            </a:r>
          </a:p>
          <a:p>
            <a:r xmlns:a="http://schemas.openxmlformats.org/drawingml/2006/main">
              <a:rPr lang="zh-CN" altLang="zh-CN">
                <a:ea typeface="宋体" panose="02010600030101010101" pitchFamily="2" charset="-122"/>
              </a:rPr>
              <a:t>即使这样做，它也可能通过将其函数定义置于不自然的顺序中而使程序更难理解。</a:t>
            </a:r>
          </a:p>
        </p:txBody>
      </p:sp>
      <p:sp>
        <p:nvSpPr>
          <p:cNvPr id="4" name="Footer Placeholder 3">
            <a:extLst>
              <a:ext uri="{FF2B5EF4-FFF2-40B4-BE49-F238E27FC236}">
                <a16:creationId xmlns:a16="http://schemas.microsoft.com/office/drawing/2014/main" id="{D5E34C24-D923-4E17-B5FC-4043494805F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A798E78-1BBF-B750-4201-EBEE8E99E93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B3E5E0-0A3D-8B41-8C68-C9064C684586}"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1C5439AC-C45E-8CA9-1809-A3564080665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函数声明</a:t>
            </a:r>
          </a:p>
        </p:txBody>
      </p:sp>
      <p:sp>
        <p:nvSpPr>
          <p:cNvPr id="47107" name="Content Placeholder 2">
            <a:extLst>
              <a:ext uri="{FF2B5EF4-FFF2-40B4-BE49-F238E27FC236}">
                <a16:creationId xmlns:a16="http://schemas.microsoft.com/office/drawing/2014/main" id="{352ACF89-27F8-95F7-00D2-86BBC71A40BD}"/>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幸运的是，C 提供了一个更好的解决方案：在调用每个函数之前声明它。</a:t>
            </a:r>
          </a:p>
          <a:p>
            <a:r xmlns:a="http://schemas.openxmlformats.org/drawingml/2006/main">
              <a:rPr lang="zh-CN" altLang="zh-CN" sz="2600" b="1" i="1">
                <a:ea typeface="宋体" panose="02010600030101010101" pitchFamily="2" charset="-122"/>
              </a:rPr>
              <a:t>函数声明为编译器提供了</a:t>
            </a:r>
            <a:r xmlns:a="http://schemas.openxmlformats.org/drawingml/2006/main">
              <a:rPr lang="zh-CN" altLang="zh-CN" sz="2600">
                <a:ea typeface="宋体" panose="02010600030101010101" pitchFamily="2" charset="-122"/>
              </a:rPr>
              <a:t>对</a:t>
            </a:r>
            <a:r xmlns:a="http://schemas.openxmlformats.org/drawingml/2006/main">
              <a:rPr lang="zh-CN" altLang="zh-CN" sz="2600">
                <a:ea typeface="宋体" panose="02010600030101010101" pitchFamily="2" charset="-122"/>
              </a:rPr>
              <a:t>函数的简要介绍，该函数的完整定义将在稍后出现。</a:t>
            </a:r>
          </a:p>
          <a:p>
            <a:r xmlns:a="http://schemas.openxmlformats.org/drawingml/2006/main">
              <a:rPr lang="zh-CN" altLang="zh-CN" sz="2600">
                <a:ea typeface="宋体" panose="02010600030101010101" pitchFamily="2" charset="-122"/>
              </a:rPr>
              <a:t>函数声明的一般形式：</a:t>
            </a:r>
          </a:p>
          <a:p>
            <a:pPr xmlns:a="http://schemas.openxmlformats.org/drawingml/2006/main">
              <a:lnSpc>
                <a:spcPct val="80000"/>
              </a:lnSpc>
              <a:spcBef>
                <a:spcPts val="1200"/>
              </a:spcBef>
              <a:buFontTx/>
              <a:buNone/>
            </a:pPr>
            <a:r xmlns:a="http://schemas.openxmlformats.org/drawingml/2006/main">
              <a:rPr lang="zh-CN" altLang="zh-CN" sz="2200" i="1">
                <a:ea typeface="宋体" panose="02010600030101010101" pitchFamily="2" charset="-122"/>
              </a:rPr>
              <a:t>返回型</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i="1">
                <a:ea typeface="宋体" panose="02010600030101010101" pitchFamily="2" charset="-122"/>
              </a:rPr>
              <a:t>函数名</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200" i="1">
                <a:ea typeface="宋体" panose="02010600030101010101" pitchFamily="2" charset="-122"/>
              </a:rPr>
              <a:t>参数</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ea typeface="宋体" panose="02010600030101010101" pitchFamily="2" charset="-122"/>
              </a:rPr>
              <a:t>函数的声明必须与函数的定义一致。</a:t>
            </a:r>
          </a:p>
          <a:p>
            <a:r xmlns:a="http://schemas.openxmlformats.org/drawingml/2006/main">
              <a:rPr lang="zh-CN" altLang="zh-CN" sz="2600">
                <a:ea typeface="宋体" panose="02010600030101010101" pitchFamily="2" charset="-122"/>
              </a:rPr>
              <a:t>这是添加了</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平均值</a:t>
            </a:r>
            <a:r xmlns:a="http://schemas.openxmlformats.org/drawingml/2006/main">
              <a:rPr lang="zh-CN" altLang="zh-CN" sz="2600">
                <a:ea typeface="宋体" panose="02010600030101010101" pitchFamily="2" charset="-122"/>
              </a:rPr>
              <a:t>声明的</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average.c程序</a:t>
            </a:r>
            <a:r xmlns:a="http://schemas.openxmlformats.org/drawingml/2006/main">
              <a:rPr lang="zh-CN" altLang="zh-CN" sz="2600">
                <a:ea typeface="宋体" panose="02010600030101010101" pitchFamily="2" charset="-122"/>
              </a:rPr>
              <a:t>。</a:t>
            </a:r>
          </a:p>
        </p:txBody>
      </p:sp>
      <p:sp>
        <p:nvSpPr>
          <p:cNvPr id="4" name="Footer Placeholder 3">
            <a:extLst>
              <a:ext uri="{FF2B5EF4-FFF2-40B4-BE49-F238E27FC236}">
                <a16:creationId xmlns:a16="http://schemas.microsoft.com/office/drawing/2014/main" id="{B56B363B-955D-4906-37A4-D2BF0AF1348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391F38-5B86-9B58-9DC5-78702FF47C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DEACDA-4EBB-1C46-A631-2ADF3CA43CDC}"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601D0AB2-0A74-7A3D-8FD1-0C5AC551C59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函数声明</a:t>
            </a:r>
          </a:p>
        </p:txBody>
      </p:sp>
      <p:sp>
        <p:nvSpPr>
          <p:cNvPr id="48131" name="Content Placeholder 2">
            <a:extLst>
              <a:ext uri="{FF2B5EF4-FFF2-40B4-BE49-F238E27FC236}">
                <a16:creationId xmlns:a16="http://schemas.microsoft.com/office/drawing/2014/main" id="{9606F264-E1EA-13B5-0036-2E4D4CEE52E0}"/>
              </a:ext>
            </a:extLst>
          </p:cNvPr>
          <p:cNvSpPr>
            <a:spLocks noGrp="1"/>
          </p:cNvSpPr>
          <p:nvPr>
            <p:ph idx="1"/>
          </p:nvPr>
        </p:nvSpPr>
        <p:spPr>
          <a:xfrm>
            <a:off x="381000" y="1524000"/>
            <a:ext cx="8382000" cy="4800600"/>
          </a:xfrm>
        </p:spPr>
        <p:txBody>
          <a:bodyPr/>
          <a:lstStyle/>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双平均（双a，双b）； /* 宣言 */</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双 x, y, z;</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printf("请输入三个数字：");</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scanf("%lf%lf%lf", &amp;x, &amp;y, &amp;z);</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printf("%g 和 %g 的平均值：%g\n", x, y, average(x, y));</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printf("%g 和 %g 的平均值：%g\n", y, z, average(y, z));</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printf("%g 和 %g 的平均值：%g\n", x, z, average(x, z));</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double average(double a, double b) /* 定义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(a + b) / 2;</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6AB1613-9163-4FAE-9686-24AE220DADC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DC9DD4D-E7E8-311A-7E7D-6016E4E013D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7F6CAE-6B67-3240-8605-45CC21EDBCE5}"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3267788E-96F1-ACA9-3A0A-FC0F4E4138F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函数声明</a:t>
            </a:r>
          </a:p>
        </p:txBody>
      </p:sp>
      <p:sp>
        <p:nvSpPr>
          <p:cNvPr id="49155" name="Content Placeholder 2">
            <a:extLst>
              <a:ext uri="{FF2B5EF4-FFF2-40B4-BE49-F238E27FC236}">
                <a16:creationId xmlns:a16="http://schemas.microsoft.com/office/drawing/2014/main" id="{7169C331-9DB4-77A4-5D04-AF6E8D2AD739}"/>
              </a:ext>
            </a:extLst>
          </p:cNvPr>
          <p:cNvSpPr>
            <a:spLocks noGrp="1"/>
          </p:cNvSpPr>
          <p:nvPr>
            <p:ph idx="1"/>
          </p:nvPr>
        </p:nvSpPr>
        <p:spPr/>
        <p:txBody>
          <a:bodyPr/>
          <a:lstStyle/>
          <a:p>
            <a:r xmlns:a="http://schemas.openxmlformats.org/drawingml/2006/main">
              <a:rPr lang="zh-CN" altLang="zh-CN">
                <a:ea typeface="宋体" panose="02010600030101010101" pitchFamily="2" charset="-122"/>
              </a:rPr>
              <a:t>我们正在讨论的那种函数声明被称为</a:t>
            </a:r>
            <a:r xmlns:a="http://schemas.openxmlformats.org/drawingml/2006/main">
              <a:rPr lang="zh-CN" altLang="zh-CN" b="1" i="1">
                <a:ea typeface="宋体" panose="02010600030101010101" pitchFamily="2" charset="-122"/>
              </a:rPr>
              <a:t>函数原型。</a:t>
            </a:r>
            <a:r xmlns:a="http://schemas.openxmlformats.org/drawingml/2006/main">
              <a:rPr lang="zh-CN" altLang="zh-CN">
                <a:ea typeface="宋体" panose="02010600030101010101" pitchFamily="2" charset="-122"/>
              </a:rPr>
              <a:t> </a:t>
            </a:r>
          </a:p>
          <a:p>
            <a:r xmlns:a="http://schemas.openxmlformats.org/drawingml/2006/main">
              <a:rPr lang="zh-CN" altLang="zh-CN">
                <a:ea typeface="宋体" panose="02010600030101010101" pitchFamily="2" charset="-122"/>
              </a:rPr>
              <a:t>C 也有旧式的函数声明，其中括号是空的。</a:t>
            </a:r>
          </a:p>
          <a:p>
            <a:r xmlns:a="http://schemas.openxmlformats.org/drawingml/2006/main">
              <a:rPr lang="zh-CN" altLang="zh-CN">
                <a:ea typeface="宋体" panose="02010600030101010101" pitchFamily="2" charset="-122"/>
              </a:rPr>
              <a:t>函数原型不必指定函数参数的名称，只要它们的类型存在：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双平均（双，双）；</a:t>
            </a:r>
          </a:p>
          <a:p>
            <a:r xmlns:a="http://schemas.openxmlformats.org/drawingml/2006/main">
              <a:rPr lang="zh-CN" altLang="zh-CN">
                <a:ea typeface="宋体" panose="02010600030101010101" pitchFamily="2" charset="-122"/>
              </a:rPr>
              <a:t>通常最好不要省略参数名称。</a:t>
            </a:r>
          </a:p>
        </p:txBody>
      </p:sp>
      <p:sp>
        <p:nvSpPr>
          <p:cNvPr id="4" name="Footer Placeholder 3">
            <a:extLst>
              <a:ext uri="{FF2B5EF4-FFF2-40B4-BE49-F238E27FC236}">
                <a16:creationId xmlns:a16="http://schemas.microsoft.com/office/drawing/2014/main" id="{3E5C6B90-3EDD-83D8-94BF-3E6DA77A81A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22AA9DB-01C5-B061-C55E-4721553DF28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1F54DA-2934-E949-B8B2-9E1779AD742B}"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93FEC4B-8912-F753-FFD5-6BAE5664DEC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函数声明</a:t>
            </a:r>
          </a:p>
        </p:txBody>
      </p:sp>
      <p:sp>
        <p:nvSpPr>
          <p:cNvPr id="50179" name="Content Placeholder 2">
            <a:extLst>
              <a:ext uri="{FF2B5EF4-FFF2-40B4-BE49-F238E27FC236}">
                <a16:creationId xmlns:a16="http://schemas.microsoft.com/office/drawing/2014/main" id="{5043D9AF-7060-5BCC-A23C-3223467D90B7}"/>
              </a:ext>
            </a:extLst>
          </p:cNvPr>
          <p:cNvSpPr>
            <a:spLocks noGrp="1"/>
          </p:cNvSpPr>
          <p:nvPr>
            <p:ph idx="1"/>
          </p:nvPr>
        </p:nvSpPr>
        <p:spPr/>
        <p:txBody>
          <a:bodyPr/>
          <a:lstStyle/>
          <a:p>
            <a:r xmlns:a="http://schemas.openxmlformats.org/drawingml/2006/main">
              <a:rPr lang="zh-CN" altLang="zh-CN">
                <a:ea typeface="宋体" panose="02010600030101010101" pitchFamily="2" charset="-122"/>
              </a:rPr>
              <a:t>C99 采用了这样的规则，即在函数的任何调用之前必须存在函数的声明或定义。</a:t>
            </a:r>
          </a:p>
          <a:p>
            <a:r xmlns:a="http://schemas.openxmlformats.org/drawingml/2006/main">
              <a:rPr lang="zh-CN" altLang="zh-CN">
                <a:ea typeface="宋体" panose="02010600030101010101" pitchFamily="2" charset="-122"/>
              </a:rPr>
              <a:t>调用编译器尚未看到其声明或定义的函数是错误的。</a:t>
            </a:r>
          </a:p>
        </p:txBody>
      </p:sp>
      <p:sp>
        <p:nvSpPr>
          <p:cNvPr id="4" name="Footer Placeholder 3">
            <a:extLst>
              <a:ext uri="{FF2B5EF4-FFF2-40B4-BE49-F238E27FC236}">
                <a16:creationId xmlns:a16="http://schemas.microsoft.com/office/drawing/2014/main" id="{527CA8AB-A510-B432-2D97-7B99BC13F6B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95D37D8-7A9C-EBDC-6B5B-B291D2A3FA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54CEF7-0A8F-0447-BE90-A4EA01EC4EF1}"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63000223-B87F-86A9-7006-2B91E9D1C52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论据</a:t>
            </a:r>
          </a:p>
        </p:txBody>
      </p:sp>
      <p:sp>
        <p:nvSpPr>
          <p:cNvPr id="51203" name="Content Placeholder 2">
            <a:extLst>
              <a:ext uri="{FF2B5EF4-FFF2-40B4-BE49-F238E27FC236}">
                <a16:creationId xmlns:a16="http://schemas.microsoft.com/office/drawing/2014/main" id="{36D2E10B-7D55-248A-37FB-7A616A7D206A}"/>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 C 中，参数是</a:t>
            </a:r>
            <a:r xmlns:a="http://schemas.openxmlformats.org/drawingml/2006/main">
              <a:rPr lang="zh-CN" altLang="zh-CN" b="1" i="1">
                <a:ea typeface="宋体" panose="02010600030101010101" pitchFamily="2" charset="-122"/>
              </a:rPr>
              <a:t>按值传递的：</a:t>
            </a:r>
            <a:r xmlns:a="http://schemas.openxmlformats.org/drawingml/2006/main">
              <a:rPr lang="zh-CN" altLang="zh-CN">
                <a:ea typeface="宋体" panose="02010600030101010101" pitchFamily="2" charset="-122"/>
              </a:rPr>
              <a:t>当一个函数被调用时，每个参数都会被计算，并将其值分配给相应的参数。</a:t>
            </a:r>
          </a:p>
          <a:p>
            <a:r xmlns:a="http://schemas.openxmlformats.org/drawingml/2006/main">
              <a:rPr lang="zh-CN" altLang="zh-CN">
                <a:ea typeface="宋体" panose="02010600030101010101" pitchFamily="2" charset="-122"/>
              </a:rPr>
              <a:t>由于参数包含参数值的副本，因此在函数执行期间对参数所做的任何更改都不会影响参数。</a:t>
            </a:r>
          </a:p>
        </p:txBody>
      </p:sp>
      <p:sp>
        <p:nvSpPr>
          <p:cNvPr id="4" name="Footer Placeholder 3">
            <a:extLst>
              <a:ext uri="{FF2B5EF4-FFF2-40B4-BE49-F238E27FC236}">
                <a16:creationId xmlns:a16="http://schemas.microsoft.com/office/drawing/2014/main" id="{8972BFD8-849D-7899-577D-AEA55994213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7815FFF-D6C3-73E0-C29A-860FD125AF1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19EE2A-9936-8848-B359-E6C5C2474D23}"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0D8DC062-42F6-25F9-4984-92DA980E0E1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论据</a:t>
            </a:r>
          </a:p>
        </p:txBody>
      </p:sp>
      <p:sp>
        <p:nvSpPr>
          <p:cNvPr id="52227" name="Content Placeholder 2">
            <a:extLst>
              <a:ext uri="{FF2B5EF4-FFF2-40B4-BE49-F238E27FC236}">
                <a16:creationId xmlns:a16="http://schemas.microsoft.com/office/drawing/2014/main" id="{5108C4E5-AB9D-2D8B-05E5-E279FD78864A}"/>
              </a:ext>
            </a:extLst>
          </p:cNvPr>
          <p:cNvSpPr>
            <a:spLocks noGrp="1"/>
          </p:cNvSpPr>
          <p:nvPr>
            <p:ph idx="1"/>
          </p:nvPr>
        </p:nvSpPr>
        <p:spPr/>
        <p:txBody>
          <a:bodyPr/>
          <a:lstStyle/>
          <a:p>
            <a:r xmlns:a="http://schemas.openxmlformats.org/drawingml/2006/main">
              <a:rPr lang="zh-CN" altLang="zh-CN">
                <a:ea typeface="宋体" panose="02010600030101010101" pitchFamily="2" charset="-122"/>
              </a:rPr>
              <a:t>参数按值传递的事实既有优点也有缺点。</a:t>
            </a:r>
          </a:p>
          <a:p>
            <a:r xmlns:a="http://schemas.openxmlformats.org/drawingml/2006/main">
              <a:rPr lang="zh-CN" altLang="zh-CN">
                <a:ea typeface="宋体" panose="02010600030101010101" pitchFamily="2" charset="-122"/>
              </a:rPr>
              <a:t>由于可以在不影响相应参数的情况下修改参数，因此我们可以将参数用作函数中的变量，从而减少所需的真正变量的数量。</a:t>
            </a:r>
          </a:p>
        </p:txBody>
      </p:sp>
      <p:sp>
        <p:nvSpPr>
          <p:cNvPr id="4" name="Footer Placeholder 3">
            <a:extLst>
              <a:ext uri="{FF2B5EF4-FFF2-40B4-BE49-F238E27FC236}">
                <a16:creationId xmlns:a16="http://schemas.microsoft.com/office/drawing/2014/main" id="{38701D8F-2388-337D-D9E3-40096B62A58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A0F3D83-F905-2A74-D2B7-FFCC0D978B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71924D-FBBB-2545-AA2C-4442CF387AF7}"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81D8172-0CF5-1F77-3BA7-D0C939B9672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程序：计算平均值</a:t>
            </a:r>
          </a:p>
        </p:txBody>
      </p:sp>
      <p:sp>
        <p:nvSpPr>
          <p:cNvPr id="16387" name="Content Placeholder 2">
            <a:extLst>
              <a:ext uri="{FF2B5EF4-FFF2-40B4-BE49-F238E27FC236}">
                <a16:creationId xmlns:a16="http://schemas.microsoft.com/office/drawing/2014/main" id="{921B00EE-DE9B-7E48-8C58-3BF0CF7C5043}"/>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average的函数</a:t>
            </a:r>
            <a:r xmlns:a="http://schemas.openxmlformats.org/drawingml/2006/main">
              <a:rPr lang="zh-CN" altLang="zh-CN">
                <a:ea typeface="宋体" panose="02010600030101010101" pitchFamily="2" charset="-122"/>
              </a:rPr>
              <a:t>，用于计算两个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双精度</a:t>
            </a:r>
            <a:r xmlns:a="http://schemas.openxmlformats.org/drawingml/2006/main">
              <a:rPr lang="zh-CN" altLang="zh-CN">
                <a:ea typeface="宋体" panose="02010600030101010101" pitchFamily="2" charset="-122"/>
              </a:rPr>
              <a:t>值的平均值：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双平均（双a，双b）</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 (a + b) / 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开头</a:t>
            </a:r>
            <a:r xmlns:a="http://schemas.openxmlformats.org/drawingml/2006/main">
              <a:rPr lang="zh-CN" altLang="zh-CN">
                <a:ea typeface="宋体" panose="02010600030101010101" pitchFamily="2" charset="-122"/>
              </a:rPr>
              <a:t>的单词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a:t>
            </a:r>
            <a:r xmlns:a="http://schemas.openxmlformats.org/drawingml/2006/main">
              <a:rPr lang="zh-CN" altLang="zh-CN">
                <a:ea typeface="宋体" panose="02010600030101010101" pitchFamily="2" charset="-122"/>
              </a:rPr>
              <a:t>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average的</a:t>
            </a:r>
            <a:r xmlns:a="http://schemas.openxmlformats.org/drawingml/2006/main">
              <a:rPr lang="zh-CN" altLang="zh-CN" b="1" i="1">
                <a:ea typeface="宋体" panose="02010600030101010101" pitchFamily="2" charset="-122"/>
              </a:rPr>
              <a:t>返回类型</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标识符</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 </a:t>
            </a:r>
            <a:r xmlns:a="http://schemas.openxmlformats.org/drawingml/2006/main">
              <a:rPr lang="zh-CN" altLang="zh-CN">
                <a:ea typeface="宋体" panose="02010600030101010101" pitchFamily="2" charset="-122"/>
              </a:rPr>
              <a:t>（函数的</a:t>
            </a:r>
            <a:r xmlns:a="http://schemas.openxmlformats.org/drawingml/2006/main">
              <a:rPr lang="zh-CN" altLang="zh-CN" b="1" i="1">
                <a:ea typeface="宋体" panose="02010600030101010101" pitchFamily="2" charset="-122"/>
              </a:rPr>
              <a:t>参数）表示调用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a:t>
            </a:r>
            <a:r xmlns:a="http://schemas.openxmlformats.org/drawingml/2006/main">
              <a:rPr lang="zh-CN" altLang="zh-CN">
                <a:ea typeface="宋体" panose="02010600030101010101" pitchFamily="2" charset="-122"/>
              </a:rPr>
              <a:t>时将提供的数字</a:t>
            </a:r>
            <a:r xmlns:a="http://schemas.openxmlformats.org/drawingml/2006/main">
              <a:rPr lang="zh-CN"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4A4D7BA-D3B4-ACFB-E33E-760A8DF0EBA7}"/>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3E168B74-8C95-3ABB-5DFB-3132E1B0237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E41B03-A655-8446-8CC2-791E44A8469C}"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F4C185AD-43BC-9A30-611C-AC7F39C474B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论据</a:t>
            </a:r>
          </a:p>
        </p:txBody>
      </p:sp>
      <p:sp>
        <p:nvSpPr>
          <p:cNvPr id="53251" name="Content Placeholder 2">
            <a:extLst>
              <a:ext uri="{FF2B5EF4-FFF2-40B4-BE49-F238E27FC236}">
                <a16:creationId xmlns:a16="http://schemas.microsoft.com/office/drawing/2014/main" id="{B0C78135-61DF-CE77-A701-F7263DEBC311}"/>
              </a:ext>
            </a:extLst>
          </p:cNvPr>
          <p:cNvSpPr>
            <a:spLocks noGrp="1"/>
          </p:cNvSpPr>
          <p:nvPr>
            <p:ph idx="1"/>
          </p:nvPr>
        </p:nvSpPr>
        <p:spPr/>
        <p:txBody>
          <a:bodyPr/>
          <a:lstStyle/>
          <a:p>
            <a:r xmlns:a="http://schemas.openxmlformats.org/drawingml/2006/main">
              <a:rPr lang="zh-CN" altLang="zh-CN">
                <a:ea typeface="宋体" panose="02010600030101010101" pitchFamily="2" charset="-122"/>
              </a:rPr>
              <a:t>考虑以下函数，它将数字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x提高到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n次</a:t>
            </a:r>
            <a:r xmlns:a="http://schemas.openxmlformats.org/drawingml/2006/main">
              <a:rPr lang="zh-CN" altLang="zh-CN">
                <a:ea typeface="宋体" panose="02010600030101010101" pitchFamily="2" charset="-122"/>
              </a:rPr>
              <a:t>幂</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整数幂（整数 x，整数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i, 结果 = 1;</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(i = 1; i &lt;= n;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结果 = 结果 * x;</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返回结果；</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0124FA57-4999-C186-47DF-4A4558B9DB8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F19219D-9C54-84E7-6845-394E1C629C3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EBD013-17E4-B64A-BBD6-018025FC39A6}"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791130CF-CC3C-2770-9C4D-7FCD20C7990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论据</a:t>
            </a:r>
          </a:p>
        </p:txBody>
      </p:sp>
      <p:sp>
        <p:nvSpPr>
          <p:cNvPr id="54275" name="Content Placeholder 2">
            <a:extLst>
              <a:ext uri="{FF2B5EF4-FFF2-40B4-BE49-F238E27FC236}">
                <a16:creationId xmlns:a16="http://schemas.microsoft.com/office/drawing/2014/main" id="{C710DB84-D04D-BA6B-AC46-B331E61CAB96}"/>
              </a:ext>
            </a:extLst>
          </p:cNvPr>
          <p:cNvSpPr>
            <a:spLocks noGrp="1"/>
          </p:cNvSpPr>
          <p:nvPr>
            <p:ph idx="1"/>
          </p:nvPr>
        </p:nvSpPr>
        <p:spPr/>
        <p:txBody>
          <a:bodyPr/>
          <a:lstStyle/>
          <a:p>
            <a:r xmlns:a="http://schemas.openxmlformats.org/drawingml/2006/main">
              <a:rPr lang="zh-CN" altLang="zh-CN">
                <a:ea typeface="宋体" panose="02010600030101010101" pitchFamily="2" charset="-122"/>
              </a:rPr>
              <a:t>由于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是原始指数的</a:t>
            </a:r>
            <a:r xmlns:a="http://schemas.openxmlformats.org/drawingml/2006/main">
              <a:rPr lang="zh-CN" altLang="zh-CN" i="1">
                <a:ea typeface="宋体" panose="02010600030101010101" pitchFamily="2" charset="-122"/>
              </a:rPr>
              <a:t>副本</a:t>
            </a:r>
            <a:r xmlns:a="http://schemas.openxmlformats.org/drawingml/2006/main">
              <a:rPr lang="zh-CN" altLang="zh-CN">
                <a:ea typeface="宋体" panose="02010600030101010101" pitchFamily="2" charset="-122"/>
              </a:rPr>
              <a:t>，因此该函数可以安全地修改它，从而不再需要</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整数幂（整数 x，整数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整数结果 = 1;</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而 (n-- &gt;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结果 = 结果 * x;</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返回结果；</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802689B-674A-A390-DA1B-DA6207C93DD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907B026-D189-E921-924E-CF193848D64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15A9D8-8684-0941-A1FC-1418EDB1E4CE}"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C5A93900-0F72-F30C-EB5B-6B3628F9CC0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论据</a:t>
            </a:r>
          </a:p>
        </p:txBody>
      </p:sp>
      <p:sp>
        <p:nvSpPr>
          <p:cNvPr id="55299" name="Content Placeholder 2">
            <a:extLst>
              <a:ext uri="{FF2B5EF4-FFF2-40B4-BE49-F238E27FC236}">
                <a16:creationId xmlns:a16="http://schemas.microsoft.com/office/drawing/2014/main" id="{B8228840-FE31-5BDD-51F2-DA1E915DEEE9}"/>
              </a:ext>
            </a:extLst>
          </p:cNvPr>
          <p:cNvSpPr>
            <a:spLocks noGrp="1"/>
          </p:cNvSpPr>
          <p:nvPr>
            <p:ph idx="1"/>
          </p:nvPr>
        </p:nvSpPr>
        <p:spPr>
          <a:xfrm>
            <a:off x="685800" y="1524000"/>
            <a:ext cx="7848600" cy="4800600"/>
          </a:xfrm>
        </p:spPr>
        <p:txBody>
          <a:bodyPr/>
          <a:lstStyle/>
          <a:p>
            <a:r xmlns:a="http://schemas.openxmlformats.org/drawingml/2006/main">
              <a:rPr lang="zh-CN" altLang="zh-CN" sz="2500">
                <a:ea typeface="宋体" panose="02010600030101010101" pitchFamily="2" charset="-122"/>
              </a:rPr>
              <a:t>C 对参数按值传递的要求使得编写某些类型的函数变得困难。</a:t>
            </a:r>
          </a:p>
          <a:p>
            <a:r xmlns:a="http://schemas.openxmlformats.org/drawingml/2006/main">
              <a:rPr lang="zh-CN" altLang="zh-CN" sz="2500">
                <a:ea typeface="宋体" panose="02010600030101010101" pitchFamily="2" charset="-122"/>
              </a:rPr>
              <a:t>假设我们需要一个将</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双精度</a:t>
            </a:r>
            <a:r xmlns:a="http://schemas.openxmlformats.org/drawingml/2006/main">
              <a:rPr lang="zh-CN" altLang="zh-CN" sz="2500">
                <a:ea typeface="宋体" panose="02010600030101010101" pitchFamily="2" charset="-122"/>
              </a:rPr>
              <a:t>值分解为整数部分和小数部分的函数。</a:t>
            </a:r>
          </a:p>
          <a:p>
            <a:r xmlns:a="http://schemas.openxmlformats.org/drawingml/2006/main">
              <a:rPr lang="zh-CN" altLang="zh-CN" sz="2500">
                <a:ea typeface="宋体" panose="02010600030101010101" pitchFamily="2" charset="-122"/>
              </a:rPr>
              <a:t>由于函数不能</a:t>
            </a:r>
            <a:r xmlns:a="http://schemas.openxmlformats.org/drawingml/2006/main">
              <a:rPr lang="zh-CN" altLang="zh-CN" sz="2500" i="1">
                <a:ea typeface="宋体" panose="02010600030101010101" pitchFamily="2" charset="-122"/>
              </a:rPr>
              <a:t>返回</a:t>
            </a:r>
            <a:r xmlns:a="http://schemas.openxmlformats.org/drawingml/2006/main">
              <a:rPr lang="zh-CN" altLang="zh-CN" sz="2500">
                <a:ea typeface="宋体" panose="02010600030101010101" pitchFamily="2" charset="-122"/>
              </a:rPr>
              <a:t>两个数字，我们可以尝试将一对变量传递给函数并让它修改它们：</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无效分解（双 x，长 int_part，</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双 frac_part)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3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int_part = (long) x;</a:t>
            </a:r>
          </a:p>
          <a:p>
            <a:pPr xmlns:a="http://schemas.openxmlformats.org/drawingml/2006/main">
              <a:lnSpc>
                <a:spcPct val="80000"/>
              </a:lnSpc>
              <a:spcBef>
                <a:spcPts val="3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frac_part = x - int_part;</a:t>
            </a:r>
          </a:p>
          <a:p>
            <a:pPr xmlns:a="http://schemas.openxmlformats.org/drawingml/2006/main">
              <a:lnSpc>
                <a:spcPct val="80000"/>
              </a:lnSpc>
              <a:spcBef>
                <a:spcPts val="3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B3A78810-5CC9-6260-39CF-87C79D73DCF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03507B5-A0A8-A625-C51A-20C879D5DA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FB09A4-F07B-2141-99DC-826225FD54E3}"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856D43ED-8E4C-8DC7-C1CA-28D75C4BEB8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论据</a:t>
            </a:r>
          </a:p>
        </p:txBody>
      </p:sp>
      <p:sp>
        <p:nvSpPr>
          <p:cNvPr id="56323" name="Content Placeholder 2">
            <a:extLst>
              <a:ext uri="{FF2B5EF4-FFF2-40B4-BE49-F238E27FC236}">
                <a16:creationId xmlns:a16="http://schemas.microsoft.com/office/drawing/2014/main" id="{B63B296C-848E-2697-A4E1-28AD080E2468}"/>
              </a:ext>
            </a:extLst>
          </p:cNvPr>
          <p:cNvSpPr>
            <a:spLocks noGrp="1"/>
          </p:cNvSpPr>
          <p:nvPr>
            <p:ph idx="1"/>
          </p:nvPr>
        </p:nvSpPr>
        <p:spPr/>
        <p:txBody>
          <a:bodyPr/>
          <a:lstStyle/>
          <a:p>
            <a:r xmlns:a="http://schemas.openxmlformats.org/drawingml/2006/main">
              <a:rPr lang="zh-CN" altLang="zh-CN">
                <a:ea typeface="宋体" panose="02010600030101010101" pitchFamily="2" charset="-122"/>
              </a:rPr>
              <a:t>函数调用：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分解（3.14159，i，d）；</a:t>
            </a:r>
          </a:p>
          <a:p>
            <a:r xmlns:a="http://schemas.openxmlformats.org/drawingml/2006/main">
              <a:rPr lang="zh-CN" altLang="zh-CN">
                <a:ea typeface="宋体" panose="02010600030101010101" pitchFamily="2" charset="-122"/>
                <a:cs typeface="Courier New" panose="02070309020205020404" pitchFamily="49" charset="0"/>
              </a:rPr>
              <a:t>不幸的是，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a:ea typeface="宋体" panose="02010600030101010101" pitchFamily="2" charset="-122"/>
              </a:rPr>
              <a:t>不会受到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int_part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frac_part分配的影响</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第 11 章展示了如何使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分解</a:t>
            </a:r>
            <a:r xmlns:a="http://schemas.openxmlformats.org/drawingml/2006/main">
              <a:rPr lang="zh-CN" altLang="zh-CN">
                <a:ea typeface="宋体" panose="02010600030101010101" pitchFamily="2" charset="-122"/>
              </a:rPr>
              <a:t>正确工作。</a:t>
            </a:r>
          </a:p>
        </p:txBody>
      </p:sp>
      <p:sp>
        <p:nvSpPr>
          <p:cNvPr id="4" name="Footer Placeholder 3">
            <a:extLst>
              <a:ext uri="{FF2B5EF4-FFF2-40B4-BE49-F238E27FC236}">
                <a16:creationId xmlns:a16="http://schemas.microsoft.com/office/drawing/2014/main" id="{0444C0DC-2E86-E42B-AEE5-FACB97830F9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7D91A59-AAB6-B4C6-32CE-C7D08F96DE9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AFAFFE-4F43-3D40-9DE1-C0732708A5A2}"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10215664-5B84-78E2-A535-1E61B9C9617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参数转换</a:t>
            </a:r>
          </a:p>
        </p:txBody>
      </p:sp>
      <p:sp>
        <p:nvSpPr>
          <p:cNvPr id="57347" name="Content Placeholder 2">
            <a:extLst>
              <a:ext uri="{FF2B5EF4-FFF2-40B4-BE49-F238E27FC236}">
                <a16:creationId xmlns:a16="http://schemas.microsoft.com/office/drawing/2014/main" id="{25AEC60D-7AD1-61A7-2CE3-B10A1BE49099}"/>
              </a:ext>
            </a:extLst>
          </p:cNvPr>
          <p:cNvSpPr>
            <a:spLocks noGrp="1"/>
          </p:cNvSpPr>
          <p:nvPr>
            <p:ph idx="1"/>
          </p:nvPr>
        </p:nvSpPr>
        <p:spPr/>
        <p:txBody>
          <a:bodyPr/>
          <a:lstStyle/>
          <a:p>
            <a:r xmlns:a="http://schemas.openxmlformats.org/drawingml/2006/main">
              <a:rPr lang="zh-CN" altLang="zh-CN">
                <a:ea typeface="宋体" panose="02010600030101010101" pitchFamily="2" charset="-122"/>
              </a:rPr>
              <a:t>C 允许参数类型与参数类型不匹配的函数调用。</a:t>
            </a:r>
          </a:p>
          <a:p>
            <a:r xmlns:a="http://schemas.openxmlformats.org/drawingml/2006/main">
              <a:rPr lang="zh-CN" altLang="zh-CN">
                <a:ea typeface="宋体" panose="02010600030101010101" pitchFamily="2" charset="-122"/>
              </a:rPr>
              <a:t>控制参数如何转换的规则取决于编译器在调用之前是否已经看到函数的原型（或函数的完整定义）。</a:t>
            </a:r>
          </a:p>
        </p:txBody>
      </p:sp>
      <p:sp>
        <p:nvSpPr>
          <p:cNvPr id="4" name="Footer Placeholder 3">
            <a:extLst>
              <a:ext uri="{FF2B5EF4-FFF2-40B4-BE49-F238E27FC236}">
                <a16:creationId xmlns:a16="http://schemas.microsoft.com/office/drawing/2014/main" id="{E4A8EA28-323A-AD54-7D1E-FC60AEB18E7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466074B-19CC-17F1-F2DC-3A9CB5509D9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31D6AF-612F-084D-8A89-71BCC692D2B9}"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2EA2A153-0BB7-8C41-24D2-3135F650EBA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参数转换</a:t>
            </a:r>
          </a:p>
        </p:txBody>
      </p:sp>
      <p:sp>
        <p:nvSpPr>
          <p:cNvPr id="58371" name="Content Placeholder 2">
            <a:extLst>
              <a:ext uri="{FF2B5EF4-FFF2-40B4-BE49-F238E27FC236}">
                <a16:creationId xmlns:a16="http://schemas.microsoft.com/office/drawing/2014/main" id="{8E52217C-DB17-F2DE-26AD-8BFD1A8A971C}"/>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编译器在调用之前遇到了原型。</a:t>
            </a:r>
          </a:p>
          <a:p>
            <a:r xmlns:a="http://schemas.openxmlformats.org/drawingml/2006/main">
              <a:rPr lang="zh-CN" altLang="zh-CN">
                <a:ea typeface="宋体" panose="02010600030101010101" pitchFamily="2" charset="-122"/>
              </a:rPr>
              <a:t>每个参数的值都隐式转换为相应参数的类型，就像通过赋值一样。</a:t>
            </a:r>
          </a:p>
          <a:p>
            <a:r xmlns:a="http://schemas.openxmlformats.org/drawingml/2006/main">
              <a:rPr lang="zh-CN" altLang="zh-CN">
                <a:ea typeface="宋体" panose="02010600030101010101" pitchFamily="2" charset="-122"/>
              </a:rPr>
              <a:t>示例：如果将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参数传递给期望为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double的函数，则</a:t>
            </a:r>
            <a:r xmlns:a="http://schemas.openxmlformats.org/drawingml/2006/main">
              <a:rPr lang="zh-CN" altLang="zh-CN">
                <a:ea typeface="宋体" panose="02010600030101010101" pitchFamily="2" charset="-122"/>
              </a:rPr>
              <a:t>该参数将自动转换为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23877EF2-0FF8-370C-054A-DFDFD706719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D7D859C-AB82-4AA8-743A-96FC6272FD3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64501C-4316-F746-AD39-B989AA55C1DA}"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CE1BC6CD-2354-73B8-7983-BF87B673786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参数转换</a:t>
            </a:r>
          </a:p>
        </p:txBody>
      </p:sp>
      <p:sp>
        <p:nvSpPr>
          <p:cNvPr id="3" name="Content Placeholder 2">
            <a:extLst>
              <a:ext uri="{FF2B5EF4-FFF2-40B4-BE49-F238E27FC236}">
                <a16:creationId xmlns:a16="http://schemas.microsoft.com/office/drawing/2014/main" id="{E5DBBEA0-E266-0962-5910-C88D5B3D8831}"/>
              </a:ext>
            </a:extLst>
          </p:cNvPr>
          <p:cNvSpPr>
            <a:spLocks noGrp="1"/>
          </p:cNvSpPr>
          <p:nvPr>
            <p:ph idx="1"/>
          </p:nvPr>
        </p:nvSpPr>
        <p:spPr/>
        <p:txBody>
          <a:bodyPr/>
          <a:lstStyle/>
          <a:p>
            <a:pPr xmlns:a="http://schemas.openxmlformats.org/drawingml/2006/main">
              <a:defRPr/>
            </a:pPr>
            <a:r xmlns:a="http://schemas.openxmlformats.org/drawingml/2006/main">
              <a:rPr lang="zh-CN" b="1" i="1" dirty="0"/>
              <a:t>编译器在调用之前没有遇到原型。</a:t>
            </a:r>
          </a:p>
          <a:p>
            <a:pPr xmlns:a="http://schemas.openxmlformats.org/drawingml/2006/main">
              <a:defRPr/>
            </a:pPr>
            <a:r xmlns:a="http://schemas.openxmlformats.org/drawingml/2006/main">
              <a:rPr lang="zh-CN" dirty="0"/>
              <a:t>编译器执行</a:t>
            </a:r>
            <a:r xmlns:a="http://schemas.openxmlformats.org/drawingml/2006/main">
              <a:rPr lang="zh-CN" b="1" i="1" dirty="0"/>
              <a:t>默认参数提升：</a:t>
            </a:r>
          </a:p>
          <a:p>
            <a:pPr xmlns:a="http://schemas.openxmlformats.org/drawingml/2006/main" lvl="1">
              <a:defRPr/>
            </a:pPr>
            <a:r xmlns:a="http://schemas.openxmlformats.org/drawingml/2006/main">
              <a:rPr lang="zh-CN" dirty="0">
                <a:latin typeface="Courier New" pitchFamily="49" charset="0"/>
                <a:ea typeface="+mn-ea"/>
                <a:cs typeface="Courier New" pitchFamily="49" charset="0"/>
              </a:rPr>
              <a:t>float</a:t>
            </a:r>
            <a:r xmlns:a="http://schemas.openxmlformats.org/drawingml/2006/main">
              <a:rPr lang="zh-CN" dirty="0">
                <a:ea typeface="+mn-ea"/>
                <a:cs typeface="+mn-cs"/>
              </a:rPr>
              <a:t>参数转换为</a:t>
            </a:r>
            <a:r xmlns:a="http://schemas.openxmlformats.org/drawingml/2006/main">
              <a:rPr lang="zh-CN" dirty="0">
                <a:latin typeface="Courier New" pitchFamily="49" charset="0"/>
                <a:ea typeface="+mn-ea"/>
                <a:cs typeface="Courier New" pitchFamily="49" charset="0"/>
              </a:rPr>
              <a:t>double </a:t>
            </a:r>
            <a:r xmlns:a="http://schemas.openxmlformats.org/drawingml/2006/main">
              <a:rPr lang="zh-CN" dirty="0">
                <a:ea typeface="+mn-ea"/>
                <a:cs typeface="+mn-cs"/>
              </a:rPr>
              <a:t>。</a:t>
            </a:r>
          </a:p>
          <a:p>
            <a:pPr xmlns:a="http://schemas.openxmlformats.org/drawingml/2006/main" lvl="1">
              <a:defRPr/>
            </a:pPr>
            <a:r xmlns:a="http://schemas.openxmlformats.org/drawingml/2006/main">
              <a:rPr lang="zh-CN" dirty="0">
                <a:ea typeface="+mn-ea"/>
                <a:cs typeface="+mn-cs"/>
              </a:rPr>
              <a:t>执行积分提升，导致</a:t>
            </a:r>
            <a:r xmlns:a="http://schemas.openxmlformats.org/drawingml/2006/main">
              <a:rPr lang="zh-CN" dirty="0">
                <a:latin typeface="Courier New" pitchFamily="49" charset="0"/>
                <a:ea typeface="+mn-ea"/>
                <a:cs typeface="Courier New" pitchFamily="49" charset="0"/>
              </a:rPr>
              <a:t>char</a:t>
            </a:r>
            <a:r xmlns:a="http://schemas.openxmlformats.org/drawingml/2006/main">
              <a:rPr lang="zh-CN" dirty="0">
                <a:ea typeface="+mn-ea"/>
                <a:cs typeface="+mn-cs"/>
              </a:rPr>
              <a:t>和</a:t>
            </a:r>
            <a:r xmlns:a="http://schemas.openxmlformats.org/drawingml/2006/main">
              <a:rPr lang="zh-CN" dirty="0">
                <a:latin typeface="Courier New" pitchFamily="49" charset="0"/>
                <a:ea typeface="+mn-ea"/>
                <a:cs typeface="Courier New" pitchFamily="49" charset="0"/>
              </a:rPr>
              <a:t>short</a:t>
            </a:r>
            <a:r xmlns:a="http://schemas.openxmlformats.org/drawingml/2006/main">
              <a:rPr lang="zh-CN" dirty="0">
                <a:ea typeface="+mn-ea"/>
                <a:cs typeface="+mn-cs"/>
              </a:rPr>
              <a:t>参数转换为</a:t>
            </a:r>
            <a:r xmlns:a="http://schemas.openxmlformats.org/drawingml/2006/main">
              <a:rPr lang="zh-CN" dirty="0">
                <a:latin typeface="Courier New" pitchFamily="49" charset="0"/>
                <a:ea typeface="+mn-ea"/>
                <a:cs typeface="Courier New" pitchFamily="49" charset="0"/>
              </a:rPr>
              <a:t>int </a:t>
            </a:r>
            <a:r xmlns:a="http://schemas.openxmlformats.org/drawingml/2006/main">
              <a:rPr lang="zh-CN" dirty="0">
                <a:ea typeface="+mn-ea"/>
                <a:cs typeface="+mn-cs"/>
              </a:rPr>
              <a:t>。 （在 C99 中，执行整数提升。）</a:t>
            </a:r>
            <a:endParaRPr xmlns:a="http://schemas.openxmlformats.org/drawingml/2006/main" lang="en-US" dirty="0"/>
          </a:p>
        </p:txBody>
      </p:sp>
      <p:sp>
        <p:nvSpPr>
          <p:cNvPr id="4" name="Footer Placeholder 3">
            <a:extLst>
              <a:ext uri="{FF2B5EF4-FFF2-40B4-BE49-F238E27FC236}">
                <a16:creationId xmlns:a16="http://schemas.microsoft.com/office/drawing/2014/main" id="{38FE14AE-2144-D965-4B7C-697EB5A5EC0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A2704E5-C01C-780D-DA2B-FEEA10C7848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80E88F-7BB6-4A49-80EB-E2F43804B306}"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6FB1E5E-62EF-68CC-A009-DEC39923D87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参数转换</a:t>
            </a:r>
          </a:p>
        </p:txBody>
      </p:sp>
      <p:sp>
        <p:nvSpPr>
          <p:cNvPr id="60419" name="Content Placeholder 2">
            <a:extLst>
              <a:ext uri="{FF2B5EF4-FFF2-40B4-BE49-F238E27FC236}">
                <a16:creationId xmlns:a16="http://schemas.microsoft.com/office/drawing/2014/main" id="{676DF11E-6BB4-91EB-ABE0-7A2E84EA44DC}"/>
              </a:ext>
            </a:extLst>
          </p:cNvPr>
          <p:cNvSpPr>
            <a:spLocks noGrp="1"/>
          </p:cNvSpPr>
          <p:nvPr>
            <p:ph idx="1"/>
          </p:nvPr>
        </p:nvSpPr>
        <p:spPr/>
        <p:txBody>
          <a:bodyPr/>
          <a:lstStyle/>
          <a:p>
            <a:r xmlns:a="http://schemas.openxmlformats.org/drawingml/2006/main">
              <a:rPr lang="zh-CN" altLang="zh-CN" sz="2300">
                <a:ea typeface="宋体" panose="02010600030101010101" pitchFamily="2" charset="-122"/>
              </a:rPr>
              <a:t>依赖默认参数提升是危险的。</a:t>
            </a:r>
          </a:p>
          <a:p>
            <a:r xmlns:a="http://schemas.openxmlformats.org/drawingml/2006/main">
              <a:rPr lang="zh-CN" altLang="zh-CN" sz="2300">
                <a:ea typeface="宋体" panose="02010600030101010101" pitchFamily="2" charset="-122"/>
              </a:rPr>
              <a:t>例子：</a:t>
            </a:r>
          </a:p>
          <a:p>
            <a:pPr xmlns:a="http://schemas.openxmlformats.org/drawingml/2006/main">
              <a:lnSpc>
                <a:spcPct val="80000"/>
              </a:lnSpc>
              <a:spcBef>
                <a:spcPts val="8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5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3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双 x = 3.0;</a:t>
            </a:r>
          </a:p>
          <a:p>
            <a:pPr xmlns:a="http://schemas.openxmlformats.org/drawingml/2006/main">
              <a:lnSpc>
                <a:spcPct val="80000"/>
              </a:lnSpc>
              <a:spcBef>
                <a:spcPts val="3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printf("正方形: %d\n", square(x));</a:t>
            </a:r>
          </a:p>
          <a:p>
            <a:pPr xmlns:a="http://schemas.openxmlformats.org/drawingml/2006/main">
              <a:lnSpc>
                <a:spcPct val="7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7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6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整数平方（整数 n）</a:t>
            </a:r>
          </a:p>
          <a:p>
            <a:pPr xmlns:a="http://schemas.openxmlformats.org/drawingml/2006/main">
              <a:lnSpc>
                <a:spcPct val="80000"/>
              </a:lnSpc>
              <a:spcBef>
                <a:spcPts val="3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返回 n * n;</a:t>
            </a:r>
          </a:p>
          <a:p>
            <a:pPr xmlns:a="http://schemas.openxmlformats.org/drawingml/2006/main">
              <a:lnSpc>
                <a:spcPct val="7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300">
                <a:solidFill>
                  <a:srgbClr val="000000"/>
                </a:solidFill>
                <a:ea typeface="宋体" panose="02010600030101010101" pitchFamily="2" charset="-122"/>
              </a:rPr>
              <a:t>在调用</a:t>
            </a:r>
            <a:r xmlns:a="http://schemas.openxmlformats.org/drawingml/2006/main">
              <a:rPr lang="zh-CN" altLang="zh-CN" sz="2300">
                <a:solidFill>
                  <a:srgbClr val="000000"/>
                </a:solidFill>
                <a:latin typeface="Courier New" panose="02070309020205020404" pitchFamily="49" charset="0"/>
                <a:ea typeface="宋体" panose="02010600030101010101" pitchFamily="2" charset="-122"/>
                <a:cs typeface="Courier New" panose="02070309020205020404" pitchFamily="49" charset="0"/>
              </a:rPr>
              <a:t>square时</a:t>
            </a:r>
            <a:r xmlns:a="http://schemas.openxmlformats.org/drawingml/2006/main">
              <a:rPr lang="zh-CN" altLang="zh-CN" sz="2300">
                <a:solidFill>
                  <a:srgbClr val="000000"/>
                </a:solidFill>
                <a:ea typeface="宋体" panose="02010600030101010101" pitchFamily="2" charset="-122"/>
              </a:rPr>
              <a:t>，编译器不知道它需要一个</a:t>
            </a:r>
            <a:r xmlns:a="http://schemas.openxmlformats.org/drawingml/2006/main">
              <a:rPr lang="zh-CN" altLang="zh-CN" sz="2300">
                <a:solidFill>
                  <a:srgbClr val="000000"/>
                </a:solidFill>
                <a:latin typeface="Courier New" panose="02070309020205020404" pitchFamily="49" charset="0"/>
                <a:ea typeface="宋体" panose="02010600030101010101" pitchFamily="2" charset="-122"/>
                <a:cs typeface="Courier New" panose="02070309020205020404" pitchFamily="49" charset="0"/>
              </a:rPr>
              <a:t>int类型的参数</a:t>
            </a:r>
            <a:r xmlns:a="http://schemas.openxmlformats.org/drawingml/2006/main">
              <a:rPr lang="zh-CN" altLang="zh-CN" sz="2300">
                <a:solidFill>
                  <a:srgbClr val="000000"/>
                </a:solidFill>
                <a:ea typeface="宋体" panose="02010600030101010101" pitchFamily="2" charset="-122"/>
              </a:rPr>
              <a:t>。</a:t>
            </a:r>
          </a:p>
          <a:p>
            <a:pPr>
              <a:lnSpc>
                <a:spcPct val="80000"/>
              </a:lnSpc>
              <a:spcBef>
                <a:spcPct val="0"/>
              </a:spcBef>
              <a:buFontTx/>
              <a:buNone/>
            </a:pPr>
            <a:endParaRPr lang="en-US" altLang="zh-CN" sz="19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B5C8762C-3D66-6AE3-2B3D-647E2CBD01C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8E05C13-C830-696F-C4A5-23D8AAF1B8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95243D-3B48-9E46-ADEA-E4DAD02B3FB0}"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9A6AE68F-ADF0-77FF-CE76-CD12141E296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参数转换</a:t>
            </a:r>
          </a:p>
        </p:txBody>
      </p:sp>
      <p:sp>
        <p:nvSpPr>
          <p:cNvPr id="61443" name="Content Placeholder 2">
            <a:extLst>
              <a:ext uri="{FF2B5EF4-FFF2-40B4-BE49-F238E27FC236}">
                <a16:creationId xmlns:a16="http://schemas.microsoft.com/office/drawing/2014/main" id="{190D5059-1C8C-00A8-2942-714A9664EC2D}"/>
              </a:ext>
            </a:extLst>
          </p:cNvPr>
          <p:cNvSpPr>
            <a:spLocks noGrp="1"/>
          </p:cNvSpPr>
          <p:nvPr>
            <p:ph idx="1"/>
          </p:nvPr>
        </p:nvSpPr>
        <p:spPr/>
        <p:txBody>
          <a:bodyPr/>
          <a:lstStyle/>
          <a:p>
            <a:r xmlns:a="http://schemas.openxmlformats.org/drawingml/2006/main">
              <a:rPr lang="zh-CN" altLang="zh-CN" sz="2300">
                <a:ea typeface="宋体" panose="02010600030101010101" pitchFamily="2" charset="-122"/>
              </a:rPr>
              <a:t>相反，编译器在</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x上执行默认参数提升</a:t>
            </a:r>
            <a:r xmlns:a="http://schemas.openxmlformats.org/drawingml/2006/main">
              <a:rPr lang="zh-CN" altLang="zh-CN" sz="2300">
                <a:ea typeface="宋体" panose="02010600030101010101" pitchFamily="2" charset="-122"/>
              </a:rPr>
              <a:t>，但没有任何效果。</a:t>
            </a:r>
          </a:p>
          <a:p>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sz="2300">
                <a:ea typeface="宋体" panose="02010600030101010101" pitchFamily="2" charset="-122"/>
              </a:rPr>
              <a:t>类型的参数，</a:t>
            </a:r>
            <a:r xmlns:a="http://schemas.openxmlformats.org/drawingml/2006/main">
              <a:rPr lang="zh-CN" altLang="zh-CN" sz="2300">
                <a:ea typeface="宋体" panose="02010600030101010101" pitchFamily="2" charset="-122"/>
              </a:rPr>
              <a:t>但被赋予了一个</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double</a:t>
            </a:r>
            <a:r xmlns:a="http://schemas.openxmlformats.org/drawingml/2006/main">
              <a:rPr lang="zh-CN" altLang="zh-CN" sz="2300">
                <a:ea typeface="宋体" panose="02010600030101010101" pitchFamily="2" charset="-122"/>
              </a:rPr>
              <a:t>值，所以调用</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square的效果</a:t>
            </a:r>
            <a:r xmlns:a="http://schemas.openxmlformats.org/drawingml/2006/main">
              <a:rPr lang="zh-CN" altLang="zh-CN" sz="2300">
                <a:ea typeface="宋体" panose="02010600030101010101" pitchFamily="2" charset="-122"/>
              </a:rPr>
              <a:t>是未定义的。</a:t>
            </a:r>
          </a:p>
          <a:p>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square</a:t>
            </a:r>
            <a:r xmlns:a="http://schemas.openxmlformats.org/drawingml/2006/main">
              <a:rPr lang="zh-CN" altLang="zh-CN" sz="2300">
                <a:ea typeface="宋体" panose="02010600030101010101" pitchFamily="2" charset="-122"/>
              </a:rPr>
              <a:t>的参数转换为正确的类型</a:t>
            </a:r>
            <a:r xmlns:a="http://schemas.openxmlformats.org/drawingml/2006/main">
              <a:rPr lang="zh-CN" altLang="zh-CN" sz="2300">
                <a:ea typeface="宋体" panose="02010600030101010101" pitchFamily="2" charset="-122"/>
              </a:rPr>
              <a:t>来解决该问题：</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printf("正方形: %d\n", square((int) x));</a:t>
            </a:r>
          </a:p>
          <a:p>
            <a:r xmlns:a="http://schemas.openxmlformats.org/drawingml/2006/main">
              <a:rPr lang="zh-CN" altLang="zh-CN" sz="2300">
                <a:ea typeface="宋体" panose="02010600030101010101" pitchFamily="2" charset="-122"/>
              </a:rPr>
              <a:t>更好的解决方案是在调用</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square</a:t>
            </a:r>
            <a:r xmlns:a="http://schemas.openxmlformats.org/drawingml/2006/main">
              <a:rPr lang="zh-CN" altLang="zh-CN" sz="2300">
                <a:ea typeface="宋体" panose="02010600030101010101" pitchFamily="2" charset="-122"/>
              </a:rPr>
              <a:t>之前为其提供原型。</a:t>
            </a:r>
          </a:p>
          <a:p>
            <a:r xmlns:a="http://schemas.openxmlformats.org/drawingml/2006/main">
              <a:rPr lang="zh-CN" altLang="zh-CN" sz="2300">
                <a:ea typeface="宋体" panose="02010600030101010101" pitchFamily="2" charset="-122"/>
              </a:rPr>
              <a:t>在 C99 中，在没有首先提供函数的声明或定义的情况下调用</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square</a:t>
            </a:r>
            <a:r xmlns:a="http://schemas.openxmlformats.org/drawingml/2006/main">
              <a:rPr lang="zh-CN" altLang="zh-CN" sz="2300">
                <a:ea typeface="宋体" panose="02010600030101010101" pitchFamily="2" charset="-122"/>
              </a:rPr>
              <a:t>是错误的。</a:t>
            </a:r>
          </a:p>
        </p:txBody>
      </p:sp>
      <p:sp>
        <p:nvSpPr>
          <p:cNvPr id="4" name="Footer Placeholder 3">
            <a:extLst>
              <a:ext uri="{FF2B5EF4-FFF2-40B4-BE49-F238E27FC236}">
                <a16:creationId xmlns:a16="http://schemas.microsoft.com/office/drawing/2014/main" id="{BB4BC6A6-844D-AE48-A3DA-007A736B555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64A03AF-4C25-F5A4-9EBE-9A1D98C6369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4CA2CD-5B3F-E54B-BD18-3B4C89820278}"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EA5C9CE-9F3C-4E59-CB53-B3349396F07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62467" name="Content Placeholder 2">
            <a:extLst>
              <a:ext uri="{FF2B5EF4-FFF2-40B4-BE49-F238E27FC236}">
                <a16:creationId xmlns:a16="http://schemas.microsoft.com/office/drawing/2014/main" id="{05F0AB5A-1524-B10C-3F96-DD229175AB44}"/>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当函数参数是一维数组时，可以不指定数组的长度：</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 f(int a[]) /* 没有指定长度 */</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700">
                <a:ea typeface="宋体" panose="02010600030101010101" pitchFamily="2" charset="-122"/>
              </a:rPr>
              <a:t>C 没有为函数提供任何简单的方法来确定传递给它的数组的长度。</a:t>
            </a:r>
          </a:p>
          <a:p>
            <a:r xmlns:a="http://schemas.openxmlformats.org/drawingml/2006/main">
              <a:rPr lang="zh-CN" altLang="zh-CN" sz="2700">
                <a:ea typeface="宋体" panose="02010600030101010101" pitchFamily="2" charset="-122"/>
              </a:rPr>
              <a:t>相反，我们必须提供长度（如果函数需要它）作为附加参数。</a:t>
            </a:r>
          </a:p>
        </p:txBody>
      </p:sp>
      <p:sp>
        <p:nvSpPr>
          <p:cNvPr id="4" name="Footer Placeholder 3">
            <a:extLst>
              <a:ext uri="{FF2B5EF4-FFF2-40B4-BE49-F238E27FC236}">
                <a16:creationId xmlns:a16="http://schemas.microsoft.com/office/drawing/2014/main" id="{6018546E-17A6-4308-1AE3-CFC68F443F4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87111DB-9E88-14CB-FBDA-DF09F4FA4D0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0BDFC3-A7B9-4345-821D-EED3A87C8A2D}"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FBF4A3B-945D-B40B-EBF1-8D20DAFB955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程序：计算平均值</a:t>
            </a:r>
          </a:p>
        </p:txBody>
      </p:sp>
      <p:sp>
        <p:nvSpPr>
          <p:cNvPr id="17411" name="Content Placeholder 2">
            <a:extLst>
              <a:ext uri="{FF2B5EF4-FFF2-40B4-BE49-F238E27FC236}">
                <a16:creationId xmlns:a16="http://schemas.microsoft.com/office/drawing/2014/main" id="{06A73EAD-B2E9-8F24-6BEE-EFA5A687D803}"/>
              </a:ext>
            </a:extLst>
          </p:cNvPr>
          <p:cNvSpPr>
            <a:spLocks noGrp="1"/>
          </p:cNvSpPr>
          <p:nvPr>
            <p:ph idx="1"/>
          </p:nvPr>
        </p:nvSpPr>
        <p:spPr/>
        <p:txBody>
          <a:bodyPr/>
          <a:lstStyle/>
          <a:p>
            <a:r xmlns:a="http://schemas.openxmlformats.org/drawingml/2006/main">
              <a:rPr lang="zh-CN" altLang="zh-CN">
                <a:ea typeface="宋体" panose="02010600030101010101" pitchFamily="2" charset="-122"/>
              </a:rPr>
              <a:t>每个函数都有一个可执行部分，称为</a:t>
            </a:r>
            <a:r xmlns:a="http://schemas.openxmlformats.org/drawingml/2006/main">
              <a:rPr lang="zh-CN" altLang="zh-CN" b="1" i="1">
                <a:ea typeface="宋体" panose="02010600030101010101" pitchFamily="2" charset="-122"/>
              </a:rPr>
              <a:t>主体，</a:t>
            </a:r>
            <a:r xmlns:a="http://schemas.openxmlformats.org/drawingml/2006/main">
              <a:rPr lang="zh-CN" altLang="zh-CN">
                <a:ea typeface="宋体" panose="02010600030101010101" pitchFamily="2" charset="-122"/>
              </a:rPr>
              <a:t>用大括号括起来。</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a:t>
            </a:r>
            <a:r xmlns:a="http://schemas.openxmlformats.org/drawingml/2006/main">
              <a:rPr lang="zh-CN" altLang="zh-CN">
                <a:ea typeface="宋体" panose="02010600030101010101" pitchFamily="2" charset="-122"/>
              </a:rPr>
              <a:t>的主体</a:t>
            </a:r>
            <a:r xmlns:a="http://schemas.openxmlformats.org/drawingml/2006/main">
              <a:rPr lang="zh-CN" altLang="zh-CN">
                <a:ea typeface="宋体" panose="02010600030101010101" pitchFamily="2" charset="-122"/>
              </a:rPr>
              <a:t>由一个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语句组成。</a:t>
            </a:r>
          </a:p>
          <a:p>
            <a:r xmlns:a="http://schemas.openxmlformats.org/drawingml/2006/main">
              <a:rPr lang="zh-CN" altLang="zh-CN">
                <a:ea typeface="宋体" panose="02010600030101010101" pitchFamily="2" charset="-122"/>
              </a:rPr>
              <a:t>执行这个语句会导致函数“返回”到它被调用的地方；的值</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2</a:t>
            </a:r>
            <a:r xmlns:a="http://schemas.openxmlformats.org/drawingml/2006/main">
              <a:rPr lang="zh-CN" altLang="zh-CN">
                <a:ea typeface="宋体" panose="02010600030101010101" pitchFamily="2" charset="-122"/>
              </a:rPr>
              <a:t>将是函数返回的值。</a:t>
            </a:r>
          </a:p>
        </p:txBody>
      </p:sp>
      <p:sp>
        <p:nvSpPr>
          <p:cNvPr id="4" name="Footer Placeholder 3">
            <a:extLst>
              <a:ext uri="{FF2B5EF4-FFF2-40B4-BE49-F238E27FC236}">
                <a16:creationId xmlns:a16="http://schemas.microsoft.com/office/drawing/2014/main" id="{02F403A5-BF4C-031D-3BDB-2704E69A1F1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6EE5EEF-DCB8-38CE-4DF4-AF719ADD470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AEF3A0-4441-474B-82C9-256ACC40340E}"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4212BD07-4F06-0C41-87B2-BF84532E104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63491" name="Content Placeholder 2">
            <a:extLst>
              <a:ext uri="{FF2B5EF4-FFF2-40B4-BE49-F238E27FC236}">
                <a16:creationId xmlns:a16="http://schemas.microsoft.com/office/drawing/2014/main" id="{9CEE71FC-8475-54B5-C8D1-20A784E66C3E}"/>
              </a:ext>
            </a:extLst>
          </p:cNvPr>
          <p:cNvSpPr>
            <a:spLocks noGrp="1"/>
          </p:cNvSpPr>
          <p:nvPr>
            <p:ph idx="1"/>
          </p:nvPr>
        </p:nvSpPr>
        <p:spPr/>
        <p:txBody>
          <a:bodyPr/>
          <a:lstStyle/>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 sum_array(int a[], int n)</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整数 i, 总和 = 0;</a:t>
            </a:r>
          </a:p>
          <a:p>
            <a:pPr xmlns:a="http://schemas.openxmlformats.org/drawingml/2006/main">
              <a:lnSpc>
                <a:spcPct val="7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总和 += a[i];</a:t>
            </a:r>
          </a:p>
          <a:p>
            <a:pPr xmlns:a="http://schemas.openxmlformats.org/drawingml/2006/main">
              <a:lnSpc>
                <a:spcPct val="7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返回总和；</a:t>
            </a:r>
          </a:p>
          <a:p>
            <a:pPr xmlns:a="http://schemas.openxmlformats.org/drawingml/2006/main">
              <a:lnSpc>
                <a:spcPct val="7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solidFill>
                  <a:srgbClr val="000000"/>
                </a:solidFill>
                <a:ea typeface="宋体" panose="02010600030101010101" pitchFamily="2" charset="-122"/>
              </a:rPr>
              <a:t>由于</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sum_array</a:t>
            </a:r>
            <a:r xmlns:a="http://schemas.openxmlformats.org/drawingml/2006/main">
              <a:rPr lang="zh-CN" altLang="zh-CN">
                <a:solidFill>
                  <a:srgbClr val="000000"/>
                </a:solidFill>
                <a:ea typeface="宋体" panose="02010600030101010101" pitchFamily="2" charset="-122"/>
              </a:rPr>
              <a:t>需要知道</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a的长度</a:t>
            </a:r>
            <a:r xmlns:a="http://schemas.openxmlformats.org/drawingml/2006/main">
              <a:rPr lang="zh-CN" altLang="zh-CN">
                <a:solidFill>
                  <a:srgbClr val="000000"/>
                </a:solidFill>
                <a:ea typeface="宋体" panose="02010600030101010101" pitchFamily="2" charset="-122"/>
              </a:rPr>
              <a:t>，我们必须将它作为第二个参数提供。</a:t>
            </a:r>
          </a:p>
          <a:p>
            <a:pPr>
              <a:lnSpc>
                <a:spcPct val="70000"/>
              </a:lnSpc>
              <a:spcBef>
                <a:spcPct val="0"/>
              </a:spcBef>
              <a:buFontTx/>
              <a:buNone/>
            </a:pPr>
            <a:endParaRPr lang="en-US" altLang="zh-CN" sz="23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52D49FAF-59E4-75FE-6C3D-A4DBB5DB6F9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B57B607-C647-554B-635F-88513BDC85E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98C5F4-B5BC-054B-9674-EEA9B9133154}"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F754DFB-9744-BA5B-D6B3-71D30123E77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64515" name="Content Placeholder 2">
            <a:extLst>
              <a:ext uri="{FF2B5EF4-FFF2-40B4-BE49-F238E27FC236}">
                <a16:creationId xmlns:a16="http://schemas.microsoft.com/office/drawing/2014/main" id="{1CBCBFCD-FBCC-D44E-E4DD-DE6F271F8DFE}"/>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sum_array</a:t>
            </a:r>
            <a:r xmlns:a="http://schemas.openxmlformats.org/drawingml/2006/main">
              <a:rPr lang="zh-CN" altLang="zh-CN">
                <a:ea typeface="宋体" panose="02010600030101010101" pitchFamily="2" charset="-122"/>
              </a:rPr>
              <a:t>的原型</a:t>
            </a:r>
            <a:r xmlns:a="http://schemas.openxmlformats.org/drawingml/2006/main">
              <a:rPr lang="zh-CN" altLang="zh-CN">
                <a:ea typeface="宋体" panose="02010600030101010101" pitchFamily="2" charset="-122"/>
              </a:rPr>
              <a:t>具有以下外观：</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sum_array(int a[], int n);</a:t>
            </a:r>
          </a:p>
          <a:p>
            <a:r xmlns:a="http://schemas.openxmlformats.org/drawingml/2006/main">
              <a:rPr lang="zh-CN" altLang="zh-CN">
                <a:ea typeface="宋体" panose="02010600030101010101" pitchFamily="2" charset="-122"/>
              </a:rPr>
              <a:t>像往常一样，如果我们愿意，我们可以省略参数名称：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sum_array(int [], int);</a:t>
            </a:r>
          </a:p>
        </p:txBody>
      </p:sp>
      <p:sp>
        <p:nvSpPr>
          <p:cNvPr id="4" name="Footer Placeholder 3">
            <a:extLst>
              <a:ext uri="{FF2B5EF4-FFF2-40B4-BE49-F238E27FC236}">
                <a16:creationId xmlns:a16="http://schemas.microsoft.com/office/drawing/2014/main" id="{927D77E5-76AC-09AD-C78C-E8AE20B3136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94C128E-5B48-FF06-DFC9-8204A43C40D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362EDB-76F1-BD47-AA56-70F1CBD90214}"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0A918778-5172-F611-0859-3E3BDCFB8A3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65539" name="Content Placeholder 2">
            <a:extLst>
              <a:ext uri="{FF2B5EF4-FFF2-40B4-BE49-F238E27FC236}">
                <a16:creationId xmlns:a16="http://schemas.microsoft.com/office/drawing/2014/main" id="{4961EBD9-EEE6-7295-2AEA-6120D512650A}"/>
              </a:ext>
            </a:extLst>
          </p:cNvPr>
          <p:cNvSpPr>
            <a:spLocks noGrp="1"/>
          </p:cNvSpPr>
          <p:nvPr>
            <p:ph idx="1"/>
          </p:nvPr>
        </p:nvSpPr>
        <p:spPr/>
        <p:txBody>
          <a:bodyPr/>
          <a:lstStyle/>
          <a:p>
            <a:r xmlns:a="http://schemas.openxmlformats.org/drawingml/2006/main">
              <a:rPr lang="zh-CN" altLang="zh-CN" sz="2400">
                <a:ea typeface="宋体" panose="02010600030101010101" pitchFamily="2" charset="-122"/>
              </a:rPr>
              <a:t>当</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sum_array</a:t>
            </a:r>
            <a:r xmlns:a="http://schemas.openxmlformats.org/drawingml/2006/main">
              <a:rPr lang="zh-CN" altLang="zh-CN" sz="2400">
                <a:ea typeface="宋体" panose="02010600030101010101" pitchFamily="2" charset="-122"/>
              </a:rPr>
              <a:t>被调用时，第一个参数是一个数组的名字，第二个是它的长度：</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#define LEN 100</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b[LEN]，总计；</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总计 = sum_array(b, LEN);</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400">
                <a:ea typeface="宋体" panose="02010600030101010101" pitchFamily="2" charset="-122"/>
              </a:rPr>
              <a:t>请注意，在将数组名称传递给函数时，我们不会在数组名称后放置方括号：</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总计 = sum_array(b[], LEN); /*** 错误的 ***/</a:t>
            </a:r>
          </a:p>
        </p:txBody>
      </p:sp>
      <p:sp>
        <p:nvSpPr>
          <p:cNvPr id="4" name="Footer Placeholder 3">
            <a:extLst>
              <a:ext uri="{FF2B5EF4-FFF2-40B4-BE49-F238E27FC236}">
                <a16:creationId xmlns:a16="http://schemas.microsoft.com/office/drawing/2014/main" id="{D73A3B91-CBB0-3C75-18B2-389A9CD1D50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8ED890A-EE07-1896-4B73-D1B94ED7C7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83D1F2-D019-3746-A473-21CA998BA744}"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10F46C01-608A-87FB-CFE6-1E6AD43C9D0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66563" name="Content Placeholder 2">
            <a:extLst>
              <a:ext uri="{FF2B5EF4-FFF2-40B4-BE49-F238E27FC236}">
                <a16:creationId xmlns:a16="http://schemas.microsoft.com/office/drawing/2014/main" id="{474552D8-D62E-D844-13E9-1282C60126AD}"/>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一个函数无法检查我们是否传递了正确的数组长度。</a:t>
            </a:r>
          </a:p>
          <a:p>
            <a:r xmlns:a="http://schemas.openxmlformats.org/drawingml/2006/main">
              <a:rPr lang="zh-CN" altLang="zh-CN">
                <a:ea typeface="宋体" panose="02010600030101010101" pitchFamily="2" charset="-122"/>
              </a:rPr>
              <a:t>我们可以通过告诉函数数组小于实际值来利用这一事实。</a:t>
            </a:r>
          </a:p>
          <a:p>
            <a:r xmlns:a="http://schemas.openxmlformats.org/drawingml/2006/main">
              <a:rPr lang="zh-CN" altLang="zh-CN">
                <a:ea typeface="宋体" panose="02010600030101010101" pitchFamily="2" charset="-122"/>
              </a:rPr>
              <a:t>假设我们只在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a:ea typeface="宋体" panose="02010600030101010101" pitchFamily="2" charset="-122"/>
              </a:rPr>
              <a:t>数组中存储了 50 个数字，即使它可以容纳 100 个。</a:t>
            </a:r>
          </a:p>
          <a:p>
            <a:r xmlns:a="http://schemas.openxmlformats.org/drawingml/2006/main">
              <a:rPr lang="zh-CN" altLang="zh-CN">
                <a:ea typeface="宋体" panose="02010600030101010101" pitchFamily="2" charset="-122"/>
              </a:rPr>
              <a:t>我们可以通过写来总结前 50 个元素</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总计 = sum_array(b, 50);</a:t>
            </a:r>
          </a:p>
        </p:txBody>
      </p:sp>
      <p:sp>
        <p:nvSpPr>
          <p:cNvPr id="4" name="Footer Placeholder 3">
            <a:extLst>
              <a:ext uri="{FF2B5EF4-FFF2-40B4-BE49-F238E27FC236}">
                <a16:creationId xmlns:a16="http://schemas.microsoft.com/office/drawing/2014/main" id="{90BC3E09-255D-E509-1A07-C2BF1BEC64C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98A58E4-D6FA-3F9C-85A1-63FBEBAAF0D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96BD45-5F79-5D4C-B430-DE271EFC08BD}"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213E70E5-181C-2CCB-17CC-334AD296FFE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67587" name="Content Placeholder 2">
            <a:extLst>
              <a:ext uri="{FF2B5EF4-FFF2-40B4-BE49-F238E27FC236}">
                <a16:creationId xmlns:a16="http://schemas.microsoft.com/office/drawing/2014/main" id="{8F08A9EF-44DD-A0A5-4140-C6A57B40A85F}"/>
              </a:ext>
            </a:extLst>
          </p:cNvPr>
          <p:cNvSpPr>
            <a:spLocks noGrp="1"/>
          </p:cNvSpPr>
          <p:nvPr>
            <p:ph idx="1"/>
          </p:nvPr>
        </p:nvSpPr>
        <p:spPr/>
        <p:txBody>
          <a:bodyPr/>
          <a:lstStyle/>
          <a:p>
            <a:r xmlns:a="http://schemas.openxmlformats.org/drawingml/2006/main">
              <a:rPr lang="zh-CN" altLang="zh-CN">
                <a:ea typeface="宋体" panose="02010600030101010101" pitchFamily="2" charset="-122"/>
              </a:rPr>
              <a:t>注意不要告诉函数数组参数</a:t>
            </a:r>
            <a:r xmlns:a="http://schemas.openxmlformats.org/drawingml/2006/main">
              <a:rPr lang="zh-CN" altLang="zh-CN" i="1">
                <a:ea typeface="宋体" panose="02010600030101010101" pitchFamily="2" charset="-122"/>
              </a:rPr>
              <a:t>大于</a:t>
            </a:r>
            <a:r xmlns:a="http://schemas.openxmlformats.org/drawingml/2006/main">
              <a:rPr lang="zh-CN" altLang="zh-CN">
                <a:ea typeface="宋体" panose="02010600030101010101" pitchFamily="2" charset="-122"/>
              </a:rPr>
              <a:t>实际值：</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全部的</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sum_array(b,</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150);</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错误的</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buFontTx/>
              <a:buNone/>
            </a:pP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sum_array</a:t>
            </a:r>
            <a:r xmlns:a="http://schemas.openxmlformats.org/drawingml/2006/main">
              <a:rPr lang="zh-CN" altLang="zh-CN">
                <a:ea typeface="宋体" panose="02010600030101010101" pitchFamily="2" charset="-122"/>
              </a:rPr>
              <a:t>将超出数组的末尾，导致未定义的行为。</a:t>
            </a:r>
          </a:p>
        </p:txBody>
      </p:sp>
      <p:sp>
        <p:nvSpPr>
          <p:cNvPr id="4" name="Footer Placeholder 3">
            <a:extLst>
              <a:ext uri="{FF2B5EF4-FFF2-40B4-BE49-F238E27FC236}">
                <a16:creationId xmlns:a16="http://schemas.microsoft.com/office/drawing/2014/main" id="{182BFC6E-3010-C6D9-9B23-3402D872B68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B7B7687-AC73-F9B4-56AD-9709737DA9B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02F0EC-0296-5941-9C94-188033897C83}"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A20D3724-9719-41F7-C4B2-A05ECD40611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68611" name="Content Placeholder 2">
            <a:extLst>
              <a:ext uri="{FF2B5EF4-FFF2-40B4-BE49-F238E27FC236}">
                <a16:creationId xmlns:a16="http://schemas.microsoft.com/office/drawing/2014/main" id="{FF068695-47A3-356A-18D5-6F9FE7FCE3F0}"/>
              </a:ext>
            </a:extLst>
          </p:cNvPr>
          <p:cNvSpPr>
            <a:spLocks noGrp="1"/>
          </p:cNvSpPr>
          <p:nvPr>
            <p:ph idx="1"/>
          </p:nvPr>
        </p:nvSpPr>
        <p:spPr/>
        <p:txBody>
          <a:bodyPr/>
          <a:lstStyle/>
          <a:p>
            <a:r xmlns:a="http://schemas.openxmlformats.org/drawingml/2006/main">
              <a:rPr lang="zh-CN" altLang="zh-CN">
                <a:ea typeface="宋体" panose="02010600030101010101" pitchFamily="2" charset="-122"/>
              </a:rPr>
              <a:t>允许函数更改数组参数的元素，更改会反映在相应的参数中。</a:t>
            </a:r>
          </a:p>
          <a:p>
            <a:r xmlns:a="http://schemas.openxmlformats.org/drawingml/2006/main">
              <a:rPr lang="zh-CN" altLang="zh-CN">
                <a:ea typeface="宋体" panose="02010600030101010101" pitchFamily="2" charset="-122"/>
              </a:rPr>
              <a:t>通过将零存储到其每个元素中来修改数组的函数：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 store_zeros(int a[], int n)</a:t>
            </a:r>
          </a:p>
          <a:p>
            <a:pPr xmlns:a="http://schemas.openxmlformats.org/drawingml/2006/main">
              <a:lnSpc>
                <a:spcPct val="7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7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a[i] = 0;</a:t>
            </a:r>
          </a:p>
          <a:p>
            <a:pPr xmlns:a="http://schemas.openxmlformats.org/drawingml/2006/main">
              <a:lnSpc>
                <a:spcPct val="7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C0B3CAD-9CC5-C2FF-D94F-3A267BD79B2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FC38838-0A10-46DA-B608-DEA804A2AF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3D772C-F3A2-3A43-8633-00CF61D9461C}"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FFB8135-DA4A-59D1-0EE5-D0B11CDAC97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69635" name="Content Placeholder 2">
            <a:extLst>
              <a:ext uri="{FF2B5EF4-FFF2-40B4-BE49-F238E27FC236}">
                <a16:creationId xmlns:a16="http://schemas.microsoft.com/office/drawing/2014/main" id="{2551CA99-9571-D284-8305-4BED9A8D9557}"/>
              </a:ext>
            </a:extLst>
          </p:cNvPr>
          <p:cNvSpPr>
            <a:spLocks noGrp="1"/>
          </p:cNvSpPr>
          <p:nvPr>
            <p:ph idx="1"/>
          </p:nvPr>
        </p:nvSpPr>
        <p:spPr/>
        <p:txBody>
          <a:bodyPr/>
          <a:lstStyle/>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store_zeros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store_zeros(b, 100);</a:t>
            </a:r>
          </a:p>
          <a:p>
            <a:r xmlns:a="http://schemas.openxmlformats.org/drawingml/2006/main">
              <a:rPr lang="zh-CN" altLang="zh-CN">
                <a:ea typeface="宋体" panose="02010600030101010101" pitchFamily="2" charset="-122"/>
              </a:rPr>
              <a:t>修改数组参数元素的能力似乎与 C 按值传递参数的事实相矛盾。</a:t>
            </a:r>
          </a:p>
          <a:p>
            <a:r xmlns:a="http://schemas.openxmlformats.org/drawingml/2006/main">
              <a:rPr lang="zh-CN" altLang="zh-CN">
                <a:ea typeface="宋体" panose="02010600030101010101" pitchFamily="2" charset="-122"/>
              </a:rPr>
              <a:t>第 12 章解释了为什么实际上没有矛盾。</a:t>
            </a:r>
          </a:p>
        </p:txBody>
      </p:sp>
      <p:sp>
        <p:nvSpPr>
          <p:cNvPr id="4" name="Footer Placeholder 3">
            <a:extLst>
              <a:ext uri="{FF2B5EF4-FFF2-40B4-BE49-F238E27FC236}">
                <a16:creationId xmlns:a16="http://schemas.microsoft.com/office/drawing/2014/main" id="{AD0843A8-9F85-9AC2-99D8-B4EA6EBE6BF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7DB8D08-5165-A510-9AF8-87072C81F06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C64666-491E-3248-AE32-8DDA3DFC1277}"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653464FC-2C5A-8906-888C-9BC530E7736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70659" name="Content Placeholder 2">
            <a:extLst>
              <a:ext uri="{FF2B5EF4-FFF2-40B4-BE49-F238E27FC236}">
                <a16:creationId xmlns:a16="http://schemas.microsoft.com/office/drawing/2014/main" id="{B2741D77-B8F5-FC67-E17A-6D15E19B5BD4}"/>
              </a:ext>
            </a:extLst>
          </p:cNvPr>
          <p:cNvSpPr>
            <a:spLocks noGrp="1"/>
          </p:cNvSpPr>
          <p:nvPr>
            <p:ph idx="1"/>
          </p:nvPr>
        </p:nvSpPr>
        <p:spPr>
          <a:xfrm>
            <a:off x="685800" y="1524000"/>
            <a:ext cx="8077200" cy="4800600"/>
          </a:xfrm>
        </p:spPr>
        <p:txBody>
          <a:bodyPr/>
          <a:lstStyle/>
          <a:p>
            <a:r xmlns:a="http://schemas.openxmlformats.org/drawingml/2006/main">
              <a:rPr lang="zh-CN" altLang="zh-CN" sz="2400">
                <a:ea typeface="宋体" panose="02010600030101010101" pitchFamily="2" charset="-122"/>
              </a:rPr>
              <a:t>如果参数是多维数组，</a:t>
            </a:r>
            <a:br xmlns:a="http://schemas.openxmlformats.org/drawingml/2006/main">
              <a:rPr lang="en-US" altLang="zh-CN" sz="2400">
                <a:ea typeface="宋体" panose="02010600030101010101" pitchFamily="2" charset="-122"/>
              </a:rPr>
            </a:br>
            <a:r xmlns:a="http://schemas.openxmlformats.org/drawingml/2006/main">
              <a:rPr lang="zh-CN" altLang="zh-CN" sz="2400">
                <a:ea typeface="宋体" panose="02010600030101010101" pitchFamily="2" charset="-122"/>
              </a:rPr>
              <a:t>可以只省略第一维的长度。</a:t>
            </a:r>
          </a:p>
          <a:p>
            <a:r xmlns:a="http://schemas.openxmlformats.org/drawingml/2006/main">
              <a:rPr lang="zh-CN" altLang="zh-CN" sz="2400">
                <a:ea typeface="宋体" panose="02010600030101010101" pitchFamily="2" charset="-122"/>
              </a:rPr>
              <a:t>如果我们修改</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sum_array</a:t>
            </a:r>
            <a:r xmlns:a="http://schemas.openxmlformats.org/drawingml/2006/main">
              <a:rPr lang="zh-CN" altLang="zh-CN" sz="2400">
                <a:ea typeface="宋体" panose="02010600030101010101" pitchFamily="2" charset="-122"/>
              </a:rPr>
              <a:t>使得</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400">
                <a:ea typeface="宋体" panose="02010600030101010101" pitchFamily="2" charset="-122"/>
              </a:rPr>
              <a:t>是一个二维数组，我们必须指定 a 中的列</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数</a:t>
            </a:r>
            <a:r xmlns:a="http://schemas.openxmlformats.org/drawingml/2006/main">
              <a:rPr lang="zh-CN" altLang="zh-CN" sz="2400">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#define LEN 10</a:t>
            </a:r>
          </a:p>
          <a:p>
            <a:pPr xmlns:a="http://schemas.openxmlformats.org/drawingml/2006/main">
              <a:lnSpc>
                <a:spcPct val="6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sum_two_dimensional_array(int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一个[][LEN]，</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6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 i, j, 总和 = 0;</a:t>
            </a:r>
          </a:p>
          <a:p>
            <a:pPr xmlns:a="http://schemas.openxmlformats.org/drawingml/2006/main">
              <a:lnSpc>
                <a:spcPct val="6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对于 (j = 0; j &lt; LEN; j++)</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总和 += a[i][j];</a:t>
            </a:r>
          </a:p>
          <a:p>
            <a:pPr xmlns:a="http://schemas.openxmlformats.org/drawingml/2006/main">
              <a:lnSpc>
                <a:spcPct val="6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6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返回总和；</a:t>
            </a:r>
          </a:p>
          <a:p>
            <a:pPr xmlns:a="http://schemas.openxmlformats.org/drawingml/2006/main">
              <a:lnSpc>
                <a:spcPct val="6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4F82266-3DEE-7BB0-044E-A4C55F7F580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96F17C2-DEEF-0675-AA65-215D816493F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E31D85-C8B2-954A-9519-4BF7D1906650}"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2D9573AC-3CF7-AE1B-27E9-E6979BA1850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a:t>
            </a:r>
          </a:p>
        </p:txBody>
      </p:sp>
      <p:sp>
        <p:nvSpPr>
          <p:cNvPr id="71683" name="Content Placeholder 2">
            <a:extLst>
              <a:ext uri="{FF2B5EF4-FFF2-40B4-BE49-F238E27FC236}">
                <a16:creationId xmlns:a16="http://schemas.microsoft.com/office/drawing/2014/main" id="{5E42BAC7-B73D-5430-8637-CD1A87EAF841}"/>
              </a:ext>
            </a:extLst>
          </p:cNvPr>
          <p:cNvSpPr>
            <a:spLocks noGrp="1"/>
          </p:cNvSpPr>
          <p:nvPr>
            <p:ph idx="1"/>
          </p:nvPr>
        </p:nvSpPr>
        <p:spPr/>
        <p:txBody>
          <a:bodyPr/>
          <a:lstStyle/>
          <a:p>
            <a:r xmlns:a="http://schemas.openxmlformats.org/drawingml/2006/main">
              <a:rPr lang="zh-CN" altLang="zh-CN">
                <a:ea typeface="宋体" panose="02010600030101010101" pitchFamily="2" charset="-122"/>
              </a:rPr>
              <a:t>无法传递具有任意列数的多维数组可能会很麻烦。</a:t>
            </a:r>
          </a:p>
          <a:p>
            <a:r xmlns:a="http://schemas.openxmlformats.org/drawingml/2006/main">
              <a:rPr lang="zh-CN" altLang="zh-CN">
                <a:ea typeface="宋体" panose="02010600030101010101" pitchFamily="2" charset="-122"/>
              </a:rPr>
              <a:t>我们通常可以通过使用指针数组来解决这个难题。</a:t>
            </a:r>
          </a:p>
          <a:p>
            <a:r xmlns:a="http://schemas.openxmlformats.org/drawingml/2006/main">
              <a:rPr lang="zh-CN" altLang="zh-CN">
                <a:ea typeface="宋体" panose="02010600030101010101" pitchFamily="2" charset="-122"/>
              </a:rPr>
              <a:t>C99 的可变长度数组参数提供了一个更好的解决方案。</a:t>
            </a:r>
          </a:p>
        </p:txBody>
      </p:sp>
      <p:sp>
        <p:nvSpPr>
          <p:cNvPr id="4" name="Footer Placeholder 3">
            <a:extLst>
              <a:ext uri="{FF2B5EF4-FFF2-40B4-BE49-F238E27FC236}">
                <a16:creationId xmlns:a16="http://schemas.microsoft.com/office/drawing/2014/main" id="{C621EA80-C3C4-724D-0E6D-6F98BE22A92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A619CD0-1839-B1D5-1300-49B5B360FB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A13428-0D39-9B4B-9649-12DB1ABE7AFC}"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211F3382-9DA0-9806-14D8-20A9B3DBEDC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可变长度数组参数 (C99)</a:t>
            </a:r>
          </a:p>
        </p:txBody>
      </p:sp>
      <p:sp>
        <p:nvSpPr>
          <p:cNvPr id="72707" name="Content Placeholder 2">
            <a:extLst>
              <a:ext uri="{FF2B5EF4-FFF2-40B4-BE49-F238E27FC236}">
                <a16:creationId xmlns:a16="http://schemas.microsoft.com/office/drawing/2014/main" id="{A0F277F0-B957-BE9F-9A50-A30CA719EC00}"/>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C99 允许使用可变长度数组作为参数。</a:t>
            </a:r>
          </a:p>
          <a:p>
            <a:r xmlns:a="http://schemas.openxmlformats.org/drawingml/2006/main">
              <a:rPr lang="zh-CN" altLang="zh-CN" sz="2600">
                <a:ea typeface="宋体" panose="02010600030101010101" pitchFamily="2" charset="-122"/>
              </a:rPr>
              <a:t>考虑</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sum_array</a:t>
            </a:r>
            <a:r xmlns:a="http://schemas.openxmlformats.org/drawingml/2006/main">
              <a:rPr lang="zh-CN" altLang="zh-CN" sz="2600">
                <a:ea typeface="宋体" panose="02010600030101010101" pitchFamily="2" charset="-122"/>
              </a:rPr>
              <a:t>函数：</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int sum_array(int a[], int n)</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buFontTx/>
              <a:buNone/>
            </a:pPr>
            <a:r xmlns:a="http://schemas.openxmlformats.org/drawingml/2006/main">
              <a:rPr lang="zh-CN" altLang="zh-CN" sz="2600">
                <a:ea typeface="宋体" panose="02010600030101010101" pitchFamily="2" charset="-122"/>
              </a:rPr>
              <a:t>就目前而言，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600">
                <a:ea typeface="宋体" panose="02010600030101010101" pitchFamily="2" charset="-122"/>
              </a:rPr>
              <a:t>和数组</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a的长度之间没有直接联系</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尽管函数体将</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600">
                <a:ea typeface="宋体" panose="02010600030101010101" pitchFamily="2" charset="-122"/>
              </a:rPr>
              <a:t>视为</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600">
                <a:ea typeface="宋体" panose="02010600030101010101" pitchFamily="2" charset="-122"/>
              </a:rPr>
              <a:t>的长度，但数组的实际长度可能大于或小于</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600">
                <a:ea typeface="宋体" panose="02010600030101010101" pitchFamily="2" charset="-122"/>
              </a:rPr>
              <a:t>。</a:t>
            </a:r>
          </a:p>
        </p:txBody>
      </p:sp>
      <p:sp>
        <p:nvSpPr>
          <p:cNvPr id="4" name="Footer Placeholder 3">
            <a:extLst>
              <a:ext uri="{FF2B5EF4-FFF2-40B4-BE49-F238E27FC236}">
                <a16:creationId xmlns:a16="http://schemas.microsoft.com/office/drawing/2014/main" id="{5CDA7E51-13A8-E11A-2C87-212C464C6C8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BE45818-61E9-6837-BC30-D9CEC3780EE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142720-9922-7C46-8E36-2DAB168A395F}"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43FFBF4-AF60-F384-47CE-C27D1BC9EE2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程序：计算平均值</a:t>
            </a:r>
          </a:p>
        </p:txBody>
      </p:sp>
      <p:sp>
        <p:nvSpPr>
          <p:cNvPr id="18435" name="Content Placeholder 2">
            <a:extLst>
              <a:ext uri="{FF2B5EF4-FFF2-40B4-BE49-F238E27FC236}">
                <a16:creationId xmlns:a16="http://schemas.microsoft.com/office/drawing/2014/main" id="{DCAEF36C-EE46-3AEF-CC6E-2DF2B85EBA60}"/>
              </a:ext>
            </a:extLst>
          </p:cNvPr>
          <p:cNvSpPr>
            <a:spLocks noGrp="1"/>
          </p:cNvSpPr>
          <p:nvPr>
            <p:ph idx="1"/>
          </p:nvPr>
        </p:nvSpPr>
        <p:spPr/>
        <p:txBody>
          <a:bodyPr/>
          <a:lstStyle/>
          <a:p>
            <a:r xmlns:a="http://schemas.openxmlformats.org/drawingml/2006/main">
              <a:rPr lang="zh-CN" altLang="zh-CN">
                <a:ea typeface="宋体" panose="02010600030101010101" pitchFamily="2" charset="-122"/>
              </a:rPr>
              <a:t>函数调用由函数名和</a:t>
            </a:r>
            <a:r xmlns:a="http://schemas.openxmlformats.org/drawingml/2006/main">
              <a:rPr lang="zh-CN" altLang="zh-CN" b="1" i="1">
                <a:ea typeface="宋体" panose="02010600030101010101" pitchFamily="2" charset="-122"/>
              </a:rPr>
              <a:t>参数列表组成。</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平均（x，</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y)</a:t>
            </a:r>
            <a:r xmlns:a="http://schemas.openxmlformats.org/drawingml/2006/main">
              <a:rPr lang="zh-CN" altLang="zh-CN">
                <a:ea typeface="宋体" panose="02010600030101010101" pitchFamily="2" charset="-122"/>
              </a:rPr>
              <a:t>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a:t>
            </a:r>
            <a:r xmlns:a="http://schemas.openxmlformats.org/drawingml/2006/main">
              <a:rPr lang="zh-CN" altLang="zh-CN">
                <a:ea typeface="宋体" panose="02010600030101010101" pitchFamily="2" charset="-122"/>
              </a:rPr>
              <a:t>函数的调用。</a:t>
            </a:r>
          </a:p>
          <a:p>
            <a:r xmlns:a="http://schemas.openxmlformats.org/drawingml/2006/main">
              <a:rPr lang="zh-CN" altLang="zh-CN">
                <a:ea typeface="宋体" panose="02010600030101010101" pitchFamily="2" charset="-122"/>
              </a:rPr>
              <a:t>参数用于向函数提供信息。</a:t>
            </a:r>
          </a:p>
          <a:p>
            <a:pPr xmlns:a="http://schemas.openxmlformats.org/drawingml/2006/main" lvl="1">
              <a:lnSpc>
                <a:spcPct val="90000"/>
              </a:lnSpc>
            </a:pPr>
            <a:r xmlns:a="http://schemas.openxmlformats.org/drawingml/2006/main">
              <a:rPr lang="zh-CN" altLang="zh-CN">
                <a:ea typeface="宋体" panose="02010600030101010101" pitchFamily="2" charset="-122"/>
              </a:rPr>
              <a:t>通话</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平均值(x,</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y)</a:t>
            </a:r>
            <a:r xmlns:a="http://schemas.openxmlformats.org/drawingml/2006/main">
              <a:rPr lang="zh-CN" altLang="zh-CN">
                <a:ea typeface="宋体" panose="02010600030101010101" pitchFamily="2" charset="-122"/>
              </a:rPr>
              <a:t>导致</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y的值</a:t>
            </a:r>
            <a:r xmlns:a="http://schemas.openxmlformats.org/drawingml/2006/main">
              <a:rPr lang="zh-CN" altLang="zh-CN">
                <a:ea typeface="宋体" panose="02010600030101010101" pitchFamily="2" charset="-122"/>
              </a:rPr>
              <a:t>被复制到参数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a:ea typeface="宋体" panose="02010600030101010101" pitchFamily="2" charset="-122"/>
              </a:rPr>
              <a:t>中。</a:t>
            </a:r>
          </a:p>
          <a:p>
            <a:r xmlns:a="http://schemas.openxmlformats.org/drawingml/2006/main">
              <a:rPr lang="zh-CN" altLang="zh-CN">
                <a:ea typeface="宋体" panose="02010600030101010101" pitchFamily="2" charset="-122"/>
              </a:rPr>
              <a:t>参数不一定是变量；任何兼容类型的表达式都可以。</a:t>
            </a:r>
          </a:p>
          <a:p>
            <a:pPr xmlns:a="http://schemas.openxmlformats.org/drawingml/2006/main" lvl="1">
              <a:lnSpc>
                <a:spcPct val="90000"/>
              </a:lnSpc>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平均（5.1，</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8.9)</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平均值 (x/2,</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y/3)</a:t>
            </a:r>
            <a:r xmlns:a="http://schemas.openxmlformats.org/drawingml/2006/main">
              <a:rPr lang="zh-CN" altLang="zh-CN">
                <a:ea typeface="宋体" panose="02010600030101010101" pitchFamily="2" charset="-122"/>
              </a:rPr>
              <a:t>是合法的。</a:t>
            </a:r>
          </a:p>
        </p:txBody>
      </p:sp>
      <p:sp>
        <p:nvSpPr>
          <p:cNvPr id="4" name="Footer Placeholder 3">
            <a:extLst>
              <a:ext uri="{FF2B5EF4-FFF2-40B4-BE49-F238E27FC236}">
                <a16:creationId xmlns:a16="http://schemas.microsoft.com/office/drawing/2014/main" id="{AB57E739-BF96-DF76-BF4A-BDC0CADA7ED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B836FCF-5F19-0C5E-2C87-F7DF62C702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87141A-FCF2-334D-8BC0-EABA6613C560}"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483B84DC-BFF4-8276-CF55-F9DBC3378FA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可变长度数组参数 (C99)</a:t>
            </a:r>
          </a:p>
        </p:txBody>
      </p:sp>
      <p:sp>
        <p:nvSpPr>
          <p:cNvPr id="73731" name="Content Placeholder 2">
            <a:extLst>
              <a:ext uri="{FF2B5EF4-FFF2-40B4-BE49-F238E27FC236}">
                <a16:creationId xmlns:a16="http://schemas.microsoft.com/office/drawing/2014/main" id="{44108794-821A-6E35-BBE0-8DDF9D0DC451}"/>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使用可变长度数组参数，我们可以明确声明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700">
                <a:ea typeface="宋体" panose="02010600030101010101" pitchFamily="2" charset="-122"/>
              </a:rPr>
              <a:t>的长度为</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700">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 sum_array(int n, int a[n])</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700">
                <a:ea typeface="宋体" panose="02010600030101010101" pitchFamily="2" charset="-122"/>
              </a:rPr>
              <a:t>第一个参数 (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n ) 的值指定第二个参数 (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700">
                <a:ea typeface="宋体" panose="02010600030101010101" pitchFamily="2" charset="-122"/>
              </a:rPr>
              <a:t>的长度</a:t>
            </a:r>
            <a:r xmlns:a="http://schemas.openxmlformats.org/drawingml/2006/main">
              <a:rPr lang="zh-CN" altLang="zh-CN" sz="2700">
                <a:ea typeface="宋体" panose="02010600030101010101" pitchFamily="2" charset="-122"/>
              </a:rPr>
              <a:t>。</a:t>
            </a:r>
          </a:p>
          <a:p>
            <a:r xmlns:a="http://schemas.openxmlformats.org/drawingml/2006/main">
              <a:rPr lang="zh-CN" altLang="zh-CN" sz="2700">
                <a:ea typeface="宋体" panose="02010600030101010101" pitchFamily="2" charset="-122"/>
              </a:rPr>
              <a:t>注意参数的顺序已经切换了；使用可变长度数组参数时，顺序很重要。</a:t>
            </a:r>
          </a:p>
        </p:txBody>
      </p:sp>
      <p:sp>
        <p:nvSpPr>
          <p:cNvPr id="4" name="Footer Placeholder 3">
            <a:extLst>
              <a:ext uri="{FF2B5EF4-FFF2-40B4-BE49-F238E27FC236}">
                <a16:creationId xmlns:a16="http://schemas.microsoft.com/office/drawing/2014/main" id="{E88E4A22-A9AA-5117-A217-1C3A70EA2E5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CC47FDC-EFB7-39A7-7373-91B4BAAD932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693A77-84FC-F24E-8531-8E0692AC2F1B}"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61BD3152-6B1B-5314-53BF-31BD71E2B31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可变长度数组参数 (C99)</a:t>
            </a:r>
          </a:p>
        </p:txBody>
      </p:sp>
      <p:sp>
        <p:nvSpPr>
          <p:cNvPr id="74755" name="Content Placeholder 2">
            <a:extLst>
              <a:ext uri="{FF2B5EF4-FFF2-40B4-BE49-F238E27FC236}">
                <a16:creationId xmlns:a16="http://schemas.microsoft.com/office/drawing/2014/main" id="{60C54771-E221-7334-F17D-9366E1FB6C00}"/>
              </a:ext>
            </a:extLst>
          </p:cNvPr>
          <p:cNvSpPr>
            <a:spLocks noGrp="1"/>
          </p:cNvSpPr>
          <p:nvPr>
            <p:ph idx="1"/>
          </p:nvPr>
        </p:nvSpPr>
        <p:spPr>
          <a:xfrm>
            <a:off x="685800" y="1524000"/>
            <a:ext cx="7924800" cy="4800600"/>
          </a:xfrm>
        </p:spPr>
        <p:txBody>
          <a:bodyPr/>
          <a:lstStyle/>
          <a:p>
            <a:r xmlns:a="http://schemas.openxmlformats.org/drawingml/2006/main">
              <a:rPr lang="zh-CN" altLang="zh-CN">
                <a:ea typeface="宋体" panose="02010600030101010101" pitchFamily="2" charset="-122"/>
              </a:rPr>
              <a:t>有几种方法可以为新版本的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sum_array编写原型</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一种可能性是让它看起来与函数定义完全一样：</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sum_array(int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版本 1</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替换数组长度</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sum_array(int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版本 2a</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936DEEE1-2DBD-253E-010C-DFEA4DEF66A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F80BD83-B98A-440D-5CAE-D49EEF07FC3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716382-3B04-FA48-8D6F-45296094EDA1}"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72B6D7D0-9B67-41C6-73D1-2E1D1FF802E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可变长度数组参数 (C99)</a:t>
            </a:r>
          </a:p>
        </p:txBody>
      </p:sp>
      <p:sp>
        <p:nvSpPr>
          <p:cNvPr id="75779" name="Content Placeholder 2">
            <a:extLst>
              <a:ext uri="{FF2B5EF4-FFF2-40B4-BE49-F238E27FC236}">
                <a16:creationId xmlns:a16="http://schemas.microsoft.com/office/drawing/2014/main" id="{D82B1EAE-26AD-8F76-37A9-63CB39C27F65}"/>
              </a:ext>
            </a:extLst>
          </p:cNvPr>
          <p:cNvSpPr>
            <a:spLocks noGrp="1"/>
          </p:cNvSpPr>
          <p:nvPr>
            <p:ph idx="1"/>
          </p:nvPr>
        </p:nvSpPr>
        <p:spPr>
          <a:xfrm>
            <a:off x="685800" y="1524000"/>
            <a:ext cx="7924800" cy="4800600"/>
          </a:xfrm>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符号的原因是参数名称在函数声明中是可选的。</a:t>
            </a:r>
          </a:p>
          <a:p>
            <a:r xmlns:a="http://schemas.openxmlformats.org/drawingml/2006/main">
              <a:rPr lang="zh-CN" altLang="zh-CN">
                <a:ea typeface="宋体" panose="02010600030101010101" pitchFamily="2" charset="-122"/>
              </a:rPr>
              <a:t>如果省略第一个参数的名称，则无法指定数组的长度为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提供了一个线索，即数组的长度与列表中较早出现的参数有关：</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sum_array(int,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版本</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2b</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5271B2A-93BE-BECF-5E40-B32B381AAE8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9C27D88-B10C-1F63-2B9B-4BE605898F8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E85EEE-E1AF-C740-AFAF-C13C16A0DFAA}"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66AEDF31-5E0D-045C-879A-2CB0AE3FE74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可变长度数组参数 (C99)</a:t>
            </a:r>
          </a:p>
        </p:txBody>
      </p:sp>
      <p:sp>
        <p:nvSpPr>
          <p:cNvPr id="76803" name="Content Placeholder 2">
            <a:extLst>
              <a:ext uri="{FF2B5EF4-FFF2-40B4-BE49-F238E27FC236}">
                <a16:creationId xmlns:a16="http://schemas.microsoft.com/office/drawing/2014/main" id="{9C9D6042-B288-134D-7A4C-CFCC6457FD72}"/>
              </a:ext>
            </a:extLst>
          </p:cNvPr>
          <p:cNvSpPr>
            <a:spLocks noGrp="1"/>
          </p:cNvSpPr>
          <p:nvPr>
            <p:ph idx="1"/>
          </p:nvPr>
        </p:nvSpPr>
        <p:spPr>
          <a:xfrm>
            <a:off x="685800" y="1524000"/>
            <a:ext cx="7848600" cy="4800600"/>
          </a:xfrm>
        </p:spPr>
        <p:txBody>
          <a:bodyPr/>
          <a:lstStyle/>
          <a:p>
            <a:r xmlns:a="http://schemas.openxmlformats.org/drawingml/2006/main">
              <a:rPr lang="zh-CN" altLang="zh-CN">
                <a:ea typeface="宋体" panose="02010600030101010101" pitchFamily="2" charset="-122"/>
              </a:rPr>
              <a:t>将括号留空也是合法的，就像我们通常在声明数组参数时所做的那样：</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sum_array(int n, int a[]); /* 版本 3a */</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sum_array(int, int []); /* 版本 3b */</a:t>
            </a:r>
          </a:p>
          <a:p>
            <a:r xmlns:a="http://schemas.openxmlformats.org/drawingml/2006/main">
              <a:rPr lang="zh-CN" altLang="zh-CN">
                <a:ea typeface="宋体" panose="02010600030101010101" pitchFamily="2" charset="-122"/>
              </a:rPr>
              <a:t>将括号留空不是一个好的选择，因为它不会暴露</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a之间的关系</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D73BA064-61C6-8B3A-B211-6C1D6BDC640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218C14-5428-F5C3-0FC5-6004F4B7C40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6B64F5-7EF2-4949-9AB3-B7D0DB158559}"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74A92048-FEF7-B2FB-1DAF-E18786FC983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可变长度数组参数 (C99)</a:t>
            </a:r>
          </a:p>
        </p:txBody>
      </p:sp>
      <p:sp>
        <p:nvSpPr>
          <p:cNvPr id="77827" name="Content Placeholder 2">
            <a:extLst>
              <a:ext uri="{FF2B5EF4-FFF2-40B4-BE49-F238E27FC236}">
                <a16:creationId xmlns:a16="http://schemas.microsoft.com/office/drawing/2014/main" id="{1AB6F9FC-9F38-E216-BD42-DB8DBBBC78B1}"/>
              </a:ext>
            </a:extLst>
          </p:cNvPr>
          <p:cNvSpPr>
            <a:spLocks noGrp="1"/>
          </p:cNvSpPr>
          <p:nvPr>
            <p:ph idx="1"/>
          </p:nvPr>
        </p:nvSpPr>
        <p:spPr>
          <a:xfrm>
            <a:off x="685800" y="1524000"/>
            <a:ext cx="7848600" cy="4800600"/>
          </a:xfrm>
        </p:spPr>
        <p:txBody>
          <a:bodyPr/>
          <a:lstStyle/>
          <a:p>
            <a:r xmlns:a="http://schemas.openxmlformats.org/drawingml/2006/main">
              <a:rPr lang="zh-CN" altLang="zh-CN" sz="2400">
                <a:ea typeface="宋体" panose="02010600030101010101" pitchFamily="2" charset="-122"/>
              </a:rPr>
              <a:t>一般来说，变长数组参数的长度可以是任意表达式。</a:t>
            </a:r>
          </a:p>
          <a:p>
            <a:r xmlns:a="http://schemas.openxmlformats.org/drawingml/2006/main">
              <a:rPr lang="zh-CN" altLang="zh-CN" sz="2400">
                <a:ea typeface="宋体" panose="02010600030101010101" pitchFamily="2" charset="-122"/>
              </a:rPr>
              <a:t>连接两个数组</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400">
                <a:ea typeface="宋体" panose="02010600030101010101" pitchFamily="2" charset="-122"/>
              </a:rPr>
              <a:t>和</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b的函数</a:t>
            </a:r>
            <a:r xmlns:a="http://schemas.openxmlformats.org/drawingml/2006/main">
              <a:rPr lang="zh-CN" altLang="zh-CN" sz="2400">
                <a:ea typeface="宋体" panose="02010600030101010101" pitchFamily="2" charset="-122"/>
              </a:rPr>
              <a:t>，将结果存储到名为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c的第三个数组中</a:t>
            </a:r>
            <a:r xmlns:a="http://schemas.openxmlformats.org/drawingml/2006/main">
              <a:rPr lang="zh-CN" altLang="zh-CN" sz="2400">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整数连接（整数</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米，</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b[n],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c[m+n])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400">
                <a:ea typeface="宋体" panose="02010600030101010101" pitchFamily="2" charset="-122"/>
              </a:rPr>
              <a:t>用于指定</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c长度的表达式</a:t>
            </a:r>
            <a:r xmlns:a="http://schemas.openxmlformats.org/drawingml/2006/main">
              <a:rPr lang="zh-CN" altLang="zh-CN" sz="2400">
                <a:ea typeface="宋体" panose="02010600030101010101" pitchFamily="2" charset="-122"/>
              </a:rPr>
              <a:t>涉及另外两个参数，但通常它可以引用函数外部的变量，甚至可以调用其他函数。</a:t>
            </a:r>
          </a:p>
        </p:txBody>
      </p:sp>
      <p:sp>
        <p:nvSpPr>
          <p:cNvPr id="4" name="Footer Placeholder 3">
            <a:extLst>
              <a:ext uri="{FF2B5EF4-FFF2-40B4-BE49-F238E27FC236}">
                <a16:creationId xmlns:a16="http://schemas.microsoft.com/office/drawing/2014/main" id="{95CB2F45-BEF3-8076-E083-2A202C69724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EC66497-E741-5920-D029-CF9EBBCCB82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8F8FC9-6B8A-7646-9C57-56C3141CD8E8}"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2421F87C-0AFB-59D2-28A6-AEBBD1A8C8A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可变长度数组参数 (C99)</a:t>
            </a:r>
          </a:p>
        </p:txBody>
      </p:sp>
      <p:sp>
        <p:nvSpPr>
          <p:cNvPr id="78851" name="Content Placeholder 2">
            <a:extLst>
              <a:ext uri="{FF2B5EF4-FFF2-40B4-BE49-F238E27FC236}">
                <a16:creationId xmlns:a16="http://schemas.microsoft.com/office/drawing/2014/main" id="{4B349106-F188-0C3A-BFD1-FD51DFA60947}"/>
              </a:ext>
            </a:extLst>
          </p:cNvPr>
          <p:cNvSpPr>
            <a:spLocks noGrp="1"/>
          </p:cNvSpPr>
          <p:nvPr>
            <p:ph idx="1"/>
          </p:nvPr>
        </p:nvSpPr>
        <p:spPr/>
        <p:txBody>
          <a:bodyPr/>
          <a:lstStyle/>
          <a:p>
            <a:r xmlns:a="http://schemas.openxmlformats.org/drawingml/2006/main">
              <a:rPr lang="zh-CN" altLang="zh-CN">
                <a:ea typeface="宋体" panose="02010600030101010101" pitchFamily="2" charset="-122"/>
              </a:rPr>
              <a:t>具有一维的可变长度数组参数的用处有限。</a:t>
            </a:r>
          </a:p>
          <a:p>
            <a:r xmlns:a="http://schemas.openxmlformats.org/drawingml/2006/main">
              <a:rPr lang="zh-CN" altLang="zh-CN">
                <a:ea typeface="宋体" panose="02010600030101010101" pitchFamily="2" charset="-122"/>
              </a:rPr>
              <a:t>它们通过说明数组参数的所需长度来使函数声明或定义更具描述性。</a:t>
            </a:r>
          </a:p>
          <a:p>
            <a:r xmlns:a="http://schemas.openxmlformats.org/drawingml/2006/main">
              <a:rPr lang="zh-CN" altLang="zh-CN">
                <a:ea typeface="宋体" panose="02010600030101010101" pitchFamily="2" charset="-122"/>
              </a:rPr>
              <a:t>但是，不会执行额外的错误检查；数组参数仍然可能太长或太短。</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F1F244A-CA42-0E27-8E5E-DD547D23B93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16A7D86-5BC4-4A28-0A15-BCED5F45D8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159B7E-B57A-0C4D-93DF-FC771973EAC3}"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7378F18A-535C-30CC-DF61-7F325FBC268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可变长度数组参数 (C99)</a:t>
            </a:r>
          </a:p>
        </p:txBody>
      </p:sp>
      <p:sp>
        <p:nvSpPr>
          <p:cNvPr id="79875" name="Content Placeholder 2">
            <a:extLst>
              <a:ext uri="{FF2B5EF4-FFF2-40B4-BE49-F238E27FC236}">
                <a16:creationId xmlns:a16="http://schemas.microsoft.com/office/drawing/2014/main" id="{9DBB9D94-8E8A-9ACE-9CAC-32EAE2783617}"/>
              </a:ext>
            </a:extLst>
          </p:cNvPr>
          <p:cNvSpPr>
            <a:spLocks noGrp="1"/>
          </p:cNvSpPr>
          <p:nvPr>
            <p:ph idx="1"/>
          </p:nvPr>
        </p:nvSpPr>
        <p:spPr>
          <a:xfrm>
            <a:off x="685800" y="1524000"/>
            <a:ext cx="7924800" cy="4800600"/>
          </a:xfrm>
        </p:spPr>
        <p:txBody>
          <a:bodyPr/>
          <a:lstStyle/>
          <a:p>
            <a:r xmlns:a="http://schemas.openxmlformats.org/drawingml/2006/main">
              <a:rPr lang="zh-CN" altLang="zh-CN" sz="2400">
                <a:ea typeface="宋体" panose="02010600030101010101" pitchFamily="2" charset="-122"/>
              </a:rPr>
              <a:t>可变长度数组参数对于多维数组最有用。</a:t>
            </a:r>
          </a:p>
          <a:p>
            <a:r xmlns:a="http://schemas.openxmlformats.org/drawingml/2006/main">
              <a:rPr lang="zh-CN" altLang="zh-CN" sz="2400">
                <a:ea typeface="宋体" panose="02010600030101010101" pitchFamily="2" charset="-122"/>
              </a:rPr>
              <a:t>通过使用可变长度数组参数，我们可以将</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sum_two_dimensional_array</a:t>
            </a:r>
            <a:r xmlns:a="http://schemas.openxmlformats.org/drawingml/2006/main">
              <a:rPr lang="zh-CN" altLang="zh-CN" sz="2400">
                <a:ea typeface="宋体" panose="02010600030101010101" pitchFamily="2" charset="-122"/>
              </a:rPr>
              <a:t>函数推广到任意数量的列：</a:t>
            </a:r>
          </a:p>
          <a:p>
            <a:pPr xmlns:a="http://schemas.openxmlformats.org/drawingml/2006/main">
              <a:lnSpc>
                <a:spcPct val="80000"/>
              </a:lnSpc>
              <a:spcBef>
                <a:spcPts val="10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米，</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一个[n][m])</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 i, j, 总和 = 0;</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(j = 0; j &lt; m; j++)</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总和 += a[i][j];</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返回总和；</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96107BAB-B8E0-A613-24A9-0F224A1B956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21FA06F-1E58-CED1-A6EC-AE989C19F1D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AC2A9B-216E-7244-9CE8-EA9434F571E1}"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BACB2D6-0CA9-8F73-B7FA-9A30EF2AF0F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可变长度数组参数 (C99)</a:t>
            </a:r>
          </a:p>
        </p:txBody>
      </p:sp>
      <p:sp>
        <p:nvSpPr>
          <p:cNvPr id="80899" name="Content Placeholder 2">
            <a:extLst>
              <a:ext uri="{FF2B5EF4-FFF2-40B4-BE49-F238E27FC236}">
                <a16:creationId xmlns:a16="http://schemas.microsoft.com/office/drawing/2014/main" id="{0062A7A5-E846-F5C4-F894-312CE9C2AEF9}"/>
              </a:ext>
            </a:extLst>
          </p:cNvPr>
          <p:cNvSpPr>
            <a:spLocks noGrp="1"/>
          </p:cNvSpPr>
          <p:nvPr>
            <p:ph idx="1"/>
          </p:nvPr>
        </p:nvSpPr>
        <p:spPr>
          <a:xfrm>
            <a:off x="685800" y="1524000"/>
            <a:ext cx="8153400" cy="4800600"/>
          </a:xfrm>
        </p:spPr>
        <p:txBody>
          <a:bodyPr/>
          <a:lstStyle/>
          <a:p>
            <a:r xmlns:a="http://schemas.openxmlformats.org/drawingml/2006/main">
              <a:rPr lang="zh-CN" altLang="zh-CN" sz="2400">
                <a:ea typeface="宋体" panose="02010600030101010101" pitchFamily="2" charset="-122"/>
              </a:rPr>
              <a:t>此功能的原型包括：</a:t>
            </a:r>
          </a:p>
          <a:p>
            <a:pPr xmlns:a="http://schemas.openxmlformats.org/drawingml/2006/main">
              <a:lnSpc>
                <a:spcPct val="80000"/>
              </a:lnSpc>
              <a:spcBef>
                <a:spcPts val="1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米，</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一个[n][m]）；</a:t>
            </a:r>
          </a:p>
          <a:p>
            <a:pPr xmlns:a="http://schemas.openxmlformats.org/drawingml/2006/main">
              <a:lnSpc>
                <a:spcPct val="8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米，</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一个[*][*]）;</a:t>
            </a:r>
          </a:p>
          <a:p>
            <a:pPr xmlns:a="http://schemas.openxmlformats.org/drawingml/2006/main">
              <a:lnSpc>
                <a:spcPct val="8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米，</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是]）;</a:t>
            </a:r>
          </a:p>
          <a:p>
            <a:pPr xmlns:a="http://schemas.openxmlformats.org/drawingml/2006/main">
              <a:lnSpc>
                <a:spcPct val="8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sum_two_dimensional_array(int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米，</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一个[][*]）;</a:t>
            </a:r>
          </a:p>
        </p:txBody>
      </p:sp>
      <p:sp>
        <p:nvSpPr>
          <p:cNvPr id="4" name="Footer Placeholder 3">
            <a:extLst>
              <a:ext uri="{FF2B5EF4-FFF2-40B4-BE49-F238E27FC236}">
                <a16:creationId xmlns:a16="http://schemas.microsoft.com/office/drawing/2014/main" id="{3FF28075-5F8F-E78E-5269-48345D7A385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12FC1AA-126A-C17D-58CC-2EF1DA0533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8E7B44-0B7B-A347-92E6-C92D869AEEE3}"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5314E8CF-6683-6FA9-0E95-4213C4B7826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在数组参数声明中</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使用</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(C99)</a:t>
            </a:r>
          </a:p>
        </p:txBody>
      </p:sp>
      <p:sp>
        <p:nvSpPr>
          <p:cNvPr id="81923" name="Content Placeholder 2">
            <a:extLst>
              <a:ext uri="{FF2B5EF4-FFF2-40B4-BE49-F238E27FC236}">
                <a16:creationId xmlns:a16="http://schemas.microsoft.com/office/drawing/2014/main" id="{073AF6FD-468D-A98D-0C96-C966B6B3ED4A}"/>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C99 允许</a:t>
            </a:r>
            <a:r xmlns:a="http://schemas.openxmlformats.org/drawingml/2006/main">
              <a:rPr lang="zh-CN" altLang="zh-CN">
                <a:ea typeface="宋体" panose="02010600030101010101" pitchFamily="2" charset="-122"/>
              </a:rPr>
              <a:t>在声明数组参数时使用关键字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 。</a:t>
            </a:r>
          </a:p>
          <a:p>
            <a:r xmlns:a="http://schemas.openxmlformats.org/drawingml/2006/main">
              <a:rPr lang="zh-CN" altLang="zh-CN">
                <a:ea typeface="宋体" panose="02010600030101010101" pitchFamily="2" charset="-122"/>
              </a:rPr>
              <a:t>以下示例使用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a:t>
            </a:r>
            <a:r xmlns:a="http://schemas.openxmlformats.org/drawingml/2006/main">
              <a:rPr lang="zh-CN" altLang="zh-CN">
                <a:ea typeface="宋体" panose="02010600030101010101" pitchFamily="2" charset="-122"/>
              </a:rPr>
              <a:t>来表示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a的长度</a:t>
            </a:r>
            <a:r xmlns:a="http://schemas.openxmlformats.org/drawingml/2006/main">
              <a:rPr lang="zh-CN" altLang="zh-CN">
                <a:ea typeface="宋体" panose="02010600030101010101" pitchFamily="2" charset="-122"/>
              </a:rPr>
              <a:t>保证至少为 3：</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sum_array(int a[静态 3], int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CC6CC02D-0F52-8491-AC3B-46513B9E0B1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91A76BE-5C40-70E5-3B66-FA929B3B8C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533CF7-DEE2-7A43-BB71-62EC5D3A0025}" type="slidenum">
              <a:rPr lang="en-US" altLang="zh-CN" sz="1200">
                <a:latin typeface="Arial" panose="020B0604020202020204" pitchFamily="34" charset="0"/>
              </a:rPr>
              <a:pPr/>
              <a:t>68</a:t>
            </a:fld>
            <a:endParaRPr lang="en-US" altLang="zh-CN"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7BA2C986-766A-9BDA-B3FF-05EB4702874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在数组参数声明中</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使用</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(C99)</a:t>
            </a:r>
          </a:p>
        </p:txBody>
      </p:sp>
      <p:sp>
        <p:nvSpPr>
          <p:cNvPr id="82947" name="Content Placeholder 2">
            <a:extLst>
              <a:ext uri="{FF2B5EF4-FFF2-40B4-BE49-F238E27FC236}">
                <a16:creationId xmlns:a16="http://schemas.microsoft.com/office/drawing/2014/main" id="{97019779-585E-7792-72DC-8892DE832152}"/>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a:t>
            </a:r>
            <a:r xmlns:a="http://schemas.openxmlformats.org/drawingml/2006/main">
              <a:rPr lang="zh-CN" altLang="zh-CN">
                <a:ea typeface="宋体" panose="02010600030101010101" pitchFamily="2" charset="-122"/>
              </a:rPr>
              <a:t>对程序行为没有影响。</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a:t>
            </a:r>
            <a:r xmlns:a="http://schemas.openxmlformats.org/drawingml/2006/main">
              <a:rPr lang="zh-CN" altLang="zh-CN">
                <a:ea typeface="宋体" panose="02010600030101010101" pitchFamily="2" charset="-122"/>
              </a:rPr>
              <a:t>的存在</a:t>
            </a:r>
            <a:r xmlns:a="http://schemas.openxmlformats.org/drawingml/2006/main">
              <a:rPr lang="zh-CN" altLang="zh-CN">
                <a:ea typeface="宋体" panose="02010600030101010101" pitchFamily="2" charset="-122"/>
              </a:rPr>
              <a:t>只是一个“提示”，它可能允许 C 编译器生成更快的指令来访问数组。</a:t>
            </a:r>
          </a:p>
          <a:p>
            <a:r xmlns:a="http://schemas.openxmlformats.org/drawingml/2006/main">
              <a:rPr lang="zh-CN" altLang="zh-CN">
                <a:ea typeface="宋体" panose="02010600030101010101" pitchFamily="2" charset="-122"/>
              </a:rPr>
              <a:t>如果数组参数有多个维度，则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只能在第一个维度中使用。</a:t>
            </a:r>
          </a:p>
        </p:txBody>
      </p:sp>
      <p:sp>
        <p:nvSpPr>
          <p:cNvPr id="4" name="Footer Placeholder 3">
            <a:extLst>
              <a:ext uri="{FF2B5EF4-FFF2-40B4-BE49-F238E27FC236}">
                <a16:creationId xmlns:a16="http://schemas.microsoft.com/office/drawing/2014/main" id="{E5E4D021-071D-9F09-C29A-ACBAD76DE43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DFE1438-99EC-CE97-C323-E1DD3A821A4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0B7C24-381B-3C40-BA88-450CD04C5674}"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A0E383D-6B1F-6193-48D3-9ABD85A3AB7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程序：计算平均值</a:t>
            </a:r>
          </a:p>
        </p:txBody>
      </p:sp>
      <p:sp>
        <p:nvSpPr>
          <p:cNvPr id="19459" name="Content Placeholder 2">
            <a:extLst>
              <a:ext uri="{FF2B5EF4-FFF2-40B4-BE49-F238E27FC236}">
                <a16:creationId xmlns:a16="http://schemas.microsoft.com/office/drawing/2014/main" id="{55401F21-6A44-3919-7299-53A94F14EA79}"/>
              </a:ext>
            </a:extLst>
          </p:cNvPr>
          <p:cNvSpPr>
            <a:spLocks noGrp="1"/>
          </p:cNvSpPr>
          <p:nvPr>
            <p:ph idx="1"/>
          </p:nvPr>
        </p:nvSpPr>
        <p:spPr/>
        <p:txBody>
          <a:bodyPr/>
          <a:lstStyle/>
          <a:p>
            <a:r xmlns:a="http://schemas.openxmlformats.org/drawingml/2006/main">
              <a:rPr lang="zh-CN" altLang="zh-CN">
                <a:ea typeface="宋体" panose="02010600030101010101" pitchFamily="2" charset="-122"/>
              </a:rPr>
              <a:t>我们将</a:t>
            </a:r>
            <a:r xmlns:a="http://schemas.openxmlformats.org/drawingml/2006/main">
              <a:rPr lang="zh-CN" altLang="zh-CN">
                <a:ea typeface="宋体" panose="02010600030101010101" pitchFamily="2" charset="-122"/>
              </a:rPr>
              <a:t>在需要使用返回值的地方调用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 。</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y</a:t>
            </a:r>
            <a:r xmlns:a="http://schemas.openxmlformats.org/drawingml/2006/main">
              <a:rPr lang="zh-CN" altLang="zh-CN">
                <a:ea typeface="宋体" panose="02010600030101010101" pitchFamily="2" charset="-122"/>
              </a:rPr>
              <a:t>平均值的语句</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printf("平均: %g\n", average(x, y));</a:t>
            </a:r>
          </a:p>
          <a:p>
            <a:pPr xmlns:a="http://schemas.openxmlformats.org/drawingml/2006/main">
              <a:buFontTx/>
              <a:buNone/>
            </a:pPr>
            <a:r xmlns:a="http://schemas.openxmlformats.org/drawingml/2006/main">
              <a:rPr lang="zh-CN" altLang="zh-CN">
                <a:ea typeface="宋体" panose="02010600030101010101" pitchFamily="2" charset="-122"/>
              </a:rPr>
              <a:t>不保存</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平均值</a:t>
            </a:r>
            <a:r xmlns:a="http://schemas.openxmlformats.org/drawingml/2006/main">
              <a:rPr lang="zh-CN" altLang="zh-CN">
                <a:ea typeface="宋体" panose="02010600030101010101" pitchFamily="2" charset="-122"/>
              </a:rPr>
              <a:t>的返回值；</a:t>
            </a:r>
            <a:r xmlns:a="http://schemas.openxmlformats.org/drawingml/2006/main">
              <a:rPr lang="zh-CN" altLang="zh-CN">
                <a:ea typeface="宋体" panose="02010600030101010101" pitchFamily="2" charset="-122"/>
              </a:rPr>
              <a:t>程序打印它然后丢弃它。</a:t>
            </a:r>
          </a:p>
          <a:p>
            <a:r xmlns:a="http://schemas.openxmlformats.org/drawingml/2006/main">
              <a:rPr lang="zh-CN" altLang="zh-CN">
                <a:ea typeface="宋体" panose="02010600030101010101" pitchFamily="2" charset="-122"/>
              </a:rPr>
              <a:t>如果我们稍后在程序中需要返回值，我们可以将它捕获到一个变量中：</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平均值 = 平均值（x，y）；</a:t>
            </a:r>
            <a:r xmlns:a="http://schemas.openxmlformats.org/drawingml/2006/main">
              <a:rPr lang="zh-CN" altLang="zh-CN">
                <a:ea typeface="宋体" panose="02010600030101010101" pitchFamily="2" charset="-122"/>
              </a:rPr>
              <a:t> </a:t>
            </a:r>
          </a:p>
        </p:txBody>
      </p:sp>
      <p:sp>
        <p:nvSpPr>
          <p:cNvPr id="4" name="Footer Placeholder 3">
            <a:extLst>
              <a:ext uri="{FF2B5EF4-FFF2-40B4-BE49-F238E27FC236}">
                <a16:creationId xmlns:a16="http://schemas.microsoft.com/office/drawing/2014/main" id="{3779580D-A688-CA34-0804-824FD33C786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24C5DC5-3C59-2A62-35A8-204A7ECE4B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400FCB-8006-E645-924F-117422B2D3C6}"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939FE57C-C301-B321-8443-A14B5BCC833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复合文字 (C99)</a:t>
            </a:r>
          </a:p>
        </p:txBody>
      </p:sp>
      <p:sp>
        <p:nvSpPr>
          <p:cNvPr id="83971" name="Content Placeholder 2">
            <a:extLst>
              <a:ext uri="{FF2B5EF4-FFF2-40B4-BE49-F238E27FC236}">
                <a16:creationId xmlns:a16="http://schemas.microsoft.com/office/drawing/2014/main" id="{5F1F3FCC-6B10-7E05-6751-E05B7BE87439}"/>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让我们回到原来的</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sum_array</a:t>
            </a:r>
            <a:r xmlns:a="http://schemas.openxmlformats.org/drawingml/2006/main">
              <a:rPr lang="zh-CN" altLang="zh-CN" sz="2600">
                <a:ea typeface="宋体" panose="02010600030101010101" pitchFamily="2" charset="-122"/>
              </a:rPr>
              <a:t>函数。</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sum_array</a:t>
            </a:r>
            <a:r xmlns:a="http://schemas.openxmlformats.org/drawingml/2006/main">
              <a:rPr lang="zh-CN" altLang="zh-CN" sz="2600">
                <a:ea typeface="宋体" panose="02010600030101010101" pitchFamily="2" charset="-122"/>
              </a:rPr>
              <a:t>时</a:t>
            </a:r>
            <a:r xmlns:a="http://schemas.openxmlformats.org/drawingml/2006/main">
              <a:rPr lang="zh-CN" altLang="zh-CN" sz="2600">
                <a:ea typeface="宋体" panose="02010600030101010101" pitchFamily="2" charset="-122"/>
              </a:rPr>
              <a:t>，第一个参数通常是数组的名称。</a:t>
            </a:r>
          </a:p>
          <a:p>
            <a:r xmlns:a="http://schemas.openxmlformats.org/drawingml/2006/main">
              <a:rPr lang="zh-CN" altLang="zh-CN" sz="2600">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int b[] = {3, 0, 3, 4, 1};</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总计 = sum_array(b, 5);</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sz="2600">
                <a:ea typeface="宋体" panose="02010600030101010101" pitchFamily="2" charset="-122"/>
              </a:rPr>
              <a:t>必须声明为变量，然后在调用之前进行初始化。</a:t>
            </a:r>
          </a:p>
          <a:p>
            <a:r xmlns:a="http://schemas.openxmlformats.org/drawingml/2006/main">
              <a:rPr lang="zh-CN" altLang="zh-CN" sz="2600">
                <a:ea typeface="宋体" panose="02010600030101010101" pitchFamily="2" charset="-122"/>
              </a:rPr>
              <a:t>如果</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sz="2600">
                <a:ea typeface="宋体" panose="02010600030101010101" pitchFamily="2" charset="-122"/>
              </a:rPr>
              <a:t>不需要用于任何其他目的，则仅出于调用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sum_array的目的创建它可能会很烦人</a:t>
            </a:r>
            <a:r xmlns:a="http://schemas.openxmlformats.org/drawingml/2006/main">
              <a:rPr lang="zh-CN" altLang="zh-CN" sz="2600">
                <a:ea typeface="宋体" panose="02010600030101010101" pitchFamily="2" charset="-122"/>
              </a:rPr>
              <a:t>。</a:t>
            </a:r>
          </a:p>
        </p:txBody>
      </p:sp>
      <p:sp>
        <p:nvSpPr>
          <p:cNvPr id="4" name="Footer Placeholder 3">
            <a:extLst>
              <a:ext uri="{FF2B5EF4-FFF2-40B4-BE49-F238E27FC236}">
                <a16:creationId xmlns:a16="http://schemas.microsoft.com/office/drawing/2014/main" id="{2EAE06C1-A68B-09A1-3E63-F0EA80704A5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D33EEBD-B1FC-6F6D-AA4D-58E0F8BF733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8E66B9-E999-D742-91CD-C6AF58DCCF0F}"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4F83AAF5-FDEA-9ECF-3AFA-D20B8B1DC76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复合文字 (C99)</a:t>
            </a:r>
          </a:p>
        </p:txBody>
      </p:sp>
      <p:sp>
        <p:nvSpPr>
          <p:cNvPr id="84995" name="Content Placeholder 2">
            <a:extLst>
              <a:ext uri="{FF2B5EF4-FFF2-40B4-BE49-F238E27FC236}">
                <a16:creationId xmlns:a16="http://schemas.microsoft.com/office/drawing/2014/main" id="{2CF5D122-418A-B535-0F52-D338273CFB31}"/>
              </a:ext>
            </a:extLst>
          </p:cNvPr>
          <p:cNvSpPr>
            <a:spLocks noGrp="1"/>
          </p:cNvSpPr>
          <p:nvPr>
            <p:ph idx="1"/>
          </p:nvPr>
        </p:nvSpPr>
        <p:spPr>
          <a:xfrm>
            <a:off x="685800" y="1524000"/>
            <a:ext cx="7781925" cy="4800600"/>
          </a:xfrm>
        </p:spPr>
        <p:txBody>
          <a:bodyPr/>
          <a:lstStyle/>
          <a:p>
            <a:r xmlns:a="http://schemas.openxmlformats.org/drawingml/2006/main">
              <a:rPr lang="zh-CN" altLang="zh-CN" sz="2400">
                <a:ea typeface="宋体" panose="02010600030101010101" pitchFamily="2" charset="-122"/>
              </a:rPr>
              <a:t>在 C99 中，我们可以通过使用</a:t>
            </a:r>
            <a:r xmlns:a="http://schemas.openxmlformats.org/drawingml/2006/main">
              <a:rPr lang="zh-CN" altLang="zh-CN" sz="2400" b="1" i="1">
                <a:ea typeface="宋体" panose="02010600030101010101" pitchFamily="2" charset="-122"/>
              </a:rPr>
              <a:t>复合文字来避免这种烦恼：</a:t>
            </a:r>
            <a:r xmlns:a="http://schemas.openxmlformats.org/drawingml/2006/main">
              <a:rPr lang="zh-CN" altLang="zh-CN" sz="2400">
                <a:ea typeface="宋体" panose="02010600030101010101" pitchFamily="2" charset="-122"/>
              </a:rPr>
              <a:t>一个未命名的数组，它通过简单地指定它包含的元素来“动态”创建。</a:t>
            </a:r>
          </a:p>
          <a:p>
            <a:r xmlns:a="http://schemas.openxmlformats.org/drawingml/2006/main">
              <a:rPr lang="zh-CN" altLang="zh-CN" sz="2400">
                <a:ea typeface="宋体" panose="02010600030101010101" pitchFamily="2" charset="-122"/>
              </a:rPr>
              <a:t>使用复合文字（以</a:t>
            </a:r>
            <a:r xmlns:a="http://schemas.openxmlformats.org/drawingml/2006/main">
              <a:rPr lang="zh-CN" altLang="zh-CN" sz="2400" b="1">
                <a:ea typeface="宋体" panose="02010600030101010101" pitchFamily="2" charset="-122"/>
              </a:rPr>
              <a:t>粗体显示</a:t>
            </a:r>
            <a:r xmlns:a="http://schemas.openxmlformats.org/drawingml/2006/main">
              <a:rPr lang="zh-CN" altLang="zh-CN" sz="2400">
                <a:ea typeface="宋体" panose="02010600030101010101" pitchFamily="2" charset="-122"/>
              </a:rPr>
              <a:t>）作为第一个参数</a:t>
            </a:r>
            <a:r xmlns:a="http://schemas.openxmlformats.org/drawingml/2006/main">
              <a:rPr lang="zh-CN" altLang="zh-CN" sz="2400">
                <a:ea typeface="宋体" panose="02010600030101010101" pitchFamily="2" charset="-122"/>
              </a:rPr>
              <a:t>的</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sum_array调用：</a:t>
            </a:r>
          </a:p>
          <a:p>
            <a:pPr xmlns:a="http://schemas.openxmlformats.org/drawingml/2006/main">
              <a:lnSpc>
                <a:spcPct val="80000"/>
              </a:lnSpc>
              <a:spcBef>
                <a:spcPts val="8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全部的</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sum_array(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sz="19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[]){3,</a:t>
            </a:r>
            <a:r xmlns:a="http://schemas.openxmlformats.org/drawingml/2006/main">
              <a:rPr lang="zh-CN" altLang="zh-CN" sz="19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0,</a:t>
            </a:r>
            <a:r xmlns:a="http://schemas.openxmlformats.org/drawingml/2006/main">
              <a:rPr lang="zh-CN" altLang="zh-CN" sz="19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3、</a:t>
            </a:r>
            <a:r xmlns:a="http://schemas.openxmlformats.org/drawingml/2006/main">
              <a:rPr lang="zh-CN" altLang="zh-CN" sz="19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4、</a:t>
            </a:r>
            <a:r xmlns:a="http://schemas.openxmlformats.org/drawingml/2006/main">
              <a:rPr lang="zh-CN" altLang="zh-CN" sz="19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1}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5);</a:t>
            </a:r>
          </a:p>
          <a:p>
            <a:r xmlns:a="http://schemas.openxmlformats.org/drawingml/2006/main">
              <a:rPr lang="zh-CN" altLang="zh-CN" sz="2400">
                <a:ea typeface="宋体" panose="02010600030101010101" pitchFamily="2" charset="-122"/>
              </a:rPr>
              <a:t>我们没有指定数组的长度，所以它由字面量中的元素数量决定。</a:t>
            </a:r>
          </a:p>
          <a:p>
            <a:r xmlns:a="http://schemas.openxmlformats.org/drawingml/2006/main">
              <a:rPr lang="zh-CN" altLang="zh-CN" sz="2400">
                <a:ea typeface="宋体" panose="02010600030101010101" pitchFamily="2" charset="-122"/>
              </a:rPr>
              <a:t>我们还可以选择明确指定长度：</a:t>
            </a:r>
          </a:p>
          <a:p>
            <a:pPr xmlns:a="http://schemas.openxmlformats.org/drawingml/2006/main">
              <a:lnSpc>
                <a:spcPct val="80000"/>
              </a:lnSpc>
              <a:spcBef>
                <a:spcPts val="8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(int [4]){1, 9, 2, 1}</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ea typeface="宋体" panose="02010600030101010101" pitchFamily="2" charset="-122"/>
              </a:rPr>
              <a:t>相当于</a:t>
            </a:r>
          </a:p>
          <a:p>
            <a:pPr xmlns:a="http://schemas.openxmlformats.org/drawingml/2006/main">
              <a:lnSpc>
                <a:spcPct val="80000"/>
              </a:lnSpc>
              <a:spcBef>
                <a:spcPts val="8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(int []){1, 9, 2, 1}</a:t>
            </a:r>
          </a:p>
        </p:txBody>
      </p:sp>
      <p:sp>
        <p:nvSpPr>
          <p:cNvPr id="4" name="Footer Placeholder 3">
            <a:extLst>
              <a:ext uri="{FF2B5EF4-FFF2-40B4-BE49-F238E27FC236}">
                <a16:creationId xmlns:a16="http://schemas.microsoft.com/office/drawing/2014/main" id="{F35A12E1-CA0C-FB7A-CC91-4388C296379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806235-00A3-E3CC-291D-04ED11D77E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211982-A786-0140-BBD8-D6590332A4B1}"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233F3FA9-5CA5-1603-8858-A979E8B4C74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复合文字 (C99)</a:t>
            </a:r>
          </a:p>
        </p:txBody>
      </p:sp>
      <p:sp>
        <p:nvSpPr>
          <p:cNvPr id="86019" name="Content Placeholder 2">
            <a:extLst>
              <a:ext uri="{FF2B5EF4-FFF2-40B4-BE49-F238E27FC236}">
                <a16:creationId xmlns:a16="http://schemas.microsoft.com/office/drawing/2014/main" id="{1C81ED9F-256F-98B9-B2CA-C52E5C96E0A4}"/>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复合文字类似于应用于初始化程序的强制转换。</a:t>
            </a:r>
          </a:p>
          <a:p>
            <a:r xmlns:a="http://schemas.openxmlformats.org/drawingml/2006/main">
              <a:rPr lang="zh-CN" altLang="zh-CN" sz="2600">
                <a:ea typeface="宋体" panose="02010600030101010101" pitchFamily="2" charset="-122"/>
              </a:rPr>
              <a:t>事实上，复合文字和初始化器遵循相同的规则。</a:t>
            </a:r>
          </a:p>
          <a:p>
            <a:r xmlns:a="http://schemas.openxmlformats.org/drawingml/2006/main">
              <a:rPr lang="zh-CN" altLang="zh-CN" sz="2600">
                <a:ea typeface="宋体" panose="02010600030101010101" pitchFamily="2" charset="-122"/>
              </a:rPr>
              <a:t>复合文字可能包含指示符，就像指定的初始化程序一样，它可能无法提供完全初始化（在这种情况下，任何未初始化的元素默认为零）。</a:t>
            </a:r>
          </a:p>
          <a:p>
            <a:r xmlns:a="http://schemas.openxmlformats.org/drawingml/2006/main">
              <a:rPr lang="zh-CN" altLang="zh-CN" sz="2600">
                <a:ea typeface="宋体" panose="02010600030101010101" pitchFamily="2" charset="-122"/>
              </a:rPr>
              <a:t>例如，文字</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[10]){8,</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6}</a:t>
            </a:r>
            <a:r xmlns:a="http://schemas.openxmlformats.org/drawingml/2006/main">
              <a:rPr lang="zh-CN" altLang="zh-CN" sz="2600">
                <a:ea typeface="宋体" panose="02010600030101010101" pitchFamily="2" charset="-122"/>
              </a:rPr>
              <a:t>有10个元素；前两个的值为 8 和 6，其余元素的值为 0。</a:t>
            </a:r>
          </a:p>
        </p:txBody>
      </p:sp>
      <p:sp>
        <p:nvSpPr>
          <p:cNvPr id="4" name="Footer Placeholder 3">
            <a:extLst>
              <a:ext uri="{FF2B5EF4-FFF2-40B4-BE49-F238E27FC236}">
                <a16:creationId xmlns:a16="http://schemas.microsoft.com/office/drawing/2014/main" id="{2F1CEFB7-2EE7-07C3-47B7-EECCCD0D051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1EEBE88-373A-C58E-9588-7F780379F89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EDA079-91CD-0546-AC6F-799D3B03F989}"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B4A1D85C-02A7-A0F3-216B-97F7DBDE3E7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复合文字 (C99)</a:t>
            </a:r>
          </a:p>
        </p:txBody>
      </p:sp>
      <p:sp>
        <p:nvSpPr>
          <p:cNvPr id="87043" name="Content Placeholder 2">
            <a:extLst>
              <a:ext uri="{FF2B5EF4-FFF2-40B4-BE49-F238E27FC236}">
                <a16:creationId xmlns:a16="http://schemas.microsoft.com/office/drawing/2014/main" id="{489E17B8-29FF-746A-B06A-D154D0E4EF79}"/>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在函数内部创建的复合文字可能包含任意表达式，而不仅仅是常量：</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全部的</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sum_array((int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[]){2</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一世，</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一世</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j,</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j</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k},</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3);</a:t>
            </a:r>
          </a:p>
          <a:p>
            <a:r xmlns:a="http://schemas.openxmlformats.org/drawingml/2006/main">
              <a:rPr lang="zh-CN" altLang="zh-CN">
                <a:ea typeface="宋体" panose="02010600030101010101" pitchFamily="2" charset="-122"/>
              </a:rPr>
              <a:t>复合文字是左值，因此可以更改其元素的值。</a:t>
            </a:r>
          </a:p>
          <a:p>
            <a:r xmlns:a="http://schemas.openxmlformats.org/drawingml/2006/main">
              <a:rPr lang="zh-CN" altLang="zh-CN">
                <a:ea typeface="宋体" panose="02010600030101010101" pitchFamily="2" charset="-122"/>
              </a:rPr>
              <a:t>在其类型中添加单词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a:t>
            </a:r>
            <a:r xmlns:a="http://schemas.openxmlformats.org/drawingml/2006/main">
              <a:rPr lang="zh-CN" altLang="zh-CN">
                <a:ea typeface="宋体" panose="02010600030101010101" pitchFamily="2" charset="-122"/>
              </a:rPr>
              <a:t>将复合文字设为“只读” ：</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（常量</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[]){5,</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4}</a:t>
            </a:r>
            <a:endParaRPr xmlns:a="http://schemas.openxmlformats.org/drawingml/2006/main" lang="en-US" altLang="zh-CN" sz="2000">
              <a:ea typeface="宋体" panose="02010600030101010101" pitchFamily="2" charset="-122"/>
            </a:endParaRPr>
          </a:p>
        </p:txBody>
      </p:sp>
      <p:sp>
        <p:nvSpPr>
          <p:cNvPr id="4" name="Footer Placeholder 3">
            <a:extLst>
              <a:ext uri="{FF2B5EF4-FFF2-40B4-BE49-F238E27FC236}">
                <a16:creationId xmlns:a16="http://schemas.microsoft.com/office/drawing/2014/main" id="{68D84C44-BC0B-3194-3547-856B98F1910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D063B0A-6955-03C7-EA14-24036BBEAC3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5CA8CB-D838-8647-9D02-BCC9B2DE7A48}"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6FCE8302-1E6F-D481-8B90-2E327E2FAA47}"/>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退货</a:t>
            </a:r>
            <a:r xmlns:a="http://schemas.openxmlformats.org/drawingml/2006/main">
              <a:rPr lang="zh-CN" altLang="zh-CN">
                <a:ea typeface="宋体" panose="02010600030101010101" pitchFamily="2" charset="-122"/>
              </a:rPr>
              <a:t>声明</a:t>
            </a:r>
            <a:r xmlns:a="http://schemas.openxmlformats.org/drawingml/2006/main">
              <a:rPr lang="zh-CN" altLang="zh-CN">
                <a:ea typeface="宋体" panose="02010600030101010101" pitchFamily="2" charset="-122"/>
              </a:rPr>
              <a:t>_</a:t>
            </a:r>
          </a:p>
        </p:txBody>
      </p:sp>
      <p:sp>
        <p:nvSpPr>
          <p:cNvPr id="88067" name="Content Placeholder 2">
            <a:extLst>
              <a:ext uri="{FF2B5EF4-FFF2-40B4-BE49-F238E27FC236}">
                <a16:creationId xmlns:a16="http://schemas.microsoft.com/office/drawing/2014/main" id="{B62ECA2A-1A64-3100-1313-6C54AE046F8C}"/>
              </a:ext>
            </a:extLst>
          </p:cNvPr>
          <p:cNvSpPr>
            <a:spLocks noGrp="1"/>
          </p:cNvSpPr>
          <p:nvPr>
            <p:ph idx="1"/>
          </p:nvPr>
        </p:nvSpPr>
        <p:spPr/>
        <p:txBody>
          <a:bodyPr/>
          <a:lstStyle/>
          <a:p>
            <a:r xmlns:a="http://schemas.openxmlformats.org/drawingml/2006/main">
              <a:rPr lang="zh-CN" altLang="zh-CN">
                <a:ea typeface="宋体" panose="02010600030101010101" pitchFamily="2" charset="-122"/>
              </a:rPr>
              <a:t>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函数必须使用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语句来指定它将返回什么值。</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return语句</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形式为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a:t>
            </a:r>
            <a:r xmlns:a="http://schemas.openxmlformats.org/drawingml/2006/main">
              <a:rPr lang="zh-CN" altLang="zh-CN" sz="2400" i="1">
                <a:ea typeface="宋体" panose="02010600030101010101" pitchFamily="2" charset="-122"/>
              </a:rPr>
              <a:t>表达式</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表达式通常只是一个常量或变量：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返回状态；</a:t>
            </a:r>
          </a:p>
          <a:p>
            <a:r xmlns:a="http://schemas.openxmlformats.org/drawingml/2006/main">
              <a:rPr lang="zh-CN" altLang="zh-CN">
                <a:ea typeface="宋体" panose="02010600030101010101" pitchFamily="2" charset="-122"/>
              </a:rPr>
              <a:t>更复杂的表达式是可能的：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 n &gt;= 0 ？ n：0；</a:t>
            </a:r>
          </a:p>
        </p:txBody>
      </p:sp>
      <p:sp>
        <p:nvSpPr>
          <p:cNvPr id="4" name="Footer Placeholder 3">
            <a:extLst>
              <a:ext uri="{FF2B5EF4-FFF2-40B4-BE49-F238E27FC236}">
                <a16:creationId xmlns:a16="http://schemas.microsoft.com/office/drawing/2014/main" id="{44565C0E-E35C-2E55-24ED-47D4A49778D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F26598F-6947-B790-2ADB-6A2F25C5086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37A092-A32C-9D47-9011-D518D59079E0}"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56277086-A81F-89BD-2CB4-6533D7316FF4}"/>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退货</a:t>
            </a:r>
            <a:r xmlns:a="http://schemas.openxmlformats.org/drawingml/2006/main">
              <a:rPr lang="zh-CN" altLang="zh-CN">
                <a:ea typeface="宋体" panose="02010600030101010101" pitchFamily="2" charset="-122"/>
              </a:rPr>
              <a:t>声明</a:t>
            </a:r>
            <a:r xmlns:a="http://schemas.openxmlformats.org/drawingml/2006/main">
              <a:rPr lang="zh-CN" altLang="zh-CN">
                <a:ea typeface="宋体" panose="02010600030101010101" pitchFamily="2" charset="-122"/>
              </a:rPr>
              <a:t>_</a:t>
            </a:r>
          </a:p>
        </p:txBody>
      </p:sp>
      <p:sp>
        <p:nvSpPr>
          <p:cNvPr id="89091" name="Content Placeholder 2">
            <a:extLst>
              <a:ext uri="{FF2B5EF4-FFF2-40B4-BE49-F238E27FC236}">
                <a16:creationId xmlns:a16="http://schemas.microsoft.com/office/drawing/2014/main" id="{3EFD4A54-6826-AF24-E62E-95391517520B}"/>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语句中表达式的类型与函数的返回类型不匹配，则表达式将隐式转换为返回类型。</a:t>
            </a:r>
          </a:p>
          <a:p>
            <a:pPr xmlns:a="http://schemas.openxmlformats.org/drawingml/2006/main" lvl="1"/>
            <a:r xmlns:a="http://schemas.openxmlformats.org/drawingml/2006/main">
              <a:rPr lang="zh-CN" altLang="zh-CN">
                <a:ea typeface="宋体" panose="02010600030101010101" pitchFamily="2" charset="-122"/>
              </a:rPr>
              <a:t>如果函数返回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a:ea typeface="宋体" panose="02010600030101010101" pitchFamily="2" charset="-122"/>
              </a:rPr>
              <a:t>，但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语句包含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a:t>
            </a:r>
            <a:r xmlns:a="http://schemas.openxmlformats.org/drawingml/2006/main">
              <a:rPr lang="zh-CN" altLang="zh-CN">
                <a:ea typeface="宋体" panose="02010600030101010101" pitchFamily="2" charset="-122"/>
              </a:rPr>
              <a:t>表达式，则表达式的值将转换为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236D9374-64BF-CB64-BD9C-FC3E16C1E4B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DA74604-3353-64F0-1139-661079C23E4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157AE3-3F72-7045-9C10-A6C90F3AC066}"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D7216B2B-B7BD-0839-2430-FB860E095C86}"/>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退货</a:t>
            </a:r>
            <a:r xmlns:a="http://schemas.openxmlformats.org/drawingml/2006/main">
              <a:rPr lang="zh-CN" altLang="zh-CN">
                <a:ea typeface="宋体" panose="02010600030101010101" pitchFamily="2" charset="-122"/>
              </a:rPr>
              <a:t>声明</a:t>
            </a:r>
            <a:r xmlns:a="http://schemas.openxmlformats.org/drawingml/2006/main">
              <a:rPr lang="zh-CN" altLang="zh-CN">
                <a:ea typeface="宋体" panose="02010600030101010101" pitchFamily="2" charset="-122"/>
              </a:rPr>
              <a:t>_</a:t>
            </a:r>
          </a:p>
        </p:txBody>
      </p:sp>
      <p:sp>
        <p:nvSpPr>
          <p:cNvPr id="90115" name="Content Placeholder 2">
            <a:extLst>
              <a:ext uri="{FF2B5EF4-FFF2-40B4-BE49-F238E27FC236}">
                <a16:creationId xmlns:a16="http://schemas.microsoft.com/office/drawing/2014/main" id="{9F4139BB-4952-81E8-E7ED-18D99AE0557D}"/>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语句可能出现在返回类型为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void的函数中</a:t>
            </a:r>
            <a:r xmlns:a="http://schemas.openxmlformats.org/drawingml/2006/main">
              <a:rPr lang="zh-CN" altLang="zh-CN">
                <a:ea typeface="宋体" panose="02010600030101010101" pitchFamily="2" charset="-122"/>
              </a:rPr>
              <a:t>，前提是没有给出表达式：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空白</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功能</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 print_int(int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 (i &lt;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printf("%d",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p>
        </p:txBody>
      </p:sp>
      <p:sp>
        <p:nvSpPr>
          <p:cNvPr id="4" name="Footer Placeholder 3">
            <a:extLst>
              <a:ext uri="{FF2B5EF4-FFF2-40B4-BE49-F238E27FC236}">
                <a16:creationId xmlns:a16="http://schemas.microsoft.com/office/drawing/2014/main" id="{5A187AE3-5418-34DD-F801-E58B8DD525C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7DD0AA3-B9F2-5BBF-E1A1-31455F528DC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106686-BE37-764B-9FB6-0028E514E0EF}"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65E827A1-D07B-D54C-CDF6-41B05F8BB5DE}"/>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退货</a:t>
            </a:r>
            <a:r xmlns:a="http://schemas.openxmlformats.org/drawingml/2006/main">
              <a:rPr lang="zh-CN" altLang="zh-CN">
                <a:ea typeface="宋体" panose="02010600030101010101" pitchFamily="2" charset="-122"/>
              </a:rPr>
              <a:t>声明</a:t>
            </a:r>
            <a:r xmlns:a="http://schemas.openxmlformats.org/drawingml/2006/main">
              <a:rPr lang="zh-CN" altLang="zh-CN">
                <a:ea typeface="宋体" panose="02010600030101010101" pitchFamily="2" charset="-122"/>
              </a:rPr>
              <a:t>_</a:t>
            </a:r>
          </a:p>
        </p:txBody>
      </p:sp>
      <p:sp>
        <p:nvSpPr>
          <p:cNvPr id="91139" name="Content Placeholder 2">
            <a:extLst>
              <a:ext uri="{FF2B5EF4-FFF2-40B4-BE49-F238E27FC236}">
                <a16:creationId xmlns:a16="http://schemas.microsoft.com/office/drawing/2014/main" id="{0AFFBADB-88FA-B63E-EF44-4BC621D259FC}"/>
              </a:ext>
            </a:extLst>
          </p:cNvPr>
          <p:cNvSpPr>
            <a:spLocks noGrp="1"/>
          </p:cNvSpPr>
          <p:nvPr>
            <p:ph idx="1"/>
          </p:nvPr>
        </p:nvSpPr>
        <p:spPr>
          <a:xfrm>
            <a:off x="685800" y="1524000"/>
            <a:ext cx="79248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return语句可能</a:t>
            </a:r>
            <a:r xmlns:a="http://schemas.openxmlformats.org/drawingml/2006/main">
              <a:rPr lang="zh-CN" altLang="zh-CN">
                <a:ea typeface="宋体" panose="02010600030101010101" pitchFamily="2" charset="-122"/>
              </a:rPr>
              <a:t>出现</a:t>
            </a:r>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函数的末尾：</a:t>
            </a:r>
          </a:p>
          <a:p>
            <a:pPr xmlns:a="http://schemas.openxmlformats.org/drawingml/2006/main">
              <a:lnSpc>
                <a:spcPct val="80000"/>
              </a:lnSpc>
              <a:spcBef>
                <a:spcPts val="10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无效打印双关（无效）</a:t>
            </a:r>
          </a:p>
          <a:p>
            <a:pPr xmlns:a="http://schemas.openxmlformats.org/drawingml/2006/main">
              <a:lnSpc>
                <a:spcPct val="8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printf("到</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或者</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不是</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至</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那</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这</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问题。\n");</a:t>
            </a:r>
          </a:p>
          <a:p>
            <a:pPr xmlns:a="http://schemas.openxmlformats.org/drawingml/2006/main">
              <a:lnSpc>
                <a:spcPct val="8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 可以，但不需要 */</a:t>
            </a:r>
          </a:p>
          <a:p>
            <a:pPr xmlns:a="http://schemas.openxmlformats.org/drawingml/2006/main">
              <a:lnSpc>
                <a:spcPct val="8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buFontTx/>
              <a:buNone/>
            </a:pPr>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是不必要的。</a:t>
            </a:r>
          </a:p>
          <a:p>
            <a:r xmlns:a="http://schemas.openxmlformats.org/drawingml/2006/main">
              <a:rPr lang="zh-CN" altLang="zh-CN">
                <a:ea typeface="宋体" panose="02010600030101010101" pitchFamily="2" charset="-122"/>
              </a:rPr>
              <a:t>如果非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函数未能执行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语句，则如果程序尝试使用函数的返回值，则程序的行为是未定义的。</a:t>
            </a:r>
          </a:p>
        </p:txBody>
      </p:sp>
      <p:sp>
        <p:nvSpPr>
          <p:cNvPr id="4" name="Footer Placeholder 3">
            <a:extLst>
              <a:ext uri="{FF2B5EF4-FFF2-40B4-BE49-F238E27FC236}">
                <a16:creationId xmlns:a16="http://schemas.microsoft.com/office/drawing/2014/main" id="{94E5FEC6-1878-C314-9B36-D57F6B7F231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D4DD0EE-CF09-9CF3-7B4B-017ADDF4066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FFEE10-37B9-3B43-B1EB-40F74F786F76}"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B52EFD19-2B72-3D75-115D-D06673DA216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程序终止</a:t>
            </a:r>
          </a:p>
        </p:txBody>
      </p:sp>
      <p:sp>
        <p:nvSpPr>
          <p:cNvPr id="92163" name="Content Placeholder 2">
            <a:extLst>
              <a:ext uri="{FF2B5EF4-FFF2-40B4-BE49-F238E27FC236}">
                <a16:creationId xmlns:a16="http://schemas.microsoft.com/office/drawing/2014/main" id="{7D25F98A-EA6B-95EB-8F07-0A9A2CEA148B}"/>
              </a:ext>
            </a:extLst>
          </p:cNvPr>
          <p:cNvSpPr>
            <a:spLocks noGrp="1"/>
          </p:cNvSpPr>
          <p:nvPr>
            <p:ph idx="1"/>
          </p:nvPr>
        </p:nvSpPr>
        <p:spPr/>
        <p:txBody>
          <a:bodyPr/>
          <a:lstStyle/>
          <a:p>
            <a:r xmlns:a="http://schemas.openxmlformats.org/drawingml/2006/main">
              <a:rPr lang="zh-CN" altLang="zh-CN">
                <a:ea typeface="宋体" panose="02010600030101010101" pitchFamily="2" charset="-122"/>
              </a:rPr>
              <a:t>通常，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main的返回类型</a:t>
            </a:r>
            <a:r xmlns:a="http://schemas.openxmlformats.org/drawingml/2006/main">
              <a:rPr lang="zh-CN" altLang="zh-CN">
                <a:ea typeface="宋体" panose="02010600030101010101" pitchFamily="2" charset="-122"/>
              </a:rPr>
              <a:t>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较旧的 C 程序经常省略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的返回类型，利用它传统上默认为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int的事实</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主要的（）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CEE87FF-489E-9950-F28C-BB04B3448C0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A91B933-84C8-14AD-A6A4-4579CF3019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D33820-1EAF-E84A-8748-77CDDD7D2B8B}"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1AFAF52D-6478-41FB-2596-B290862F26A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程序终止</a:t>
            </a:r>
          </a:p>
        </p:txBody>
      </p:sp>
      <p:sp>
        <p:nvSpPr>
          <p:cNvPr id="93187" name="Content Placeholder 2">
            <a:extLst>
              <a:ext uri="{FF2B5EF4-FFF2-40B4-BE49-F238E27FC236}">
                <a16:creationId xmlns:a16="http://schemas.microsoft.com/office/drawing/2014/main" id="{90C00602-7149-CCB0-D032-3012DFF0244B}"/>
              </a:ext>
            </a:extLst>
          </p:cNvPr>
          <p:cNvSpPr>
            <a:spLocks noGrp="1"/>
          </p:cNvSpPr>
          <p:nvPr>
            <p:ph idx="1"/>
          </p:nvPr>
        </p:nvSpPr>
        <p:spPr/>
        <p:txBody>
          <a:bodyPr/>
          <a:lstStyle/>
          <a:p>
            <a:r xmlns:a="http://schemas.openxmlformats.org/drawingml/2006/main">
              <a:rPr lang="zh-CN" altLang="zh-CN">
                <a:ea typeface="宋体" panose="02010600030101010101" pitchFamily="2" charset="-122"/>
              </a:rPr>
              <a:t>省略函数的返回类型在 C99 中是不合法的，因此最好避免这种做法。</a:t>
            </a:r>
          </a:p>
          <a:p>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main的参数列表中</a:t>
            </a:r>
            <a:r xmlns:a="http://schemas.openxmlformats.org/drawingml/2006/main">
              <a:rPr lang="zh-CN" altLang="zh-CN">
                <a:ea typeface="宋体" panose="02010600030101010101" pitchFamily="2" charset="-122"/>
              </a:rPr>
              <a:t>省略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void这个词</a:t>
            </a:r>
            <a:r xmlns:a="http://schemas.openxmlformats.org/drawingml/2006/main">
              <a:rPr lang="zh-CN" altLang="zh-CN">
                <a:ea typeface="宋体" panose="02010600030101010101" pitchFamily="2" charset="-122"/>
              </a:rPr>
              <a:t>仍然是合法的，但是——作为一种风格——最好包含它。</a:t>
            </a:r>
          </a:p>
        </p:txBody>
      </p:sp>
      <p:sp>
        <p:nvSpPr>
          <p:cNvPr id="4" name="Footer Placeholder 3">
            <a:extLst>
              <a:ext uri="{FF2B5EF4-FFF2-40B4-BE49-F238E27FC236}">
                <a16:creationId xmlns:a16="http://schemas.microsoft.com/office/drawing/2014/main" id="{BABDAD9A-D169-AA07-8ED2-76F5C132AC7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D75854A-BF3C-BEE5-B9EA-CFF6987168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DAE416-C1C6-6B47-847F-D2AB68EE0FCD}"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00A5D0A-61FF-AED2-1D4F-17373201D7F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程序：计算平均值</a:t>
            </a:r>
          </a:p>
        </p:txBody>
      </p:sp>
      <p:sp>
        <p:nvSpPr>
          <p:cNvPr id="20483" name="Content Placeholder 2">
            <a:extLst>
              <a:ext uri="{FF2B5EF4-FFF2-40B4-BE49-F238E27FC236}">
                <a16:creationId xmlns:a16="http://schemas.microsoft.com/office/drawing/2014/main" id="{BDD1B288-8753-51D0-1E7B-70CC92F75803}"/>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average.c</a:t>
            </a:r>
            <a:r xmlns:a="http://schemas.openxmlformats.org/drawingml/2006/main">
              <a:rPr lang="zh-CN" altLang="zh-CN">
                <a:ea typeface="宋体" panose="02010600030101010101" pitchFamily="2" charset="-122"/>
              </a:rPr>
              <a:t>程序读取三个数字并使用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average函数计算它们</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平均值，一次一对：</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输入三个数字： </a:t>
            </a:r>
            <a:r xmlns:a="http://schemas.openxmlformats.org/drawingml/2006/main">
              <a:rPr lang="zh-CN" altLang="zh-CN" sz="2400" u="sng">
                <a:latin typeface="Courier New" panose="02070309020205020404" pitchFamily="49" charset="0"/>
                <a:ea typeface="宋体" panose="02010600030101010101" pitchFamily="2" charset="-122"/>
                <a:cs typeface="Courier New" panose="02070309020205020404" pitchFamily="49" charset="0"/>
              </a:rPr>
              <a:t>3.5 9.6 10.2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3.5 和 9.6 的平均值：6.55</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9.6 和 10.2 的平均值：9.9</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3.5 和 10.2 的平均值：6.85</a:t>
            </a:r>
          </a:p>
        </p:txBody>
      </p:sp>
      <p:sp>
        <p:nvSpPr>
          <p:cNvPr id="4" name="Footer Placeholder 3">
            <a:extLst>
              <a:ext uri="{FF2B5EF4-FFF2-40B4-BE49-F238E27FC236}">
                <a16:creationId xmlns:a16="http://schemas.microsoft.com/office/drawing/2014/main" id="{CF2BB487-3C14-1918-0734-B0AE5EA2FA3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C013EB-83ED-AADE-7CD8-894809D5001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1721CD-5957-4946-8C2C-ABF77F5E4F4F}"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CB6F5B18-10D0-AF49-44F0-F083275143D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程序终止</a:t>
            </a:r>
          </a:p>
        </p:txBody>
      </p:sp>
      <p:sp>
        <p:nvSpPr>
          <p:cNvPr id="94211" name="Content Placeholder 2">
            <a:extLst>
              <a:ext uri="{FF2B5EF4-FFF2-40B4-BE49-F238E27FC236}">
                <a16:creationId xmlns:a16="http://schemas.microsoft.com/office/drawing/2014/main" id="{71F5EF13-F636-AA80-864C-A1D1B8D33FC4}"/>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返回的值</a:t>
            </a:r>
            <a:r xmlns:a="http://schemas.openxmlformats.org/drawingml/2006/main">
              <a:rPr lang="zh-CN" altLang="zh-CN">
                <a:ea typeface="宋体" panose="02010600030101010101" pitchFamily="2" charset="-122"/>
              </a:rPr>
              <a:t>是一个状态码，可以在程序终止时进行测试。</a:t>
            </a:r>
          </a:p>
          <a:p>
            <a:r xmlns:a="http://schemas.openxmlformats.org/drawingml/2006/main">
              <a:rPr lang="zh-CN" altLang="zh-CN">
                <a:ea typeface="宋体" panose="02010600030101010101" pitchFamily="2" charset="-122"/>
              </a:rPr>
              <a:t>如果程序正常终止，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main应该返回 0。</a:t>
            </a:r>
          </a:p>
          <a:p>
            <a:r xmlns:a="http://schemas.openxmlformats.org/drawingml/2006/main">
              <a:rPr lang="zh-CN" altLang="zh-CN">
                <a:ea typeface="宋体" panose="02010600030101010101" pitchFamily="2" charset="-122"/>
              </a:rPr>
              <a:t>为了指示异常终止，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应该返回一个非 0 的值。</a:t>
            </a:r>
          </a:p>
          <a:p>
            <a:r xmlns:a="http://schemas.openxmlformats.org/drawingml/2006/main">
              <a:rPr lang="zh-CN" altLang="zh-CN">
                <a:ea typeface="宋体" panose="02010600030101010101" pitchFamily="2" charset="-122"/>
              </a:rPr>
              <a:t>确保每个 C 程序都返回一个状态码是一种很好的做法。</a:t>
            </a:r>
          </a:p>
        </p:txBody>
      </p:sp>
      <p:sp>
        <p:nvSpPr>
          <p:cNvPr id="4" name="Footer Placeholder 3">
            <a:extLst>
              <a:ext uri="{FF2B5EF4-FFF2-40B4-BE49-F238E27FC236}">
                <a16:creationId xmlns:a16="http://schemas.microsoft.com/office/drawing/2014/main" id="{6D0AF036-44B3-168F-7023-6467A8EA963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ADB1AA5-D969-79BB-D680-C93D60B259F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799C48-BD3D-F442-836E-B4B92D3A7D06}"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ED54E3FB-8292-B270-3EF9-34B9D76548C5}"/>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退出</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95235" name="Content Placeholder 2">
            <a:extLst>
              <a:ext uri="{FF2B5EF4-FFF2-40B4-BE49-F238E27FC236}">
                <a16:creationId xmlns:a16="http://schemas.microsoft.com/office/drawing/2014/main" id="{DC6B9EA2-92D9-CC8E-3906-C6CB9AB03C8F}"/>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main中</a:t>
            </a:r>
            <a:r xmlns:a="http://schemas.openxmlformats.org/drawingml/2006/main">
              <a:rPr lang="zh-CN" altLang="zh-CN">
                <a:ea typeface="宋体" panose="02010600030101010101" pitchFamily="2" charset="-122"/>
              </a:rPr>
              <a:t>执行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语句</a:t>
            </a:r>
            <a:r xmlns:a="http://schemas.openxmlformats.org/drawingml/2006/main">
              <a:rPr lang="zh-CN" altLang="zh-CN">
                <a:ea typeface="宋体" panose="02010600030101010101" pitchFamily="2" charset="-122"/>
              </a:rPr>
              <a:t>是终止程序的一种方法。</a:t>
            </a:r>
          </a:p>
          <a:p>
            <a:r xmlns:a="http://schemas.openxmlformats.org/drawingml/2006/main">
              <a:rPr lang="zh-CN" altLang="zh-CN">
                <a:ea typeface="宋体" panose="02010600030101010101" pitchFamily="2" charset="-122"/>
              </a:rPr>
              <a:t>另一个是调用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退出</a:t>
            </a:r>
            <a:r xmlns:a="http://schemas.openxmlformats.org/drawingml/2006/main">
              <a:rPr lang="zh-CN" altLang="zh-CN">
                <a:ea typeface="宋体" panose="02010600030101010101" pitchFamily="2" charset="-122"/>
              </a:rPr>
              <a:t>函数，它属于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&lt;stdlib.h&gt;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传递给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exit的参数与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main的返回值</a:t>
            </a:r>
            <a:r xmlns:a="http://schemas.openxmlformats.org/drawingml/2006/main">
              <a:rPr lang="zh-CN" altLang="zh-CN">
                <a:ea typeface="宋体" panose="02010600030101010101" pitchFamily="2" charset="-122"/>
              </a:rPr>
              <a:t>具有相同的含义</a:t>
            </a:r>
            <a:r xmlns:a="http://schemas.openxmlformats.org/drawingml/2006/main">
              <a:rPr lang="zh-CN" altLang="zh-CN">
                <a:ea typeface="宋体" panose="02010600030101010101" pitchFamily="2" charset="-122"/>
              </a:rPr>
              <a:t>：两者都表示程序在终止时的状态。</a:t>
            </a:r>
          </a:p>
          <a:p>
            <a:r xmlns:a="http://schemas.openxmlformats.org/drawingml/2006/main">
              <a:rPr lang="zh-CN" altLang="zh-CN">
                <a:ea typeface="宋体" panose="02010600030101010101" pitchFamily="2" charset="-122"/>
              </a:rPr>
              <a:t>为了表示正常终止，我们将传递 0：</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退出（0）； /* 正常终止 */</a:t>
            </a:r>
          </a:p>
        </p:txBody>
      </p:sp>
      <p:sp>
        <p:nvSpPr>
          <p:cNvPr id="4" name="Footer Placeholder 3">
            <a:extLst>
              <a:ext uri="{FF2B5EF4-FFF2-40B4-BE49-F238E27FC236}">
                <a16:creationId xmlns:a16="http://schemas.microsoft.com/office/drawing/2014/main" id="{185494DA-DC2D-2033-BF4B-AFF8652FE1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4E3BDD2-7E4F-54AD-16DA-EB6C0A70C5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58B5EF-9294-6744-9C5B-C337B1E4CE9E}"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209E8266-9E8B-CAD7-5943-2BAB360472AB}"/>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退出</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96259" name="Content Placeholder 2">
            <a:extLst>
              <a:ext uri="{FF2B5EF4-FFF2-40B4-BE49-F238E27FC236}">
                <a16:creationId xmlns:a16="http://schemas.microsoft.com/office/drawing/2014/main" id="{2526C8D9-6C76-A8F3-CF5B-70AD16EACCC5}"/>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由于 0 有点神秘，所以 C 允许我们通过</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EXIT_SUCCESS</a:t>
            </a:r>
            <a:r xmlns:a="http://schemas.openxmlformats.org/drawingml/2006/main">
              <a:rPr lang="zh-CN" altLang="zh-CN" sz="2600">
                <a:ea typeface="宋体" panose="02010600030101010101" pitchFamily="2" charset="-122"/>
              </a:rPr>
              <a:t>来代替（效果是一样的）：</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退出（EXIT_SUCCESS）；</a:t>
            </a:r>
          </a:p>
          <a:p>
            <a:r xmlns:a="http://schemas.openxmlformats.org/drawingml/2006/main">
              <a:rPr lang="zh-CN" altLang="zh-CN" sz="2600">
                <a:ea typeface="宋体" panose="02010600030101010101" pitchFamily="2" charset="-122"/>
              </a:rPr>
              <a:t>传递</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EXIT_FAILURE</a:t>
            </a:r>
            <a:r xmlns:a="http://schemas.openxmlformats.org/drawingml/2006/main">
              <a:rPr lang="zh-CN" altLang="zh-CN" sz="2600">
                <a:ea typeface="宋体" panose="02010600030101010101" pitchFamily="2" charset="-122"/>
              </a:rPr>
              <a:t>表示异常终止：</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退出（EXIT_FAILURE）；</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EXIT_SUCCESS</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EXIT_FAILURE是在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&lt;stdlib.h&gt;</a:t>
            </a:r>
            <a:r xmlns:a="http://schemas.openxmlformats.org/drawingml/2006/main">
              <a:rPr lang="zh-CN" altLang="zh-CN" sz="2600">
                <a:ea typeface="宋体" panose="02010600030101010101" pitchFamily="2" charset="-122"/>
              </a:rPr>
              <a:t>中定义的宏</a:t>
            </a:r>
            <a:r xmlns:a="http://schemas.openxmlformats.org/drawingml/2006/main">
              <a:rPr lang="zh-CN" altLang="zh-CN" sz="2600">
                <a:ea typeface="宋体" panose="02010600030101010101" pitchFamily="2" charset="-122"/>
              </a:rPr>
              <a:t>。</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EXIT_SUCCESS</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EXIT_FAILURE</a:t>
            </a:r>
            <a:r xmlns:a="http://schemas.openxmlformats.org/drawingml/2006/main">
              <a:rPr lang="zh-CN" altLang="zh-CN" sz="2600">
                <a:ea typeface="宋体" panose="02010600030101010101" pitchFamily="2" charset="-122"/>
              </a:rPr>
              <a:t>的值</a:t>
            </a:r>
            <a:r xmlns:a="http://schemas.openxmlformats.org/drawingml/2006/main">
              <a:rPr lang="zh-CN" altLang="zh-CN" sz="2600">
                <a:ea typeface="宋体" panose="02010600030101010101" pitchFamily="2" charset="-122"/>
              </a:rPr>
              <a:t>是实现定义的；典型值分别为 0 和 1。</a:t>
            </a:r>
          </a:p>
        </p:txBody>
      </p:sp>
      <p:sp>
        <p:nvSpPr>
          <p:cNvPr id="4" name="Footer Placeholder 3">
            <a:extLst>
              <a:ext uri="{FF2B5EF4-FFF2-40B4-BE49-F238E27FC236}">
                <a16:creationId xmlns:a16="http://schemas.microsoft.com/office/drawing/2014/main" id="{BCB763EF-EC2C-43C1-262C-A84FF96111F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2FB123B-8C3C-3C96-95CC-BD2C77F1E22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EB0D73-E0FB-824C-8E0D-1DFC5B546609}"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58FA5E2E-D5FF-6ADF-5410-487788CC9DA6}"/>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退出</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97283" name="Content Placeholder 2">
            <a:extLst>
              <a:ext uri="{FF2B5EF4-FFF2-40B4-BE49-F238E27FC236}">
                <a16:creationId xmlns:a16="http://schemas.microsoft.com/office/drawing/2014/main" id="{F6AC5EC0-F4DC-676A-659E-13CA2ED03CFC}"/>
              </a:ext>
            </a:extLst>
          </p:cNvPr>
          <p:cNvSpPr>
            <a:spLocks noGrp="1"/>
          </p:cNvSpPr>
          <p:nvPr>
            <p:ph idx="1"/>
          </p:nvPr>
        </p:nvSpPr>
        <p:spPr/>
        <p:txBody>
          <a:bodyPr/>
          <a:lstStyle/>
          <a:p>
            <a:r xmlns:a="http://schemas.openxmlformats.org/drawingml/2006/main">
              <a:rPr lang="zh-CN" altLang="zh-CN">
                <a:ea typeface="宋体" panose="02010600030101010101" pitchFamily="2" charset="-122"/>
              </a:rPr>
              <a:t>该声明</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a:t>
            </a:r>
            <a:r xmlns:a="http://schemas.openxmlformats.org/drawingml/2006/main">
              <a:rPr lang="zh-CN" altLang="zh-CN" sz="2400" i="1">
                <a:ea typeface="宋体" panose="02010600030101010101" pitchFamily="2" charset="-122"/>
              </a:rPr>
              <a:t>表达式</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主要</a:t>
            </a:r>
            <a:r xmlns:a="http://schemas.openxmlformats.org/drawingml/2006/main">
              <a:rPr lang="zh-CN" altLang="zh-CN">
                <a:ea typeface="宋体" panose="02010600030101010101" pitchFamily="2" charset="-122"/>
              </a:rPr>
              <a:t>相当于</a:t>
            </a:r>
            <a:r xmlns:a="http://schemas.openxmlformats.org/drawingml/2006/main">
              <a:rPr lang="zh-CN" altLang="zh-CN">
                <a:ea typeface="宋体" panose="02010600030101010101" pitchFamily="2" charset="-122"/>
              </a:rPr>
              <a:t>_</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退出（</a:t>
            </a:r>
            <a:r xmlns:a="http://schemas.openxmlformats.org/drawingml/2006/main">
              <a:rPr lang="zh-CN" altLang="zh-CN" sz="2400" i="1">
                <a:ea typeface="宋体" panose="02010600030101010101" pitchFamily="2" charset="-122"/>
              </a:rPr>
              <a:t>表达式</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exit</a:t>
            </a:r>
            <a:r xmlns:a="http://schemas.openxmlformats.org/drawingml/2006/main">
              <a:rPr lang="zh-CN" altLang="zh-CN">
                <a:ea typeface="宋体" panose="02010600030101010101" pitchFamily="2" charset="-122"/>
              </a:rPr>
              <a:t>的区别在于无论哪个函数调用它</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exit</a:t>
            </a:r>
            <a:r xmlns:a="http://schemas.openxmlformats.org/drawingml/2006/main">
              <a:rPr lang="zh-CN" altLang="zh-CN">
                <a:ea typeface="宋体" panose="02010600030101010101" pitchFamily="2" charset="-122"/>
              </a:rPr>
              <a:t>都会导致程序终止。</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return语句仅</a:t>
            </a:r>
            <a:r xmlns:a="http://schemas.openxmlformats.org/drawingml/2006/main">
              <a:rPr lang="zh-CN" altLang="zh-CN">
                <a:ea typeface="宋体" panose="02010600030101010101" pitchFamily="2" charset="-122"/>
              </a:rPr>
              <a:t>在</a:t>
            </a:r>
            <a:r xmlns:a="http://schemas.openxmlformats.org/drawingml/2006/main">
              <a:rPr lang="zh-CN" altLang="zh-CN">
                <a:ea typeface="宋体" panose="02010600030101010101" pitchFamily="2" charset="-122"/>
              </a:rPr>
              <a:t>出现在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函数中时才会导致程序终止。</a:t>
            </a:r>
          </a:p>
        </p:txBody>
      </p:sp>
      <p:sp>
        <p:nvSpPr>
          <p:cNvPr id="4" name="Footer Placeholder 3">
            <a:extLst>
              <a:ext uri="{FF2B5EF4-FFF2-40B4-BE49-F238E27FC236}">
                <a16:creationId xmlns:a16="http://schemas.microsoft.com/office/drawing/2014/main" id="{7837A615-2817-D6A1-AB4A-8B355B26EC0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A7E00C-900D-EEDA-5AF3-C006ECAF73A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6C6424-4BE5-8143-A6B9-38BDC38C4E77}" type="slidenum">
              <a:rPr lang="en-US" altLang="zh-CN" sz="1200">
                <a:latin typeface="Arial" panose="020B0604020202020204" pitchFamily="34" charset="0"/>
              </a:rPr>
              <a:pPr/>
              <a:t>83</a:t>
            </a:fld>
            <a:endParaRPr lang="en-US" altLang="zh-CN"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EC4A24BC-B1D0-02B0-17C4-AA29BA96ED3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递归</a:t>
            </a:r>
          </a:p>
        </p:txBody>
      </p:sp>
      <p:sp>
        <p:nvSpPr>
          <p:cNvPr id="98307" name="Content Placeholder 2">
            <a:extLst>
              <a:ext uri="{FF2B5EF4-FFF2-40B4-BE49-F238E27FC236}">
                <a16:creationId xmlns:a16="http://schemas.microsoft.com/office/drawing/2014/main" id="{527E5F2A-A897-C456-92F6-62691E16AEF6}"/>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如果函数</a:t>
            </a:r>
            <a:r xmlns:a="http://schemas.openxmlformats.org/drawingml/2006/main">
              <a:rPr lang="zh-CN" altLang="zh-CN">
                <a:ea typeface="宋体" panose="02010600030101010101" pitchFamily="2" charset="-122"/>
              </a:rPr>
              <a:t>调用自身，则它是</a:t>
            </a:r>
            <a:r xmlns:a="http://schemas.openxmlformats.org/drawingml/2006/main">
              <a:rPr lang="zh-CN" altLang="zh-CN" b="1" i="1">
                <a:ea typeface="宋体" panose="02010600030101010101" pitchFamily="2" charset="-122"/>
              </a:rPr>
              <a:t>递归的。</a:t>
            </a:r>
          </a:p>
          <a:p>
            <a:r xmlns:a="http://schemas.openxmlformats.org/drawingml/2006/main">
              <a:rPr lang="zh-CN" altLang="zh-CN">
                <a:ea typeface="宋体" panose="02010600030101010101" pitchFamily="2" charset="-122"/>
              </a:rPr>
              <a:t>以下函数计算</a:t>
            </a:r>
            <a:r xmlns:a="http://schemas.openxmlformats.org/drawingml/2006/main">
              <a:rPr lang="zh-CN" altLang="zh-CN" i="1">
                <a:ea typeface="宋体" panose="02010600030101010101" pitchFamily="2" charset="-122"/>
              </a:rPr>
              <a:t>n </a:t>
            </a:r>
            <a:r xmlns:a="http://schemas.openxmlformats.org/drawingml/2006/main">
              <a:rPr lang="zh-CN" altLang="zh-CN">
                <a:ea typeface="宋体" panose="02010600030101010101" pitchFamily="2" charset="-122"/>
              </a:rPr>
              <a:t>！递归地，使用公式</a:t>
            </a:r>
            <a:r xmlns:a="http://schemas.openxmlformats.org/drawingml/2006/main">
              <a:rPr lang="zh-CN" altLang="zh-CN" i="1">
                <a:ea typeface="宋体" panose="02010600030101010101" pitchFamily="2" charset="-122"/>
              </a:rPr>
              <a:t>n </a:t>
            </a:r>
            <a:r xmlns:a="http://schemas.openxmlformats.org/drawingml/2006/main">
              <a:rPr lang="zh-CN" altLang="zh-CN">
                <a:ea typeface="宋体" panose="02010600030101010101" pitchFamily="2" charset="-122"/>
              </a:rPr>
              <a:t>! = </a:t>
            </a:r>
            <a:r xmlns:a="http://schemas.openxmlformats.org/drawingml/2006/main">
              <a:rPr lang="zh-CN" altLang="zh-CN" i="1">
                <a:ea typeface="宋体" panose="02010600030101010101" pitchFamily="2" charset="-122"/>
              </a:rPr>
              <a:t>n </a:t>
            </a:r>
            <a:r xmlns:a="http://schemas.openxmlformats.org/drawingml/2006/main">
              <a:rPr lang="zh-CN" altLang="zh-CN">
                <a:ea typeface="宋体" panose="02010600030101010101" pitchFamily="2" charset="-122"/>
              </a:rPr>
              <a:t>× ( </a:t>
            </a:r>
            <a:r xmlns:a="http://schemas.openxmlformats.org/drawingml/2006/main">
              <a:rPr lang="zh-CN" altLang="zh-CN" i="1">
                <a:ea typeface="宋体" panose="02010600030101010101" pitchFamily="2" charset="-122"/>
              </a:rPr>
              <a:t>n </a:t>
            </a:r>
            <a:r xmlns:a="http://schemas.openxmlformats.org/drawingml/2006/main">
              <a:rPr lang="zh-CN" altLang="zh-CN">
                <a:ea typeface="宋体" panose="02010600030101010101" pitchFamily="2" charset="-122"/>
              </a:rPr>
              <a:t>– 1)!:</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诠释事实（诠释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 (n &lt;=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 n * 事实（n - 1）；</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D77E30C7-3045-73C8-FDFE-00FA876AE3F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88F16E1-2A16-1E62-23EF-F99D706AD6B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9FDC89-6800-5A4D-9969-4A9828BDB89D}" type="slidenum">
              <a:rPr lang="en-US" altLang="zh-CN" sz="1200">
                <a:latin typeface="Arial" panose="020B0604020202020204" pitchFamily="34" charset="0"/>
              </a:rPr>
              <a:pPr/>
              <a:t>84</a:t>
            </a:fld>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E83AFE-E892-60D5-4C18-BAF174811F89}"/>
              </a:ext>
            </a:extLst>
          </p:cNvPr>
          <p:cNvSpPr/>
          <p:nvPr/>
        </p:nvSpPr>
        <p:spPr bwMode="auto">
          <a:xfrm>
            <a:off x="762000" y="3009900"/>
            <a:ext cx="7772400" cy="297180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a:lstStyle/>
          <a:p>
            <a:pPr>
              <a:defRPr/>
            </a:pPr>
            <a:endParaRPr lang="en-US"/>
          </a:p>
        </p:txBody>
      </p:sp>
      <p:sp>
        <p:nvSpPr>
          <p:cNvPr id="99331" name="Content Placeholder 2">
            <a:extLst>
              <a:ext uri="{FF2B5EF4-FFF2-40B4-BE49-F238E27FC236}">
                <a16:creationId xmlns:a16="http://schemas.microsoft.com/office/drawing/2014/main" id="{9ADF5779-C82A-F70B-800C-F8CE00373F50}"/>
              </a:ext>
            </a:extLst>
          </p:cNvPr>
          <p:cNvSpPr>
            <a:spLocks noGrp="1"/>
          </p:cNvSpPr>
          <p:nvPr>
            <p:ph idx="1"/>
          </p:nvPr>
        </p:nvSpPr>
        <p:spPr/>
        <p:txBody>
          <a:bodyPr/>
          <a:lstStyle/>
          <a:p>
            <a:r xmlns:a="http://schemas.openxmlformats.org/drawingml/2006/main">
              <a:rPr lang="zh-CN" altLang="zh-CN">
                <a:ea typeface="宋体" panose="02010600030101010101" pitchFamily="2" charset="-122"/>
              </a:rPr>
              <a:t>要了解递归是如何工作的，让我们跟踪语句的执行</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我 = 事实（3）；</a:t>
            </a:r>
          </a:p>
          <a:p>
            <a:endParaRPr lang="en-US" altLang="zh-CN" sz="1400">
              <a:ea typeface="宋体" panose="02010600030101010101" pitchFamily="2" charset="-122"/>
            </a:endParaRPr>
          </a:p>
          <a:p>
            <a:pPr xmlns:a="http://schemas.openxmlformats.org/drawingml/2006/main">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fact(3)</a:t>
            </a:r>
            <a:r xmlns:a="http://schemas.openxmlformats.org/drawingml/2006/main">
              <a:rPr lang="zh-CN" altLang="zh-CN" sz="2200">
                <a:ea typeface="宋体" panose="02010600030101010101" pitchFamily="2" charset="-122"/>
              </a:rPr>
              <a:t>发现 3 不小于或等于 1，所以它调用</a:t>
            </a:r>
          </a:p>
          <a:p>
            <a:pPr xmlns:a="http://schemas.openxmlformats.org/drawingml/2006/main">
              <a:buFontTx/>
              <a:buNone/>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fact(2) </a:t>
            </a:r>
            <a:r xmlns:a="http://schemas.openxmlformats.org/drawingml/2006/main">
              <a:rPr lang="zh-CN" altLang="zh-CN" sz="2200">
                <a:ea typeface="宋体" panose="02010600030101010101" pitchFamily="2" charset="-122"/>
              </a:rPr>
              <a:t>，它发现 2 不小于或等于 1，所以</a:t>
            </a:r>
            <a:br xmlns:a="http://schemas.openxmlformats.org/drawingml/2006/main">
              <a:rPr lang="en-US" altLang="zh-CN" sz="2200">
                <a:ea typeface="宋体" panose="02010600030101010101" pitchFamily="2" charset="-122"/>
              </a:rPr>
            </a:br>
            <a:r xmlns:a="http://schemas.openxmlformats.org/drawingml/2006/main">
              <a:rPr lang="zh-CN" altLang="zh-CN" sz="2200">
                <a:ea typeface="宋体" panose="02010600030101010101" pitchFamily="2" charset="-122"/>
              </a:rPr>
              <a:t>它调用</a:t>
            </a:r>
          </a:p>
          <a:p>
            <a:pPr xmlns:a="http://schemas.openxmlformats.org/drawingml/2006/main">
              <a:buFontTx/>
              <a:buNone/>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fact(1) </a:t>
            </a:r>
            <a:r xmlns:a="http://schemas.openxmlformats.org/drawingml/2006/main">
              <a:rPr lang="zh-CN" altLang="zh-CN" sz="2200">
                <a:ea typeface="宋体" panose="02010600030101010101" pitchFamily="2" charset="-122"/>
              </a:rPr>
              <a:t>，它发现 1 小于或等于 1，所以它</a:t>
            </a:r>
            <a:br xmlns:a="http://schemas.openxmlformats.org/drawingml/2006/main">
              <a:rPr lang="en-US" altLang="zh-CN" sz="2200">
                <a:ea typeface="宋体" panose="02010600030101010101" pitchFamily="2" charset="-122"/>
              </a:rPr>
            </a:br>
            <a:r xmlns:a="http://schemas.openxmlformats.org/drawingml/2006/main">
              <a:rPr lang="zh-CN" altLang="zh-CN" sz="2200">
                <a:ea typeface="宋体" panose="02010600030101010101" pitchFamily="2" charset="-122"/>
              </a:rPr>
              <a:t>返回 1，导致</a:t>
            </a:r>
          </a:p>
          <a:p>
            <a:pPr xmlns:a="http://schemas.openxmlformats.org/drawingml/2006/main">
              <a:buFontTx/>
              <a:buNone/>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fact(2)</a:t>
            </a:r>
            <a:r xmlns:a="http://schemas.openxmlformats.org/drawingml/2006/main">
              <a:rPr lang="zh-CN" altLang="zh-CN" sz="2200">
                <a:ea typeface="宋体" panose="02010600030101010101" pitchFamily="2" charset="-122"/>
              </a:rPr>
              <a:t>返回 2 × 1 = 2，导致</a:t>
            </a:r>
          </a:p>
          <a:p>
            <a:pPr xmlns:a="http://schemas.openxmlformats.org/drawingml/2006/main">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fact(3)</a:t>
            </a:r>
            <a:r xmlns:a="http://schemas.openxmlformats.org/drawingml/2006/main">
              <a:rPr lang="zh-CN" altLang="zh-CN" sz="2200">
                <a:ea typeface="宋体" panose="02010600030101010101" pitchFamily="2" charset="-122"/>
              </a:rPr>
              <a:t>返回 3 × 2 = 6。</a:t>
            </a:r>
          </a:p>
        </p:txBody>
      </p:sp>
      <p:sp>
        <p:nvSpPr>
          <p:cNvPr id="99332" name="Title 1">
            <a:extLst>
              <a:ext uri="{FF2B5EF4-FFF2-40B4-BE49-F238E27FC236}">
                <a16:creationId xmlns:a16="http://schemas.microsoft.com/office/drawing/2014/main" id="{BC3F9890-0969-02A2-21B3-447BE863C0B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递归</a:t>
            </a:r>
          </a:p>
        </p:txBody>
      </p:sp>
      <p:sp>
        <p:nvSpPr>
          <p:cNvPr id="4" name="Footer Placeholder 3">
            <a:extLst>
              <a:ext uri="{FF2B5EF4-FFF2-40B4-BE49-F238E27FC236}">
                <a16:creationId xmlns:a16="http://schemas.microsoft.com/office/drawing/2014/main" id="{136DDD5B-91F6-480C-0771-FA9596A30CF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183F5BD-1787-D586-24B5-0537A0D78AE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8914EA-27FA-E147-92B8-4155D2AD192D}" type="slidenum">
              <a:rPr lang="en-US" altLang="zh-CN" sz="1200">
                <a:latin typeface="Arial" panose="020B0604020202020204" pitchFamily="34" charset="0"/>
              </a:rPr>
              <a:pPr/>
              <a:t>85</a:t>
            </a:fld>
            <a:endParaRPr lang="en-US" altLang="zh-CN"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08B117DA-99F0-3359-CF34-A0BE073E1F2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递归</a:t>
            </a:r>
          </a:p>
        </p:txBody>
      </p:sp>
      <p:sp>
        <p:nvSpPr>
          <p:cNvPr id="100355" name="Content Placeholder 2">
            <a:extLst>
              <a:ext uri="{FF2B5EF4-FFF2-40B4-BE49-F238E27FC236}">
                <a16:creationId xmlns:a16="http://schemas.microsoft.com/office/drawing/2014/main" id="{DCAF92AF-C817-0D43-5D13-7374316A6799}"/>
              </a:ext>
            </a:extLst>
          </p:cNvPr>
          <p:cNvSpPr>
            <a:spLocks noGrp="1"/>
          </p:cNvSpPr>
          <p:nvPr>
            <p:ph idx="1"/>
          </p:nvPr>
        </p:nvSpPr>
        <p:spPr/>
        <p:txBody>
          <a:bodyPr/>
          <a:lstStyle/>
          <a:p>
            <a:r xmlns:a="http://schemas.openxmlformats.org/drawingml/2006/main">
              <a:rPr lang="zh-CN" altLang="zh-CN">
                <a:ea typeface="宋体" panose="02010600030101010101" pitchFamily="2" charset="-122"/>
              </a:rPr>
              <a:t>以下递归函数</a:t>
            </a:r>
            <a:r xmlns:a="http://schemas.openxmlformats.org/drawingml/2006/main">
              <a:rPr lang="zh-CN" altLang="zh-CN">
                <a:ea typeface="宋体" panose="02010600030101010101" pitchFamily="2" charset="-122"/>
              </a:rPr>
              <a:t>使用公式</a:t>
            </a:r>
            <a:r xmlns:a="http://schemas.openxmlformats.org/drawingml/2006/main">
              <a:rPr lang="zh-CN" altLang="zh-CN" i="1">
                <a:ea typeface="宋体" panose="02010600030101010101" pitchFamily="2" charset="-122"/>
              </a:rPr>
              <a:t>x </a:t>
            </a:r>
            <a:r xmlns:a="http://schemas.openxmlformats.org/drawingml/2006/main">
              <a:rPr lang="zh-CN" altLang="zh-CN" i="1" baseline="30000">
                <a:ea typeface="宋体" panose="02010600030101010101" pitchFamily="2" charset="-122"/>
              </a:rPr>
              <a:t>n </a:t>
            </a: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x </a:t>
            </a: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x </a:t>
            </a:r>
            <a:r xmlns:a="http://schemas.openxmlformats.org/drawingml/2006/main">
              <a:rPr lang="zh-CN" altLang="zh-CN" i="1" baseline="30000">
                <a:ea typeface="宋体" panose="02010600030101010101" pitchFamily="2" charset="-122"/>
              </a:rPr>
              <a:t>n </a:t>
            </a:r>
            <a:r xmlns:a="http://schemas.openxmlformats.org/drawingml/2006/main">
              <a:rPr lang="zh-CN" altLang="zh-CN" baseline="30000">
                <a:ea typeface="宋体" panose="02010600030101010101" pitchFamily="2" charset="-122"/>
              </a:rPr>
              <a:t>–1计算</a:t>
            </a:r>
            <a:r xmlns:a="http://schemas.openxmlformats.org/drawingml/2006/main">
              <a:rPr lang="zh-CN" altLang="zh-CN" i="1">
                <a:ea typeface="宋体" panose="02010600030101010101" pitchFamily="2" charset="-122"/>
              </a:rPr>
              <a:t>x </a:t>
            </a:r>
            <a:r xmlns:a="http://schemas.openxmlformats.org/drawingml/2006/main">
              <a:rPr lang="zh-CN" altLang="zh-CN" i="1" baseline="30000">
                <a:ea typeface="宋体" panose="02010600030101010101" pitchFamily="2" charset="-122"/>
              </a:rPr>
              <a:t>n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整数幂（整数 x，整数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如果（n ==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 x * 幂（x，n - 1）；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3FA577D-6355-9C3C-FE99-8A9F337C560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A311407-EEB2-F359-2D7B-F79ABB5F146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8D1760-002F-7B42-AF24-F7AE81070904}" type="slidenum">
              <a:rPr lang="en-US" altLang="zh-CN" sz="1200">
                <a:latin typeface="Arial" panose="020B0604020202020204" pitchFamily="34" charset="0"/>
              </a:rPr>
              <a:pPr/>
              <a:t>86</a:t>
            </a:fld>
            <a:endParaRPr lang="en-US" altLang="zh-CN"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9F6B97F1-F7EA-D8FC-D310-EF92C8FD3C4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递归</a:t>
            </a:r>
          </a:p>
        </p:txBody>
      </p:sp>
      <p:sp>
        <p:nvSpPr>
          <p:cNvPr id="101379" name="Content Placeholder 2">
            <a:extLst>
              <a:ext uri="{FF2B5EF4-FFF2-40B4-BE49-F238E27FC236}">
                <a16:creationId xmlns:a16="http://schemas.microsoft.com/office/drawing/2014/main" id="{C5E1F3B0-5526-71CC-81C6-0F95E6A00969}"/>
              </a:ext>
            </a:extLst>
          </p:cNvPr>
          <p:cNvSpPr>
            <a:spLocks noGrp="1"/>
          </p:cNvSpPr>
          <p:nvPr>
            <p:ph idx="1"/>
          </p:nvPr>
        </p:nvSpPr>
        <p:spPr>
          <a:xfrm>
            <a:off x="685800" y="1524000"/>
            <a:ext cx="8001000" cy="4800600"/>
          </a:xfrm>
        </p:spPr>
        <p:txBody>
          <a:bodyPr/>
          <a:lstStyle/>
          <a:p>
            <a:r xmlns:a="http://schemas.openxmlformats.org/drawingml/2006/main">
              <a:rPr lang="zh-CN" altLang="zh-CN">
                <a:ea typeface="宋体" panose="02010600030101010101" pitchFamily="2" charset="-122"/>
              </a:rPr>
              <a:t>我们可以通过在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return</a:t>
            </a:r>
            <a:r xmlns:a="http://schemas.openxmlformats.org/drawingml/2006/main">
              <a:rPr lang="zh-CN" altLang="zh-CN">
                <a:ea typeface="宋体" panose="02010600030101010101" pitchFamily="2" charset="-122"/>
              </a:rPr>
              <a:t>语句</a:t>
            </a:r>
            <a:r xmlns:a="http://schemas.openxmlformats.org/drawingml/2006/main">
              <a:rPr lang="zh-CN" altLang="zh-CN">
                <a:ea typeface="宋体" panose="02010600030101010101" pitchFamily="2" charset="-122"/>
              </a:rPr>
              <a:t>中放置一个条件表达式来压缩</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幂函数：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整数幂（整数 x，整数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返回</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0</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1</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功率（x，</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fact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power</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都会</a:t>
            </a:r>
            <a:r xmlns:a="http://schemas.openxmlformats.org/drawingml/2006/main">
              <a:rPr lang="zh-CN" altLang="zh-CN">
                <a:ea typeface="宋体" panose="02010600030101010101" pitchFamily="2" charset="-122"/>
              </a:rPr>
              <a:t>在调用“终止条件”时小心地测试它们。</a:t>
            </a:r>
          </a:p>
          <a:p>
            <a:r xmlns:a="http://schemas.openxmlformats.org/drawingml/2006/main">
              <a:rPr lang="zh-CN" altLang="zh-CN">
                <a:ea typeface="宋体" panose="02010600030101010101" pitchFamily="2" charset="-122"/>
              </a:rPr>
              <a:t>所有递归函数都需要某种终止条件以防止无限递归。</a:t>
            </a:r>
          </a:p>
        </p:txBody>
      </p:sp>
      <p:sp>
        <p:nvSpPr>
          <p:cNvPr id="4" name="Footer Placeholder 3">
            <a:extLst>
              <a:ext uri="{FF2B5EF4-FFF2-40B4-BE49-F238E27FC236}">
                <a16:creationId xmlns:a16="http://schemas.microsoft.com/office/drawing/2014/main" id="{3B37E7C9-6DAF-A27C-0909-D0BD07D1C8A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A3E8327-8185-11EF-EFC4-C6BA02CE523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21D839-1CDE-D647-AA90-154389AF2A95}" type="slidenum">
              <a:rPr lang="en-US" altLang="zh-CN" sz="1200">
                <a:latin typeface="Arial" panose="020B0604020202020204" pitchFamily="34" charset="0"/>
              </a:rPr>
              <a:pPr/>
              <a:t>87</a:t>
            </a:fld>
            <a:endParaRPr lang="en-US" altLang="zh-CN"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81917077-D22B-091E-E616-E599D67917E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快速排序算法</a:t>
            </a:r>
          </a:p>
        </p:txBody>
      </p:sp>
      <p:sp>
        <p:nvSpPr>
          <p:cNvPr id="102403" name="Content Placeholder 2">
            <a:extLst>
              <a:ext uri="{FF2B5EF4-FFF2-40B4-BE49-F238E27FC236}">
                <a16:creationId xmlns:a16="http://schemas.microsoft.com/office/drawing/2014/main" id="{8CB830FF-805D-3EED-AE0D-D77BD30F3C22}"/>
              </a:ext>
            </a:extLst>
          </p:cNvPr>
          <p:cNvSpPr>
            <a:spLocks noGrp="1"/>
          </p:cNvSpPr>
          <p:nvPr>
            <p:ph idx="1"/>
          </p:nvPr>
        </p:nvSpPr>
        <p:spPr/>
        <p:txBody>
          <a:bodyPr/>
          <a:lstStyle/>
          <a:p>
            <a:r xmlns:a="http://schemas.openxmlformats.org/drawingml/2006/main">
              <a:rPr lang="zh-CN" altLang="zh-CN">
                <a:ea typeface="宋体" panose="02010600030101010101" pitchFamily="2" charset="-122"/>
              </a:rPr>
              <a:t>递归对于需要函数调用自身两次或多次的复杂算法最有帮助。</a:t>
            </a:r>
          </a:p>
          <a:p>
            <a:r xmlns:a="http://schemas.openxmlformats.org/drawingml/2006/main">
              <a:rPr lang="zh-CN" altLang="zh-CN">
                <a:ea typeface="宋体" panose="02010600030101010101" pitchFamily="2" charset="-122"/>
              </a:rPr>
              <a:t>递归通常是由称为</a:t>
            </a:r>
            <a:r xmlns:a="http://schemas.openxmlformats.org/drawingml/2006/main">
              <a:rPr lang="zh-CN" altLang="zh-CN" b="1" i="1">
                <a:ea typeface="宋体" panose="02010600030101010101" pitchFamily="2" charset="-122"/>
              </a:rPr>
              <a:t>分治法的算法设计技术引起的，</a:t>
            </a:r>
            <a:r xmlns:a="http://schemas.openxmlformats.org/drawingml/2006/main">
              <a:rPr lang="zh-CN" altLang="zh-CN">
                <a:ea typeface="宋体" panose="02010600030101010101" pitchFamily="2" charset="-122"/>
              </a:rPr>
              <a:t>其中一个大问题被分成更小的部分，然后由相同的算法处理。</a:t>
            </a:r>
          </a:p>
        </p:txBody>
      </p:sp>
      <p:sp>
        <p:nvSpPr>
          <p:cNvPr id="4" name="Footer Placeholder 3">
            <a:extLst>
              <a:ext uri="{FF2B5EF4-FFF2-40B4-BE49-F238E27FC236}">
                <a16:creationId xmlns:a16="http://schemas.microsoft.com/office/drawing/2014/main" id="{F0348E49-8A76-309F-7D7D-374CE1E7E5C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909C64E-CFD1-88E3-3B52-D2317C84ADA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C721F8-7082-C84C-BEAF-7FE871CC5096}" type="slidenum">
              <a:rPr lang="en-US" altLang="zh-CN" sz="1200">
                <a:latin typeface="Arial" panose="020B0604020202020204" pitchFamily="34" charset="0"/>
              </a:rPr>
              <a:pPr/>
              <a:t>88</a:t>
            </a:fld>
            <a:endParaRPr lang="en-US" altLang="zh-CN"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0DF286-C0C8-6D71-5170-F5CF0DA77BC1}"/>
              </a:ext>
            </a:extLst>
          </p:cNvPr>
          <p:cNvSpPr/>
          <p:nvPr/>
        </p:nvSpPr>
        <p:spPr bwMode="auto">
          <a:xfrm>
            <a:off x="1117600" y="3416300"/>
            <a:ext cx="7251700" cy="281940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a:lstStyle/>
          <a:p>
            <a:pPr>
              <a:defRPr/>
            </a:pPr>
            <a:endParaRPr lang="en-US"/>
          </a:p>
        </p:txBody>
      </p:sp>
      <p:sp>
        <p:nvSpPr>
          <p:cNvPr id="103427" name="Content Placeholder 2">
            <a:extLst>
              <a:ext uri="{FF2B5EF4-FFF2-40B4-BE49-F238E27FC236}">
                <a16:creationId xmlns:a16="http://schemas.microsoft.com/office/drawing/2014/main" id="{CA065ED9-A350-892E-24E0-06B2847533AB}"/>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快速排序</a:t>
            </a:r>
            <a:r xmlns:a="http://schemas.openxmlformats.org/drawingml/2006/main">
              <a:rPr lang="zh-CN" altLang="zh-CN">
                <a:ea typeface="宋体" panose="02010600030101010101" pitchFamily="2" charset="-122"/>
              </a:rPr>
              <a:t>算法</a:t>
            </a:r>
            <a:r xmlns:a="http://schemas.openxmlformats.org/drawingml/2006/main">
              <a:rPr lang="zh-CN" altLang="zh-CN">
                <a:ea typeface="宋体" panose="02010600030101010101" pitchFamily="2" charset="-122"/>
              </a:rPr>
              <a:t>中可以找到一个分而治之的经典例子。</a:t>
            </a:r>
          </a:p>
          <a:p>
            <a:r xmlns:a="http://schemas.openxmlformats.org/drawingml/2006/main">
              <a:rPr lang="zh-CN" altLang="zh-CN">
                <a:ea typeface="宋体" panose="02010600030101010101" pitchFamily="2" charset="-122"/>
              </a:rPr>
              <a:t>假设要排序的数组的索引是从 1 到</a:t>
            </a:r>
            <a:r xmlns:a="http://schemas.openxmlformats.org/drawingml/2006/main">
              <a:rPr lang="zh-CN" altLang="zh-CN" i="1">
                <a:ea typeface="宋体" panose="02010600030101010101" pitchFamily="2" charset="-122"/>
              </a:rPr>
              <a:t>n。</a:t>
            </a:r>
            <a:endParaRPr xmlns:a="http://schemas.openxmlformats.org/drawingml/2006/main" lang="en-US" altLang="zh-CN">
              <a:ea typeface="宋体" panose="02010600030101010101" pitchFamily="2" charset="-122"/>
            </a:endParaRPr>
          </a:p>
          <a:p>
            <a:pPr xmlns:a="http://schemas.openxmlformats.org/drawingml/2006/main" algn="ctr">
              <a:spcBef>
                <a:spcPts val="800"/>
              </a:spcBef>
              <a:buFontTx/>
              <a:buNone/>
            </a:pPr>
            <a:r xmlns:a="http://schemas.openxmlformats.org/drawingml/2006/main">
              <a:rPr lang="zh-CN" altLang="zh-CN" sz="2400" b="1">
                <a:ea typeface="宋体" panose="02010600030101010101" pitchFamily="2" charset="-122"/>
              </a:rPr>
              <a:t>快速排序算法</a:t>
            </a:r>
          </a:p>
          <a:p>
            <a:pPr xmlns:a="http://schemas.openxmlformats.org/drawingml/2006/main" lvl="1">
              <a:buFontTx/>
              <a:buNone/>
            </a:pPr>
            <a:r xmlns:a="http://schemas.openxmlformats.org/drawingml/2006/main">
              <a:rPr lang="zh-CN" altLang="zh-CN" sz="2300">
                <a:ea typeface="宋体" panose="02010600030101010101" pitchFamily="2" charset="-122"/>
              </a:rPr>
              <a:t>1. 选择一个数组元素</a:t>
            </a:r>
            <a:r xmlns:a="http://schemas.openxmlformats.org/drawingml/2006/main">
              <a:rPr lang="zh-CN" altLang="zh-CN" sz="2300" i="1">
                <a:ea typeface="宋体" panose="02010600030101010101" pitchFamily="2" charset="-122"/>
              </a:rPr>
              <a:t>e </a:t>
            </a:r>
            <a:r xmlns:a="http://schemas.openxmlformats.org/drawingml/2006/main">
              <a:rPr lang="zh-CN" altLang="zh-CN" sz="2300">
                <a:ea typeface="宋体" panose="02010600030101010101" pitchFamily="2" charset="-122"/>
              </a:rPr>
              <a:t>（“分区元素”），然后重新排列数组，使元素 1，...， </a:t>
            </a:r>
            <a:r xmlns:a="http://schemas.openxmlformats.org/drawingml/2006/main">
              <a:rPr lang="zh-CN" altLang="zh-CN" sz="2300" i="1">
                <a:ea typeface="宋体" panose="02010600030101010101" pitchFamily="2" charset="-122"/>
              </a:rPr>
              <a:t>i </a:t>
            </a:r>
            <a:r xmlns:a="http://schemas.openxmlformats.org/drawingml/2006/main">
              <a:rPr lang="zh-CN" altLang="zh-CN" sz="2300">
                <a:ea typeface="宋体" panose="02010600030101010101" pitchFamily="2" charset="-122"/>
              </a:rPr>
              <a:t>– 1 小于或等于</a:t>
            </a:r>
            <a:r xmlns:a="http://schemas.openxmlformats.org/drawingml/2006/main">
              <a:rPr lang="zh-CN" altLang="zh-CN" sz="2300" i="1">
                <a:ea typeface="宋体" panose="02010600030101010101" pitchFamily="2" charset="-122"/>
              </a:rPr>
              <a:t>e </a:t>
            </a:r>
            <a:r xmlns:a="http://schemas.openxmlformats.org/drawingml/2006/main">
              <a:rPr lang="zh-CN" altLang="zh-CN" sz="2300">
                <a:ea typeface="宋体" panose="02010600030101010101" pitchFamily="2" charset="-122"/>
              </a:rPr>
              <a:t>，元素</a:t>
            </a:r>
            <a:r xmlns:a="http://schemas.openxmlformats.org/drawingml/2006/main">
              <a:rPr lang="zh-CN" altLang="zh-CN" sz="2300" i="1">
                <a:ea typeface="宋体" panose="02010600030101010101" pitchFamily="2" charset="-122"/>
              </a:rPr>
              <a:t>i</a:t>
            </a:r>
            <a:r xmlns:a="http://schemas.openxmlformats.org/drawingml/2006/main">
              <a:rPr lang="zh-CN" altLang="zh-CN" sz="2300">
                <a:ea typeface="宋体" panose="02010600030101010101" pitchFamily="2" charset="-122"/>
              </a:rPr>
              <a:t>包含 e，元素</a:t>
            </a:r>
            <a:r xmlns:a="http://schemas.openxmlformats.org/drawingml/2006/main">
              <a:rPr lang="zh-CN" altLang="zh-CN" sz="2300" i="1">
                <a:ea typeface="宋体" panose="02010600030101010101" pitchFamily="2" charset="-122"/>
              </a:rPr>
              <a:t>i </a:t>
            </a:r>
            <a:r xmlns:a="http://schemas.openxmlformats.org/drawingml/2006/main">
              <a:rPr lang="zh-CN" altLang="zh-CN" sz="2300">
                <a:ea typeface="宋体" panose="02010600030101010101" pitchFamily="2" charset="-122"/>
              </a:rPr>
              <a:t>+ 1，...， </a:t>
            </a:r>
            <a:r xmlns:a="http://schemas.openxmlformats.org/drawingml/2006/main">
              <a:rPr lang="zh-CN" altLang="zh-CN" sz="2300" i="1">
                <a:ea typeface="宋体" panose="02010600030101010101" pitchFamily="2" charset="-122"/>
              </a:rPr>
              <a:t>n</a:t>
            </a:r>
            <a:r xmlns:a="http://schemas.openxmlformats.org/drawingml/2006/main">
              <a:rPr lang="zh-CN" altLang="zh-CN" sz="2300">
                <a:ea typeface="宋体" panose="02010600030101010101" pitchFamily="2" charset="-122"/>
              </a:rPr>
              <a:t>大于或等于</a:t>
            </a:r>
            <a:r xmlns:a="http://schemas.openxmlformats.org/drawingml/2006/main">
              <a:rPr lang="zh-CN" altLang="zh-CN" sz="2300" i="1">
                <a:ea typeface="宋体" panose="02010600030101010101" pitchFamily="2" charset="-122"/>
              </a:rPr>
              <a:t>e </a:t>
            </a:r>
            <a:r xmlns:a="http://schemas.openxmlformats.org/drawingml/2006/main">
              <a:rPr lang="zh-CN" altLang="zh-CN" sz="2300">
                <a:ea typeface="宋体" panose="02010600030101010101" pitchFamily="2" charset="-122"/>
              </a:rPr>
              <a:t>。</a:t>
            </a:r>
          </a:p>
          <a:p>
            <a:pPr xmlns:a="http://schemas.openxmlformats.org/drawingml/2006/main" lvl="1">
              <a:buFontTx/>
              <a:buNone/>
            </a:pPr>
            <a:r xmlns:a="http://schemas.openxmlformats.org/drawingml/2006/main">
              <a:rPr lang="zh-CN" altLang="zh-CN" sz="2300">
                <a:ea typeface="宋体" panose="02010600030101010101" pitchFamily="2" charset="-122"/>
              </a:rPr>
              <a:t>使用 Quicksort 递归地</a:t>
            </a:r>
            <a:r xmlns:a="http://schemas.openxmlformats.org/drawingml/2006/main">
              <a:rPr lang="zh-CN" altLang="zh-CN" sz="2300">
                <a:ea typeface="宋体" panose="02010600030101010101" pitchFamily="2" charset="-122"/>
              </a:rPr>
              <a:t>对元素 1, ..., </a:t>
            </a:r>
            <a:r xmlns:a="http://schemas.openxmlformats.org/drawingml/2006/main">
              <a:rPr lang="zh-CN" altLang="zh-CN" sz="2300" i="1">
                <a:ea typeface="宋体" panose="02010600030101010101" pitchFamily="2" charset="-122"/>
              </a:rPr>
              <a:t>i – 1 进行排序。</a:t>
            </a:r>
          </a:p>
          <a:p>
            <a:pPr xmlns:a="http://schemas.openxmlformats.org/drawingml/2006/main" lvl="1">
              <a:buFontTx/>
              <a:buNone/>
            </a:pPr>
            <a:r xmlns:a="http://schemas.openxmlformats.org/drawingml/2006/main">
              <a:rPr lang="zh-CN" altLang="zh-CN" sz="2300">
                <a:ea typeface="宋体" panose="02010600030101010101" pitchFamily="2" charset="-122"/>
              </a:rPr>
              <a:t>使用 Quicksort 递归地</a:t>
            </a:r>
            <a:r xmlns:a="http://schemas.openxmlformats.org/drawingml/2006/main">
              <a:rPr lang="zh-CN" altLang="zh-CN" sz="2300">
                <a:ea typeface="宋体" panose="02010600030101010101" pitchFamily="2" charset="-122"/>
              </a:rPr>
              <a:t>对元素</a:t>
            </a:r>
            <a:r xmlns:a="http://schemas.openxmlformats.org/drawingml/2006/main">
              <a:rPr lang="zh-CN" altLang="zh-CN" sz="2300" i="1">
                <a:ea typeface="宋体" panose="02010600030101010101" pitchFamily="2" charset="-122"/>
              </a:rPr>
              <a:t>i </a:t>
            </a:r>
            <a:r xmlns:a="http://schemas.openxmlformats.org/drawingml/2006/main">
              <a:rPr lang="zh-CN" altLang="zh-CN" sz="2300">
                <a:ea typeface="宋体" panose="02010600030101010101" pitchFamily="2" charset="-122"/>
              </a:rPr>
              <a:t>+ 1, ..., </a:t>
            </a:r>
            <a:r xmlns:a="http://schemas.openxmlformats.org/drawingml/2006/main">
              <a:rPr lang="zh-CN" altLang="zh-CN" sz="2300" i="1">
                <a:ea typeface="宋体" panose="02010600030101010101" pitchFamily="2" charset="-122"/>
              </a:rPr>
              <a:t>n进行排序。</a:t>
            </a:r>
            <a:r xmlns:a="http://schemas.openxmlformats.org/drawingml/2006/main">
              <a:rPr lang="zh-CN" altLang="zh-CN">
                <a:ea typeface="宋体" panose="02010600030101010101" pitchFamily="2" charset="-122"/>
              </a:rPr>
              <a:t> </a:t>
            </a:r>
          </a:p>
        </p:txBody>
      </p:sp>
      <p:sp>
        <p:nvSpPr>
          <p:cNvPr id="103428" name="Title 1">
            <a:extLst>
              <a:ext uri="{FF2B5EF4-FFF2-40B4-BE49-F238E27FC236}">
                <a16:creationId xmlns:a16="http://schemas.microsoft.com/office/drawing/2014/main" id="{1782B79E-4066-AB02-4904-F132CD7D20C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快速排序算法</a:t>
            </a:r>
          </a:p>
        </p:txBody>
      </p:sp>
      <p:sp>
        <p:nvSpPr>
          <p:cNvPr id="4" name="Footer Placeholder 3">
            <a:extLst>
              <a:ext uri="{FF2B5EF4-FFF2-40B4-BE49-F238E27FC236}">
                <a16:creationId xmlns:a16="http://schemas.microsoft.com/office/drawing/2014/main" id="{3CB75F14-335D-5BFD-DC38-EEBE532455D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C2EBDB0-EAA3-BE90-362B-80124F3018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E48DAA-8AED-644A-99F4-751AB8AE1153}" type="slidenum">
              <a:rPr lang="en-US" altLang="zh-CN" sz="1200">
                <a:latin typeface="Arial" panose="020B0604020202020204" pitchFamily="34" charset="0"/>
              </a:rPr>
              <a:pPr/>
              <a:t>89</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80B2001E-1218-8B70-6549-89A58D2AEF9D}"/>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平均.c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计算三个数字的成对平均 */</a:t>
            </a:r>
          </a:p>
          <a:p>
            <a:pPr xmlns:a="http://schemas.openxmlformats.org/drawingml/2006/main">
              <a:lnSpc>
                <a:spcPct val="7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7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双平均（双a，双b）</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返回 (a + b) / 2;</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双 x, y, z;</a:t>
            </a:r>
          </a:p>
          <a:p>
            <a:pPr xmlns:a="http://schemas.openxmlformats.org/drawingml/2006/main">
              <a:lnSpc>
                <a:spcPct val="7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printf("请输入三个数字：");</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scanf("%lf%lf%lf", &amp;x, &amp;y, &amp;z);</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printf("%g 和 %g 的平均值：%g\n", x, y, average(x, y));</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printf("%g 和 %g 的平均值：%g\n", y, z, average(y, z));</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printf("%g 和 %g 的平均值：%g\n", x, z, average(x, z));</a:t>
            </a:r>
          </a:p>
          <a:p>
            <a:pPr xmlns:a="http://schemas.openxmlformats.org/drawingml/2006/main">
              <a:lnSpc>
                <a:spcPct val="7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1EF6B49-C441-1155-284C-8CD1FA1B254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4AF9017-A112-B20C-C37F-CF3AC359C95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EBC2BD-9022-CF43-9EA3-B9358685C15A}" type="slidenum">
              <a:rPr lang="en-US" altLang="zh-CN" sz="1200">
                <a:latin typeface="Arial" panose="020B0604020202020204" pitchFamily="34" charset="0"/>
              </a:rPr>
              <a:pPr/>
              <a:t>9</a:t>
            </a:fld>
            <a:endParaRPr lang="en-US" altLang="zh-CN"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FF1CB6E8-C8EC-5D34-EB8B-5E87653F024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快速排序算法</a:t>
            </a:r>
          </a:p>
        </p:txBody>
      </p:sp>
      <p:sp>
        <p:nvSpPr>
          <p:cNvPr id="104451" name="Content Placeholder 2">
            <a:extLst>
              <a:ext uri="{FF2B5EF4-FFF2-40B4-BE49-F238E27FC236}">
                <a16:creationId xmlns:a16="http://schemas.microsoft.com/office/drawing/2014/main" id="{DB7B5436-A920-CCC7-F257-16802A1DE624}"/>
              </a:ext>
            </a:extLst>
          </p:cNvPr>
          <p:cNvSpPr>
            <a:spLocks noGrp="1"/>
          </p:cNvSpPr>
          <p:nvPr>
            <p:ph idx="1"/>
          </p:nvPr>
        </p:nvSpPr>
        <p:spPr/>
        <p:txBody>
          <a:bodyPr/>
          <a:lstStyle/>
          <a:p>
            <a:r xmlns:a="http://schemas.openxmlformats.org/drawingml/2006/main">
              <a:rPr lang="zh-CN" altLang="zh-CN">
                <a:ea typeface="宋体" panose="02010600030101010101" pitchFamily="2" charset="-122"/>
              </a:rPr>
              <a:t>快速排序算法的第 1 步显然很关键。</a:t>
            </a:r>
          </a:p>
          <a:p>
            <a:r xmlns:a="http://schemas.openxmlformats.org/drawingml/2006/main">
              <a:rPr lang="zh-CN" altLang="zh-CN">
                <a:ea typeface="宋体" panose="02010600030101010101" pitchFamily="2" charset="-122"/>
              </a:rPr>
              <a:t>有多种方法可以对数组进行分区。</a:t>
            </a:r>
          </a:p>
          <a:p>
            <a:r xmlns:a="http://schemas.openxmlformats.org/drawingml/2006/main">
              <a:rPr lang="zh-CN" altLang="zh-CN">
                <a:ea typeface="宋体" panose="02010600030101010101" pitchFamily="2" charset="-122"/>
              </a:rPr>
              <a:t>我们将使用一种易于理解但不是特别有效的技术。</a:t>
            </a:r>
          </a:p>
          <a:p>
            <a:r xmlns:a="http://schemas.openxmlformats.org/drawingml/2006/main">
              <a:rPr lang="zh-CN" altLang="zh-CN">
                <a:ea typeface="宋体" panose="02010600030101010101" pitchFamily="2" charset="-122"/>
              </a:rPr>
              <a:t>该算法依赖于两个名为</a:t>
            </a:r>
            <a:r xmlns:a="http://schemas.openxmlformats.org/drawingml/2006/main">
              <a:rPr lang="zh-CN" altLang="zh-CN" i="1">
                <a:ea typeface="宋体" panose="02010600030101010101" pitchFamily="2" charset="-122"/>
              </a:rPr>
              <a:t>low</a:t>
            </a:r>
            <a:r xmlns:a="http://schemas.openxmlformats.org/drawingml/2006/main">
              <a:rPr lang="zh-CN" altLang="zh-CN">
                <a:ea typeface="宋体" panose="02010600030101010101" pitchFamily="2" charset="-122"/>
              </a:rPr>
              <a:t>和</a:t>
            </a:r>
            <a:r xmlns:a="http://schemas.openxmlformats.org/drawingml/2006/main">
              <a:rPr lang="zh-CN" altLang="zh-CN" i="1">
                <a:ea typeface="宋体" panose="02010600030101010101" pitchFamily="2" charset="-122"/>
              </a:rPr>
              <a:t>high 的“标记” </a:t>
            </a:r>
            <a:r xmlns:a="http://schemas.openxmlformats.org/drawingml/2006/main">
              <a:rPr lang="zh-CN" altLang="zh-CN">
                <a:ea typeface="宋体" panose="02010600030101010101" pitchFamily="2" charset="-122"/>
              </a:rPr>
              <a:t>，它们跟踪数组中的位置。</a:t>
            </a:r>
          </a:p>
        </p:txBody>
      </p:sp>
      <p:sp>
        <p:nvSpPr>
          <p:cNvPr id="4" name="Footer Placeholder 3">
            <a:extLst>
              <a:ext uri="{FF2B5EF4-FFF2-40B4-BE49-F238E27FC236}">
                <a16:creationId xmlns:a16="http://schemas.microsoft.com/office/drawing/2014/main" id="{846E5B61-DCC0-8906-6111-3A271AD574D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FD3DF31-6B64-7B6D-11C0-E0C57C1710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52FA75-6865-BA4B-A17E-CEDC375DFD73}" type="slidenum">
              <a:rPr lang="en-US" altLang="zh-CN" sz="1200">
                <a:latin typeface="Arial" panose="020B0604020202020204" pitchFamily="34" charset="0"/>
              </a:rPr>
              <a:pPr/>
              <a:t>90</a:t>
            </a:fld>
            <a:endParaRPr lang="en-US" altLang="zh-CN"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3C711030-8665-06AB-5B5C-C6D4082B199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快速排序算法</a:t>
            </a:r>
          </a:p>
        </p:txBody>
      </p:sp>
      <p:sp>
        <p:nvSpPr>
          <p:cNvPr id="105475" name="Content Placeholder 2">
            <a:extLst>
              <a:ext uri="{FF2B5EF4-FFF2-40B4-BE49-F238E27FC236}">
                <a16:creationId xmlns:a16="http://schemas.microsoft.com/office/drawing/2014/main" id="{62D774BA-BC36-BAB8-B8EA-D29043025002}"/>
              </a:ext>
            </a:extLst>
          </p:cNvPr>
          <p:cNvSpPr>
            <a:spLocks noGrp="1"/>
          </p:cNvSpPr>
          <p:nvPr>
            <p:ph idx="1"/>
          </p:nvPr>
        </p:nvSpPr>
        <p:spPr>
          <a:xfrm>
            <a:off x="685800" y="1524000"/>
            <a:ext cx="8064500" cy="4800600"/>
          </a:xfrm>
        </p:spPr>
        <p:txBody>
          <a:bodyPr/>
          <a:lstStyle/>
          <a:p>
            <a:r xmlns:a="http://schemas.openxmlformats.org/drawingml/2006/main">
              <a:rPr lang="zh-CN" altLang="zh-CN" sz="2300">
                <a:ea typeface="宋体" panose="02010600030101010101" pitchFamily="2" charset="-122"/>
              </a:rPr>
              <a:t>最初，</a:t>
            </a:r>
            <a:r xmlns:a="http://schemas.openxmlformats.org/drawingml/2006/main">
              <a:rPr lang="zh-CN" altLang="zh-CN" sz="2300" i="1">
                <a:ea typeface="宋体" panose="02010600030101010101" pitchFamily="2" charset="-122"/>
              </a:rPr>
              <a:t>低点</a:t>
            </a:r>
            <a:r xmlns:a="http://schemas.openxmlformats.org/drawingml/2006/main">
              <a:rPr lang="zh-CN" altLang="zh-CN" sz="2300">
                <a:ea typeface="宋体" panose="02010600030101010101" pitchFamily="2" charset="-122"/>
              </a:rPr>
              <a:t>指向第一个元素；</a:t>
            </a:r>
            <a:r xmlns:a="http://schemas.openxmlformats.org/drawingml/2006/main">
              <a:rPr lang="zh-CN" altLang="zh-CN" sz="2300" i="1">
                <a:ea typeface="宋体" panose="02010600030101010101" pitchFamily="2" charset="-122"/>
              </a:rPr>
              <a:t>高</a:t>
            </a:r>
            <a:r xmlns:a="http://schemas.openxmlformats.org/drawingml/2006/main">
              <a:rPr lang="zh-CN" altLang="zh-CN" sz="2300">
                <a:ea typeface="宋体" panose="02010600030101010101" pitchFamily="2" charset="-122"/>
              </a:rPr>
              <a:t>点到最后。</a:t>
            </a:r>
          </a:p>
          <a:p>
            <a:r xmlns:a="http://schemas.openxmlformats.org/drawingml/2006/main">
              <a:rPr lang="zh-CN" altLang="zh-CN" sz="2300">
                <a:ea typeface="宋体" panose="02010600030101010101" pitchFamily="2" charset="-122"/>
              </a:rPr>
              <a:t>我们将第一个元素（分区元素）复制到一个临时位置，在数组中留下一个“洞”。</a:t>
            </a:r>
          </a:p>
          <a:p>
            <a:r xmlns:a="http://schemas.openxmlformats.org/drawingml/2006/main">
              <a:rPr lang="zh-CN" altLang="zh-CN" sz="2300">
                <a:ea typeface="宋体" panose="02010600030101010101" pitchFamily="2" charset="-122"/>
              </a:rPr>
              <a:t>接下来，我们从右到左在数组中向上移动</a:t>
            </a:r>
            <a:r xmlns:a="http://schemas.openxmlformats.org/drawingml/2006/main">
              <a:rPr lang="zh-CN" altLang="zh-CN" sz="2300" i="1">
                <a:ea typeface="宋体" panose="02010600030101010101" pitchFamily="2" charset="-122"/>
              </a:rPr>
              <a:t>，</a:t>
            </a:r>
            <a:r xmlns:a="http://schemas.openxmlformats.org/drawingml/2006/main">
              <a:rPr lang="zh-CN" altLang="zh-CN" sz="2300">
                <a:ea typeface="宋体" panose="02010600030101010101" pitchFamily="2" charset="-122"/>
              </a:rPr>
              <a:t>直到它指向一个小于分区元素的元素。</a:t>
            </a:r>
          </a:p>
          <a:p>
            <a:r xmlns:a="http://schemas.openxmlformats.org/drawingml/2006/main">
              <a:rPr lang="zh-CN" altLang="zh-CN" sz="2300">
                <a:ea typeface="宋体" panose="02010600030101010101" pitchFamily="2" charset="-122"/>
              </a:rPr>
              <a:t>然后我们将元素复制到</a:t>
            </a:r>
            <a:r xmlns:a="http://schemas.openxmlformats.org/drawingml/2006/main">
              <a:rPr lang="zh-CN" altLang="zh-CN" sz="2300" i="1">
                <a:ea typeface="宋体" panose="02010600030101010101" pitchFamily="2" charset="-122"/>
              </a:rPr>
              <a:t>low指向的洞中，这会创建一个新洞（由</a:t>
            </a:r>
            <a:r xmlns:a="http://schemas.openxmlformats.org/drawingml/2006/main">
              <a:rPr lang="zh-CN" altLang="zh-CN" sz="2300" i="1">
                <a:ea typeface="宋体" panose="02010600030101010101" pitchFamily="2" charset="-122"/>
              </a:rPr>
              <a:t>high</a:t>
            </a:r>
            <a:r xmlns:a="http://schemas.openxmlformats.org/drawingml/2006/main">
              <a:rPr lang="zh-CN" altLang="zh-CN" sz="2300">
                <a:ea typeface="宋体" panose="02010600030101010101" pitchFamily="2" charset="-122"/>
              </a:rPr>
              <a:t>指向</a:t>
            </a:r>
            <a:r xmlns:a="http://schemas.openxmlformats.org/drawingml/2006/main">
              <a:rPr lang="zh-CN" altLang="zh-CN" sz="2300">
                <a:ea typeface="宋体" panose="02010600030101010101" pitchFamily="2" charset="-122"/>
              </a:rPr>
              <a:t>）。</a:t>
            </a:r>
          </a:p>
          <a:p>
            <a:r xmlns:a="http://schemas.openxmlformats.org/drawingml/2006/main">
              <a:rPr lang="zh-CN" altLang="zh-CN" sz="2300">
                <a:ea typeface="宋体" panose="02010600030101010101" pitchFamily="2" charset="-122"/>
              </a:rPr>
              <a:t>我们现在</a:t>
            </a:r>
            <a:r xmlns:a="http://schemas.openxmlformats.org/drawingml/2006/main">
              <a:rPr lang="zh-CN" altLang="zh-CN" sz="2300">
                <a:ea typeface="宋体" panose="02010600030101010101" pitchFamily="2" charset="-122"/>
              </a:rPr>
              <a:t>从左到右向下移动，寻找比分区元素大的元素</a:t>
            </a:r>
            <a:r xmlns:a="http://schemas.openxmlformats.org/drawingml/2006/main">
              <a:rPr lang="zh-CN" altLang="zh-CN" sz="2300" i="1">
                <a:ea typeface="宋体" panose="02010600030101010101" pitchFamily="2" charset="-122"/>
              </a:rPr>
              <a:t>。</a:t>
            </a:r>
            <a:r xmlns:a="http://schemas.openxmlformats.org/drawingml/2006/main">
              <a:rPr lang="zh-CN" altLang="zh-CN" sz="2300">
                <a:ea typeface="宋体" panose="02010600030101010101" pitchFamily="2" charset="-122"/>
              </a:rPr>
              <a:t>当我们找到一个时，我们将它复制到</a:t>
            </a:r>
            <a:r xmlns:a="http://schemas.openxmlformats.org/drawingml/2006/main">
              <a:rPr lang="zh-CN" altLang="zh-CN" sz="2300" i="1">
                <a:ea typeface="宋体" panose="02010600030101010101" pitchFamily="2" charset="-122"/>
              </a:rPr>
              <a:t>high</a:t>
            </a:r>
            <a:r xmlns:a="http://schemas.openxmlformats.org/drawingml/2006/main">
              <a:rPr lang="zh-CN" altLang="zh-CN" sz="2300">
                <a:ea typeface="宋体" panose="02010600030101010101" pitchFamily="2" charset="-122"/>
              </a:rPr>
              <a:t>指向的洞中。</a:t>
            </a:r>
          </a:p>
          <a:p>
            <a:r xmlns:a="http://schemas.openxmlformats.org/drawingml/2006/main">
              <a:rPr lang="zh-CN" altLang="zh-CN" sz="2300">
                <a:ea typeface="宋体" panose="02010600030101010101" pitchFamily="2" charset="-122"/>
              </a:rPr>
              <a:t>重复该过程，直到</a:t>
            </a:r>
            <a:r xmlns:a="http://schemas.openxmlformats.org/drawingml/2006/main">
              <a:rPr lang="zh-CN" altLang="zh-CN" sz="2300" i="1">
                <a:ea typeface="宋体" panose="02010600030101010101" pitchFamily="2" charset="-122"/>
              </a:rPr>
              <a:t>低</a:t>
            </a:r>
            <a:r xmlns:a="http://schemas.openxmlformats.org/drawingml/2006/main">
              <a:rPr lang="zh-CN" altLang="zh-CN" sz="2300">
                <a:ea typeface="宋体" panose="02010600030101010101" pitchFamily="2" charset="-122"/>
              </a:rPr>
              <a:t>和</a:t>
            </a:r>
            <a:r xmlns:a="http://schemas.openxmlformats.org/drawingml/2006/main">
              <a:rPr lang="zh-CN" altLang="zh-CN" sz="2300" i="1">
                <a:ea typeface="宋体" panose="02010600030101010101" pitchFamily="2" charset="-122"/>
              </a:rPr>
              <a:t>高</a:t>
            </a:r>
            <a:r xmlns:a="http://schemas.openxmlformats.org/drawingml/2006/main">
              <a:rPr lang="zh-CN" altLang="zh-CN" sz="2300">
                <a:ea typeface="宋体" panose="02010600030101010101" pitchFamily="2" charset="-122"/>
              </a:rPr>
              <a:t>在一个洞处相遇。</a:t>
            </a:r>
          </a:p>
          <a:p>
            <a:r xmlns:a="http://schemas.openxmlformats.org/drawingml/2006/main">
              <a:rPr lang="zh-CN" altLang="zh-CN" sz="2300">
                <a:ea typeface="宋体" panose="02010600030101010101" pitchFamily="2" charset="-122"/>
              </a:rPr>
              <a:t>最后，我们将分区元素复制到孔中。</a:t>
            </a:r>
          </a:p>
        </p:txBody>
      </p:sp>
      <p:sp>
        <p:nvSpPr>
          <p:cNvPr id="4" name="Footer Placeholder 3">
            <a:extLst>
              <a:ext uri="{FF2B5EF4-FFF2-40B4-BE49-F238E27FC236}">
                <a16:creationId xmlns:a16="http://schemas.microsoft.com/office/drawing/2014/main" id="{9388F6D8-7EC7-380D-97FC-80C40516B5B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D6DFD2A-7F93-9408-009E-D2BED8BE7A1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3AEE80-6AE8-F247-B92F-D458D043E28C}" type="slidenum">
              <a:rPr lang="en-US" altLang="zh-CN" sz="1200">
                <a:latin typeface="Arial" panose="020B0604020202020204" pitchFamily="34" charset="0"/>
              </a:rPr>
              <a:pPr/>
              <a:t>91</a:t>
            </a:fld>
            <a:endParaRPr lang="en-US" altLang="zh-CN"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7D642713-C460-8B69-D2EF-1B9EBF3F572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快速排序算法</a:t>
            </a:r>
          </a:p>
        </p:txBody>
      </p:sp>
      <p:sp>
        <p:nvSpPr>
          <p:cNvPr id="106499" name="Content Placeholder 2">
            <a:extLst>
              <a:ext uri="{FF2B5EF4-FFF2-40B4-BE49-F238E27FC236}">
                <a16:creationId xmlns:a16="http://schemas.microsoft.com/office/drawing/2014/main" id="{51E8E824-09E5-9040-3503-06D0CF7E3D9C}"/>
              </a:ext>
            </a:extLst>
          </p:cNvPr>
          <p:cNvSpPr>
            <a:spLocks noGrp="1"/>
          </p:cNvSpPr>
          <p:nvPr>
            <p:ph idx="1"/>
          </p:nvPr>
        </p:nvSpPr>
        <p:spPr/>
        <p:txBody>
          <a:bodyPr/>
          <a:lstStyle/>
          <a:p>
            <a:r xmlns:a="http://schemas.openxmlformats.org/drawingml/2006/main">
              <a:rPr lang="zh-CN" altLang="zh-CN">
                <a:ea typeface="宋体" panose="02010600030101010101" pitchFamily="2" charset="-122"/>
              </a:rPr>
              <a:t>对数组进行分区的示例：</a:t>
            </a:r>
          </a:p>
        </p:txBody>
      </p:sp>
      <p:sp>
        <p:nvSpPr>
          <p:cNvPr id="4" name="Footer Placeholder 3">
            <a:extLst>
              <a:ext uri="{FF2B5EF4-FFF2-40B4-BE49-F238E27FC236}">
                <a16:creationId xmlns:a16="http://schemas.microsoft.com/office/drawing/2014/main" id="{C039ADB1-7EF1-4908-A8AF-D337932B3A46}"/>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3A8AA245-23D0-2753-5412-3CD984F52F2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D11EB2-65A0-8C44-AE74-B13CC5F165E0}" type="slidenum">
              <a:rPr lang="en-US" altLang="zh-CN" sz="1200">
                <a:latin typeface="Arial" panose="020B0604020202020204" pitchFamily="34" charset="0"/>
              </a:rPr>
              <a:pPr/>
              <a:t>92</a:t>
            </a:fld>
            <a:endParaRPr lang="en-US" altLang="zh-CN" sz="1800"/>
          </a:p>
        </p:txBody>
      </p:sp>
      <p:pic>
        <p:nvPicPr>
          <p:cNvPr id="106502" name="Picture 2">
            <a:extLst>
              <a:ext uri="{FF2B5EF4-FFF2-40B4-BE49-F238E27FC236}">
                <a16:creationId xmlns:a16="http://schemas.microsoft.com/office/drawing/2014/main" id="{0172DDC7-E75B-286C-2641-4D146839A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2239963"/>
            <a:ext cx="2655887"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06503" name="Picture 3">
            <a:extLst>
              <a:ext uri="{FF2B5EF4-FFF2-40B4-BE49-F238E27FC236}">
                <a16:creationId xmlns:a16="http://schemas.microsoft.com/office/drawing/2014/main" id="{940267BE-25D1-61F2-5FAE-573A29972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2266950"/>
            <a:ext cx="26860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06504" name="Picture 2">
            <a:extLst>
              <a:ext uri="{FF2B5EF4-FFF2-40B4-BE49-F238E27FC236}">
                <a16:creationId xmlns:a16="http://schemas.microsoft.com/office/drawing/2014/main" id="{CB0EFB84-E911-3C7D-E9D8-466C52AAA8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239963"/>
            <a:ext cx="2813050"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106505" name="Straight Arrow Connector 9">
            <a:extLst>
              <a:ext uri="{FF2B5EF4-FFF2-40B4-BE49-F238E27FC236}">
                <a16:creationId xmlns:a16="http://schemas.microsoft.com/office/drawing/2014/main" id="{443C3780-8E11-CD1C-35F9-C3302DFA7BA9}"/>
              </a:ext>
            </a:extLst>
          </p:cNvPr>
          <p:cNvCxnSpPr>
            <a:cxnSpLocks noChangeShapeType="1"/>
          </p:cNvCxnSpPr>
          <p:nvPr/>
        </p:nvCxnSpPr>
        <p:spPr bwMode="auto">
          <a:xfrm rot="5400000">
            <a:off x="1067594" y="40251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06" name="Straight Arrow Connector 10">
            <a:extLst>
              <a:ext uri="{FF2B5EF4-FFF2-40B4-BE49-F238E27FC236}">
                <a16:creationId xmlns:a16="http://schemas.microsoft.com/office/drawing/2014/main" id="{0EDC49EB-606C-1BCF-81F4-37AE1D65C27B}"/>
              </a:ext>
            </a:extLst>
          </p:cNvPr>
          <p:cNvCxnSpPr>
            <a:cxnSpLocks noChangeShapeType="1"/>
          </p:cNvCxnSpPr>
          <p:nvPr/>
        </p:nvCxnSpPr>
        <p:spPr bwMode="auto">
          <a:xfrm rot="5400000">
            <a:off x="1067594" y="29710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07" name="Straight Arrow Connector 11">
            <a:extLst>
              <a:ext uri="{FF2B5EF4-FFF2-40B4-BE49-F238E27FC236}">
                <a16:creationId xmlns:a16="http://schemas.microsoft.com/office/drawing/2014/main" id="{069D5253-5EC6-8BAB-5E64-2267FCA912CB}"/>
              </a:ext>
            </a:extLst>
          </p:cNvPr>
          <p:cNvCxnSpPr>
            <a:cxnSpLocks noChangeShapeType="1"/>
          </p:cNvCxnSpPr>
          <p:nvPr/>
        </p:nvCxnSpPr>
        <p:spPr bwMode="auto">
          <a:xfrm rot="5400000">
            <a:off x="4496594" y="30091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08" name="Straight Arrow Connector 12">
            <a:extLst>
              <a:ext uri="{FF2B5EF4-FFF2-40B4-BE49-F238E27FC236}">
                <a16:creationId xmlns:a16="http://schemas.microsoft.com/office/drawing/2014/main" id="{7D3ED5D3-85D7-602E-C207-E6419916D38D}"/>
              </a:ext>
            </a:extLst>
          </p:cNvPr>
          <p:cNvCxnSpPr>
            <a:cxnSpLocks noChangeShapeType="1"/>
          </p:cNvCxnSpPr>
          <p:nvPr/>
        </p:nvCxnSpPr>
        <p:spPr bwMode="auto">
          <a:xfrm rot="5400000">
            <a:off x="4496594" y="40124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09" name="Straight Arrow Connector 13">
            <a:extLst>
              <a:ext uri="{FF2B5EF4-FFF2-40B4-BE49-F238E27FC236}">
                <a16:creationId xmlns:a16="http://schemas.microsoft.com/office/drawing/2014/main" id="{4DE9F2E9-7402-D0A7-F7EE-0A2B00B97CE0}"/>
              </a:ext>
            </a:extLst>
          </p:cNvPr>
          <p:cNvCxnSpPr>
            <a:cxnSpLocks noChangeShapeType="1"/>
          </p:cNvCxnSpPr>
          <p:nvPr/>
        </p:nvCxnSpPr>
        <p:spPr bwMode="auto">
          <a:xfrm rot="5400000">
            <a:off x="6934994" y="30091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10" name="Straight Arrow Connector 14">
            <a:extLst>
              <a:ext uri="{FF2B5EF4-FFF2-40B4-BE49-F238E27FC236}">
                <a16:creationId xmlns:a16="http://schemas.microsoft.com/office/drawing/2014/main" id="{3F86DC27-6C8D-BB35-5BE2-89AB30AAF845}"/>
              </a:ext>
            </a:extLst>
          </p:cNvPr>
          <p:cNvCxnSpPr>
            <a:cxnSpLocks noChangeShapeType="1"/>
          </p:cNvCxnSpPr>
          <p:nvPr/>
        </p:nvCxnSpPr>
        <p:spPr bwMode="auto">
          <a:xfrm rot="5400000">
            <a:off x="6934994" y="4037806"/>
            <a:ext cx="457200" cy="1588"/>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11" name="Straight Arrow Connector 16">
            <a:extLst>
              <a:ext uri="{FF2B5EF4-FFF2-40B4-BE49-F238E27FC236}">
                <a16:creationId xmlns:a16="http://schemas.microsoft.com/office/drawing/2014/main" id="{0FB88BED-2FA8-2785-599E-22119876CA71}"/>
              </a:ext>
            </a:extLst>
          </p:cNvPr>
          <p:cNvCxnSpPr>
            <a:cxnSpLocks noChangeShapeType="1"/>
          </p:cNvCxnSpPr>
          <p:nvPr/>
        </p:nvCxnSpPr>
        <p:spPr bwMode="auto">
          <a:xfrm rot="5400000" flipH="1" flipV="1">
            <a:off x="2146300" y="3238500"/>
            <a:ext cx="1447800" cy="609600"/>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cxnSp>
        <p:nvCxnSpPr>
          <p:cNvPr id="106512" name="Straight Arrow Connector 19">
            <a:extLst>
              <a:ext uri="{FF2B5EF4-FFF2-40B4-BE49-F238E27FC236}">
                <a16:creationId xmlns:a16="http://schemas.microsoft.com/office/drawing/2014/main" id="{9AA8F1D5-79B6-526D-38EB-C82BBCBD1CE7}"/>
              </a:ext>
            </a:extLst>
          </p:cNvPr>
          <p:cNvCxnSpPr>
            <a:cxnSpLocks noChangeShapeType="1"/>
          </p:cNvCxnSpPr>
          <p:nvPr/>
        </p:nvCxnSpPr>
        <p:spPr bwMode="auto">
          <a:xfrm rot="5400000" flipH="1" flipV="1">
            <a:off x="5245100" y="3200400"/>
            <a:ext cx="1447800" cy="609600"/>
          </a:xfrm>
          <a:prstGeom prst="straightConnector1">
            <a:avLst/>
          </a:prstGeom>
          <a:noFill/>
          <a:ln w="12700" algn="ctr">
            <a:solidFill>
              <a:srgbClr val="B82F25"/>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344691B9-F7C2-906F-C6B8-B9CE182E20D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快速排序算法</a:t>
            </a:r>
          </a:p>
        </p:txBody>
      </p:sp>
      <p:sp>
        <p:nvSpPr>
          <p:cNvPr id="107523" name="Content Placeholder 2">
            <a:extLst>
              <a:ext uri="{FF2B5EF4-FFF2-40B4-BE49-F238E27FC236}">
                <a16:creationId xmlns:a16="http://schemas.microsoft.com/office/drawing/2014/main" id="{C2D59391-CA24-056A-4DE1-6F5B1B9B6275}"/>
              </a:ext>
            </a:extLst>
          </p:cNvPr>
          <p:cNvSpPr>
            <a:spLocks noGrp="1"/>
          </p:cNvSpPr>
          <p:nvPr>
            <p:ph idx="1"/>
          </p:nvPr>
        </p:nvSpPr>
        <p:spPr/>
        <p:txBody>
          <a:bodyPr/>
          <a:lstStyle/>
          <a:p>
            <a:r xmlns:a="http://schemas.openxmlformats.org/drawingml/2006/main">
              <a:rPr lang="zh-CN" altLang="zh-CN">
                <a:ea typeface="宋体" panose="02010600030101010101" pitchFamily="2" charset="-122"/>
              </a:rPr>
              <a:t>由最终图可知，分区元素左边的所有元素都小于等于12，右边的所有元素都大于等于12。</a:t>
            </a:r>
          </a:p>
          <a:p>
            <a:r xmlns:a="http://schemas.openxmlformats.org/drawingml/2006/main">
              <a:rPr lang="zh-CN" altLang="zh-CN">
                <a:ea typeface="宋体" panose="02010600030101010101" pitchFamily="2" charset="-122"/>
              </a:rPr>
              <a:t>现在数组已经被分区，我们可以使用 Quicksort 递归地对数组的前四个元素（10、3、6 和 7）和后两个元素（15 和 18）进行排序。</a:t>
            </a:r>
          </a:p>
        </p:txBody>
      </p:sp>
      <p:sp>
        <p:nvSpPr>
          <p:cNvPr id="4" name="Footer Placeholder 3">
            <a:extLst>
              <a:ext uri="{FF2B5EF4-FFF2-40B4-BE49-F238E27FC236}">
                <a16:creationId xmlns:a16="http://schemas.microsoft.com/office/drawing/2014/main" id="{B4BAC423-02BD-2E6A-D378-C7696E4A53F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7320442-D273-66EF-25B9-ABC83B44AD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F9843E-2AC3-EC4B-9A7A-E5206F411F56}" type="slidenum">
              <a:rPr lang="en-US" altLang="zh-CN" sz="1200">
                <a:latin typeface="Arial" panose="020B0604020202020204" pitchFamily="34" charset="0"/>
              </a:rPr>
              <a:pPr/>
              <a:t>93</a:t>
            </a:fld>
            <a:endParaRPr lang="en-US" altLang="zh-CN"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E271893E-64AA-DA8D-3414-0B4EAE49FD7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程序：快速排序</a:t>
            </a:r>
          </a:p>
        </p:txBody>
      </p:sp>
      <p:sp>
        <p:nvSpPr>
          <p:cNvPr id="108547" name="Content Placeholder 2">
            <a:extLst>
              <a:ext uri="{FF2B5EF4-FFF2-40B4-BE49-F238E27FC236}">
                <a16:creationId xmlns:a16="http://schemas.microsoft.com/office/drawing/2014/main" id="{2C518108-F6C2-E0A3-991B-DB6B025ABFDF}"/>
              </a:ext>
            </a:extLst>
          </p:cNvPr>
          <p:cNvSpPr>
            <a:spLocks noGrp="1"/>
          </p:cNvSpPr>
          <p:nvPr>
            <p:ph idx="1"/>
          </p:nvPr>
        </p:nvSpPr>
        <p:spPr>
          <a:xfrm>
            <a:off x="685800" y="1524000"/>
            <a:ext cx="7924800" cy="4800600"/>
          </a:xfrm>
        </p:spPr>
        <p:txBody>
          <a:bodyPr/>
          <a:lstStyle/>
          <a:p>
            <a:r xmlns:a="http://schemas.openxmlformats.org/drawingml/2006/main">
              <a:rPr lang="zh-CN" altLang="zh-CN" sz="2400">
                <a:ea typeface="宋体" panose="02010600030101010101" pitchFamily="2" charset="-122"/>
              </a:rPr>
              <a:t>让我们开发一个名为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quicksort的递归函数</a:t>
            </a:r>
            <a:r xmlns:a="http://schemas.openxmlformats.org/drawingml/2006/main">
              <a:rPr lang="zh-CN" altLang="zh-CN" sz="2400">
                <a:ea typeface="宋体" panose="02010600030101010101" pitchFamily="2" charset="-122"/>
              </a:rPr>
              <a:t> </a:t>
            </a:r>
            <a:br xmlns:a="http://schemas.openxmlformats.org/drawingml/2006/main">
              <a:rPr lang="en-US" altLang="zh-CN" sz="2400">
                <a:ea typeface="宋体" panose="02010600030101010101" pitchFamily="2" charset="-122"/>
              </a:rPr>
            </a:br>
            <a:r xmlns:a="http://schemas.openxmlformats.org/drawingml/2006/main">
              <a:rPr lang="zh-CN" altLang="zh-CN" sz="2400">
                <a:ea typeface="宋体" panose="02010600030101010101" pitchFamily="2" charset="-122"/>
              </a:rPr>
              <a:t>它使用快速排序算法对整数数组进行排序。</a:t>
            </a:r>
          </a:p>
          <a:p>
            <a:r xmlns:a="http://schemas.openxmlformats.org/drawingml/2006/main">
              <a:rPr lang="zh-CN" altLang="zh-CN" sz="2400">
                <a:ea typeface="宋体" panose="02010600030101010101" pitchFamily="2" charset="-122"/>
              </a:rPr>
              <a:t>qsort.c</a:t>
            </a:r>
            <a:r xmlns:a="http://schemas.openxmlformats.org/drawingml/2006/main">
              <a:rPr lang="zh-CN" altLang="zh-CN" sz="2400">
                <a:ea typeface="宋体" panose="02010600030101010101" pitchFamily="2" charset="-122"/>
              </a:rPr>
              <a:t>程序将 10 个数字读入一个数组，调用</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quicksort对数组进行</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排序</a:t>
            </a:r>
            <a:r xmlns:a="http://schemas.openxmlformats.org/drawingml/2006/main">
              <a:rPr lang="zh-CN" altLang="zh-CN" sz="2400">
                <a:ea typeface="宋体" panose="02010600030101010101" pitchFamily="2" charset="-122"/>
              </a:rPr>
              <a:t>，然后打印数组中的</a:t>
            </a:r>
            <a:br xmlns:a="http://schemas.openxmlformats.org/drawingml/2006/main">
              <a:rPr lang="en-US" altLang="zh-CN" sz="2400">
                <a:ea typeface="宋体" panose="02010600030101010101" pitchFamily="2" charset="-122"/>
              </a:rPr>
            </a:br>
            <a:r xmlns:a="http://schemas.openxmlformats.org/drawingml/2006/main">
              <a:rPr lang="zh-CN" altLang="zh-CN" sz="2400">
                <a:ea typeface="宋体" panose="02010600030101010101" pitchFamily="2" charset="-122"/>
              </a:rPr>
              <a:t>元素：</a:t>
            </a:r>
          </a:p>
          <a:p>
            <a:pPr xmlns:a="http://schemas.openxmlformats.org/drawingml/2006/main">
              <a:lnSpc>
                <a:spcPct val="80000"/>
              </a:lnSpc>
              <a:spcBef>
                <a:spcPts val="1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进入</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10</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数字</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至</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排序：</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9</a:t>
            </a:r>
            <a:r xmlns:a="http://schemas.openxmlformats.org/drawingml/2006/main">
              <a:rPr lang="zh-CN" altLang="zh-CN" sz="1400" u="sng">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16</a:t>
            </a:r>
            <a:r xmlns:a="http://schemas.openxmlformats.org/drawingml/2006/main">
              <a:rPr lang="zh-CN" altLang="zh-CN" sz="1400" u="sng">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47</a:t>
            </a:r>
            <a:r xmlns:a="http://schemas.openxmlformats.org/drawingml/2006/main">
              <a:rPr lang="zh-CN" altLang="zh-CN" sz="1400" u="sng">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82</a:t>
            </a:r>
            <a:r xmlns:a="http://schemas.openxmlformats.org/drawingml/2006/main">
              <a:rPr lang="zh-CN" altLang="zh-CN" sz="1400" u="sng">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4</a:t>
            </a:r>
            <a:r xmlns:a="http://schemas.openxmlformats.org/drawingml/2006/main">
              <a:rPr lang="zh-CN" altLang="zh-CN" sz="1400" u="sng">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66</a:t>
            </a:r>
            <a:r xmlns:a="http://schemas.openxmlformats.org/drawingml/2006/main">
              <a:rPr lang="zh-CN" altLang="zh-CN" sz="1400" u="sng">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12</a:t>
            </a:r>
            <a:r xmlns:a="http://schemas.openxmlformats.org/drawingml/2006/main">
              <a:rPr lang="zh-CN" altLang="zh-CN" sz="1400" u="sng">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3</a:t>
            </a:r>
            <a:r xmlns:a="http://schemas.openxmlformats.org/drawingml/2006/main">
              <a:rPr lang="zh-CN" altLang="zh-CN" sz="1400" u="sng">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25</a:t>
            </a:r>
            <a:r xmlns:a="http://schemas.openxmlformats.org/drawingml/2006/main">
              <a:rPr lang="zh-CN" altLang="zh-CN" sz="1400" u="sng">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u="sng">
                <a:latin typeface="Courier New" panose="02070309020205020404" pitchFamily="49" charset="0"/>
                <a:ea typeface="宋体" panose="02010600030101010101" pitchFamily="2" charset="-122"/>
                <a:cs typeface="Courier New" panose="02070309020205020404" pitchFamily="49" charset="0"/>
              </a:rPr>
              <a:t>51</a:t>
            </a:r>
          </a:p>
          <a:p>
            <a:pPr xmlns:a="http://schemas.openxmlformats.org/drawingml/2006/main">
              <a:lnSpc>
                <a:spcPct val="8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排序的</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命令：</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3</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4</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9</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12</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16</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25</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47</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51</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66</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82</a:t>
            </a:r>
          </a:p>
          <a:p>
            <a:r xmlns:a="http://schemas.openxmlformats.org/drawingml/2006/main">
              <a:rPr lang="zh-CN" altLang="zh-CN" sz="2400">
                <a:ea typeface="宋体" panose="02010600030101010101" pitchFamily="2" charset="-122"/>
              </a:rPr>
              <a:t>对数组进行分区的代码位于一个名为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split的单独函数中</a:t>
            </a:r>
            <a:r xmlns:a="http://schemas.openxmlformats.org/drawingml/2006/main">
              <a:rPr lang="zh-CN" altLang="zh-CN" sz="2400">
                <a:ea typeface="宋体" panose="02010600030101010101" pitchFamily="2" charset="-122"/>
              </a:rPr>
              <a:t>。</a:t>
            </a:r>
          </a:p>
        </p:txBody>
      </p:sp>
      <p:sp>
        <p:nvSpPr>
          <p:cNvPr id="4" name="Footer Placeholder 3">
            <a:extLst>
              <a:ext uri="{FF2B5EF4-FFF2-40B4-BE49-F238E27FC236}">
                <a16:creationId xmlns:a16="http://schemas.microsoft.com/office/drawing/2014/main" id="{8D7950A3-14D4-3515-F487-9EC318E7801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6884E72-D54F-54CE-B4AF-CCDB8557DF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1DBC12-9261-A948-B9BC-C8032A257EDF}" type="slidenum">
              <a:rPr lang="en-US" altLang="zh-CN" sz="1200">
                <a:latin typeface="Arial" panose="020B0604020202020204" pitchFamily="34" charset="0"/>
              </a:rPr>
              <a:pPr/>
              <a:t>94</a:t>
            </a:fld>
            <a:endParaRPr lang="en-US" altLang="zh-CN"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5964520F-BEC2-60C5-A622-7A37565F193F}"/>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使用快速排序算法对整数数组进行排序 */</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#定义 N 10</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无效快速排序（int a[]，int 低，int 高）；</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int split(int a[], int low, int high);</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int a[N], 我;</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printf("请输入 %d 个要排序的数字：", N);</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scanf("%d", &amp;a[i]);</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快速排序(a, 0, N - 1);</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printf("按排序顺序：");</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printf("%d", a[i]);</a:t>
            </a:r>
          </a:p>
          <a:p>
            <a:pPr xmlns:a="http://schemas.openxmlformats.org/drawingml/2006/main">
              <a:lnSpc>
                <a:spcPct val="80000"/>
              </a:lnSpc>
              <a:spcBef>
                <a:spcPts val="3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printf("\n");</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A136F1F-EA8A-ACBF-29B5-3E041005C1E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AB08D08-E583-CD1C-CF1C-E26674BA53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31E635-DD2B-A54E-8F4F-7DDC12ABDB2F}" type="slidenum">
              <a:rPr lang="en-US" altLang="zh-CN" sz="1200">
                <a:latin typeface="Arial" panose="020B0604020202020204" pitchFamily="34" charset="0"/>
              </a:rPr>
              <a:pPr/>
              <a:t>95</a:t>
            </a:fld>
            <a:endParaRPr lang="en-US" altLang="zh-CN"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2">
            <a:extLst>
              <a:ext uri="{FF2B5EF4-FFF2-40B4-BE49-F238E27FC236}">
                <a16:creationId xmlns:a16="http://schemas.microsoft.com/office/drawing/2014/main" id="{929F6253-5EFA-976A-9859-20231C17DC39}"/>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无效快速排序（int a[]，int 低，int 高）</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中间；</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如果（低&gt;=高）返回；</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中间=分裂（一，低，高）；</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快速排序（a，低，中 - 1）；</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快速排序（a，中间 + 1，高）；</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E5CB8C9-C82D-162D-07CC-1A5A7E7E775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2C1FFB2-D1E4-D8B3-FC01-1DC9B1147BF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1CC04D-F183-A44B-A6C9-E24257C16C7C}" type="slidenum">
              <a:rPr lang="en-US" altLang="zh-CN" sz="1200">
                <a:latin typeface="Arial" panose="020B0604020202020204" pitchFamily="34" charset="0"/>
              </a:rPr>
              <a:pPr/>
              <a:t>96</a:t>
            </a:fld>
            <a:endParaRPr lang="en-US" altLang="zh-CN" sz="1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2">
            <a:extLst>
              <a:ext uri="{FF2B5EF4-FFF2-40B4-BE49-F238E27FC236}">
                <a16:creationId xmlns:a16="http://schemas.microsoft.com/office/drawing/2014/main" id="{6F94342A-0217-471F-6829-2552CDA9C6D8}"/>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int split(int a[], int low, int high)</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int part_element = a[低];</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为了 （;;）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while (low &lt; high &amp;&amp; part_element &lt;= a[high])</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高的 -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如果（低&gt;=高）突破；</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a[低++] = a[高]；</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while (low &lt; high &amp;&amp; a[low] &lt;= part_element)</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低++；</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如果（低&gt;=高）突破；</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a[高--] = a[低]；</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50000"/>
              </a:lnSpc>
              <a:spcBef>
                <a:spcPct val="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a[高] = 部分元素；</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返回高位；</a:t>
            </a:r>
          </a:p>
          <a:p>
            <a:pPr xmlns:a="http://schemas.openxmlformats.org/drawingml/2006/main">
              <a:lnSpc>
                <a:spcPct val="80000"/>
              </a:lnSpc>
              <a:spcBef>
                <a:spcPts val="400"/>
              </a:spcBef>
              <a:buFontTx/>
              <a:buNone/>
            </a:pP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0EBC518-8734-A364-4453-D8F111DC12E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4EE49B5-61BD-D43A-C9E8-BBA09F1CBA6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A176FE-94F2-E248-9BE8-FE9A0C09118E}" type="slidenum">
              <a:rPr lang="en-US" altLang="zh-CN" sz="1200">
                <a:latin typeface="Arial" panose="020B0604020202020204" pitchFamily="34" charset="0"/>
              </a:rPr>
              <a:pPr/>
              <a:t>97</a:t>
            </a:fld>
            <a:endParaRPr lang="en-US" altLang="zh-CN" sz="1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9985C710-5290-07AB-20C8-265E816F9FD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程序：快速排序</a:t>
            </a:r>
          </a:p>
        </p:txBody>
      </p:sp>
      <p:sp>
        <p:nvSpPr>
          <p:cNvPr id="3" name="Content Placeholder 2">
            <a:extLst>
              <a:ext uri="{FF2B5EF4-FFF2-40B4-BE49-F238E27FC236}">
                <a16:creationId xmlns:a16="http://schemas.microsoft.com/office/drawing/2014/main" id="{7840EA06-C9AE-3577-B7D0-19C857CF19E7}"/>
              </a:ext>
            </a:extLst>
          </p:cNvPr>
          <p:cNvSpPr>
            <a:spLocks noGrp="1"/>
          </p:cNvSpPr>
          <p:nvPr>
            <p:ph idx="1"/>
          </p:nvPr>
        </p:nvSpPr>
        <p:spPr/>
        <p:txBody>
          <a:bodyPr/>
          <a:lstStyle/>
          <a:p>
            <a:pPr xmlns:a="http://schemas.openxmlformats.org/drawingml/2006/main">
              <a:defRPr/>
            </a:pPr>
            <a:r xmlns:a="http://schemas.openxmlformats.org/drawingml/2006/main">
              <a:rPr lang="zh-CN" dirty="0"/>
              <a:t>提高程序性能的方法：</a:t>
            </a:r>
          </a:p>
          <a:p>
            <a:pPr xmlns:a="http://schemas.openxmlformats.org/drawingml/2006/main" lvl="1">
              <a:defRPr/>
            </a:pPr>
            <a:r xmlns:a="http://schemas.openxmlformats.org/drawingml/2006/main">
              <a:rPr lang="zh-CN" dirty="0">
                <a:ea typeface="+mn-ea"/>
                <a:cs typeface="+mn-cs"/>
              </a:rPr>
              <a:t>改进分区算法。</a:t>
            </a:r>
          </a:p>
          <a:p>
            <a:pPr xmlns:a="http://schemas.openxmlformats.org/drawingml/2006/main" lvl="1">
              <a:defRPr/>
            </a:pPr>
            <a:r xmlns:a="http://schemas.openxmlformats.org/drawingml/2006/main">
              <a:rPr lang="zh-CN" dirty="0">
                <a:ea typeface="+mn-ea"/>
                <a:cs typeface="+mn-cs"/>
              </a:rPr>
              <a:t>使用不同的方法对小数组进行排序。</a:t>
            </a:r>
          </a:p>
          <a:p>
            <a:pPr xmlns:a="http://schemas.openxmlformats.org/drawingml/2006/main" lvl="1">
              <a:defRPr/>
            </a:pPr>
            <a:r xmlns:a="http://schemas.openxmlformats.org/drawingml/2006/main">
              <a:rPr lang="zh-CN" dirty="0" err="1">
                <a:ea typeface="+mn-ea"/>
                <a:cs typeface="+mn-cs"/>
              </a:rPr>
              <a:t>进行快速</a:t>
            </a:r>
            <a:r xmlns:a="http://schemas.openxmlformats.org/drawingml/2006/main">
              <a:rPr lang="zh-CN" dirty="0">
                <a:ea typeface="+mn-ea"/>
                <a:cs typeface="+mn-cs"/>
              </a:rPr>
              <a:t>排序</a:t>
            </a:r>
            <a:r xmlns:a="http://schemas.openxmlformats.org/drawingml/2006/main">
              <a:rPr lang="zh-CN" dirty="0">
                <a:ea typeface="+mn-ea"/>
                <a:cs typeface="+mn-cs"/>
              </a:rPr>
              <a:t> </a:t>
            </a:r>
            <a:r xmlns:a="http://schemas.openxmlformats.org/drawingml/2006/main">
              <a:rPr lang="zh-CN" dirty="0" err="1">
                <a:ea typeface="+mn-ea"/>
                <a:cs typeface="+mn-cs"/>
              </a:rPr>
              <a:t>非递归</a:t>
            </a:r>
            <a:r xmlns:a="http://schemas.openxmlformats.org/drawingml/2006/main">
              <a:rPr lang="zh-CN" dirty="0">
                <a:ea typeface="+mn-ea"/>
                <a:cs typeface="+mn-cs"/>
              </a:rPr>
              <a:t>的。</a:t>
            </a:r>
            <a:endParaRPr xmlns:a="http://schemas.openxmlformats.org/drawingml/2006/main" lang="en-US" dirty="0"/>
          </a:p>
        </p:txBody>
      </p:sp>
      <p:sp>
        <p:nvSpPr>
          <p:cNvPr id="4" name="Footer Placeholder 3">
            <a:extLst>
              <a:ext uri="{FF2B5EF4-FFF2-40B4-BE49-F238E27FC236}">
                <a16:creationId xmlns:a16="http://schemas.microsoft.com/office/drawing/2014/main" id="{8CAACB2C-84A2-547B-DAC2-2EA59BE300D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CD0FEC5-26CC-F2D1-12AD-0DF94EA970A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970807-ABBC-8F45-A27C-357F4FA2AE0F}" type="slidenum">
              <a:rPr lang="en-US" altLang="zh-CN" sz="1200">
                <a:latin typeface="Arial" panose="020B0604020202020204" pitchFamily="34" charset="0"/>
              </a:rPr>
              <a:pPr/>
              <a:t>98</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3645</TotalTime>
  <Words>9182</Words>
  <Application>Microsoft Macintosh PowerPoint</Application>
  <PresentationFormat>全屏显示(4:3)</PresentationFormat>
  <Paragraphs>1069</Paragraphs>
  <Slides>98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98</vt:i4>
      </vt:variant>
    </vt:vector>
  </HeadingPairs>
  <TitlesOfParts>
    <vt:vector size="102" baseType="lpstr">
      <vt:lpstr>Times New Roman</vt:lpstr>
      <vt:lpstr>Arial</vt:lpstr>
      <vt:lpstr>Courier New</vt:lpstr>
      <vt:lpstr>tm2</vt:lpstr>
      <vt:lpstr>Chapter 9</vt:lpstr>
      <vt:lpstr>Introduction</vt:lpstr>
      <vt:lpstr>Defining and Calling Functions</vt:lpstr>
      <vt:lpstr>Program: Computing Averages</vt:lpstr>
      <vt:lpstr>Program: Computing Averages</vt:lpstr>
      <vt:lpstr>Program: Computing Averages</vt:lpstr>
      <vt:lpstr>Program: Computing Averages</vt:lpstr>
      <vt:lpstr>Program: Computing Averages</vt:lpstr>
      <vt:lpstr>PowerPoint 演示文稿</vt:lpstr>
      <vt:lpstr>Program: Printing a Countdown</vt:lpstr>
      <vt:lpstr>PowerPoint 演示文稿</vt:lpstr>
      <vt:lpstr>Program: Printing a Pun (Revisited)</vt:lpstr>
      <vt:lpstr>PowerPoint 演示文稿</vt:lpstr>
      <vt:lpstr>Function Definitions</vt:lpstr>
      <vt:lpstr>Function Definitions</vt:lpstr>
      <vt:lpstr>Function Definitions</vt:lpstr>
      <vt:lpstr>Function Definitions</vt:lpstr>
      <vt:lpstr>Function Definitions</vt:lpstr>
      <vt:lpstr>Function Definitions</vt:lpstr>
      <vt:lpstr>Function Definitions</vt:lpstr>
      <vt:lpstr>Function Calls</vt:lpstr>
      <vt:lpstr>Function Calls</vt:lpstr>
      <vt:lpstr>Function Calls</vt:lpstr>
      <vt:lpstr>Function Calls</vt:lpstr>
      <vt:lpstr>Function Calls</vt:lpstr>
      <vt:lpstr>Program: Testing Whether a Number Is Prime</vt:lpstr>
      <vt:lpstr>PowerPoint 演示文稿</vt:lpstr>
      <vt:lpstr>PowerPoint 演示文稿</vt:lpstr>
      <vt:lpstr>Function Declarations</vt:lpstr>
      <vt:lpstr>Function Declarations</vt:lpstr>
      <vt:lpstr>Function Declarations</vt:lpstr>
      <vt:lpstr>Function Declarations</vt:lpstr>
      <vt:lpstr>Function Declarations</vt:lpstr>
      <vt:lpstr>Function Declarations</vt:lpstr>
      <vt:lpstr>Function Declarations</vt:lpstr>
      <vt:lpstr>Function Declarations</vt:lpstr>
      <vt:lpstr>Function Declarations</vt:lpstr>
      <vt:lpstr>Arguments</vt:lpstr>
      <vt:lpstr>Arguments</vt:lpstr>
      <vt:lpstr>Arguments</vt:lpstr>
      <vt:lpstr>Arguments</vt:lpstr>
      <vt:lpstr>Arguments</vt:lpstr>
      <vt:lpstr>Arguments</vt:lpstr>
      <vt:lpstr>Argument Conversions</vt:lpstr>
      <vt:lpstr>Argument Conversions</vt:lpstr>
      <vt:lpstr>Argument Conversions</vt:lpstr>
      <vt:lpstr>Argument Conversions</vt:lpstr>
      <vt:lpstr>Argument Conversions</vt:lpstr>
      <vt:lpstr>Array Arguments</vt:lpstr>
      <vt:lpstr>Array Arguments</vt:lpstr>
      <vt:lpstr>Array Arguments</vt:lpstr>
      <vt:lpstr>Array Arguments</vt:lpstr>
      <vt:lpstr>Array Arguments</vt:lpstr>
      <vt:lpstr>Array Arguments</vt:lpstr>
      <vt:lpstr>Array Arguments</vt:lpstr>
      <vt:lpstr>Array Arguments</vt:lpstr>
      <vt:lpstr>Array Arguments</vt:lpstr>
      <vt:lpstr>Array Arguments</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Using static in Array Parameter Declarations (C99)</vt:lpstr>
      <vt:lpstr>Using static in Array Parameter Declarations (C99)</vt:lpstr>
      <vt:lpstr>Compound Literals (C99)</vt:lpstr>
      <vt:lpstr>Compound Literals (C99)</vt:lpstr>
      <vt:lpstr>Compound Literals (C99)</vt:lpstr>
      <vt:lpstr>Compound Literals (C99)</vt:lpstr>
      <vt:lpstr>The return Statement</vt:lpstr>
      <vt:lpstr>The return Statement</vt:lpstr>
      <vt:lpstr>The return Statement</vt:lpstr>
      <vt:lpstr>The return Statement</vt:lpstr>
      <vt:lpstr>Program Termination</vt:lpstr>
      <vt:lpstr>Program Termination</vt:lpstr>
      <vt:lpstr>Program Termination</vt:lpstr>
      <vt:lpstr>The exit Function</vt:lpstr>
      <vt:lpstr>The exit Function</vt:lpstr>
      <vt:lpstr>The exit Function</vt:lpstr>
      <vt:lpstr>Recursion</vt:lpstr>
      <vt:lpstr>Recursion</vt:lpstr>
      <vt:lpstr>Recursion</vt:lpstr>
      <vt:lpstr>Recursion</vt:lpstr>
      <vt:lpstr>The Quicksort Algorithm</vt:lpstr>
      <vt:lpstr>The Quicksort Algorithm</vt:lpstr>
      <vt:lpstr>The Quicksort Algorithm</vt:lpstr>
      <vt:lpstr>The Quicksort Algorithm</vt:lpstr>
      <vt:lpstr>The Quicksort Algorithm</vt:lpstr>
      <vt:lpstr>The Quicksort Algorithm</vt:lpstr>
      <vt:lpstr>Program: Quicksort</vt:lpstr>
      <vt:lpstr>PowerPoint 演示文稿</vt:lpstr>
      <vt:lpstr>PowerPoint 演示文稿</vt:lpstr>
      <vt:lpstr>PowerPoint 演示文稿</vt:lpstr>
      <vt:lpstr>Program: Quicksort</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993</cp:revision>
  <cp:lastPrinted>1999-11-08T20:52:53Z</cp:lastPrinted>
  <dcterms:created xsi:type="dcterms:W3CDTF">1999-08-24T18:39:05Z</dcterms:created>
  <dcterms:modified xsi:type="dcterms:W3CDTF">2022-09-26T10:49:46Z</dcterms:modified>
</cp:coreProperties>
</file>