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50" r:id="rId1"/>
  </p:sldMasterIdLst>
  <p:notesMasterIdLst>
    <p:notesMasterId r:id="rId63"/>
  </p:notesMasterIdLst>
  <p:sldIdLst>
    <p:sldId id="282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405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406" r:id="rId21"/>
    <p:sldId id="365" r:id="rId22"/>
    <p:sldId id="366" r:id="rId23"/>
    <p:sldId id="367" r:id="rId24"/>
    <p:sldId id="369" r:id="rId25"/>
    <p:sldId id="407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8" r:id="rId34"/>
    <p:sldId id="379" r:id="rId35"/>
    <p:sldId id="412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390" r:id="rId46"/>
    <p:sldId id="413" r:id="rId47"/>
    <p:sldId id="391" r:id="rId48"/>
    <p:sldId id="408" r:id="rId49"/>
    <p:sldId id="392" r:id="rId50"/>
    <p:sldId id="393" r:id="rId51"/>
    <p:sldId id="394" r:id="rId52"/>
    <p:sldId id="395" r:id="rId53"/>
    <p:sldId id="396" r:id="rId54"/>
    <p:sldId id="409" r:id="rId55"/>
    <p:sldId id="397" r:id="rId56"/>
    <p:sldId id="398" r:id="rId57"/>
    <p:sldId id="410" r:id="rId58"/>
    <p:sldId id="399" r:id="rId59"/>
    <p:sldId id="411" r:id="rId60"/>
    <p:sldId id="400" r:id="rId61"/>
    <p:sldId id="401" r:id="rId62"/>
  </p:sldIdLst>
  <p:sldSz cx="9144000" cy="6858000" type="screen4x3"/>
  <p:notesSz cx="6996113" cy="9283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556B6D3-BF59-70B4-8008-76E284009E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97072A2-6443-2D24-86CE-308F7BD7074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22F1AB9D-FB19-F084-4ED3-CEEE645C6DD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FD360AD7-1D47-EBD8-193B-272D511352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lvl="0"/>
            <a:r xmlns:a="http://schemas.openxmlformats.org/drawingml/2006/main">
              <a:rPr lang="zh-CN" noProof="0"/>
              <a:t>单击以编辑主文本样式</a:t>
            </a:r>
          </a:p>
          <a:p>
            <a:pPr xmlns:a="http://schemas.openxmlformats.org/drawingml/2006/main" lvl="0"/>
            <a:r xmlns:a="http://schemas.openxmlformats.org/drawingml/2006/main">
              <a:rPr lang="zh-CN" noProof="0"/>
              <a:t>第二级</a:t>
            </a:r>
          </a:p>
          <a:p>
            <a:pPr xmlns:a="http://schemas.openxmlformats.org/drawingml/2006/main" lvl="0"/>
            <a:r xmlns:a="http://schemas.openxmlformats.org/drawingml/2006/main">
              <a:rPr lang="zh-CN" noProof="0"/>
              <a:t>三级</a:t>
            </a:r>
          </a:p>
          <a:p>
            <a:pPr xmlns:a="http://schemas.openxmlformats.org/drawingml/2006/main" lvl="0"/>
            <a:r xmlns:a="http://schemas.openxmlformats.org/drawingml/2006/main">
              <a:rPr lang="zh-CN" noProof="0"/>
              <a:t>第四级</a:t>
            </a:r>
          </a:p>
          <a:p>
            <a:pPr xmlns:a="http://schemas.openxmlformats.org/drawingml/2006/main" lvl="0"/>
            <a:r xmlns:a="http://schemas.openxmlformats.org/drawingml/2006/main">
              <a:rPr lang="zh-CN" noProof="0"/>
              <a:t>第五级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02D479EE-95CC-7A29-1B5C-06730F493E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7D49F194-1E53-3573-4E85-B39BD50F0E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33166356-25A1-4E42-B9C2-34827BCF76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13A6C-B24F-AF14-DD90-5EF0DA0927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9AFBE-DC16-EC7E-1B9C-1F319B628A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408CB8-1849-1146-A95E-9E3B7C2A047E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59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908E5-A437-3097-1195-286DDD47F7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1F711-640F-B7E0-003E-BC70E9C8B3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E2316E-445E-F14F-9568-A7DEC73E7253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62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C2743-936E-FC79-41E6-1A6BF025AB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42B41-31BF-6B79-B0BF-755DEF4EC5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101CA4-20DB-774E-B00B-2D86F12CE50E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58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F7149-F92C-9CD7-A0A3-D615A41842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C97F4-FE52-B4E3-4553-D8396C8700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F92E73-8E85-5B4E-A520-DC4B89792C82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1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B3EC2-9669-17E7-07DC-2D9053086D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E963D-AADC-5210-2BEC-33159417C5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E9723E-79A7-B842-92D0-BBD57DC913CD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3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A8EEE-E8FF-0B94-5188-6EBB5F9123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E10ED-30F4-F16E-8583-C9AF5BB3AC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F450EF-DB24-9546-BEE3-C856D77AEF9A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68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1F01BC-7D72-25F3-D3D6-AA3EACE6EF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88527-F9C8-D001-545B-C4BA31673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5B3291-C851-A24F-BA65-BD965933D7E3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7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87FED-EA06-8593-20B5-77A4F7C20B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7A232-63D5-5A89-2C4D-A1790D9FA5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6C9AE8-53F1-5D47-9519-E779D7436E99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18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CE59A3-1318-CD44-8CC1-AA0BEC7AFD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66392F-2319-4BBC-1F31-6FC8070A29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B21087-C314-3C4D-9652-74DEA769CDDB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97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558AB-3443-1778-68B5-D4F4146DD7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84ED2-B9AD-B855-4757-1448E2B800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9EF860-1716-6042-88A1-5BED83BEA725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68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60D5-BF7E-426E-8725-E0083EBEA2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DC2E4-0D40-016A-82B9-7254935EB9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78388B-02A4-6342-B4DA-4B867FCE0A56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13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768B878-C952-5523-1711-7E421F072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xmlns:a="http://schemas.openxmlformats.org/drawingml/2006/main" lvl="0"/>
            <a:r xmlns:a="http://schemas.openxmlformats.org/drawingml/2006/main">
              <a:rPr lang="zh-CN" altLang="zh-CN"/>
              <a:t>单击以编辑主标题样式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FB51AF1-9A90-0CB0-F1C6-0977A141D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lvl="0"/>
            <a:r xmlns:a="http://schemas.openxmlformats.org/drawingml/2006/main">
              <a:rPr lang="zh-CN" altLang="zh-CN"/>
              <a:t>单击以编辑主文本样式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/>
              <a:t>第二级</a:t>
            </a:r>
          </a:p>
          <a:p>
            <a:pPr xmlns:a="http://schemas.openxmlformats.org/drawingml/2006/main" lvl="2"/>
            <a:r xmlns:a="http://schemas.openxmlformats.org/drawingml/2006/main">
              <a:rPr lang="zh-CN" altLang="zh-CN"/>
              <a:t>三级</a:t>
            </a:r>
          </a:p>
          <a:p>
            <a:pPr xmlns:a="http://schemas.openxmlformats.org/drawingml/2006/main" lvl="3"/>
            <a:r xmlns:a="http://schemas.openxmlformats.org/drawingml/2006/main">
              <a:rPr lang="zh-CN" altLang="zh-CN"/>
              <a:t>第四级</a:t>
            </a:r>
          </a:p>
          <a:p>
            <a:pPr xmlns:a="http://schemas.openxmlformats.org/drawingml/2006/main" lvl="4"/>
            <a:r xmlns:a="http://schemas.openxmlformats.org/drawingml/2006/main">
              <a:rPr lang="zh-CN" altLang="zh-CN"/>
              <a:t>第五级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3A00B877-17E3-B4A2-DCFF-E1F4C95A470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5F3DEF1E-AABC-B54D-D263-2EA2F8592F3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1BB6DD6E-5D64-5F4E-B17C-E207CC5FA930}" type="slidenum">
              <a:rPr lang="en-US" altLang="zh-CN"/>
              <a:pPr/>
              <a:t>‹#›</a:t>
            </a:fld>
            <a:endParaRPr lang="en-US" altLang="zh-CN" sz="18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66A46462-BF0D-73B1-B469-B37B41CB1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3733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 sz="1800" i="1" dirty="0">
                <a:solidFill>
                  <a:srgbClr val="C6A02E"/>
                </a:solidFill>
                <a:latin typeface="Arial" charset="0"/>
              </a:rPr>
              <a:t>第 10 章：项目组织</a:t>
            </a:r>
            <a:endParaRPr xmlns:a="http://schemas.openxmlformats.org/drawingml/2006/main" lang="en-US" sz="1800" dirty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>
            <a:extLst>
              <a:ext uri="{FF2B5EF4-FFF2-40B4-BE49-F238E27FC236}">
                <a16:creationId xmlns:a16="http://schemas.microsoft.com/office/drawing/2014/main" id="{FB749CBE-8C08-4762-CFE1-6F4A81A4E9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21AE5-4A35-83FF-C344-2965CF5B99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版权所有。</a:t>
            </a:r>
            <a:endParaRPr xmlns:a="http://schemas.openxmlformats.org/drawingml/2006/main" lang="en-US" sz="1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23BE8-28C3-1127-0E3C-7E12FEE439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3DDAF3-6B35-4847-A977-8364C0E523DD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800"/>
          </a:p>
        </p:txBody>
      </p:sp>
      <p:sp>
        <p:nvSpPr>
          <p:cNvPr id="13316" name="Rectangle 2050">
            <a:extLst>
              <a:ext uri="{FF2B5EF4-FFF2-40B4-BE49-F238E27FC236}">
                <a16:creationId xmlns:a16="http://schemas.microsoft.com/office/drawing/2014/main" id="{1FD28C7D-4C66-8A12-7465-7C3CDC2AC71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第 10 章</a:t>
            </a:r>
          </a:p>
        </p:txBody>
      </p:sp>
      <p:sp>
        <p:nvSpPr>
          <p:cNvPr id="13317" name="Rectangle 2051">
            <a:extLst>
              <a:ext uri="{FF2B5EF4-FFF2-40B4-BE49-F238E27FC236}">
                <a16:creationId xmlns:a16="http://schemas.microsoft.com/office/drawing/2014/main" id="{615F4CCF-9AD8-2E63-BA09-A47CFC74B2D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 xmlns:a="http://schemas.openxmlformats.org/drawingml/2006/main">
              <a:rPr lang="zh-CN" altLang="zh-CN" sz="3600" b="1">
                <a:latin typeface="Arial" panose="020B0604020202020204" pitchFamily="34" charset="0"/>
                <a:ea typeface="宋体" panose="02010600030101010101" pitchFamily="2" charset="-122"/>
              </a:rPr>
              <a:t>节目组织</a:t>
            </a:r>
            <a:endParaRPr xmlns:a="http://schemas.openxmlformats.org/drawingml/2006/main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6A020627-69C3-8739-4165-9DF9A680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示例：使用外部变量</a:t>
            </a:r>
            <a:br xmlns:a="http://schemas.openxmlformats.org/drawingml/2006/main">
              <a:rPr lang="en-US" altLang="zh-CN">
                <a:ea typeface="宋体" panose="02010600030101010101" pitchFamily="2" charset="-122"/>
              </a:rPr>
            </a:b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实现堆栈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C548FFF2-7033-D898-D111-4E426362A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 C 中实现堆栈的一种方法是将其项目存储在一个数组中，我们将其称为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contents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一个名为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top的单独整数变量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标记了栈顶的位置。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当堆栈为空时，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的值为 0。</a:t>
            </a:r>
          </a:p>
          <a:p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推送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一个项目：将其存储在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由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指示的位置的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内容中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，然后递增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top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要</a:t>
            </a:r>
            <a:r xmlns:a="http://schemas.openxmlformats.org/drawingml/2006/main">
              <a:rPr lang="zh-CN" altLang="zh-CN" i="1">
                <a:ea typeface="宋体" panose="02010600030101010101" pitchFamily="2" charset="-122"/>
              </a:rPr>
              <a:t>弹出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一个项目：递减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top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，然后将其用作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内容的索引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以获取正在弹出的项目。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07767-E324-F0B9-49B3-420D73A686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E10E1-2DE8-C674-ABC7-9728A21E57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42BC63-B5D2-7241-B7BB-A0CCDFC09AA7}" type="slidenum">
              <a:rPr lang="en-US" altLang="zh-CN" sz="1200">
                <a:latin typeface="Arial" panose="020B0604020202020204" pitchFamily="34" charset="0"/>
              </a:rPr>
              <a:pPr/>
              <a:t>10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21ED860A-CB13-FC35-B531-B96D636E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示例：使用外部变量</a:t>
            </a:r>
            <a:br xmlns:a="http://schemas.openxmlformats.org/drawingml/2006/main">
              <a:rPr lang="en-US" altLang="zh-CN">
                <a:ea typeface="宋体" panose="02010600030101010101" pitchFamily="2" charset="-122"/>
              </a:rPr>
            </a:b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实现堆栈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F3BE0219-B1CE-D38E-8D54-309EFDD6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以下程序片段声明了堆栈的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内容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顶部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变量。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它还提供了一组表示堆栈操作的函数。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所有五个函数都需要访问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变量，两个函数需要访问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contents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，因此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contents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top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将是外部的。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E4288-88F5-CDEA-2199-A06523B68B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9161D-84AF-FA55-521B-2E640491EF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8E9E97-AB04-754E-B834-DEA7CA1DE756}" type="slidenum">
              <a:rPr lang="en-US" altLang="zh-CN" sz="1200">
                <a:latin typeface="Arial" panose="020B0604020202020204" pitchFamily="34" charset="0"/>
              </a:rPr>
              <a:pPr/>
              <a:t>11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6826C026-915F-8959-D219-A4AD1E46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示例：使用外部变量</a:t>
            </a:r>
            <a:br xmlns:a="http://schemas.openxmlformats.org/drawingml/2006/main">
              <a:rPr lang="en-US" altLang="zh-CN">
                <a:ea typeface="宋体" panose="02010600030101010101" pitchFamily="2" charset="-122"/>
              </a:rPr>
            </a:b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实现堆栈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AFAAFC2D-66AC-6498-C68C-2CE44F6C1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&lt;stdbool.h&gt; /* 仅限 C99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STACK_SIZE 100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外部变量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整数内容[STACK_SIZE]；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诠释顶部 = 0;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无效make_empty（无效）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顶部 = 0;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布尔 is_empty(void)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返回顶部 == 0;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93F17-0F6B-1BBA-C1CC-F953800D71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49C28-8509-2D97-64DA-0A4B0B6D29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E4E6F0-D9AA-EB44-886C-EFAB50932D78}" type="slidenum">
              <a:rPr lang="en-US" altLang="zh-CN" sz="1200">
                <a:latin typeface="Arial" panose="020B0604020202020204" pitchFamily="34" charset="0"/>
              </a:rPr>
              <a:pPr/>
              <a:t>12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78670F80-A542-345C-0B06-5F0DB8EE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示例：使用外部变量</a:t>
            </a:r>
            <a:br xmlns:a="http://schemas.openxmlformats.org/drawingml/2006/main">
              <a:rPr lang="en-US" altLang="zh-CN">
                <a:ea typeface="宋体" panose="02010600030101010101" pitchFamily="2" charset="-122"/>
              </a:rPr>
            </a:b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实现堆栈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CDBB412E-E148-5850-D5B7-222B82265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布尔 is_full(void)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返回顶部 == STACK_SIZE；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无效推（int i）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如果 (is_full()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堆栈溢出（）;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别的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内容[顶部++] = i;</a:t>
            </a:r>
          </a:p>
          <a:p>
            <a:pPr xmlns:a="http://schemas.openxmlformats.org/drawingml/2006/main">
              <a:lnSpc>
                <a:spcPct val="5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国际流行音乐（无效）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如果（is_empty（））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stack_underflow();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别的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返回内容[--top];</a:t>
            </a:r>
          </a:p>
          <a:p>
            <a:pPr xmlns:a="http://schemas.openxmlformats.org/drawingml/2006/main">
              <a:lnSpc>
                <a:spcPct val="5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1B6CA-5CE9-A2BA-E580-949FEE0DD0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9A5CD-174A-98DA-9E11-6E3E29FBA5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4A58E9-CEE9-404A-B78F-8E44CC6CE592}" type="slidenum">
              <a:rPr lang="en-US" altLang="zh-CN" sz="1200">
                <a:latin typeface="Arial" panose="020B0604020202020204" pitchFamily="34" charset="0"/>
              </a:rPr>
              <a:pPr/>
              <a:t>13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1928BC2E-0C3F-06B0-B069-E615DA5B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外部变量的优缺点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BC332-6272-CCBF-39C1-B66ECAEF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 sz="2500" dirty="0"/>
              <a:t>当许多函数必须共享一个变量或几个函数共享大量变量时，外部变量很方便。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 sz="2500" dirty="0"/>
              <a:t>在大多数情况下，函数通过参数而不是通过共享变量进行通信会更好：</a:t>
            </a:r>
          </a:p>
          <a:p>
            <a:pPr xmlns:a="http://schemas.openxmlformats.org/drawingml/2006/main" lvl="1">
              <a:defRPr/>
            </a:pPr>
            <a:r xmlns:a="http://schemas.openxmlformats.org/drawingml/2006/main">
              <a:rPr lang="zh-CN" sz="2100" dirty="0">
                <a:ea typeface="+mn-ea"/>
                <a:cs typeface="+mn-cs"/>
              </a:rPr>
              <a:t>如果我们在程序维护期间更改了外部变量（例如，通过更改其类型），我们将需要检查同一文件中的每个函数，以了解更改如何影响它。</a:t>
            </a:r>
          </a:p>
          <a:p>
            <a:pPr xmlns:a="http://schemas.openxmlformats.org/drawingml/2006/main" lvl="1">
              <a:defRPr/>
            </a:pPr>
            <a:r xmlns:a="http://schemas.openxmlformats.org/drawingml/2006/main">
              <a:rPr lang="zh-CN" sz="2100" dirty="0">
                <a:ea typeface="+mn-ea"/>
                <a:cs typeface="+mn-cs"/>
              </a:rPr>
              <a:t>如果为外部变量分配了不正确的值，则可能难以识别有罪函数。</a:t>
            </a:r>
          </a:p>
          <a:p>
            <a:pPr xmlns:a="http://schemas.openxmlformats.org/drawingml/2006/main" lvl="1">
              <a:defRPr/>
            </a:pPr>
            <a:r xmlns:a="http://schemas.openxmlformats.org/drawingml/2006/main">
              <a:rPr lang="zh-CN" sz="2100" dirty="0">
                <a:ea typeface="+mn-ea"/>
                <a:cs typeface="+mn-cs"/>
              </a:rPr>
              <a:t>依赖外部变量的函数很难在其他程序中重用。</a:t>
            </a:r>
            <a:endParaRPr xmlns:a="http://schemas.openxmlformats.org/drawingml/2006/main" lang="en-US" sz="2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CEED0-3885-93C0-D6AF-08D6F49EF8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32B81-FB3E-A894-F0DD-42BF51F682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8FD483-DD4A-9048-BC50-F0A9377B7BD0}" type="slidenum">
              <a:rPr lang="en-US" altLang="zh-CN" sz="1200">
                <a:latin typeface="Arial" panose="020B0604020202020204" pitchFamily="34" charset="0"/>
              </a:rPr>
              <a:pPr/>
              <a:t>14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19F389A-6DAC-7250-11AC-B1052E7B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外部变量的优缺点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FC214216-273B-8CB2-6283-62FDDA7C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不要在不同的函数中为不同的目的使用相同的外部变量。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假设几个函数需要一个名为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i的变量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来控制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语句。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不是在每个使用它的函数中声明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，而是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在程序顶部只声明一次。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这种做法具有误导性；稍后阅读该程序的人可能会认为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i的用途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是相关的，而实际上并非如此。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849F9-741D-2110-4924-6077A3DAC6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D4866-6242-F899-C7D0-DD48CEDC63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A47A56-F287-B64C-B762-9A7F787434A1}" type="slidenum">
              <a:rPr lang="en-US" altLang="zh-CN" sz="1200">
                <a:latin typeface="Arial" panose="020B0604020202020204" pitchFamily="34" charset="0"/>
              </a:rPr>
              <a:pPr/>
              <a:t>15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E4F2B53-AF7E-66D3-1287-2645EF52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外部变量的优缺点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E133D2FD-9B4A-6112-A51F-F5944879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确保外部变量具有有意义的名称。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局部变量并不总是需要有意义的名称：通常很难为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循环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中的控制变量想出一个比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i更好的名称。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5CB08-199E-0534-4CE4-ABDB4C853C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A3820-8BCB-5977-AAC6-179F49AC38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90D187-1CD3-9848-8160-131FA63A7EE3}" type="slidenum">
              <a:rPr lang="en-US" altLang="zh-CN" sz="1200">
                <a:latin typeface="Arial" panose="020B0604020202020204" pitchFamily="34" charset="0"/>
              </a:rPr>
              <a:pPr/>
              <a:t>16</a:t>
            </a:fld>
            <a:endParaRPr lang="en-US" altLang="zh-CN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3677B7FD-0983-4E86-D979-6269C9EA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外部变量的优缺点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C1828775-3E01-6018-925C-C11F3EE4F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4800600"/>
          </a:xfrm>
        </p:spPr>
        <p:txBody>
          <a:bodyPr/>
          <a:lstStyle/>
          <a:p>
            <a:r xmlns:a="http://schemas.openxmlformats.org/drawingml/2006/main">
              <a:rPr lang="zh-CN" altLang="zh-CN" sz="2200">
                <a:ea typeface="宋体" panose="02010600030101010101" pitchFamily="2" charset="-122"/>
              </a:rPr>
              <a:t>当变量应该是本地的时，将它们设置为外部可能会导致一些相当令人沮丧的错误。</a:t>
            </a:r>
          </a:p>
          <a:p>
            <a:r xmlns:a="http://schemas.openxmlformats.org/drawingml/2006/main">
              <a:rPr lang="zh-CN" altLang="zh-CN" sz="2200">
                <a:ea typeface="宋体" panose="02010600030101010101" pitchFamily="2" charset="-122"/>
              </a:rPr>
              <a:t>应该显示 10 × 10 星号排列的代码：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8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诠释我;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无效打印一个行（无效）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 (i = 1; i &lt;= 10; i++)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3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printf("*");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无效打印所有行（无效）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 (i = 1; i &lt;= 10; i++) {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print_one_row();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3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printf("\n");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r xmlns:a="http://schemas.openxmlformats.org/drawingml/2006/main">
              <a:rPr lang="zh-CN" altLang="zh-CN" sz="1800">
                <a:ea typeface="宋体" panose="02010600030101010101" pitchFamily="2" charset="-122"/>
              </a:rPr>
              <a:t> </a:t>
            </a:r>
          </a:p>
          <a:p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print_all_rows</a:t>
            </a:r>
            <a:r xmlns:a="http://schemas.openxmlformats.org/drawingml/2006/main">
              <a:rPr lang="zh-CN" altLang="zh-CN" sz="2200">
                <a:ea typeface="宋体" panose="02010600030101010101" pitchFamily="2" charset="-122"/>
              </a:rPr>
              <a:t>不是打印 10 行，而是</a:t>
            </a:r>
            <a:r xmlns:a="http://schemas.openxmlformats.org/drawingml/2006/main">
              <a:rPr lang="zh-CN" altLang="zh-CN" sz="2200">
                <a:ea typeface="宋体" panose="02010600030101010101" pitchFamily="2" charset="-122"/>
              </a:rPr>
              <a:t>只打印一个。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4AEF3-9936-D823-46CF-995328C2D7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BB6BE-4BB4-DFAF-B858-B7AB7C03C4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ED85EF-FDDE-E44F-BA1B-687A338E9BA2}" type="slidenum">
              <a:rPr lang="en-US" altLang="zh-CN" sz="1200">
                <a:latin typeface="Arial" panose="020B0604020202020204" pitchFamily="34" charset="0"/>
              </a:rPr>
              <a:pPr/>
              <a:t>17</a:t>
            </a:fld>
            <a:endParaRPr lang="en-US" altLang="zh-CN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0FF0FA81-797D-0FB3-52D5-BF58B506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程序：猜数字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FF8809F8-2CAF-68A3-9074-5B12690B3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guess.c程序生成一个介于 1 和 100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之间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的随机数，用户尝试猜测的次数越少越好：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0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猜猜 1 到 100 之间的秘密数字。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已选择一个新号码。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输入猜测： </a:t>
            </a:r>
            <a:r xmlns:a="http://schemas.openxmlformats.org/drawingml/2006/main">
              <a:rPr lang="zh-CN" altLang="zh-CN" sz="20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55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太低;再试一次。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输入猜测： </a:t>
            </a:r>
            <a:r xmlns:a="http://schemas.openxmlformats.org/drawingml/2006/main">
              <a:rPr lang="zh-CN" altLang="zh-CN" sz="20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65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太高;再试一次。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输入猜测： </a:t>
            </a:r>
            <a:r xmlns:a="http://schemas.openxmlformats.org/drawingml/2006/main">
              <a:rPr lang="zh-CN" altLang="zh-CN" sz="20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60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太高;再试一次。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输入猜测： </a:t>
            </a:r>
            <a:r xmlns:a="http://schemas.openxmlformats.org/drawingml/2006/main">
              <a:rPr lang="zh-CN" altLang="zh-CN" sz="20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58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你在 4 次猜测中获胜！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0B938-06CC-70A1-A20B-57A6C01BD6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0CFCD-C824-AAEB-8140-5F6614EBB0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8BFFAD-2BE8-894D-862C-A3369A7690EE}" type="slidenum">
              <a:rPr lang="en-US" altLang="zh-CN" sz="1200">
                <a:latin typeface="Arial" panose="020B0604020202020204" pitchFamily="34" charset="0"/>
              </a:rPr>
              <a:pPr/>
              <a:t>18</a:t>
            </a:fld>
            <a:endParaRPr lang="en-US" altLang="zh-CN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91762C80-1C05-7DF9-1199-B18F5B6B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程序：猜数字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535E0E9-FF24-D5C3-6A41-7DE047564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再玩一遍？ （是/否）</a:t>
            </a:r>
            <a:r xmlns:a="http://schemas.openxmlformats.org/drawingml/2006/main">
              <a:rPr lang="zh-CN" altLang="zh-CN" sz="20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是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已选择一个新号码。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输入猜测： </a:t>
            </a:r>
            <a:r xmlns:a="http://schemas.openxmlformats.org/drawingml/2006/main">
              <a:rPr lang="zh-CN" altLang="zh-CN" sz="20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78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太高;再试一次。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输入猜测： </a:t>
            </a:r>
            <a:r xmlns:a="http://schemas.openxmlformats.org/drawingml/2006/main">
              <a:rPr lang="zh-CN" altLang="zh-CN" sz="20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34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50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您在 2 次猜测中获胜！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再玩一遍？ (是/否) </a:t>
            </a:r>
            <a:r xmlns:a="http://schemas.openxmlformats.org/drawingml/2006/main">
              <a:rPr lang="zh-CN" altLang="zh-CN" sz="20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程序要执行的任务：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 sz="2200">
                <a:ea typeface="宋体" panose="02010600030101010101" pitchFamily="2" charset="-122"/>
              </a:rPr>
              <a:t>初始化随机数生成器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 sz="2200">
                <a:ea typeface="宋体" panose="02010600030101010101" pitchFamily="2" charset="-122"/>
              </a:rPr>
              <a:t>选择一个秘密号码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 sz="2200">
                <a:ea typeface="宋体" panose="02010600030101010101" pitchFamily="2" charset="-122"/>
              </a:rPr>
              <a:t>与用户互动，直到选择正确的号码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每个任务都可以由一个单独的函数处理。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518F5-135C-48E7-3F24-E1D47059BE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E9B4E-EDF9-F4D6-ECBF-02A835BA96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68A9B5-2B84-1E40-8A35-3DF2648C59DC}" type="slidenum">
              <a:rPr lang="en-US" altLang="zh-CN" sz="1200">
                <a:latin typeface="Arial" panose="020B0604020202020204" pitchFamily="34" charset="0"/>
              </a:rPr>
              <a:pPr/>
              <a:t>19</a:t>
            </a:fld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97C4D59-CF93-A6A5-E193-4FDF10C1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局部变量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4F4879EE-C259-10D5-3EE2-5FEE2BDD5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在函数体中声明的变量被称为函数的</a:t>
            </a:r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局部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变量：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sum_digits(int n)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整数总和 = 0； /* 局部变量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而 (n &gt; 0) 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总和 += n % 10;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 /= 10；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返回总和；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C83B6-0E02-4EC9-2164-F0788B10D8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B5DDC-9C95-E1DD-EBFD-7AF538FC9E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6DFE18-1110-A742-8E48-6676F11EC775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27983170-12DF-28C3-B298-232B49F34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 xmlns:a="http://schemas.openxmlformats.org/drawingml/2006/main" algn="ctr"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猜测.c</a:t>
            </a:r>
          </a:p>
          <a:p>
            <a:pPr xmlns:a="http://schemas.openxmlformats.org/drawingml/2006/main"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让用户猜一个隐藏的数字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&lt;stdlib.h&gt;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&lt;时间.h&gt;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MAX_NUMBER 100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外部变量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secret_number;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原型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无效初始化编号生成器（无效）；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无效选择新秘密号码（无效）；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无效读猜（无效）；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D7D3F-E30E-4C15-1D58-8F39C65CB4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5869D-6BFB-5C55-D906-D6A6D087A5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7D427A-405E-044E-940C-69236A2754F0}" type="slidenum">
              <a:rPr lang="en-US" altLang="zh-CN" sz="1200">
                <a:latin typeface="Arial" panose="020B0604020202020204" pitchFamily="34" charset="0"/>
              </a:rPr>
              <a:pPr/>
              <a:t>20</a:t>
            </a:fld>
            <a:endParaRPr lang="en-US" altLang="zh-CN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CFDB15AE-5BB5-ABEE-1E90-54555FD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诠释主要（无效）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字符命令；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printf("猜一猜 1 到 %d 之间的秘密数字。\n\n",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MAX_NUMBER);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初始化编号生成器（）；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做 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选择新秘密号码（）；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printf("选择了一个新号码。\n");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read_guesses();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printf("再玩一次？(Y/N)");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scanf("%c", &amp;command);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printf("\n");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 while (command == 'y' || command == 'Y');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返回0；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8C09B-1AC8-76FA-AB62-B3990EB4E6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5258D-A1F1-B124-8E16-2F9365F8ED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5D4206-287C-2A4F-B4B3-BFB67FBD65D6}" type="slidenum">
              <a:rPr lang="en-US" altLang="zh-CN" sz="1200">
                <a:latin typeface="Arial" panose="020B0604020202020204" pitchFamily="34" charset="0"/>
              </a:rPr>
              <a:pPr/>
              <a:t>21</a:t>
            </a:fld>
            <a:endParaRPr lang="en-US" altLang="zh-CN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5C34C241-F8FE-D991-2269-D9FAC121D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 *********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initialize_number_generator：初始化随机数*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使用数字生成器 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*一天中的时间。 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****************************************************** ********/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无效初始化编号生成器（无效）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srand（（无符号）时间（NULL））；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 *********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choose_new_secret_number：随机选择一个数字 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介于 1 和 MAX_NUMBER 之间，并且 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将其存储在 secret_number 中。 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****************************************************** ********/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无效选择新秘密号码（无效）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secret_number = rand() % MAX_NUMBER + 1;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CA998-C6F7-4911-2F35-3103ECF25B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CCB4D-4BBA-2766-9897-9687411A4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CA8571-5C83-7448-A126-B93B8839D93C}" type="slidenum">
              <a:rPr lang="en-US" altLang="zh-CN" sz="1200">
                <a:latin typeface="Arial" panose="020B0604020202020204" pitchFamily="34" charset="0"/>
              </a:rPr>
              <a:pPr/>
              <a:t>22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82C7FB03-EC8E-F7A1-C0DD-416766FB0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 *********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read_guesses：反复读取用户猜测并告诉*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用户每次猜测是否过低，*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太高，或正确。当猜测是 *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正确，打印总数 *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猜测并返回。 *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****************************************************** ********/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无效读取猜测（无效）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整数猜测，num_guesses = 0；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为了 （;;） {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num_guesses++；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printf("输入猜测：");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scanf("%d", &amp;guess);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如果（猜测 == 秘密号码）{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printf("你赢了 %d 次猜测！\n\n", num_guesses);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 else if (guess &lt; secret_number)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printf("太低了；再试一次。\n");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别的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printf("太高了；再试一次。\n");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F7A28-897C-12C3-289E-0BCBDFF288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B305A-B343-985F-ACF0-7EE2A6368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60DDCA-FD30-E64E-999A-0614ABFB00F8}" type="slidenum">
              <a:rPr lang="en-US" altLang="zh-CN" sz="1200">
                <a:latin typeface="Arial" panose="020B0604020202020204" pitchFamily="34" charset="0"/>
              </a:rPr>
              <a:pPr/>
              <a:t>23</a:t>
            </a:fld>
            <a:endParaRPr lang="en-US" altLang="zh-CN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E611C031-FE97-EFBF-DA14-FC112C909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程序：猜数字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1ACBFDA7-E062-95DE-AB6A-9ABABA54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虽然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guess.c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工作正常，但它依赖于外部变量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secret_number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通过稍微改变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choose_new_secret_number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read_guesses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，我们可以将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secret_number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移到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main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函数中。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接下来是新版本的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guess.c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，更改为</a:t>
            </a:r>
            <a:r xmlns:a="http://schemas.openxmlformats.org/drawingml/2006/main">
              <a:rPr lang="zh-CN" altLang="zh-CN" b="1">
                <a:ea typeface="宋体" panose="02010600030101010101" pitchFamily="2" charset="-122"/>
              </a:rPr>
              <a:t>粗体。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1F01C-66A7-F083-963E-AE6B93E11D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98523-A262-7107-0833-B6C38A7B95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4A5FE7-274E-924A-9CDD-7016FC41E28F}" type="slidenum">
              <a:rPr lang="en-US" altLang="zh-CN" sz="1200">
                <a:latin typeface="Arial" panose="020B0604020202020204" pitchFamily="34" charset="0"/>
              </a:rPr>
              <a:pPr/>
              <a:t>24</a:t>
            </a:fld>
            <a:endParaRPr lang="en-US" altLang="zh-CN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9C062190-A136-1A91-8432-F7EBCB3FE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562600"/>
          </a:xfrm>
        </p:spPr>
        <p:txBody>
          <a:bodyPr/>
          <a:lstStyle/>
          <a:p>
            <a:pPr xmlns:a="http://schemas.openxmlformats.org/drawingml/2006/main" algn="ctr"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猜测2.c</a:t>
            </a:r>
          </a:p>
          <a:p>
            <a:pPr xmlns:a="http://schemas.openxmlformats.org/drawingml/2006/main"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让用户猜一个隐藏的数字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&lt;stdlib.h&gt;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&lt;时间.h&gt;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MAX_NUMBER 100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原型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无效初始化编号生成器（无效）；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new_secret_number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（无效）；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无效 read_guesses( </a:t>
            </a:r>
            <a:r xmlns:a="http://schemas.openxmlformats.org/drawingml/2006/main">
              <a:rPr lang="zh-CN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secret_number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6AC90-AB85-DBA6-A0BA-B71A724D20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FBF75-AECC-62F4-5038-0FC024E3B1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C6574C-E626-6D44-AB30-B557D3C097EE}" type="slidenum">
              <a:rPr lang="en-US" altLang="zh-CN" sz="1200">
                <a:latin typeface="Arial" panose="020B0604020202020204" pitchFamily="34" charset="0"/>
              </a:rPr>
              <a:pPr/>
              <a:t>25</a:t>
            </a:fld>
            <a:endParaRPr lang="en-US" altLang="zh-CN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DC5EF81C-854B-E385-77EB-3F6F84942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562600"/>
          </a:xfrm>
        </p:spPr>
        <p:txBody>
          <a:bodyPr/>
          <a:lstStyle/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诠释主要（无效）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字符命令；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secret_number;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printf("猜一猜 1 到 %d 之间的秘密数字。\n\n",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MAX_NUMBER);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初始化编号生成器（）；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做 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secret_number = new_secret_number();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printf("选择了一个新号码。\n");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read_guesses( </a:t>
            </a:r>
            <a:r xmlns:a="http://schemas.openxmlformats.org/drawingml/2006/main">
              <a:rPr lang="zh-CN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secret_number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printf("再玩一次？(Y/N)");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scanf("%c", &amp;command);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printf("\n");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 while (command == 'y' || command == 'Y');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返回0；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7E036-9091-2268-B553-681D099B70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DD8A0-F5CA-1706-BB10-259AC6A3CE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18D16A-15B9-9F4A-89BA-4215461EDF00}" type="slidenum">
              <a:rPr lang="en-US" altLang="zh-CN" sz="1200">
                <a:latin typeface="Arial" panose="020B0604020202020204" pitchFamily="34" charset="0"/>
              </a:rPr>
              <a:pPr/>
              <a:t>26</a:t>
            </a:fld>
            <a:endParaRPr lang="en-US" altLang="zh-CN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DF037C32-BE38-7BC0-5FE4-E0F64FD1F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 *********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initialize_number_generator：初始化随机数*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使用数字生成器 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*一天中的时间。 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****************************************************** ********/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无效初始化编号生成器（无效）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srand（（无符号）时间（NULL））；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 *********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</a:t>
            </a:r>
            <a:r xmlns:a="http://schemas.openxmlformats.org/drawingml/2006/main">
              <a:rPr lang="zh-CN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new_secret_number：返回一个随机选择的数字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 xmlns:a="http://schemas.openxmlformats.org/drawingml/2006/main">
              <a:rPr lang="zh-CN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介于 1 和 MAX_NUMBER 之间。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****************************************************** ********/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new_secret_number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（无效）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 xmlns:a="http://schemas.openxmlformats.org/drawingml/2006/main">
              <a:rPr lang="zh-CN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rand() % MAX_NUMBER + 1;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1D194-E23B-1DC2-4E24-B9029ABB94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C11B6-61F1-63D8-93AE-84C0F8D26C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089B31-FF19-B04B-8BEB-3B2D8AE4EF2F}" type="slidenum">
              <a:rPr lang="en-US" altLang="zh-CN" sz="1200">
                <a:latin typeface="Arial" panose="020B0604020202020204" pitchFamily="34" charset="0"/>
              </a:rPr>
              <a:pPr/>
              <a:t>27</a:t>
            </a:fld>
            <a:endParaRPr lang="en-US" altLang="zh-CN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B7FA5766-AB2F-7F71-1B3E-AA6264969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 *********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read_guesses：反复读取用户猜测并告诉*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用户每次猜测是否过低，*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太高，或正确。当猜测是 *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正确，打印总数 *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猜测并返回。 *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****************************************************** ********/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无效 read_guesses（ </a:t>
            </a:r>
            <a:r xmlns:a="http://schemas.openxmlformats.org/drawingml/2006/main">
              <a:rPr lang="zh-CN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secret_number </a:t>
            </a: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）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整数猜测，num_guesses = 0；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为了 （;;） {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num_guesses++；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printf("输入猜测：");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scanf("%d", &amp;guess);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如果（猜测 == 秘密号码）{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printf("你赢了 %d 次猜测！\n\n", num_guesses);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 else if (guess &lt; secret_number)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printf("太低了；再试一次。\n");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别的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printf("太高了；再试一次。\n");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D1EF1-5CAA-B961-A57F-EDF31C5BA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A264F-F1FD-973A-2E00-03DB3B5DF1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03DA09-EC67-854A-8BA0-355F529DA3D7}" type="slidenum">
              <a:rPr lang="en-US" altLang="zh-CN" sz="1200">
                <a:latin typeface="Arial" panose="020B0604020202020204" pitchFamily="34" charset="0"/>
              </a:rPr>
              <a:pPr/>
              <a:t>28</a:t>
            </a:fld>
            <a:endParaRPr lang="en-US" altLang="zh-CN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0CCDD387-FD91-89C7-FE7A-46A3A3D2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块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E0338C98-DEFE-DD91-BF5C-6B000E130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 5.2 节中，我们遇到了以下形式的复合语句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r xmlns:a="http://schemas.openxmlformats.org/drawingml/2006/main">
              <a:rPr lang="zh-CN" altLang="zh-CN" sz="2400" i="1">
                <a:ea typeface="宋体" panose="02010600030101010101" pitchFamily="2" charset="-122"/>
              </a:rPr>
              <a:t>语句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C 允许复合语句包含声明和语句：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r xmlns:a="http://schemas.openxmlformats.org/drawingml/2006/main">
              <a:rPr lang="zh-CN" altLang="zh-CN" sz="2400" i="1">
                <a:ea typeface="宋体" panose="02010600030101010101" pitchFamily="2" charset="-122"/>
              </a:rPr>
              <a:t>声明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400" i="1">
                <a:ea typeface="宋体" panose="02010600030101010101" pitchFamily="2" charset="-122"/>
              </a:rPr>
              <a:t>声明</a:t>
            </a: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这种复合语句称为</a:t>
            </a:r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块。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3A72E-D015-6C54-8042-23D100E448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D3416-6A0C-EA31-42EA-B8B84AE997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88E846-834C-884A-B0B2-3C100A5FD06C}" type="slidenum">
              <a:rPr lang="en-US" altLang="zh-CN" sz="1200">
                <a:latin typeface="Arial" panose="020B0604020202020204" pitchFamily="34" charset="0"/>
              </a:rPr>
              <a:pPr/>
              <a:t>29</a:t>
            </a:fld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8FB8E8C-8578-434D-AD50-E17D8B20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局部变量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3DB6B-E7B7-083C-0C6E-71D9A3623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局部变量的默认属性：</a:t>
            </a:r>
          </a:p>
          <a:p>
            <a:pPr xmlns:a="http://schemas.openxmlformats.org/drawingml/2006/main" lvl="1">
              <a:defRPr/>
            </a:pPr>
            <a:r xmlns:a="http://schemas.openxmlformats.org/drawingml/2006/main">
              <a:rPr lang="zh-CN" b="1" i="1" dirty="0">
                <a:ea typeface="+mn-ea"/>
                <a:cs typeface="+mn-cs"/>
              </a:rPr>
              <a:t>自动存储期限。</a:t>
            </a:r>
            <a:r xmlns:a="http://schemas.openxmlformats.org/drawingml/2006/main">
              <a:rPr lang="zh-CN" dirty="0">
                <a:ea typeface="+mn-ea"/>
                <a:cs typeface="+mn-cs"/>
              </a:rPr>
              <a:t>存储在调用封闭函数时“自动”分配，并</a:t>
            </a:r>
            <a:r xmlns:a="http://schemas.openxmlformats.org/drawingml/2006/main">
              <a:rPr lang="zh-CN" dirty="0">
                <a:ea typeface="+mn-ea"/>
                <a:cs typeface="+mn-cs"/>
              </a:rPr>
              <a:t>在函数返回时</a:t>
            </a:r>
            <a:r xmlns:a="http://schemas.openxmlformats.org/drawingml/2006/main">
              <a:rPr lang="zh-CN" dirty="0" err="1">
                <a:ea typeface="+mn-ea"/>
                <a:cs typeface="+mn-cs"/>
              </a:rPr>
              <a:t>释放。</a:t>
            </a:r>
          </a:p>
          <a:p>
            <a:pPr xmlns:a="http://schemas.openxmlformats.org/drawingml/2006/main" lvl="1">
              <a:defRPr/>
            </a:pPr>
            <a:r xmlns:a="http://schemas.openxmlformats.org/drawingml/2006/main">
              <a:rPr lang="zh-CN" b="1" i="1" dirty="0">
                <a:ea typeface="+mn-ea"/>
                <a:cs typeface="+mn-cs"/>
              </a:rPr>
              <a:t>块范围。</a:t>
            </a:r>
            <a:r xmlns:a="http://schemas.openxmlformats.org/drawingml/2006/main">
              <a:rPr lang="zh-CN" dirty="0">
                <a:ea typeface="+mn-ea"/>
                <a:cs typeface="+mn-cs"/>
              </a:rPr>
              <a:t>局部变量从其声明点到封闭函数体的末尾都是可见的。</a:t>
            </a:r>
            <a:endParaRPr xmlns:a="http://schemas.openxmlformats.org/drawingml/2006/main"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C878E-8735-66A8-1FB4-35DF9D8D0E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4E3FC-D1DD-E29F-1731-5E762A92B9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9B4726-EDC6-BB4E-A0A8-366A38763958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B5DDBFAE-C421-4877-6BA2-043DBD54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块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E992FA62-5A93-E30D-E320-CDB7BD47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块示例：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如果 (i &gt; j) 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交换 i 和 j 的值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国际温度=我；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 = j;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 = 温度；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53969-E245-CCC9-1817-97E0AA92E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64EA7-CC9F-4437-25BC-9EF2B77645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07FAC8-117D-EA43-87EB-B27610ED88D5}" type="slidenum">
              <a:rPr lang="en-US" altLang="zh-CN" sz="1200">
                <a:latin typeface="Arial" panose="020B0604020202020204" pitchFamily="34" charset="0"/>
              </a:rPr>
              <a:pPr/>
              <a:t>30</a:t>
            </a:fld>
            <a:endParaRPr lang="en-US" altLang="zh-CN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5516D3D2-17BB-CB43-F1E1-8DA47E60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块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16FFE348-F76C-CB28-6E45-07753F054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默认情况下，在块中声明的变量的存储持续时间是自动的：变量的存储在进入块时分配，在退出块时释放。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该变量具有块范围；它不能在块外引用。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属于一个块的变量可以声明为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静态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的，以赋予它静态存储持续时间。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E4D4-4115-B97B-1C5A-3EB13912F0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66611-BE84-915F-AE88-BCEAC3494C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B7BC45-70D7-2147-9CD2-1B83B166CCD7}" type="slidenum">
              <a:rPr lang="en-US" altLang="zh-CN" sz="1200">
                <a:latin typeface="Arial" panose="020B0604020202020204" pitchFamily="34" charset="0"/>
              </a:rPr>
              <a:pPr/>
              <a:t>31</a:t>
            </a:fld>
            <a:endParaRPr lang="en-US" altLang="zh-CN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06305694-1B7C-E622-6975-10456A09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块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57ABE76B-0808-5D7D-A7F5-EE82B66E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函数的主体是一个块。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当我们需要临时使用变量时，块在函数体内也很有用。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在块中声明临时变量的优点：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避免在函数体的开头使用仅短暂使用的变量来混乱声明。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减少名称冲突。</a:t>
            </a:r>
          </a:p>
          <a:p>
            <a:r xmlns:a="http://schemas.openxmlformats.org/drawingml/2006/main">
              <a:rPr lang="zh-CN" altLang="zh-CN">
                <a:solidFill>
                  <a:srgbClr val="000000"/>
                </a:solidFill>
                <a:ea typeface="宋体" panose="02010600030101010101" pitchFamily="2" charset="-122"/>
              </a:rPr>
              <a:t>C99 允许在块中的任何位置声明变量。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A2E48-318D-3927-79FF-C6EEF4E591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02ADD-0A28-825E-128D-04B556A31F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37A30D-381D-434C-A175-3CC09A6668D3}" type="slidenum">
              <a:rPr lang="en-US" altLang="zh-CN" sz="1200">
                <a:latin typeface="Arial" panose="020B0604020202020204" pitchFamily="34" charset="0"/>
              </a:rPr>
              <a:pPr/>
              <a:t>32</a:t>
            </a:fld>
            <a:endParaRPr lang="en-US" altLang="zh-CN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7E56C5A6-774F-A5A6-3D6E-5EA7840E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范围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06BF0873-F153-B9E9-5A3C-C07F8127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在 C 程序中，同一个标识符可能有几种不同的含义。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C 的范围规则使程序员（和编译器）能够确定在程序中的给定点哪些含义是相关的。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最重要的作用域规则：当块内的声明命名一个已经可见的标识符时，新的声明会暂时“隐藏”旧的声明，并且标识符具有新的含义。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在块的末尾，标识符恢复了它的旧含义。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0710B-2B6A-D900-75EA-0A54F5640C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06988-415D-4D5B-9929-2C712467DA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DA6428-E171-1A43-89B8-1AE7A3FF91A2}" type="slidenum">
              <a:rPr lang="en-US" altLang="zh-CN" sz="1200">
                <a:latin typeface="Arial" panose="020B0604020202020204" pitchFamily="34" charset="0"/>
              </a:rPr>
              <a:pPr/>
              <a:t>33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749F3C1C-B36F-D3ED-9DAC-CC2806BC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范围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565BFD89-A61B-044A-2039-E4EB80624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在下一张幻灯片的示例中，标识符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有四种不同的含义：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在声明 1 中，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是一个具有静态存储持续时间和文件范围的变量。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在声明 2 中，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是具有块范围的参数。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在声明 3 中，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是具有块范围的自动变量。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在声明 4 中，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也是自动的并且具有块范围。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每次使用时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确定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i的含义（用箭头表示）。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38723-AB09-C328-84F3-5907A46BA6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E9F72-4C77-DEA6-6A87-528916F140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5D01DB-9241-BE4F-B7A2-E400209C58A3}" type="slidenum">
              <a:rPr lang="en-US" altLang="zh-CN" sz="1200">
                <a:latin typeface="Arial" panose="020B0604020202020204" pitchFamily="34" charset="0"/>
              </a:rPr>
              <a:pPr/>
              <a:t>34</a:t>
            </a:fld>
            <a:endParaRPr lang="en-US" altLang="zh-CN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28685-43D8-4F33-CFA7-910A2A69AA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106C1-4220-8B66-2969-BA9EB1614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065D15-13F7-F148-A336-0F3CF5EF8FDC}" type="slidenum">
              <a:rPr lang="en-US" altLang="zh-CN" sz="1200">
                <a:latin typeface="Arial" panose="020B0604020202020204" pitchFamily="34" charset="0"/>
              </a:rPr>
              <a:pPr/>
              <a:t>35</a:t>
            </a:fld>
            <a:endParaRPr lang="en-US" altLang="zh-CN" sz="1800"/>
          </a:p>
        </p:txBody>
      </p:sp>
      <p:pic>
        <p:nvPicPr>
          <p:cNvPr id="48132" name="Picture 3">
            <a:extLst>
              <a:ext uri="{FF2B5EF4-FFF2-40B4-BE49-F238E27FC236}">
                <a16:creationId xmlns:a16="http://schemas.microsoft.com/office/drawing/2014/main" id="{E0B00060-F6EF-FE2E-FA66-580AD9A01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711200"/>
            <a:ext cx="4714875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E446C7EF-5F54-A3F1-E09A-1D0F1B06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组织一个 C 程序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0B0C-3503-9A3C-3498-A0A7773E2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C程序的主要元素：</a:t>
            </a:r>
          </a:p>
          <a:p>
            <a:pPr xmlns:a="http://schemas.openxmlformats.org/drawingml/2006/main" lvl="1">
              <a:defRPr/>
            </a:pPr>
            <a:r xmlns:a="http://schemas.openxmlformats.org/drawingml/2006/main"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 xmlns:a="http://schemas.openxmlformats.org/drawingml/2006/main">
              <a:rPr lang="zh-CN" dirty="0">
                <a:ea typeface="+mn-ea"/>
                <a:cs typeface="+mn-cs"/>
              </a:rPr>
              <a:t>和</a:t>
            </a:r>
            <a:r xmlns:a="http://schemas.openxmlformats.org/drawingml/2006/main"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#define</a:t>
            </a:r>
            <a:r xmlns:a="http://schemas.openxmlformats.org/drawingml/2006/main">
              <a:rPr lang="zh-CN" dirty="0">
                <a:ea typeface="+mn-ea"/>
                <a:cs typeface="+mn-cs"/>
              </a:rPr>
              <a:t>等预处理指令</a:t>
            </a:r>
          </a:p>
          <a:p>
            <a:pPr xmlns:a="http://schemas.openxmlformats.org/drawingml/2006/main" lvl="1">
              <a:defRPr/>
            </a:pPr>
            <a:r xmlns:a="http://schemas.openxmlformats.org/drawingml/2006/main">
              <a:rPr lang="zh-CN" dirty="0">
                <a:ea typeface="+mn-ea"/>
                <a:cs typeface="+mn-cs"/>
              </a:rPr>
              <a:t>类型定义</a:t>
            </a:r>
          </a:p>
          <a:p>
            <a:pPr xmlns:a="http://schemas.openxmlformats.org/drawingml/2006/main" lvl="1">
              <a:defRPr/>
            </a:pPr>
            <a:r xmlns:a="http://schemas.openxmlformats.org/drawingml/2006/main">
              <a:rPr lang="zh-CN" dirty="0">
                <a:ea typeface="+mn-ea"/>
                <a:cs typeface="+mn-cs"/>
              </a:rPr>
              <a:t>外部变量的声明</a:t>
            </a:r>
          </a:p>
          <a:p>
            <a:pPr xmlns:a="http://schemas.openxmlformats.org/drawingml/2006/main" lvl="1">
              <a:defRPr/>
            </a:pPr>
            <a:r xmlns:a="http://schemas.openxmlformats.org/drawingml/2006/main">
              <a:rPr lang="zh-CN" dirty="0">
                <a:ea typeface="+mn-ea"/>
                <a:cs typeface="+mn-cs"/>
              </a:rPr>
              <a:t>函数原型</a:t>
            </a:r>
          </a:p>
          <a:p>
            <a:pPr xmlns:a="http://schemas.openxmlformats.org/drawingml/2006/main" lvl="1">
              <a:defRPr/>
            </a:pPr>
            <a:r xmlns:a="http://schemas.openxmlformats.org/drawingml/2006/main">
              <a:rPr lang="zh-CN" dirty="0">
                <a:ea typeface="+mn-ea"/>
                <a:cs typeface="+mn-cs"/>
              </a:rPr>
              <a:t>函数定义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4BD54-9701-94C1-C6FF-41500D5292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A1105-AFDB-B8E0-6F61-F6A4BDC5EE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5A5AE7-0F9F-2B4C-8CB9-5F54328745FD}" type="slidenum">
              <a:rPr lang="en-US" altLang="zh-CN" sz="1200">
                <a:latin typeface="Arial" panose="020B0604020202020204" pitchFamily="34" charset="0"/>
              </a:rPr>
              <a:pPr/>
              <a:t>36</a:t>
            </a:fld>
            <a:endParaRPr lang="en-US" altLang="zh-CN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DD505124-7B6F-4467-4079-CC2EF2D8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组织一个 C 程序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5A0F973F-F6E3-302E-528E-66F46A4FC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C 仅对这些项目的顺序施加了一些规则：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预处理指令直到它出现的行才会生效。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类型名称在定义之前不能使用。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变量在声明之前不能使用。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在第一次调用之前定义或声明每个函数是个好主意。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C99 对此提出了要求。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FEA88-9941-9C44-FCE5-45BF01B2EA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5146D-2763-AA36-62DB-9BD69893BB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DB6E93-7A7F-174A-B64E-8B8F2B224219}" type="slidenum">
              <a:rPr lang="en-US" altLang="zh-CN" sz="1200">
                <a:latin typeface="Arial" panose="020B0604020202020204" pitchFamily="34" charset="0"/>
              </a:rPr>
              <a:pPr/>
              <a:t>37</a:t>
            </a:fld>
            <a:endParaRPr lang="en-US" altLang="zh-CN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A127ABBF-B26F-C735-7E04-CC3D8B99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组织一个 C 程序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F007-9151-68E7-9868-849D11D7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有几种方法可以组织程序以便遵守这些规则。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一种可能的顺序：</a:t>
            </a:r>
          </a:p>
          <a:p>
            <a:pPr xmlns:a="http://schemas.openxmlformats.org/drawingml/2006/main" lvl="1">
              <a:defRPr/>
            </a:pPr>
            <a:r xmlns:a="http://schemas.openxmlformats.org/drawingml/2006/main"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 xmlns:a="http://schemas.openxmlformats.org/drawingml/2006/main">
              <a:rPr lang="zh-CN" dirty="0">
                <a:ea typeface="+mn-ea"/>
                <a:cs typeface="+mn-cs"/>
              </a:rPr>
              <a:t>指令</a:t>
            </a:r>
          </a:p>
          <a:p>
            <a:pPr xmlns:a="http://schemas.openxmlformats.org/drawingml/2006/main" lvl="1">
              <a:defRPr/>
            </a:pPr>
            <a:r xmlns:a="http://schemas.openxmlformats.org/drawingml/2006/main"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#define</a:t>
            </a:r>
            <a:r xmlns:a="http://schemas.openxmlformats.org/drawingml/2006/main">
              <a:rPr lang="zh-CN" dirty="0">
                <a:ea typeface="+mn-ea"/>
                <a:cs typeface="+mn-cs"/>
              </a:rPr>
              <a:t>指令</a:t>
            </a:r>
          </a:p>
          <a:p>
            <a:pPr xmlns:a="http://schemas.openxmlformats.org/drawingml/2006/main" lvl="1">
              <a:defRPr/>
            </a:pPr>
            <a:r xmlns:a="http://schemas.openxmlformats.org/drawingml/2006/main">
              <a:rPr lang="zh-CN" dirty="0">
                <a:ea typeface="+mn-ea"/>
                <a:cs typeface="+mn-cs"/>
              </a:rPr>
              <a:t>类型定义</a:t>
            </a:r>
          </a:p>
          <a:p>
            <a:pPr xmlns:a="http://schemas.openxmlformats.org/drawingml/2006/main" lvl="1">
              <a:defRPr/>
            </a:pPr>
            <a:r xmlns:a="http://schemas.openxmlformats.org/drawingml/2006/main">
              <a:rPr lang="zh-CN" dirty="0">
                <a:ea typeface="+mn-ea"/>
                <a:cs typeface="+mn-cs"/>
              </a:rPr>
              <a:t>外部变量的声明</a:t>
            </a:r>
          </a:p>
          <a:p>
            <a:pPr xmlns:a="http://schemas.openxmlformats.org/drawingml/2006/main" lvl="1">
              <a:defRPr/>
            </a:pPr>
            <a:r xmlns:a="http://schemas.openxmlformats.org/drawingml/2006/main"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main</a:t>
            </a:r>
            <a:r xmlns:a="http://schemas.openxmlformats.org/drawingml/2006/main">
              <a:rPr lang="zh-CN" dirty="0">
                <a:ea typeface="+mn-ea"/>
                <a:cs typeface="+mn-cs"/>
              </a:rPr>
              <a:t>以外的函数原型</a:t>
            </a:r>
          </a:p>
          <a:p>
            <a:pPr xmlns:a="http://schemas.openxmlformats.org/drawingml/2006/main" lvl="1">
              <a:defRPr/>
            </a:pPr>
            <a:r xmlns:a="http://schemas.openxmlformats.org/drawingml/2006/main"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主要</a:t>
            </a:r>
            <a:r xmlns:a="http://schemas.openxmlformats.org/drawingml/2006/main">
              <a:rPr lang="zh-CN" dirty="0">
                <a:ea typeface="+mn-ea"/>
                <a:cs typeface="+mn-cs"/>
              </a:rPr>
              <a:t>的定义</a:t>
            </a:r>
          </a:p>
          <a:p>
            <a:pPr xmlns:a="http://schemas.openxmlformats.org/drawingml/2006/main" lvl="1">
              <a:defRPr/>
            </a:pPr>
            <a:r xmlns:a="http://schemas.openxmlformats.org/drawingml/2006/main">
              <a:rPr lang="zh-CN" dirty="0">
                <a:ea typeface="+mn-ea"/>
                <a:cs typeface="+mn-cs"/>
              </a:rPr>
              <a:t>其他功能的定义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385AA-0702-CB63-4A1A-2BCDA52103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701F8-B54A-9EB4-750B-EE944B0301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CAD3C9-2EA6-7F45-8AF9-163742A5DF3D}" type="slidenum">
              <a:rPr lang="en-US" altLang="zh-CN" sz="1200">
                <a:latin typeface="Arial" panose="020B0604020202020204" pitchFamily="34" charset="0"/>
              </a:rPr>
              <a:pPr/>
              <a:t>38</a:t>
            </a:fld>
            <a:endParaRPr lang="en-US" altLang="zh-CN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E8B9664D-547F-CA31-D762-559B1D0E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组织一个 C 程序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72161A4D-1D06-9A0E-BE0A-CAA848895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在每个函数定义之前有一个框注释是个好主意。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要包含在评论中的信息：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函数名称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函数的目的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每个参数的含义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返回值说明（如果有）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副作用说明（如修改外部变量）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2C008-A3EE-17D4-CE9A-870590220E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CBDAA-5EB9-D89D-31CC-DE29B5C3B6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55018B-7891-2F4D-B88D-478442ED0309}" type="slidenum">
              <a:rPr lang="en-US" altLang="zh-CN" sz="1200">
                <a:latin typeface="Arial" panose="020B0604020202020204" pitchFamily="34" charset="0"/>
              </a:rPr>
              <a:pPr/>
              <a:t>39</a:t>
            </a:fld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17B1AEC-EEF1-0B54-08CC-26624163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局部变量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2414F95B-2477-78A5-71B2-A7F10828C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由于 C99 不要求变量声明出现在函数的开头，因此局部变量的作用域可能非常小：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7DB49-B9F3-60E9-3923-8F6C12009F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13705-2E6A-9F04-E4F6-A931C4DDB3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D56B3F-A5F2-0D47-9588-81D62BF13AD5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800"/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A73FC390-11AF-8939-0DE8-58BB02A7D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3048000"/>
            <a:ext cx="318770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383EB0DE-2318-E9FE-FC72-AFADDB25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程序：分类扑克手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92E6EF4A-F19E-4741-23CD-F59721C4A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poker.c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程序将对一手牌进行分类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手中的每张牌都有</a:t>
            </a:r>
            <a:r xmlns:a="http://schemas.openxmlformats.org/drawingml/2006/main">
              <a:rPr lang="zh-CN" altLang="zh-CN" sz="2600" i="1">
                <a:ea typeface="宋体" panose="02010600030101010101" pitchFamily="2" charset="-122"/>
              </a:rPr>
              <a:t>花色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 sz="2600" i="1">
                <a:ea typeface="宋体" panose="02010600030101010101" pitchFamily="2" charset="-122"/>
              </a:rPr>
              <a:t>等级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 sz="2200">
                <a:ea typeface="宋体" panose="02010600030101010101" pitchFamily="2" charset="-122"/>
              </a:rPr>
              <a:t>花色：梅花、方块、红心、黑桃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 sz="2200">
                <a:ea typeface="宋体" panose="02010600030101010101" pitchFamily="2" charset="-122"/>
              </a:rPr>
              <a:t>等级：二、三、四、五、六、七、八、九、十、杰克、王后、王、王牌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小丑是不允许的，A 很高。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在读取五张牌后，程序将使用下一张幻灯片上的类别对牌进行分类。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如果一手牌属于两个或更多类别，程序将选择最好的一个。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53ED8-FCFE-AD7C-B8A2-94990F7C3D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AB780-21CF-E1E8-B42E-F967844201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BAA17C-5FA5-A545-9111-6BF22925A627}" type="slidenum">
              <a:rPr lang="en-US" altLang="zh-CN" sz="1200">
                <a:latin typeface="Arial" panose="020B0604020202020204" pitchFamily="34" charset="0"/>
              </a:rPr>
              <a:pPr/>
              <a:t>40</a:t>
            </a:fld>
            <a:endParaRPr lang="en-US" altLang="zh-CN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69F262C0-9620-8967-2E2C-4A867A7E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程序：分类扑克手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F71E2-FD7C-E243-C57D-CE8C59DF3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 sz="2600" dirty="0"/>
              <a:t>类别（从最好到最差列出）：</a:t>
            </a:r>
          </a:p>
          <a:p>
            <a:pPr xmlns:a="http://schemas.openxmlformats.org/drawingml/2006/main" lvl="1">
              <a:defRPr/>
            </a:pPr>
            <a:r xmlns:a="http://schemas.openxmlformats.org/drawingml/2006/main">
              <a:rPr lang="zh-CN" sz="2200" dirty="0">
                <a:ea typeface="+mn-ea"/>
                <a:cs typeface="+mn-cs"/>
              </a:rPr>
              <a:t>同花顺（同花顺和同花顺）</a:t>
            </a:r>
          </a:p>
          <a:p>
            <a:pPr xmlns:a="http://schemas.openxmlformats.org/drawingml/2006/main" lvl="1">
              <a:defRPr/>
            </a:pPr>
            <a:r xmlns:a="http://schemas.openxmlformats.org/drawingml/2006/main">
              <a:rPr lang="zh-CN" sz="2200" dirty="0">
                <a:ea typeface="+mn-ea"/>
                <a:cs typeface="+mn-cs"/>
              </a:rPr>
              <a:t>四张（四张相同等级的牌）</a:t>
            </a:r>
          </a:p>
          <a:p>
            <a:pPr xmlns:a="http://schemas.openxmlformats.org/drawingml/2006/main" lvl="1">
              <a:defRPr/>
            </a:pPr>
            <a:r xmlns:a="http://schemas.openxmlformats.org/drawingml/2006/main">
              <a:rPr lang="zh-CN" sz="2200" dirty="0">
                <a:ea typeface="+mn-ea"/>
                <a:cs typeface="+mn-cs"/>
              </a:rPr>
              <a:t>满屋子（一种三种和一对）</a:t>
            </a:r>
          </a:p>
          <a:p>
            <a:pPr xmlns:a="http://schemas.openxmlformats.org/drawingml/2006/main" lvl="1">
              <a:defRPr/>
            </a:pPr>
            <a:r xmlns:a="http://schemas.openxmlformats.org/drawingml/2006/main">
              <a:rPr lang="zh-CN" sz="2200" dirty="0">
                <a:ea typeface="+mn-ea"/>
                <a:cs typeface="+mn-cs"/>
              </a:rPr>
              <a:t>同花（五张同花色的牌）</a:t>
            </a:r>
          </a:p>
          <a:p>
            <a:pPr xmlns:a="http://schemas.openxmlformats.org/drawingml/2006/main" lvl="1">
              <a:defRPr/>
            </a:pPr>
            <a:r xmlns:a="http://schemas.openxmlformats.org/drawingml/2006/main">
              <a:rPr lang="zh-CN" sz="2200" dirty="0">
                <a:ea typeface="+mn-ea"/>
                <a:cs typeface="+mn-cs"/>
              </a:rPr>
              <a:t>顺子（连续五张牌）</a:t>
            </a:r>
          </a:p>
          <a:p>
            <a:pPr xmlns:a="http://schemas.openxmlformats.org/drawingml/2006/main" lvl="1">
              <a:defRPr/>
            </a:pPr>
            <a:r xmlns:a="http://schemas.openxmlformats.org/drawingml/2006/main">
              <a:rPr lang="zh-CN" sz="2200" dirty="0">
                <a:ea typeface="+mn-ea"/>
                <a:cs typeface="+mn-cs"/>
              </a:rPr>
              <a:t>三样（相同等级的三张牌）</a:t>
            </a:r>
          </a:p>
          <a:p>
            <a:pPr xmlns:a="http://schemas.openxmlformats.org/drawingml/2006/main" lvl="1">
              <a:defRPr/>
            </a:pPr>
            <a:r xmlns:a="http://schemas.openxmlformats.org/drawingml/2006/main">
              <a:rPr lang="zh-CN" sz="2200" dirty="0">
                <a:ea typeface="+mn-ea"/>
                <a:cs typeface="+mn-cs"/>
              </a:rPr>
              <a:t>两对</a:t>
            </a:r>
          </a:p>
          <a:p>
            <a:pPr xmlns:a="http://schemas.openxmlformats.org/drawingml/2006/main" lvl="1">
              <a:defRPr/>
            </a:pPr>
            <a:r xmlns:a="http://schemas.openxmlformats.org/drawingml/2006/main">
              <a:rPr lang="zh-CN" sz="2200" dirty="0">
                <a:ea typeface="+mn-ea"/>
                <a:cs typeface="+mn-cs"/>
              </a:rPr>
              <a:t>对（相同等级的两张牌）</a:t>
            </a:r>
          </a:p>
          <a:p>
            <a:pPr xmlns:a="http://schemas.openxmlformats.org/drawingml/2006/main" lvl="1">
              <a:defRPr/>
            </a:pPr>
            <a:r xmlns:a="http://schemas.openxmlformats.org/drawingml/2006/main">
              <a:rPr lang="zh-CN" sz="2200" dirty="0">
                <a:ea typeface="+mn-ea"/>
                <a:cs typeface="+mn-cs"/>
              </a:rPr>
              <a:t>高牌（任何其他手）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91D1B-30B1-5D78-D24D-6E0D1703AD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A3AFC-5188-7CF8-CCAD-FA324661DB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A03B6C-C1F7-4547-ADD1-D413A0DD529F}" type="slidenum">
              <a:rPr lang="en-US" altLang="zh-CN" sz="1200">
                <a:latin typeface="Arial" panose="020B0604020202020204" pitchFamily="34" charset="0"/>
              </a:rPr>
              <a:pPr/>
              <a:t>41</a:t>
            </a:fld>
            <a:endParaRPr lang="en-US" altLang="zh-CN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C30E8F2F-976E-6B6C-C6B7-D414441E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程序：分类扑克手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7388458D-A3E4-7931-9381-4F7B0E415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出于输入目的，等级和花色将是单个字母（大写或小写）：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ea typeface="宋体" panose="02010600030101010101" pitchFamily="2" charset="-122"/>
                <a:cs typeface="Courier New" panose="02070309020205020404" pitchFamily="49" charset="0"/>
              </a:rPr>
              <a:t>排名：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3 4 5 6 7 8 9 tjqka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 xmlns:a="http://schemas.openxmlformats.org/drawingml/2006/main">
              <a:rPr lang="zh-CN" altLang="zh-CN" sz="2200">
                <a:ea typeface="宋体" panose="02010600030101010101" pitchFamily="2" charset="-122"/>
                <a:cs typeface="Courier New" panose="02070309020205020404" pitchFamily="49" charset="0"/>
              </a:rPr>
              <a:t>适合： 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cdhs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如果用户输入非法卡或尝试输入同一张卡两次时要采取的措施：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 sz="2200">
                <a:ea typeface="宋体" panose="02010600030101010101" pitchFamily="2" charset="-122"/>
              </a:rPr>
              <a:t>无视卡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 sz="2200">
                <a:ea typeface="宋体" panose="02010600030101010101" pitchFamily="2" charset="-122"/>
              </a:rPr>
              <a:t>发出错误消息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 sz="2200">
                <a:ea typeface="宋体" panose="02010600030101010101" pitchFamily="2" charset="-122"/>
              </a:rPr>
              <a:t>申请另一张卡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输入数字 0 而不是卡片将导致程序终止。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AB912-A9E3-F16E-4710-1D045DFAC3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B5DE3-F1E7-83FA-97B8-C7CD3B03BC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B86299-6B24-8743-8B6F-609CC8553104}" type="slidenum">
              <a:rPr lang="en-US" altLang="zh-CN" sz="1200">
                <a:latin typeface="Arial" panose="020B0604020202020204" pitchFamily="34" charset="0"/>
              </a:rPr>
              <a:pPr/>
              <a:t>42</a:t>
            </a:fld>
            <a:endParaRPr lang="en-US" altLang="zh-CN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758EB534-58EA-4EF5-F59C-37F0B805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程序：分类扑克手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BFB079CD-2973-0728-25BB-2C8F8D6F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该程序的示例会话：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入卡： </a:t>
            </a:r>
            <a:r xmlns:a="http://schemas.openxmlformats.org/drawingml/2006/main">
              <a:rPr lang="zh-CN" altLang="zh-CN" sz="24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2s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入卡： </a:t>
            </a:r>
            <a:r xmlns:a="http://schemas.openxmlformats.org/drawingml/2006/main">
              <a:rPr lang="zh-CN" altLang="zh-CN" sz="24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5s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入卡： </a:t>
            </a:r>
            <a:r xmlns:a="http://schemas.openxmlformats.org/drawingml/2006/main">
              <a:rPr lang="zh-CN" altLang="zh-CN" sz="24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4s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入卡： </a:t>
            </a:r>
            <a:r xmlns:a="http://schemas.openxmlformats.org/drawingml/2006/main">
              <a:rPr lang="zh-CN" altLang="zh-CN" sz="24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3s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入卡： </a:t>
            </a:r>
            <a:r xmlns:a="http://schemas.openxmlformats.org/drawingml/2006/main">
              <a:rPr lang="zh-CN" altLang="zh-CN" sz="24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6s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直冲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0D9CD-0E91-C627-E7E0-617B552D25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CBB46-3F07-BE53-D455-9A8AA9D855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E3E2F1-D8BB-3544-B938-6A3336579CC3}" type="slidenum">
              <a:rPr lang="en-US" altLang="zh-CN" sz="1200">
                <a:latin typeface="Arial" panose="020B0604020202020204" pitchFamily="34" charset="0"/>
              </a:rPr>
              <a:pPr/>
              <a:t>43</a:t>
            </a:fld>
            <a:endParaRPr lang="en-US" altLang="zh-CN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04E96E47-C5D0-FDB7-65F5-C81E1A7B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程序：分类扑克手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686BD7BD-7466-63FC-3366-C73B70C2D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输入卡片： </a:t>
            </a:r>
            <a:r xmlns:a="http://schemas.openxmlformats.org/drawingml/2006/main">
              <a:rPr lang="zh-CN" altLang="zh-CN" sz="2400" u="sng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8c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输入卡片： </a:t>
            </a:r>
            <a:r xmlns:a="http://schemas.openxmlformats.org/drawingml/2006/main">
              <a:rPr lang="zh-CN" altLang="zh-CN" sz="2400" u="sng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as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输入卡片： </a:t>
            </a:r>
            <a:r xmlns:a="http://schemas.openxmlformats.org/drawingml/2006/main">
              <a:rPr lang="zh-CN" altLang="zh-CN" sz="2400" u="sng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8c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复制卡；忽略。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输入一张卡片： </a:t>
            </a:r>
            <a:r xmlns:a="http://schemas.openxmlformats.org/drawingml/2006/main">
              <a:rPr lang="zh-CN" altLang="zh-CN" sz="2400" u="sng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7c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输入卡片：</a:t>
            </a:r>
            <a:r xmlns:a="http://schemas.openxmlformats.org/drawingml/2006/main">
              <a:rPr lang="zh-CN" altLang="zh-CN" sz="2400" u="sng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广告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入卡： </a:t>
            </a:r>
            <a:r xmlns:a="http://schemas.openxmlformats.org/drawingml/2006/main">
              <a:rPr lang="zh-CN" altLang="zh-CN" sz="2400" u="sng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3h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一对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33F5D-44FE-8CB1-E45F-E88DAEC21A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DD71D-4AB9-C35B-D9BA-E0CC58D214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91D1EF-1749-FF49-9174-03E051969C25}" type="slidenum">
              <a:rPr lang="en-US" altLang="zh-CN" sz="1200">
                <a:latin typeface="Arial" panose="020B0604020202020204" pitchFamily="34" charset="0"/>
              </a:rPr>
              <a:pPr/>
              <a:t>44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01867D15-44B5-A6DA-815A-D8EB4710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程序：分类扑克手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518F550A-50B1-CBE6-4765-3AF4014F8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入卡： </a:t>
            </a:r>
            <a:r xmlns:a="http://schemas.openxmlformats.org/drawingml/2006/main">
              <a:rPr lang="zh-CN" altLang="zh-CN" sz="24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6s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输入一张卡片： </a:t>
            </a:r>
            <a:r xmlns:a="http://schemas.openxmlformats.org/drawingml/2006/main">
              <a:rPr lang="zh-CN" altLang="zh-CN" sz="24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d2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坏卡；忽略。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输入卡片： </a:t>
            </a:r>
            <a:r xmlns:a="http://schemas.openxmlformats.org/drawingml/2006/main">
              <a:rPr lang="zh-CN" altLang="zh-CN" sz="24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2d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输入卡片： </a:t>
            </a:r>
            <a:r xmlns:a="http://schemas.openxmlformats.org/drawingml/2006/main">
              <a:rPr lang="zh-CN" altLang="zh-CN" sz="24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9c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入卡： </a:t>
            </a:r>
            <a:r xmlns:a="http://schemas.openxmlformats.org/drawingml/2006/main">
              <a:rPr lang="zh-CN" altLang="zh-CN" sz="24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4h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输入卡片： </a:t>
            </a:r>
            <a:r xmlns:a="http://schemas.openxmlformats.org/drawingml/2006/main">
              <a:rPr lang="zh-CN" altLang="zh-CN" sz="24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ts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高牌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输入卡片： </a:t>
            </a:r>
            <a:r xmlns:a="http://schemas.openxmlformats.org/drawingml/2006/main">
              <a:rPr lang="zh-CN" altLang="zh-CN" sz="24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0C0EE-15CA-A9A9-A817-66907DCFE1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EB5F2-DAD8-57A8-3EE2-93F4FC11E7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0D05A3-034D-E94A-81B2-ADD328B7A246}" type="slidenum">
              <a:rPr lang="en-US" altLang="zh-CN" sz="1200">
                <a:latin typeface="Arial" panose="020B0604020202020204" pitchFamily="34" charset="0"/>
              </a:rPr>
              <a:pPr/>
              <a:t>45</a:t>
            </a:fld>
            <a:endParaRPr lang="en-US" altLang="zh-CN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958AFC43-2F04-40BB-EA8E-F601FB6E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程序：分类扑克手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1B240-0EBB-ED6C-25B1-9E8A05C2D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该程序具有三个任务：</a:t>
            </a:r>
          </a:p>
          <a:p>
            <a:pPr xmlns:a="http://schemas.openxmlformats.org/drawingml/2006/main" lvl="1">
              <a:defRPr/>
            </a:pPr>
            <a:r xmlns:a="http://schemas.openxmlformats.org/drawingml/2006/main">
              <a:rPr lang="zh-CN" dirty="0">
                <a:ea typeface="+mn-ea"/>
                <a:cs typeface="+mn-cs"/>
              </a:rPr>
              <a:t>读一手五张牌</a:t>
            </a:r>
          </a:p>
          <a:p>
            <a:pPr xmlns:a="http://schemas.openxmlformats.org/drawingml/2006/main" lvl="1">
              <a:defRPr/>
            </a:pPr>
            <a:r xmlns:a="http://schemas.openxmlformats.org/drawingml/2006/main">
              <a:rPr lang="zh-CN" dirty="0">
                <a:ea typeface="+mn-ea"/>
                <a:cs typeface="+mn-cs"/>
              </a:rPr>
              <a:t>分析手牌的对子、顺子等</a:t>
            </a:r>
          </a:p>
          <a:p>
            <a:pPr xmlns:a="http://schemas.openxmlformats.org/drawingml/2006/main" lvl="1">
              <a:defRPr/>
            </a:pPr>
            <a:r xmlns:a="http://schemas.openxmlformats.org/drawingml/2006/main">
              <a:rPr lang="zh-CN" dirty="0">
                <a:ea typeface="+mn-ea"/>
                <a:cs typeface="+mn-cs"/>
              </a:rPr>
              <a:t>打印手的分类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函数</a:t>
            </a:r>
            <a:r xmlns:a="http://schemas.openxmlformats.org/drawingml/2006/main">
              <a:rPr lang="zh-CN" dirty="0" err="1">
                <a:latin typeface="Courier New" pitchFamily="49" charset="0"/>
                <a:cs typeface="Courier New" pitchFamily="49" charset="0"/>
              </a:rPr>
              <a:t>read_cards </a:t>
            </a:r>
            <a:r xmlns:a="http://schemas.openxmlformats.org/drawingml/2006/main">
              <a:rPr lang="zh-CN" dirty="0"/>
              <a:t>、 </a:t>
            </a:r>
            <a:r xmlns:a="http://schemas.openxmlformats.org/drawingml/2006/main">
              <a:rPr lang="zh-CN" dirty="0" err="1">
                <a:latin typeface="Courier New" pitchFamily="49" charset="0"/>
                <a:cs typeface="Courier New" pitchFamily="49" charset="0"/>
              </a:rPr>
              <a:t>analyze_hand</a:t>
            </a:r>
            <a:r xmlns:a="http://schemas.openxmlformats.org/drawingml/2006/main">
              <a:rPr lang="zh-CN" dirty="0"/>
              <a:t>和</a:t>
            </a:r>
            <a:r xmlns:a="http://schemas.openxmlformats.org/drawingml/2006/main">
              <a:rPr lang="zh-CN" dirty="0" err="1">
                <a:latin typeface="Courier New" pitchFamily="49" charset="0"/>
                <a:cs typeface="Courier New" pitchFamily="49" charset="0"/>
              </a:rPr>
              <a:t>print_result</a:t>
            </a:r>
            <a:r xmlns:a="http://schemas.openxmlformats.org/drawingml/2006/main">
              <a:rPr lang="zh-CN" dirty="0"/>
              <a:t>将执行这些任务。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 dirty="0">
                <a:latin typeface="Courier New" pitchFamily="49" charset="0"/>
                <a:cs typeface="Courier New" pitchFamily="49" charset="0"/>
              </a:rPr>
              <a:t>main</a:t>
            </a:r>
            <a:r xmlns:a="http://schemas.openxmlformats.org/drawingml/2006/main">
              <a:rPr lang="zh-CN" dirty="0"/>
              <a:t>除了在无限循环中调用这些函数之外什么也不做。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E8745-6C7A-F8A7-FE2D-491EC67A9F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2E36A-9720-D08F-90D4-587AFBC44C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85C59F-9CBB-E449-A80D-E0CA8B7FDBA3}" type="slidenum">
              <a:rPr lang="en-US" altLang="zh-CN" sz="1200">
                <a:latin typeface="Arial" panose="020B0604020202020204" pitchFamily="34" charset="0"/>
              </a:rPr>
              <a:pPr/>
              <a:t>46</a:t>
            </a:fld>
            <a:endParaRPr lang="en-US" altLang="zh-CN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7A267CDA-4629-C42E-A945-4BE43246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程序：分类扑克手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FA8F6B53-8027-7D4C-631D-47108C1E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这些函数需要共享大量信息，因此我们将让它们通过外部变量进行通信。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read_cards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会将有关手的信息存储到几个外部变量中。</a:t>
            </a:r>
          </a:p>
          <a:p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analyze_hand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将检查这些变量，将其发现存储到其他外部变量中，以供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print_result 使用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EDBB5-4689-10FC-EFFF-501F8FE68B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75CB2-FFC4-D5F3-F244-7C12A80565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25E7F4-1DAC-6849-8408-8C0A3F40A39D}" type="slidenum">
              <a:rPr lang="en-US" altLang="zh-CN" sz="1200">
                <a:latin typeface="Arial" panose="020B0604020202020204" pitchFamily="34" charset="0"/>
              </a:rPr>
              <a:pPr/>
              <a:t>47</a:t>
            </a:fld>
            <a:endParaRPr lang="en-US" altLang="zh-CN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99FC76CF-A051-9006-E5DE-849D5204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程序：分类扑克手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D2C4E65A-84EF-7994-A1E8-825FF17E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800600"/>
          </a:xfrm>
        </p:spPr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节目大纲：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2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#include 指令放在这里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#define 指令放在这里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外部变量的声明放在这里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原型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无效读卡（无效）；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无效分析手（无效）；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无效打印结果（无效）；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DE9B9-2B79-F00C-8D1B-A22AB8400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F1965-DB60-4FB6-191E-BBBE54825B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560DEA-C24D-C347-93C3-813A59C58142}" type="slidenum">
              <a:rPr lang="en-US" altLang="zh-CN" sz="1200">
                <a:latin typeface="Arial" panose="020B0604020202020204" pitchFamily="34" charset="0"/>
              </a:rPr>
              <a:pPr/>
              <a:t>48</a:t>
            </a:fld>
            <a:endParaRPr lang="en-US" altLang="zh-CN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5423209B-ED55-A99D-C21F-A0D6047B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程序：分类扑克手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78C9F319-1F3B-E6CE-E68C-178E6E736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800600"/>
          </a:xfrm>
        </p:spPr>
        <p:txBody>
          <a:bodyPr/>
          <a:lstStyle/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 *********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main：调用 read_cards、analyze_hand 和 print_result *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反复。 *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****************************************************** ********/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诠释主要（无效）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为了 （;;） {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读卡（）；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分析手（）；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打印结果（）；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 *********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read_cards：将卡片读入外部变量； *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*检查坏卡和重复卡。 *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****************************************************** ********/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无效读卡（无效）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F95E4-72B1-559B-FCC4-F97EA3922D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9486B-B83D-DC1D-48D7-04E275996A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7F9888-0E3E-AC44-8870-FEC060E94DF9}" type="slidenum">
              <a:rPr lang="en-US" altLang="zh-CN" sz="1200">
                <a:latin typeface="Arial" panose="020B0604020202020204" pitchFamily="34" charset="0"/>
              </a:rPr>
              <a:pPr/>
              <a:t>49</a:t>
            </a:fld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550FE4C-FB38-A2EF-A5F6-E37FAC05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静态局部变量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104F1E88-04B2-EA0A-6E78-04C091D4E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 sz="2500">
                <a:ea typeface="宋体" panose="02010600030101010101" pitchFamily="2" charset="-122"/>
              </a:rPr>
              <a:t>包含</a:t>
            </a:r>
            <a:r xmlns:a="http://schemas.openxmlformats.org/drawingml/2006/main">
              <a:rPr lang="zh-CN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static</a:t>
            </a:r>
            <a:r xmlns:a="http://schemas.openxmlformats.org/drawingml/2006/main">
              <a:rPr lang="zh-CN" altLang="zh-CN" sz="2500">
                <a:ea typeface="宋体" panose="02010600030101010101" pitchFamily="2" charset="-122"/>
              </a:rPr>
              <a:t>会导致它具有</a:t>
            </a:r>
            <a:r xmlns:a="http://schemas.openxmlformats.org/drawingml/2006/main">
              <a:rPr lang="zh-CN" altLang="zh-CN" sz="2500" b="1" i="1">
                <a:ea typeface="宋体" panose="02010600030101010101" pitchFamily="2" charset="-122"/>
              </a:rPr>
              <a:t>静态存储持续时间。</a:t>
            </a:r>
          </a:p>
          <a:p>
            <a:r xmlns:a="http://schemas.openxmlformats.org/drawingml/2006/main">
              <a:rPr lang="zh-CN" altLang="zh-CN" sz="2500">
                <a:ea typeface="宋体" panose="02010600030101010101" pitchFamily="2" charset="-122"/>
              </a:rPr>
              <a:t>具有静态存储持续时间的变量具有永久存储位置，因此它在整个程序执行过程中保持其值。</a:t>
            </a:r>
          </a:p>
          <a:p>
            <a:r xmlns:a="http://schemas.openxmlformats.org/drawingml/2006/main">
              <a:rPr lang="zh-CN" altLang="zh-CN" sz="2500">
                <a:ea typeface="宋体" panose="02010600030101010101" pitchFamily="2" charset="-122"/>
              </a:rPr>
              <a:t>例子：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100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无效 f(无效)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静态整数我； /* 静态局部变量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r xmlns:a="http://schemas.openxmlformats.org/drawingml/2006/main">
              <a:rPr lang="zh-CN" altLang="zh-CN" sz="2500">
                <a:ea typeface="宋体" panose="02010600030101010101" pitchFamily="2" charset="-122"/>
              </a:rPr>
              <a:t>静态局部变量仍然具有块作用域，因此它对其他函数不可见。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13368-2419-C101-F165-B36D781DE9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94571-B656-51BF-1391-9F4A1EC43A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495032-4DC9-8340-9484-BA12701468C1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7A01C07A-49F1-62D0-AC89-2515B22D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程序：分类扑克手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CBDD32D9-8466-7BE4-1DCF-B4A8CC637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800600"/>
          </a:xfrm>
        </p:spPr>
        <p:txBody>
          <a:bodyPr/>
          <a:lstStyle/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 *********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analyze_hand: 判断手牌是否包含*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顺子，同花，四样，*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和/或三种类型的；确定 *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对数；将结果存储到 *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外部变量。 *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****************************************************** ********/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无效分析手（无效）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 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 *********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print_result: 通知用户结果，使用 *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由 * 设置的外部变量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分析手。 *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****************************************************** ********/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无效打印结果（无效）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…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r xmlns:a="http://schemas.openxmlformats.org/drawingml/2006/main">
              <a:rPr lang="zh-CN" altLang="zh-CN" sz="1800">
                <a:ea typeface="宋体" panose="02010600030101010101" pitchFamily="2" charset="-122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4CDF1-E51F-98D9-79F6-035A4CF471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F4926-7D3C-2F9B-9830-4A5A83421A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1A8B94-4669-3343-91E8-A2659DE02E13}" type="slidenum">
              <a:rPr lang="en-US" altLang="zh-CN" sz="1200">
                <a:latin typeface="Arial" panose="020B0604020202020204" pitchFamily="34" charset="0"/>
              </a:rPr>
              <a:pPr/>
              <a:t>50</a:t>
            </a:fld>
            <a:endParaRPr lang="en-US" altLang="zh-CN"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952C590A-48ED-C10F-92CA-B83D02DB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程序：分类扑克手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BD9E82A5-223C-7C1D-4A68-DFD106DD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我们应该如何表示手牌？</a:t>
            </a:r>
          </a:p>
          <a:p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analyze_hand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需要知道每个等级和每个花色中有多少张牌。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这表明我们使用两个数组， 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num_in_rank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num_in_suit </a:t>
            </a:r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num_in_rank[r]</a:t>
            </a:r>
            <a:r xmlns:a="http://schemas.openxmlformats.org/drawingml/2006/main">
              <a:rPr lang="zh-CN" altLang="zh-CN" sz="2200">
                <a:ea typeface="宋体" panose="02010600030101010101" pitchFamily="2" charset="-122"/>
              </a:rPr>
              <a:t>将是等级为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r的卡片数量</a:t>
            </a:r>
            <a:r xmlns:a="http://schemas.openxmlformats.org/drawingml/2006/main">
              <a:rPr lang="zh-CN" altLang="zh-CN" sz="2200">
                <a:ea typeface="宋体" panose="02010600030101010101" pitchFamily="2" charset="-122"/>
              </a:rPr>
              <a:t>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num_in_suit[s]</a:t>
            </a:r>
            <a:r xmlns:a="http://schemas.openxmlformats.org/drawingml/2006/main">
              <a:rPr lang="zh-CN" altLang="zh-CN" sz="2200">
                <a:ea typeface="宋体" panose="02010600030101010101" pitchFamily="2" charset="-122"/>
              </a:rPr>
              <a:t>将是花色为</a:t>
            </a:r>
            <a:r xmlns:a="http://schemas.openxmlformats.org/drawingml/2006/main">
              <a:rPr lang="zh-CN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s的牌的数量</a:t>
            </a:r>
            <a:r xmlns:a="http://schemas.openxmlformats.org/drawingml/2006/main">
              <a:rPr lang="zh-CN" altLang="zh-CN" sz="2200">
                <a:ea typeface="宋体" panose="02010600030101010101" pitchFamily="2" charset="-122"/>
              </a:rPr>
              <a:t>。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我们将排名编码为 0 到 12 之间的数字。</a:t>
            </a:r>
          </a:p>
          <a:p>
            <a:r xmlns:a="http://schemas.openxmlformats.org/drawingml/2006/main">
              <a:rPr lang="zh-CN" altLang="zh-CN" sz="2600">
                <a:ea typeface="宋体" panose="02010600030101010101" pitchFamily="2" charset="-122"/>
              </a:rPr>
              <a:t>花色将是 0 到 3 之间的数字。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3CE52-D553-427F-54B1-867173625F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FF61A-3B15-DF3E-1497-9DBAF1C2C3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7AC89D-B575-2348-9137-9C13D071603F}" type="slidenum">
              <a:rPr lang="en-US" altLang="zh-CN" sz="1200">
                <a:latin typeface="Arial" panose="020B0604020202020204" pitchFamily="34" charset="0"/>
              </a:rPr>
              <a:pPr/>
              <a:t>51</a:t>
            </a:fld>
            <a:endParaRPr lang="en-US" altLang="zh-CN"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2DF08F44-9975-9442-A507-7AB3DBF7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程序：分类扑克手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B4679051-2A11-7485-14F9-83D8BC2A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我们还需要第三个数组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card_exists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，以便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read_cards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可以检测到重复的卡片。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每次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read_cards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读取点数为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且花色为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s的牌时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，它都会检查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card_exists[r][s]的值是否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为真。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如果是这样，则该卡先前已输入。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如果不是， 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read_cards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将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true分配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给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card_exists[r][s] 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36B51-DB2B-7BB7-20E2-62B25D9AFD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3C4C7-6D6D-7F51-11BD-942D3B0910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58A8ED-8E80-9848-B84F-20AE7F0AEAFE}" type="slidenum">
              <a:rPr lang="en-US" altLang="zh-CN" sz="1200">
                <a:latin typeface="Arial" panose="020B0604020202020204" pitchFamily="34" charset="0"/>
              </a:rPr>
              <a:pPr/>
              <a:t>52</a:t>
            </a:fld>
            <a:endParaRPr lang="en-US" altLang="zh-CN"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2DB4495F-B88D-E5CF-CCDB-8AA31133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程序：分类扑克手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2BE55D5E-99CC-4706-DDB6-E0AC1F0B5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read_cards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函数和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analyze_hand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函数都需要访问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num_in_rank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num_in_suit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数组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，因此它们是外部变量。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card_exists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数组仅由 read_cards 使用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 xmlns:a="http://schemas.openxmlformats.org/drawingml/2006/main">
              <a:rPr lang="zh-CN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因此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它可以是该函数的本地。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通常，仅在必要时才应将变量设置为外部变量。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7D1C4-37C6-84F4-8120-5963B9CE95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2F1CA-E736-184A-F2D2-55169D6E1A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7253EC-3FB2-D34B-9F71-FEC81701EE38}" type="slidenum">
              <a:rPr lang="en-US" altLang="zh-CN" sz="1200">
                <a:latin typeface="Arial" panose="020B0604020202020204" pitchFamily="34" charset="0"/>
              </a:rPr>
              <a:pPr/>
              <a:t>53</a:t>
            </a:fld>
            <a:endParaRPr lang="en-US" altLang="zh-CN"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C4FF847E-880F-2740-C112-316546A81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562600"/>
          </a:xfrm>
        </p:spPr>
        <p:txBody>
          <a:bodyPr/>
          <a:lstStyle/>
          <a:p>
            <a:pPr xmlns:a="http://schemas.openxmlformats.org/drawingml/2006/main" algn="ctr">
              <a:spcBef>
                <a:spcPts val="600"/>
              </a:spcBef>
              <a:buFontTx/>
              <a:buNone/>
            </a:pPr>
            <a:r xmlns:a="http://schemas.openxmlformats.org/drawingml/2006/main">
              <a:rPr lang="zh-CN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扑克.c</a:t>
            </a:r>
          </a:p>
          <a:p>
            <a:pPr xmlns:a="http://schemas.openxmlformats.org/drawingml/2006/main">
              <a:spcBef>
                <a:spcPts val="200"/>
              </a:spcBef>
              <a:buFontTx/>
              <a:buNone/>
            </a:pPr>
            <a:r xmlns:a="http://schemas.openxmlformats.org/drawingml/2006/main">
              <a:rPr lang="zh-CN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分类一手牌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&lt;stdbool.h&gt; /* 仅限 C99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&lt;stdlib.h&gt;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NUM_RANKS 13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NUM_SUITS 4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NUM_CARDS 5 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外部变量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num_in_rank[NUM_RANKS]；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num_in_suit[NUM_SUITS];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 顺子，同花顺，四，三；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整数对； /* 可以是 0、1 或 2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43B93-BD0B-1CDD-6EAE-75DFF31AE8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69F64-983D-5167-3A9F-93AAEDE21E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0DEBA3-0CB1-6540-A2CB-0C2040852DAB}" type="slidenum">
              <a:rPr lang="en-US" altLang="zh-CN" sz="1200">
                <a:latin typeface="Arial" panose="020B0604020202020204" pitchFamily="34" charset="0"/>
              </a:rPr>
              <a:pPr/>
              <a:t>54</a:t>
            </a:fld>
            <a:endParaRPr lang="en-US" altLang="zh-CN"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09448FAA-EF64-AF95-92F3-3BCD25C5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原型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无效读卡（无效）；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无效分析手（无效）；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无效打印结果（无效）；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 *********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main：调用 read_cards、analyze_hand 和 print_result 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反复。 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****************************************************** ********/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诠释主要（无效）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为了 （;;） 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读卡（）；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分析手（）；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打印结果（）；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512A3-6368-AEF0-0A11-78BF0BF09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F399B-E933-2547-D296-F4360A16D0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8C8299-4DE3-C046-85F1-EE7AAF5BE449}" type="slidenum">
              <a:rPr lang="en-US" altLang="zh-CN" sz="1200">
                <a:latin typeface="Arial" panose="020B0604020202020204" pitchFamily="34" charset="0"/>
              </a:rPr>
              <a:pPr/>
              <a:t>55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F467A1CA-E4E2-BD08-E12D-F534FAF26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 *********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read_cards: 将卡片读入外部 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变量 num_in_rank 和 num_in_suit； 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*检查坏卡和重复卡。 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****************************************************** ********/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无效读卡（无效）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 card_exists[NUM_RANKS][NUM_SUITS];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 ch，rank_ch，suit_ch；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等级，西装；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布尔坏卡；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card_read = 0;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 (rank = 0; rank &lt; NUM_RANKS; rank++) 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num_in_rank[rank] = 0;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对于（西装 = 0；西装 &lt; NUM_SUITS；西装++）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card_exists[rank][suit] = false;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对于（西装 = 0；西装 &lt; NUM_SUITS；西装++）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num_in_suit[西装] = 0;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C1507-B411-0B69-EFEC-219435FFEA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B3CF8-6AB8-C926-28CA-6B9D6E6680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F13CB6-179F-A94F-B2E6-88744BE506D5}" type="slidenum">
              <a:rPr lang="en-US" altLang="zh-CN" sz="1200">
                <a:latin typeface="Arial" panose="020B0604020202020204" pitchFamily="34" charset="0"/>
              </a:rPr>
              <a:pPr/>
              <a:t>56</a:t>
            </a:fld>
            <a:endParaRPr lang="en-US" altLang="zh-CN"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CF1FD6A3-1BA3-DBB9-BCD7-C30B7D481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 xmlns:a="http://schemas.openxmlformats.org/drawingml/2006/main">
              <a:lnSpc>
                <a:spcPct val="80000"/>
              </a:lnSpc>
              <a:spcBef>
                <a:spcPts val="3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而（cards_read &lt; NUM_CARDS）{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3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坏卡=假；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6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printf("请输入一张卡片：");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6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rank_ch = getchar();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3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开关（rank_ch）{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3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案例“0”：退出（EXIT_SUCCESS）；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3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案例'2'：排名= 0；休息;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3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案例“3”：排名 = 1；休息;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3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案例“4”：排名 = 2；休息;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3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案例'5'：排名= 3；休息;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3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案例“6”：排名 = 4；休息;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3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案例“7”：排名 = 5；休息;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3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案例'8'：排名= 6；休息;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3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案例'9'：排名= 7；休息;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3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案例't'：案例'T'：排名= 8；休息;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3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案例'j'：案例'J'：排名= 9；休息;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3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案例'q'：案例'Q'：排名= 10；休息;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3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案例'k'：案例'K'：排名= 11；休息;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3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案例'a'：案例'A'：排名= 12；休息;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3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默认值：bad_card = true；</a:t>
            </a:r>
          </a:p>
          <a:p>
            <a:pPr xmlns:a="http://schemas.openxmlformats.org/drawingml/2006/main">
              <a:lnSpc>
                <a:spcPct val="6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F0C64-FAE2-06A6-C971-233777C645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17E8F-85AB-FC89-28E6-BB259B1912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3B77E6-5A0A-894C-AF9F-5AB9E46457AC}" type="slidenum">
              <a:rPr lang="en-US" altLang="zh-CN" sz="1200">
                <a:latin typeface="Arial" panose="020B0604020202020204" pitchFamily="34" charset="0"/>
              </a:rPr>
              <a:pPr/>
              <a:t>57</a:t>
            </a:fld>
            <a:endParaRPr lang="en-US" altLang="zh-CN"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5E8F3D50-4655-D127-1077-51FE8D602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suit_ch = getchar();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开关（suit_ch）{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案例'c'：案例'C'：西装= 0；休息;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案例'd'：案例'D'：西装= 1；休息;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案例'h'：案例'H'：西装= 2；休息;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案例's'：案例'S'：西装= 3；休息;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默认值：bad_card = true；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而 ((ch = getchar()) != '\n')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(ch != ' ') bad_card = true;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如果（坏卡）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printf("坏卡；忽略。\n");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 if (card_exists[rank][suit])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printf("重复卡；忽略。\n");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别的 {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num_in_rank[排名]++；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num_in_suit[西装]++;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card_exists[rank][suit] = true;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卡片阅读++；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lnSpc>
                <a:spcPct val="7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CE713-2768-F4CE-C944-21E8C64290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3F834-42C1-D589-D020-E9F2F6D797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18039C-C5FE-F94B-8E3B-F33292F51CE1}" type="slidenum">
              <a:rPr lang="en-US" altLang="zh-CN" sz="1200">
                <a:latin typeface="Arial" panose="020B0604020202020204" pitchFamily="34" charset="0"/>
              </a:rPr>
              <a:pPr/>
              <a:t>58</a:t>
            </a:fld>
            <a:endParaRPr lang="en-US" altLang="zh-CN"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67CEE071-CD49-C34D-AA75-E5255E57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 *********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analyze_hand: 判断手牌是否包含*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顺子，同花，四样，*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和/或三种类型的；确定 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对数；将结果存储到 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外部变量顺、平、*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四、三、双。 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****************************************************** ********/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无效分析手（无效）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num_consec = 0;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等级，西装；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直=假；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冲洗=假；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四=假；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三=假；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 = 0;</a:t>
            </a:r>
            <a:r xmlns:a="http://schemas.openxmlformats.org/drawingml/2006/main">
              <a:rPr lang="zh-CN" altLang="zh-CN" sz="1800">
                <a:ea typeface="宋体" panose="02010600030101010101" pitchFamily="2" charset="-122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C9A97-A8A3-78F9-3A9C-D4B57C2F9B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AA40C-FDD5-0E7E-73CE-52F077DE85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8A7E34-E066-4644-8942-DC4CF1BF15D9}" type="slidenum">
              <a:rPr lang="en-US" altLang="zh-CN" sz="1200">
                <a:latin typeface="Arial" panose="020B0604020202020204" pitchFamily="34" charset="0"/>
              </a:rPr>
              <a:pPr/>
              <a:t>59</a:t>
            </a:fld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C8AF1D4-5F5C-149C-B1D3-14CCE40E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参数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A36AED99-E67D-EEA2-6C25-58109DE4A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参数与局部变量具有相同的属性——自动存储持续时间和块范围。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每个参数在调用函数时自动初始化（通过分配相应参数的值）。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C1275-9D85-CF6B-F89A-4E21E4F44F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93AB5-DF2D-3585-91E9-62970A85A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401839-72B4-5445-BCBF-74947E07C650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2872DEED-9B9A-D782-9438-B352C09FB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检查是否刷新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对于（西装 = 0；西装 &lt; NUM_SUITS；西装++）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(num_in_suit[suit] == NUM_CARDS)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冲洗=真；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直接检查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排名 = 0;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而（num_in_rank[rank] == 0）rank++；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 (; rank &lt; NUM_RANKS &amp;&amp; num_in_rank[rank] &gt; 0; rank++)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num_consec++;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如果（num_consec == NUM_CARDS）{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直=真；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检查 4-of-a-kind、3-of-a-kind 和 pair 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 (rank = 0; rank &lt; NUM_RANKS; rank++) 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(num_in_rank[rank] == 4) 四 = true;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(num_in_rank[rank] == 3) 三 = true;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(num_in_rank[rank] == 2) 对++;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xmlns:a="http://schemas.openxmlformats.org/drawingml/2006/main">
              <a:buFontTx/>
              <a:buNone/>
            </a:pPr>
            <a:r xmlns:a="http://schemas.openxmlformats.org/drawingml/2006/main">
              <a:rPr lang="zh-CN" altLang="zh-CN" sz="1000">
                <a:ea typeface="宋体" panose="02010600030101010101" pitchFamily="2" charset="-122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5B5C6-2F93-8D4C-C8FA-72A5D7661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BBAF9-DBB1-A020-1BA4-B6EB622829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73A83A-1CBE-F840-99D4-C42193189657}" type="slidenum">
              <a:rPr lang="en-US" altLang="zh-CN" sz="1200">
                <a:latin typeface="Arial" panose="020B0604020202020204" pitchFamily="34" charset="0"/>
              </a:rPr>
              <a:pPr/>
              <a:t>60</a:t>
            </a:fld>
            <a:endParaRPr lang="en-US" altLang="zh-CN"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2">
            <a:extLst>
              <a:ext uri="{FF2B5EF4-FFF2-40B4-BE49-F238E27FC236}">
                <a16:creationId xmlns:a16="http://schemas.microsoft.com/office/drawing/2014/main" id="{3056AA8B-C1B1-0609-BCE2-A5E1E9238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 *********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print_result：打印手的分类，*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基于外部的值 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*变量顺子，同花顺，四，三，*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和对。 *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****************************************************** ********/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无效打印结果（无效）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(直接 &amp;&amp; 冲洗) printf("直接冲洗");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 if (four) printf("Four of a kind");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否则如果（三个 &amp;&amp;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对 == 1) printf("满屋");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否则 if (flush) printf("Flush");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 if (straight) printf("Straight");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 if (three) printf("三种类型");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 if (pairs == 2) printf("两对");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否则 if (pairs == 1) printf("Pair");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ts val="40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 printf("高牌");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printf("\n\n");</a:t>
            </a:r>
          </a:p>
          <a:p>
            <a:pPr xmlns:a="http://schemas.openxmlformats.org/drawingml/2006/main">
              <a:lnSpc>
                <a:spcPct val="80000"/>
              </a:lnSpc>
              <a:spcBef>
                <a:spcPct val="0"/>
              </a:spcBef>
              <a:buFontTx/>
              <a:buNone/>
            </a:pPr>
            <a:r xmlns:a="http://schemas.openxmlformats.org/drawingml/2006/main">
              <a:rPr lang="zh-CN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88560-E145-7341-8691-21D835317A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AF522-E94E-5D01-C61C-245DEB56E7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6580CA-13E7-6149-9E97-2BD22D089F34}" type="slidenum">
              <a:rPr lang="en-US" altLang="zh-CN" sz="1200">
                <a:latin typeface="Arial" panose="020B0604020202020204" pitchFamily="34" charset="0"/>
              </a:rPr>
              <a:pPr/>
              <a:t>61</a:t>
            </a:fld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F76D2965-812F-27FC-2AFA-BE871B24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外部变量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507EEE2-538B-E7F4-E690-A9AFDF7E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传递参数是将信息传递给函数的一种方式。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函数还可以通过</a:t>
            </a:r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外部变量进行通信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——在任何函数体之外声明的变量。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外部变量有时也称为</a:t>
            </a:r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全局变量。</a:t>
            </a:r>
            <a:endParaRPr xmlns:a="http://schemas.openxmlformats.org/drawingml/2006/main"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7AC4C-DD06-207E-E935-7FD489FFA9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7F5E7-68EF-2F42-E5F0-A10A20FCDB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AF0CA8-A0EB-1641-840D-A1B68EE6AEF7}" type="slidenum">
              <a:rPr lang="en-US" altLang="zh-CN" sz="1200">
                <a:latin typeface="Arial" panose="020B0604020202020204" pitchFamily="34" charset="0"/>
              </a:rPr>
              <a:pPr/>
              <a:t>7</a:t>
            </a:fld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428F8A8C-E03D-6EED-E0C2-5B8FE721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外部变量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5A224-57CF-E07D-B822-26DB67DC8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外部变量的属性：</a:t>
            </a:r>
          </a:p>
          <a:p>
            <a:pPr xmlns:a="http://schemas.openxmlformats.org/drawingml/2006/main" lvl="1">
              <a:defRPr/>
            </a:pPr>
            <a:r xmlns:a="http://schemas.openxmlformats.org/drawingml/2006/main">
              <a:rPr lang="zh-CN" dirty="0">
                <a:ea typeface="+mn-ea"/>
                <a:cs typeface="+mn-cs"/>
              </a:rPr>
              <a:t>静态存储时间</a:t>
            </a:r>
          </a:p>
          <a:p>
            <a:pPr xmlns:a="http://schemas.openxmlformats.org/drawingml/2006/main" lvl="1">
              <a:defRPr/>
            </a:pPr>
            <a:r xmlns:a="http://schemas.openxmlformats.org/drawingml/2006/main">
              <a:rPr lang="zh-CN" dirty="0">
                <a:ea typeface="+mn-ea"/>
                <a:cs typeface="+mn-cs"/>
              </a:rPr>
              <a:t>文件范围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 dirty="0"/>
              <a:t>具有</a:t>
            </a:r>
            <a:r xmlns:a="http://schemas.openxmlformats.org/drawingml/2006/main">
              <a:rPr lang="zh-CN" b="1" i="1" dirty="0"/>
              <a:t>文件范围</a:t>
            </a:r>
            <a:r xmlns:a="http://schemas.openxmlformats.org/drawingml/2006/main">
              <a:rPr lang="zh-CN" dirty="0"/>
              <a:t>意味着外部变量从其声明点到封闭文件的末尾都是可见的。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0AAD9-78CB-1901-953E-222B3B166C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92D7E-907D-4E8B-6F5A-1FDBBAB62A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ACE0A6-81F5-8244-B581-1EAEADC2D434}" type="slidenum">
              <a:rPr lang="en-US" altLang="zh-CN" sz="1200">
                <a:latin typeface="Arial" panose="020B0604020202020204" pitchFamily="34" charset="0"/>
              </a:rPr>
              <a:pPr/>
              <a:t>8</a:t>
            </a:fld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2FCB949C-D25D-45B1-D72B-D9CA757F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示例：使用外部变量</a:t>
            </a:r>
            <a:br xmlns:a="http://schemas.openxmlformats.org/drawingml/2006/main">
              <a:rPr lang="en-US" altLang="zh-CN">
                <a:ea typeface="宋体" panose="02010600030101010101" pitchFamily="2" charset="-122"/>
              </a:rPr>
            </a:b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实现堆栈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DBC6EC0C-3CBC-A0C4-892F-4E4D236F2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为了说明如何使用外部变量，让我们看一下称为</a:t>
            </a:r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堆栈的数据结构。</a:t>
            </a:r>
            <a:endParaRPr xmlns:a="http://schemas.openxmlformats.org/drawingml/2006/main" lang="en-US" altLang="zh-CN">
              <a:ea typeface="宋体" panose="02010600030101010101" pitchFamily="2" charset="-122"/>
            </a:endParaRP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堆栈和数组一样，可以存储多个相同类型的数据项。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堆栈上的操作是有限的：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推送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一个项目（将其添加到一端——“堆栈顶部”）</a:t>
            </a:r>
          </a:p>
          <a:p>
            <a:pPr xmlns:a="http://schemas.openxmlformats.org/drawingml/2006/main" lvl="1"/>
            <a:r xmlns:a="http://schemas.openxmlformats.org/drawingml/2006/main">
              <a:rPr lang="zh-CN" altLang="zh-CN" b="1" i="1">
                <a:ea typeface="宋体" panose="02010600030101010101" pitchFamily="2" charset="-122"/>
              </a:rPr>
              <a:t>弹出</a:t>
            </a:r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一个项目（从同一端删除它）</a:t>
            </a:r>
          </a:p>
          <a:p>
            <a:r xmlns:a="http://schemas.openxmlformats.org/drawingml/2006/main">
              <a:rPr lang="zh-CN" altLang="zh-CN">
                <a:ea typeface="宋体" panose="02010600030101010101" pitchFamily="2" charset="-122"/>
              </a:rPr>
              <a:t>禁止检查或修改不在堆栈顶部的项目。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2DFF6-301E-9C32-4369-48C7D9BA2C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 © 2008 WW 诺顿公司。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zh-CN"/>
              <a:t>版权所有。</a:t>
            </a:r>
            <a:endParaRPr xmlns:a="http://schemas.openxmlformats.org/drawingml/2006/main"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557EE-826B-D303-4281-2775B5672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81258B-0C3C-4149-BF3F-654BB2A76373}" type="slidenum">
              <a:rPr lang="en-US" altLang="zh-CN" sz="1200">
                <a:latin typeface="Arial" panose="020B0604020202020204" pitchFamily="34" charset="0"/>
              </a:rPr>
              <a:pPr/>
              <a:t>9</a:t>
            </a:fld>
            <a:endParaRPr lang="en-US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2274</TotalTime>
  <Words>6381</Words>
  <Application>Microsoft Macintosh PowerPoint</Application>
  <PresentationFormat>全屏显示(4:3)</PresentationFormat>
  <Paragraphs>871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5" baseType="lpstr">
      <vt:lpstr>Times New Roman</vt:lpstr>
      <vt:lpstr>Arial</vt:lpstr>
      <vt:lpstr>Courier New</vt:lpstr>
      <vt:lpstr>tm2</vt:lpstr>
      <vt:lpstr>Chapter 10</vt:lpstr>
      <vt:lpstr>Local Variables</vt:lpstr>
      <vt:lpstr>Local Variables</vt:lpstr>
      <vt:lpstr>Local Variables</vt:lpstr>
      <vt:lpstr>Static Local Variables</vt:lpstr>
      <vt:lpstr>Parameters</vt:lpstr>
      <vt:lpstr>External Variables</vt:lpstr>
      <vt:lpstr>External Variables</vt:lpstr>
      <vt:lpstr>Example: Using External Variables to Implement a Stack</vt:lpstr>
      <vt:lpstr>Example: Using External Variables to Implement a Stack</vt:lpstr>
      <vt:lpstr>Example: Using External Variables to Implement a Stack</vt:lpstr>
      <vt:lpstr>Example: Using External Variables to Implement a Stack</vt:lpstr>
      <vt:lpstr>Example: Using External Variables to Implement a Stack</vt:lpstr>
      <vt:lpstr>Pros and Cons of External Variables</vt:lpstr>
      <vt:lpstr>Pros and Cons of External Variables</vt:lpstr>
      <vt:lpstr>Pros and Cons of External Variables</vt:lpstr>
      <vt:lpstr>Pros and Cons of External Variables</vt:lpstr>
      <vt:lpstr>Program: Guessing a Number</vt:lpstr>
      <vt:lpstr>Program: Guessing a Number</vt:lpstr>
      <vt:lpstr>PowerPoint 演示文稿</vt:lpstr>
      <vt:lpstr>PowerPoint 演示文稿</vt:lpstr>
      <vt:lpstr>PowerPoint 演示文稿</vt:lpstr>
      <vt:lpstr>PowerPoint 演示文稿</vt:lpstr>
      <vt:lpstr>Program: Guessing a Number</vt:lpstr>
      <vt:lpstr>PowerPoint 演示文稿</vt:lpstr>
      <vt:lpstr>PowerPoint 演示文稿</vt:lpstr>
      <vt:lpstr>PowerPoint 演示文稿</vt:lpstr>
      <vt:lpstr>PowerPoint 演示文稿</vt:lpstr>
      <vt:lpstr>Blocks</vt:lpstr>
      <vt:lpstr>Blocks</vt:lpstr>
      <vt:lpstr>Blocks</vt:lpstr>
      <vt:lpstr>Blocks</vt:lpstr>
      <vt:lpstr>Scope</vt:lpstr>
      <vt:lpstr>Scope</vt:lpstr>
      <vt:lpstr>PowerPoint 演示文稿</vt:lpstr>
      <vt:lpstr>Organizing a C Program</vt:lpstr>
      <vt:lpstr>Organizing a C Program</vt:lpstr>
      <vt:lpstr>Organizing a C Program</vt:lpstr>
      <vt:lpstr>Organizing a C Program</vt:lpstr>
      <vt:lpstr>Program: Classifying a Poker Hand</vt:lpstr>
      <vt:lpstr>Program: Classifying a Poker Hand</vt:lpstr>
      <vt:lpstr>Program: Classifying a Poker Hand</vt:lpstr>
      <vt:lpstr>Program: Classifying a Poker Hand</vt:lpstr>
      <vt:lpstr>Program: Classifying a Poker Hand</vt:lpstr>
      <vt:lpstr>Program: Classifying a Poker Hand</vt:lpstr>
      <vt:lpstr>Program: Classifying a Poker Hand</vt:lpstr>
      <vt:lpstr>Program: Classifying a Poker Hand</vt:lpstr>
      <vt:lpstr>Program: Classifying a Poker Hand</vt:lpstr>
      <vt:lpstr>Program: Classifying a Poker Hand</vt:lpstr>
      <vt:lpstr>Program: Classifying a Poker Hand</vt:lpstr>
      <vt:lpstr>Program: Classifying a Poker Hand</vt:lpstr>
      <vt:lpstr>Program: Classifying a Poker Hand</vt:lpstr>
      <vt:lpstr>Program: Classifying a Poker Hand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Yibiao Yang</cp:lastModifiedBy>
  <cp:revision>747</cp:revision>
  <cp:lastPrinted>1999-11-08T20:52:53Z</cp:lastPrinted>
  <dcterms:created xsi:type="dcterms:W3CDTF">1999-08-24T18:39:05Z</dcterms:created>
  <dcterms:modified xsi:type="dcterms:W3CDTF">2022-09-26T10:50:04Z</dcterms:modified>
</cp:coreProperties>
</file>