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C3D9D5-764C-4ADF-8D46-FF46E6E4BABA}">
          <p14:sldIdLst>
            <p14:sldId id="256"/>
            <p14:sldId id="257"/>
            <p14:sldId id="258"/>
            <p14:sldId id="260"/>
            <p14:sldId id="261"/>
            <p14:sldId id="263"/>
            <p14:sldId id="264"/>
            <p14:sldId id="266"/>
            <p14:sldId id="267"/>
            <p14:sldId id="269"/>
          </p14:sldIdLst>
        </p14:section>
        <p14:section name="无标题节" id="{6D7706E3-F8FD-4E34-8365-FB1EED32AC9A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C73FC-4531-42AB-8C3E-E27DEAE879DA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EFA9-4594-474C-BF7F-F4D9A3830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31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DEFA9-4594-474C-BF7F-F4D9A38307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5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AA01B-6D64-E5C0-DC9B-130ED3F58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28E7D-025F-C5FA-855C-605187EB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C964F-3D1F-47F2-D46A-4418844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ED7CA-5DF9-064D-D73C-843673D8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CC0E5-E20A-7C8B-02D8-7ED41AD7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78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91C0-583B-187A-3EAF-F45AB280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C3123-2473-E6E0-0704-6E44A76AE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27C5B-CB68-32F2-1349-3D894BA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8A3E-9FBC-AF73-BF60-910FB485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C1642-06E1-A8DB-4D00-55AF2A05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45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F4CC00-2B07-4B35-477F-9B513AB2A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6E332-E6AA-1CF9-8788-077EEDC3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1A419-B019-3B37-6D4F-7301B973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E6F15-0956-7304-A730-5A990FCB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F7B66-8293-485B-03CF-C491F720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87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CB41D-C40D-2D97-8808-CA9ECFCA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2D8F1-1CEC-5723-E431-309EDA20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692BD-2F67-6031-FFFE-FC48C70F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9321-F8B3-555F-BFEC-00103E1E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07A26-5BB0-AC3A-3DBA-27C89E1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5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61C6B-C068-C4E2-FAFA-8B8EB254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358186-3DEE-89CC-4375-0B5A20EE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2CBC8-232D-F4CA-5F5A-2F952E56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11813-0B5E-A198-58ED-1C15B04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CF419-DB7C-2B88-E2C7-8CCCF1FF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0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3A8AC-61A2-60C9-6176-4122663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FDBB0-CD51-CE71-3789-CC8D338F7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EFEB2-E1DE-24D7-D9A7-EA22A4AAF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9B4F1-D740-26DF-AC5B-69493E1C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F0C772-9C59-D663-8D7A-F6BBDDA3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AEB06-17F1-5252-9808-C54BBDF1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CFBFA-2226-5937-AF88-8D7B4643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354CA-8BED-5E10-0C78-D0DDE23FE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DBB2F-74F0-224C-DA7B-62B59AA88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5B0B3-5F3B-CC7C-CA6E-E8D220401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65BA1-053A-B06F-0028-D6663BF6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01F0F-9B87-6BD9-9666-1928F43D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E9A359-6FEE-16B9-7C23-32563FAF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88FAC4-9A60-E73D-AB4D-6F215772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2660-53B3-108B-3294-5629C3AF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1AD2D3-C846-102F-1752-589BCC5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2FF71-BE6B-C155-16CF-12B7FAF9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BA4013-7C6D-1716-2793-C8671A21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23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F3207-0920-8D81-2E43-0015F17A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2ED97-AFCB-DD2E-E814-DF2FFA15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77AE76-B94D-8361-5094-9AA7882E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68360-B872-92CE-A11E-FF0EC448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EC4A1-84F6-EE54-9379-35B90B01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9F85E-59E5-27EF-BE33-E9DF342F9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7FECD8-00AE-EA45-D0AC-B9BE594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690506-12C1-3712-0DF2-60B1E75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E30747-F1DF-4D6B-4986-8D72D0B2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6EC4D-61C5-57C1-D9F4-4926B17F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E96227-6915-826A-A2FF-8546D74F5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22A53-2BA0-B944-9DA0-1A39EE97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4B9F0-4169-3806-39E9-90461FDA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FDBBC-E8F2-77F5-2088-B26FCE3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E3508-0C96-8519-0953-A7B7587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4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E1CD5A-A9B2-B7B6-511B-A88979F4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DFD6F-19F9-74AA-A86E-23B7590D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BCBF3-D89D-43FA-5533-3207CEE9A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58C1F-7A59-4024-A628-E0010D769EEC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F547D-697A-5E21-1E59-26DBD41FC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51CDF-6286-4D4B-CD2C-0EA7FAEFB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BA13-0A3A-4BF0-9EA3-F28041BE51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" TargetMode="External"/><Relationship Id="rId2" Type="http://schemas.openxmlformats.org/officeDocument/2006/relationships/hyperlink" Target="https://zhuanlan.zhihu.com/p/315055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8DD6D-597D-11D9-72EE-747E0A893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396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SGI STL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项目阅读报告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CE42E-52AB-ABB5-3302-648FF6E62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63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樊臣焱 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2021011813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91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400DD3-3C53-1E1B-140D-3F33ED0BAD5E}"/>
              </a:ext>
            </a:extLst>
          </p:cNvPr>
          <p:cNvSpPr txBox="1"/>
          <p:nvPr/>
        </p:nvSpPr>
        <p:spPr>
          <a:xfrm>
            <a:off x="646176" y="402336"/>
            <a:ext cx="10493892" cy="626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0" i="0" dirty="0">
                <a:effectLst/>
                <a:latin typeface="-apple-system"/>
              </a:rPr>
              <a:t>而</a:t>
            </a:r>
            <a:r>
              <a:rPr lang="zh-CN" altLang="en-US" sz="2400" dirty="0"/>
              <a:t>成倍数扩容时，倍数因子的选择也是一个问题。</a:t>
            </a:r>
            <a:r>
              <a:rPr lang="zh-CN" altLang="en-US" sz="2400" b="0" i="0" dirty="0">
                <a:effectLst/>
                <a:latin typeface="-apple-system"/>
              </a:rPr>
              <a:t>考虑可能产生的堆空间浪费，成倍增长倍数不能太大，使用较为广泛的扩容方式有两种，以</a:t>
            </a:r>
            <a:r>
              <a:rPr lang="en-US" altLang="zh-CN" sz="2400" b="0" i="0" dirty="0">
                <a:effectLst/>
                <a:latin typeface="-apple-system"/>
              </a:rPr>
              <a:t>2</a:t>
            </a:r>
            <a:r>
              <a:rPr lang="zh-CN" altLang="en-US" sz="2400" b="0" i="0" dirty="0">
                <a:effectLst/>
                <a:latin typeface="-apple-system"/>
              </a:rPr>
              <a:t>倍的方式扩容，或者以</a:t>
            </a:r>
            <a:r>
              <a:rPr lang="en-US" altLang="zh-CN" sz="2400" b="0" i="0" dirty="0">
                <a:effectLst/>
                <a:latin typeface="-apple-system"/>
              </a:rPr>
              <a:t>1.5</a:t>
            </a:r>
            <a:r>
              <a:rPr lang="zh-CN" altLang="en-US" sz="2400" b="0" i="0" dirty="0">
                <a:effectLst/>
                <a:latin typeface="-apple-system"/>
              </a:rPr>
              <a:t>倍的方式扩容。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b="0" i="0" dirty="0">
                <a:effectLst/>
                <a:latin typeface="-apple-system"/>
              </a:rPr>
              <a:t>而由算法导论摊还分析一节动态表的内容，将装载因子定义为</a:t>
            </a:r>
            <a:r>
              <a:rPr lang="en-US" altLang="zh-CN" sz="2400" b="0" i="0" dirty="0">
                <a:effectLst/>
                <a:latin typeface="-apple-system"/>
              </a:rPr>
              <a:t>vector</a:t>
            </a:r>
            <a:r>
              <a:rPr lang="zh-CN" altLang="en-US" sz="2400" b="0" i="0" dirty="0">
                <a:effectLst/>
                <a:latin typeface="-apple-system"/>
              </a:rPr>
              <a:t>容器中已经使用的空间占据所有空间的比例。扩容机制可以要求装载因子具有一个上界，这样空闲空间总能有足够多的比例。对应的即修改</a:t>
            </a:r>
            <a:r>
              <a:rPr lang="en-US" altLang="zh-CN" sz="2400" b="0" i="0" dirty="0">
                <a:effectLst/>
                <a:latin typeface="-apple-system"/>
              </a:rPr>
              <a:t>vector</a:t>
            </a:r>
            <a:r>
              <a:rPr lang="zh-CN" altLang="en-US" sz="2400" b="0" i="0" dirty="0">
                <a:effectLst/>
                <a:latin typeface="-apple-system"/>
              </a:rPr>
              <a:t>为在装载因子即将超过上界时就开始扩容，而不是等到空闲空间为</a:t>
            </a:r>
            <a:r>
              <a:rPr lang="en-US" altLang="zh-CN" sz="2400" dirty="0">
                <a:latin typeface="-apple-system"/>
              </a:rPr>
              <a:t>0</a:t>
            </a:r>
            <a:r>
              <a:rPr lang="zh-CN" altLang="en-US" sz="2400" dirty="0">
                <a:latin typeface="-apple-system"/>
              </a:rPr>
              <a:t>。</a:t>
            </a:r>
            <a:endParaRPr lang="en-US" altLang="zh-CN" sz="2400" dirty="0"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i="0" dirty="0">
                <a:effectLst/>
                <a:latin typeface="-apple-system"/>
              </a:rPr>
              <a:t>但是，如果一直按照</a:t>
            </a:r>
            <a:r>
              <a:rPr lang="en-US" altLang="zh-CN" sz="2400" b="0" i="0" dirty="0">
                <a:effectLst/>
                <a:latin typeface="-apple-system"/>
              </a:rPr>
              <a:t>2</a:t>
            </a:r>
            <a:r>
              <a:rPr lang="zh-CN" altLang="en-US" sz="2400" dirty="0">
                <a:latin typeface="-apple-system"/>
              </a:rPr>
              <a:t>倍速度扩容，</a:t>
            </a:r>
            <a:r>
              <a:rPr lang="zh-CN" altLang="en-US" sz="2400" b="0" i="0" dirty="0">
                <a:effectLst/>
                <a:latin typeface="-apple-system"/>
              </a:rPr>
              <a:t>下一次申请的内存必然大于之前分配内存的总和，导致之前分配的内存不能再被使用，浪费的空间太多，所以并不是一个很好的策略。</a:t>
            </a:r>
            <a:endParaRPr lang="en-US" altLang="zh-CN" sz="2400" b="0" i="0" dirty="0"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同时，当装载因子太小时，回收一部分空间看起来是合理的。所以</a:t>
            </a:r>
            <a:r>
              <a:rPr lang="en-US" altLang="zh-CN" sz="2400" dirty="0">
                <a:latin typeface="-apple-system"/>
              </a:rPr>
              <a:t>vector</a:t>
            </a:r>
            <a:r>
              <a:rPr lang="zh-CN" altLang="en-US" sz="2400" dirty="0">
                <a:latin typeface="-apple-system"/>
              </a:rPr>
              <a:t>可以再设置一个装载因子的下界，然后及时地缩容。</a:t>
            </a:r>
            <a:endParaRPr lang="en-US" altLang="zh-CN" sz="2400" dirty="0"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-apple-system"/>
              </a:rPr>
              <a:t>由瘫痪分析法，装载因子应该保持在 </a:t>
            </a:r>
            <a:r>
              <a:rPr lang="en-US" altLang="zh-CN" sz="2400" dirty="0">
                <a:latin typeface="-apple-system"/>
              </a:rPr>
              <a:t>¼</a:t>
            </a:r>
            <a:r>
              <a:rPr lang="zh-CN" altLang="en-US" sz="2400" dirty="0">
                <a:latin typeface="-apple-system"/>
              </a:rPr>
              <a:t>  与 </a:t>
            </a:r>
            <a:r>
              <a:rPr lang="en-US" altLang="zh-CN" sz="2400" dirty="0">
                <a:latin typeface="-apple-system"/>
              </a:rPr>
              <a:t>½</a:t>
            </a:r>
            <a:r>
              <a:rPr lang="zh-CN" altLang="en-US" sz="2400" dirty="0">
                <a:latin typeface="-apple-system"/>
              </a:rPr>
              <a:t> 之间，这样可以充分地利用空间，同时又不至于使</a:t>
            </a:r>
            <a:r>
              <a:rPr lang="en-US" altLang="zh-CN" sz="2400" dirty="0">
                <a:latin typeface="-apple-system"/>
              </a:rPr>
              <a:t>vector</a:t>
            </a:r>
            <a:r>
              <a:rPr lang="zh-CN" altLang="en-US" sz="2400" dirty="0">
                <a:latin typeface="-apple-system"/>
              </a:rPr>
              <a:t>频繁地扩容缩容，造成额外的浪费。</a:t>
            </a:r>
            <a:endParaRPr lang="zh-CN" alt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413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62096CE-FEB1-91BB-EA11-75B531C44713}"/>
              </a:ext>
            </a:extLst>
          </p:cNvPr>
          <p:cNvSpPr txBox="1"/>
          <p:nvPr/>
        </p:nvSpPr>
        <p:spPr>
          <a:xfrm>
            <a:off x="601734" y="702023"/>
            <a:ext cx="607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F38C44-5D63-4702-C751-00291F0CA182}"/>
              </a:ext>
            </a:extLst>
          </p:cNvPr>
          <p:cNvSpPr txBox="1"/>
          <p:nvPr/>
        </p:nvSpPr>
        <p:spPr>
          <a:xfrm>
            <a:off x="1569229" y="2111969"/>
            <a:ext cx="79873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hlinkClick r:id="rId2"/>
              </a:rPr>
              <a:t>https://zhuanlan.zhihu.com/p/31505598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https://cplusplus.com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侯捷</a:t>
            </a:r>
            <a:r>
              <a:rPr lang="en-US" altLang="zh-CN" sz="2800" dirty="0"/>
              <a:t>《STL</a:t>
            </a:r>
            <a:r>
              <a:rPr lang="zh-CN" altLang="en-US" sz="2800" dirty="0"/>
              <a:t>源码剖析</a:t>
            </a:r>
            <a:r>
              <a:rPr lang="en-US" altLang="zh-CN" sz="2800" dirty="0"/>
              <a:t>》</a:t>
            </a:r>
          </a:p>
          <a:p>
            <a:endParaRPr lang="en-US" altLang="zh-CN" sz="2800" dirty="0"/>
          </a:p>
          <a:p>
            <a:r>
              <a:rPr lang="en-US" altLang="zh-CN" sz="2800" dirty="0"/>
              <a:t>Thomas H. </a:t>
            </a:r>
            <a:r>
              <a:rPr lang="en-US" altLang="zh-CN" sz="2800" dirty="0" err="1"/>
              <a:t>Cormen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Chales</a:t>
            </a:r>
            <a:r>
              <a:rPr lang="en-US" altLang="zh-CN" sz="2800" dirty="0"/>
              <a:t> E. </a:t>
            </a:r>
            <a:r>
              <a:rPr lang="en-US" altLang="zh-CN" sz="2800" dirty="0" err="1"/>
              <a:t>Lerserson</a:t>
            </a:r>
            <a:r>
              <a:rPr lang="en-US" altLang="zh-CN" sz="2800" dirty="0"/>
              <a:t>, </a:t>
            </a:r>
          </a:p>
          <a:p>
            <a:r>
              <a:rPr lang="en-US" altLang="zh-CN" sz="2800" dirty="0"/>
              <a:t>Ronald L. Rivest, Clifford Stein 《Introduction to Algorithms, Fourth Edition》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2659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18D53-8478-299E-9C47-893AA459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CF959-94F3-9EF1-80E8-02E5213A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238220"/>
            <a:ext cx="10515600" cy="4351338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/>
              <a:t>项目整体介绍</a:t>
            </a:r>
            <a:endParaRPr lang="en-US" altLang="zh-CN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/>
              <a:t>框架分析</a:t>
            </a:r>
            <a:endParaRPr lang="en-US" altLang="zh-CN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zh-CN" altLang="en-US" dirty="0"/>
              <a:t>具体功能实例</a:t>
            </a:r>
            <a:endParaRPr lang="en-US" altLang="zh-CN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zh-CN" dirty="0"/>
              <a:t>Vector</a:t>
            </a:r>
            <a:r>
              <a:rPr lang="zh-CN" altLang="en-US" dirty="0"/>
              <a:t>扩容机制原理及拓展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323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2FD6B3-16E0-8ADF-32EB-E7742BEF7A07}"/>
              </a:ext>
            </a:extLst>
          </p:cNvPr>
          <p:cNvSpPr txBox="1"/>
          <p:nvPr/>
        </p:nvSpPr>
        <p:spPr>
          <a:xfrm>
            <a:off x="1059365" y="992751"/>
            <a:ext cx="9768468" cy="519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/>
              <a:t>STL </a:t>
            </a:r>
            <a:r>
              <a:rPr lang="zh-CN" altLang="en-US" sz="2800" dirty="0"/>
              <a:t>是 </a:t>
            </a:r>
            <a:r>
              <a:rPr lang="en-US" altLang="zh-CN" sz="2800" dirty="0"/>
              <a:t>C++ </a:t>
            </a:r>
            <a:r>
              <a:rPr lang="zh-CN" altLang="en-US" sz="2800" dirty="0"/>
              <a:t>标准库中的标准模板库。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既然称为标准模板，</a:t>
            </a:r>
            <a:r>
              <a:rPr lang="en-US" altLang="zh-CN" sz="2800" dirty="0"/>
              <a:t>STL </a:t>
            </a:r>
            <a:r>
              <a:rPr lang="zh-CN" altLang="en-US" sz="2800" dirty="0"/>
              <a:t>就需要为用户提供一套适用的接口。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/>
              <a:t>STL </a:t>
            </a:r>
            <a:r>
              <a:rPr lang="zh-CN" altLang="en-US" sz="2800" dirty="0"/>
              <a:t>是规定了这套接口的标准，没有要求内部实现。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具体实现有众多版本，如 </a:t>
            </a:r>
            <a:r>
              <a:rPr lang="en-US" altLang="zh-CN" sz="2800" dirty="0"/>
              <a:t>PJ C++</a:t>
            </a:r>
            <a:r>
              <a:rPr lang="zh-CN" altLang="en-US" sz="2800" dirty="0"/>
              <a:t>、</a:t>
            </a:r>
            <a:r>
              <a:rPr lang="en-US" altLang="zh-CN" sz="2800" dirty="0"/>
              <a:t>RW C++ 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/>
              <a:t>SGI STL </a:t>
            </a:r>
            <a:r>
              <a:rPr lang="zh-CN" altLang="en-US" sz="2800" dirty="0"/>
              <a:t>版本由于其结构清晰，注释丰富，还是 </a:t>
            </a:r>
            <a:r>
              <a:rPr lang="en-US" altLang="zh-CN" sz="2800" dirty="0"/>
              <a:t>Linux </a:t>
            </a:r>
            <a:r>
              <a:rPr lang="zh-CN" altLang="en-US" sz="2800" dirty="0"/>
              <a:t>编译器自带，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因此最为流行，可读性也最强。</a:t>
            </a:r>
          </a:p>
        </p:txBody>
      </p:sp>
    </p:spTree>
    <p:extLst>
      <p:ext uri="{BB962C8B-B14F-4D97-AF65-F5344CB8AC3E}">
        <p14:creationId xmlns:p14="http://schemas.microsoft.com/office/powerpoint/2010/main" val="805264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FBFA0-1DD0-63AB-0D4F-705C7348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71" y="330276"/>
            <a:ext cx="3759182" cy="131587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SGI STL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由下面六部分组成，包含关系由右图所示。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0011E-0818-42C6-C3E9-95AB1F2A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21" y="2063406"/>
            <a:ext cx="313291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容器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(container)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迭代器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(iterator)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(algorithm)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配置器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(allocator)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仿函数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(functor)</a:t>
            </a: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配接器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(adapter)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6EA650-7C69-7AE2-8C15-ABEFE0FC6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53" y="-70894"/>
            <a:ext cx="8102647" cy="69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9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B23315-FF32-11C5-76A0-D64560B6AFF9}"/>
              </a:ext>
            </a:extLst>
          </p:cNvPr>
          <p:cNvSpPr txBox="1"/>
          <p:nvPr/>
        </p:nvSpPr>
        <p:spPr>
          <a:xfrm>
            <a:off x="747251" y="1446550"/>
            <a:ext cx="10504329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仿函数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(functor)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：作为函数使用的对象，用于泛化算法中的操作。</a:t>
            </a:r>
          </a:p>
          <a:p>
            <a:pPr algn="l">
              <a:lnSpc>
                <a:spcPct val="150000"/>
              </a:lnSpc>
            </a:pPr>
            <a:endParaRPr lang="en-US" altLang="zh-CN" sz="2800" b="0" i="0" dirty="0">
              <a:solidFill>
                <a:srgbClr val="12121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配接器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(adapter)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：将一种容器修饰为功能不同的另一种容器，如以容器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为基础，在其上实现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</a:t>
            </a:r>
            <a:r>
              <a:rPr lang="zh-CN" altLang="en-US" sz="2800" b="0" i="0" dirty="0">
                <a:solidFill>
                  <a:srgbClr val="12121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的行为也是一种容器。这就是一种配接器。除此之外，还有迭代器配接器和仿函数配接器。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981E6B-373B-1E5B-59B6-A005A5467ACD}"/>
              </a:ext>
            </a:extLst>
          </p:cNvPr>
          <p:cNvSpPr txBox="1"/>
          <p:nvPr/>
        </p:nvSpPr>
        <p:spPr>
          <a:xfrm>
            <a:off x="282449" y="379303"/>
            <a:ext cx="355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六部分功能分别为：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CD8433-0652-158C-0F3F-AAE3122757B9}"/>
              </a:ext>
            </a:extLst>
          </p:cNvPr>
          <p:cNvSpPr txBox="1"/>
          <p:nvPr/>
        </p:nvSpPr>
        <p:spPr>
          <a:xfrm>
            <a:off x="747251" y="1446550"/>
            <a:ext cx="10659452" cy="563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(container)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：常用数据结构，大致分为两类，序列容器，如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deque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，关联容器，如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。在实现上，是类模板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(class template)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(iterator)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：一套访问容器的接口，行为类似于指针。它为不同算法提供的相对统一的容器访问方式，使得设计算法时无需关注过多关注数据。（“算法”指广义的算法，操作数据的逻辑代码都可认为是算法）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0D606-60C6-3443-A73E-0CC30927B3DC}"/>
              </a:ext>
            </a:extLst>
          </p:cNvPr>
          <p:cNvSpPr txBox="1"/>
          <p:nvPr/>
        </p:nvSpPr>
        <p:spPr>
          <a:xfrm>
            <a:off x="785297" y="1478258"/>
            <a:ext cx="9020222" cy="434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(algorithm)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：提供一套常用的算法，如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erase …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在实现上，可以认为是一种函数模板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(function template)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2121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(allocator)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：为容器提供空间配置和释放，对象构造和析构的服务，也是一个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template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2121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50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B77D-FFF1-DB9C-CE2F-45F32C02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2" y="359800"/>
            <a:ext cx="2107581" cy="64247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使用实例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C7806-258A-0A0F-162D-99280EE3B637}"/>
              </a:ext>
            </a:extLst>
          </p:cNvPr>
          <p:cNvSpPr txBox="1"/>
          <p:nvPr/>
        </p:nvSpPr>
        <p:spPr>
          <a:xfrm>
            <a:off x="390292" y="2085278"/>
            <a:ext cx="3044283" cy="39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算法</a:t>
            </a:r>
            <a:r>
              <a:rPr lang="en-US" altLang="zh-CN" sz="2400" dirty="0"/>
              <a:t>sort</a:t>
            </a:r>
            <a:r>
              <a:rPr lang="zh-CN" altLang="en-US" sz="2400" dirty="0"/>
              <a:t>的使用实例，既可以免去数组排序的代码的编写，提高代码复用性和可读性，又可以通过自定义排序函数扩展，满足不同需求。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7FF77-8BDD-A719-9C7D-F89B8DB1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55" y="433556"/>
            <a:ext cx="7470206" cy="60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4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B77D-FFF1-DB9C-CE2F-45F32C02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2" y="359800"/>
            <a:ext cx="2107581" cy="64247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使用实例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C7806-258A-0A0F-162D-99280EE3B637}"/>
              </a:ext>
            </a:extLst>
          </p:cNvPr>
          <p:cNvSpPr txBox="1"/>
          <p:nvPr/>
        </p:nvSpPr>
        <p:spPr>
          <a:xfrm>
            <a:off x="390292" y="1661531"/>
            <a:ext cx="4036742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容器</a:t>
            </a:r>
            <a:r>
              <a:rPr lang="en-US" altLang="zh-CN" sz="2400" dirty="0"/>
              <a:t>map</a:t>
            </a:r>
            <a:r>
              <a:rPr lang="zh-CN" altLang="en-US" sz="2400" dirty="0"/>
              <a:t>的使用实例。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实现了键值对的存储，可以方便地进行插入、查找、遍历（通过迭代器）、获取元素个数、清空等操作。内存空间动态申请，无需自己关心，有效防止内存泄漏的问题。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90DB89-B42A-C6AE-1055-363F7114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26" y="0"/>
            <a:ext cx="7202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6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4B77D-FFF1-DB9C-CE2F-45F32C02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92" y="359800"/>
            <a:ext cx="3479181" cy="64247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功能分析扩展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2C7806-258A-0A0F-162D-99280EE3B637}"/>
              </a:ext>
            </a:extLst>
          </p:cNvPr>
          <p:cNvSpPr txBox="1"/>
          <p:nvPr/>
        </p:nvSpPr>
        <p:spPr>
          <a:xfrm>
            <a:off x="702525" y="1471960"/>
            <a:ext cx="4722915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vector</a:t>
            </a:r>
            <a:r>
              <a:rPr lang="zh-CN" altLang="en-US" sz="2400" dirty="0"/>
              <a:t>容器的空间配置为例。</a:t>
            </a:r>
            <a:r>
              <a:rPr lang="en-US" altLang="zh-CN" sz="2400" dirty="0"/>
              <a:t>Vector</a:t>
            </a:r>
            <a:r>
              <a:rPr lang="zh-CN" altLang="en-US" sz="2400" dirty="0"/>
              <a:t>容器通过动态扩容的机制，实现空间、时间两方面的高效利用。当</a:t>
            </a:r>
            <a:r>
              <a:rPr lang="en-US" altLang="zh-CN" sz="2400" dirty="0"/>
              <a:t>vector</a:t>
            </a:r>
            <a:r>
              <a:rPr lang="zh-CN" altLang="en-US" sz="2400" dirty="0"/>
              <a:t>在新增元素后没有备用空间，则配置一个为原大小两倍空间的新</a:t>
            </a:r>
            <a:r>
              <a:rPr lang="en-US" altLang="zh-CN" sz="2400" dirty="0"/>
              <a:t>vector</a:t>
            </a:r>
            <a:r>
              <a:rPr lang="zh-CN" altLang="en-US" sz="2400" dirty="0"/>
              <a:t>将当前的内容拷贝过去。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BD4F44-121E-7E75-2071-FCB69B21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06" y="0"/>
            <a:ext cx="6656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400DD3-3C53-1E1B-140D-3F33ED0BAD5E}"/>
                  </a:ext>
                </a:extLst>
              </p:cNvPr>
              <p:cNvSpPr txBox="1"/>
              <p:nvPr/>
            </p:nvSpPr>
            <p:spPr>
              <a:xfrm>
                <a:off x="646176" y="402336"/>
                <a:ext cx="10493892" cy="5318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接下来继续分析这种扩容机制。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首先，它是成倍数扩容。对比每次扩充固定值的方式，采用均摊分析的方法。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假定有 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n 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个元素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,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倍增因子为 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m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；则完成这 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n 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个元素往一个 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vector 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中的 </a:t>
                </a:r>
                <a:r>
                  <a:rPr lang="en-US" altLang="zh-CN" sz="2400" b="0" i="0" dirty="0" err="1">
                    <a:effectLst/>
                    <a:latin typeface="-apple-system"/>
                  </a:rPr>
                  <a:t>push_back</a:t>
                </a:r>
                <a:r>
                  <a:rPr lang="en-US" altLang="zh-CN" sz="2400" b="0" i="0" dirty="0">
                    <a:effectLst/>
                    <a:latin typeface="-apple-system"/>
                  </a:rPr>
                  <a:t>​</a:t>
                </a:r>
                <a:r>
                  <a:rPr lang="zh-CN" altLang="en-US" sz="2400" b="0" i="0" dirty="0">
                    <a:effectLst/>
                    <a:latin typeface="-apple-system"/>
                  </a:rPr>
                  <a:t>操作，需要重新分配内存的次数大约为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400" b="0" i="0" dirty="0">
                    <a:effectLst/>
                    <a:latin typeface="-apple-system"/>
                  </a:rPr>
                  <a:t>；</a:t>
                </a:r>
                <a:r>
                  <a:rPr lang="en-US" altLang="zh-CN" sz="2400" dirty="0">
                    <a:latin typeface="-apple-system"/>
                  </a:rPr>
                  <a:t>n </a:t>
                </a:r>
                <a:r>
                  <a:rPr lang="zh-CN" altLang="en-US" sz="2400" dirty="0">
                    <a:latin typeface="-apple-system"/>
                  </a:rPr>
                  <a:t>次 </a:t>
                </a:r>
                <a:r>
                  <a:rPr lang="en-US" altLang="zh-CN" sz="2400" dirty="0" err="1">
                    <a:latin typeface="-apple-system"/>
                  </a:rPr>
                  <a:t>push_back</a:t>
                </a:r>
                <a:r>
                  <a:rPr lang="en-US" altLang="zh-CN" sz="2400" dirty="0">
                    <a:latin typeface="-apple-system"/>
                  </a:rPr>
                  <a:t> </a:t>
                </a:r>
                <a:r>
                  <a:rPr lang="zh-CN" altLang="en-US" sz="2400" dirty="0">
                    <a:latin typeface="-apple-system"/>
                  </a:rPr>
                  <a:t>操作所花费的时间复杂度为</a:t>
                </a:r>
                <a:r>
                  <a:rPr lang="en-US" altLang="zh-CN" sz="2400" dirty="0">
                    <a:latin typeface="-apple-system"/>
                  </a:rPr>
                  <a:t>O(n):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𝑛𝑚</m:t>
                          </m:r>
                        </m:num>
                        <m:den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400" b="0" i="0" dirty="0">
                  <a:effectLst/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-apple-system"/>
                  </a:rPr>
                  <a:t>均摊后每次操作花费的时间为常数时间。</a:t>
                </a:r>
                <a:endParaRPr lang="zh-CN" altLang="en-US" sz="2400" b="0" i="0" dirty="0">
                  <a:effectLst/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>
                        <a:latin typeface="-apple-system"/>
                      </a:rPr>
                      <m:t>一次增加固定值大小</m:t>
                    </m:r>
                  </m:oMath>
                </a14:m>
                <a:r>
                  <a:rPr lang="zh-CN" altLang="en-US" sz="2400" dirty="0">
                    <a:latin typeface="-apple-system"/>
                  </a:rPr>
                  <a:t>，</a:t>
                </a:r>
                <a:r>
                  <a:rPr lang="en-US" altLang="zh-CN" sz="2400" dirty="0">
                    <a:latin typeface="-apple-system"/>
                  </a:rPr>
                  <a:t>n </a:t>
                </a:r>
                <a:r>
                  <a:rPr lang="zh-CN" altLang="en-US" sz="2400" dirty="0">
                    <a:latin typeface="-apple-system"/>
                  </a:rPr>
                  <a:t>次 </a:t>
                </a:r>
                <a:r>
                  <a:rPr lang="en-US" altLang="zh-CN" sz="2400" dirty="0">
                    <a:latin typeface="-apple-system"/>
                  </a:rPr>
                  <a:t>push_back </a:t>
                </a:r>
                <a:r>
                  <a:rPr lang="zh-CN" altLang="en-US" sz="2400" dirty="0">
                    <a:latin typeface="-apple-system"/>
                  </a:rPr>
                  <a:t>操作所花费的时间复杂度为</a:t>
                </a:r>
                <a:r>
                  <a:rPr lang="en-US" altLang="zh-CN" sz="2400" dirty="0">
                    <a:latin typeface="-apple-system"/>
                  </a:rPr>
                  <a:t>O(n^2)</a:t>
                </a:r>
                <a:r>
                  <a:rPr lang="zh-CN" altLang="en-US" sz="2400" dirty="0">
                    <a:latin typeface="-apple-system"/>
                  </a:rPr>
                  <a:t>，</a:t>
                </a:r>
                <a:endParaRPr lang="en-US" altLang="zh-CN" sz="2400" dirty="0"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-apple-system"/>
                  </a:rPr>
                  <a:t>均摊后每次操作花费的时间为</a:t>
                </a:r>
                <a:r>
                  <a:rPr lang="en-US" altLang="zh-CN" sz="2400" dirty="0">
                    <a:latin typeface="-apple-system"/>
                  </a:rPr>
                  <a:t>O(n)</a:t>
                </a:r>
                <a:r>
                  <a:rPr lang="zh-CN" altLang="en-US" sz="2400" dirty="0">
                    <a:latin typeface="-apple-system"/>
                  </a:rPr>
                  <a:t>。</a:t>
                </a:r>
                <a:endParaRPr lang="en-US" altLang="zh-CN" sz="2400" dirty="0"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0" i="0" dirty="0">
                    <a:effectLst/>
                    <a:latin typeface="-apple-system"/>
                  </a:rPr>
                  <a:t>所以成倍数扩容是合理的。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E400DD3-3C53-1E1B-140D-3F33ED0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" y="402336"/>
                <a:ext cx="10493892" cy="5318507"/>
              </a:xfrm>
              <a:prstGeom prst="rect">
                <a:avLst/>
              </a:prstGeom>
              <a:blipFill>
                <a:blip r:embed="rId2"/>
                <a:stretch>
                  <a:fillRect l="-872" r="-1395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60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1010</Words>
  <Application>Microsoft Office PowerPoint</Application>
  <PresentationFormat>宽屏</PresentationFormat>
  <Paragraphs>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-apple-system</vt:lpstr>
      <vt:lpstr>等线</vt:lpstr>
      <vt:lpstr>等线 Light</vt:lpstr>
      <vt:lpstr>黑体</vt:lpstr>
      <vt:lpstr>楷体</vt:lpstr>
      <vt:lpstr>Arial</vt:lpstr>
      <vt:lpstr>Cambria Math</vt:lpstr>
      <vt:lpstr>Times New Roman</vt:lpstr>
      <vt:lpstr>Office 主题​​</vt:lpstr>
      <vt:lpstr>SGI STL项目阅读报告</vt:lpstr>
      <vt:lpstr>目录</vt:lpstr>
      <vt:lpstr>PowerPoint 演示文稿</vt:lpstr>
      <vt:lpstr>SGI STL由下面六部分组成，包含关系由右图所示。</vt:lpstr>
      <vt:lpstr>PowerPoint 演示文稿</vt:lpstr>
      <vt:lpstr>使用实例</vt:lpstr>
      <vt:lpstr>使用实例</vt:lpstr>
      <vt:lpstr>功能分析扩展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 臣焱</dc:creator>
  <cp:lastModifiedBy>樊 臣焱</cp:lastModifiedBy>
  <cp:revision>14</cp:revision>
  <dcterms:created xsi:type="dcterms:W3CDTF">2023-06-25T02:16:35Z</dcterms:created>
  <dcterms:modified xsi:type="dcterms:W3CDTF">2023-06-25T14:30:00Z</dcterms:modified>
</cp:coreProperties>
</file>