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8142F1-3C65-4DD4-92CF-7810AA71EB75}">
  <a:tblStyle styleId="{988142F1-3C65-4DD4-92CF-7810AA71EB75}"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b="0" i="0" sz="1800" u="none" cap="none" strike="noStrike">
              <a:solidFill>
                <a:srgbClr val="8DA9DB"/>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JavaScript</a:t>
            </a:r>
            <a:endParaRPr/>
          </a:p>
        </p:txBody>
      </p:sp>
      <p:sp>
        <p:nvSpPr>
          <p:cNvPr id="144" name="Google Shape;144;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677334" y="609600"/>
            <a:ext cx="8596668" cy="62353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JavaScript DOM Events</a:t>
            </a:r>
            <a:endParaRPr/>
          </a:p>
        </p:txBody>
      </p:sp>
      <p:sp>
        <p:nvSpPr>
          <p:cNvPr id="195" name="Google Shape;195;p27"/>
          <p:cNvSpPr txBox="1"/>
          <p:nvPr>
            <p:ph idx="1" type="body"/>
          </p:nvPr>
        </p:nvSpPr>
        <p:spPr>
          <a:xfrm>
            <a:off x="677334" y="1165207"/>
            <a:ext cx="8596668" cy="54654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Any kind of operation or an action that can be performed on a browser IS called as an event.</a:t>
            </a:r>
            <a:endParaRPr/>
          </a:p>
          <a:p>
            <a:pPr indent="-342900" lvl="0" marL="342900" rtl="0" algn="l">
              <a:spcBef>
                <a:spcPts val="1000"/>
              </a:spcBef>
              <a:spcAft>
                <a:spcPts val="0"/>
              </a:spcAft>
              <a:buSzPts val="1440"/>
              <a:buChar char="►"/>
            </a:pPr>
            <a:r>
              <a:rPr lang="en-US"/>
              <a:t>The moment a user is performing an action on a browser is an event.</a:t>
            </a:r>
            <a:endParaRPr/>
          </a:p>
          <a:p>
            <a:pPr indent="-342900" lvl="0" marL="342900" rtl="0" algn="l">
              <a:spcBef>
                <a:spcPts val="1000"/>
              </a:spcBef>
              <a:spcAft>
                <a:spcPts val="0"/>
              </a:spcAft>
              <a:buSzPts val="1440"/>
              <a:buChar char="►"/>
            </a:pPr>
            <a:r>
              <a:rPr lang="en-US"/>
              <a:t>Let’s discuss some of the DOM Events,</a:t>
            </a:r>
            <a:endParaRPr/>
          </a:p>
          <a:p>
            <a:pPr indent="0" lvl="1" marL="400050" rtl="0" algn="l">
              <a:spcBef>
                <a:spcPts val="1000"/>
              </a:spcBef>
              <a:spcAft>
                <a:spcPts val="0"/>
              </a:spcAft>
              <a:buSzPts val="1280"/>
              <a:buNone/>
            </a:pPr>
            <a:r>
              <a:rPr lang="en-US"/>
              <a:t>1) Opening a browser is an event</a:t>
            </a:r>
            <a:endParaRPr/>
          </a:p>
          <a:p>
            <a:pPr indent="0" lvl="1" marL="400050" rtl="0" algn="l">
              <a:spcBef>
                <a:spcPts val="1000"/>
              </a:spcBef>
              <a:spcAft>
                <a:spcPts val="0"/>
              </a:spcAft>
              <a:buSzPts val="1280"/>
              <a:buNone/>
            </a:pPr>
            <a:r>
              <a:rPr lang="en-US"/>
              <a:t>2) Open address bar and enter URL is an event</a:t>
            </a:r>
            <a:endParaRPr/>
          </a:p>
          <a:p>
            <a:pPr indent="0" lvl="1" marL="400050" rtl="0" algn="l">
              <a:spcBef>
                <a:spcPts val="1000"/>
              </a:spcBef>
              <a:spcAft>
                <a:spcPts val="0"/>
              </a:spcAft>
              <a:buSzPts val="1280"/>
              <a:buNone/>
            </a:pPr>
            <a:r>
              <a:rPr lang="en-US"/>
              <a:t>3) User clicks on a link is an event</a:t>
            </a:r>
            <a:endParaRPr/>
          </a:p>
          <a:p>
            <a:pPr indent="0" lvl="1" marL="400050" rtl="0" algn="l">
              <a:spcBef>
                <a:spcPts val="1000"/>
              </a:spcBef>
              <a:spcAft>
                <a:spcPts val="0"/>
              </a:spcAft>
              <a:buSzPts val="1280"/>
              <a:buNone/>
            </a:pPr>
            <a:r>
              <a:rPr lang="en-US"/>
              <a:t>4) Move a mouse cursor is an event</a:t>
            </a:r>
            <a:endParaRPr/>
          </a:p>
          <a:p>
            <a:pPr indent="0" lvl="1" marL="400050" rtl="0" algn="l">
              <a:spcBef>
                <a:spcPts val="1000"/>
              </a:spcBef>
              <a:spcAft>
                <a:spcPts val="0"/>
              </a:spcAft>
              <a:buSzPts val="1280"/>
              <a:buNone/>
            </a:pPr>
            <a:r>
              <a:rPr lang="en-US"/>
              <a:t>5) Click on a button is an event</a:t>
            </a:r>
            <a:endParaRPr/>
          </a:p>
          <a:p>
            <a:pPr indent="0" lvl="1" marL="400050" rtl="0" algn="l">
              <a:spcBef>
                <a:spcPts val="1000"/>
              </a:spcBef>
              <a:spcAft>
                <a:spcPts val="0"/>
              </a:spcAft>
              <a:buSzPts val="1280"/>
              <a:buNone/>
            </a:pPr>
            <a:r>
              <a:rPr lang="en-US"/>
              <a:t>6) Focus on an input ﬁeld is an event.</a:t>
            </a:r>
            <a:endParaRPr/>
          </a:p>
          <a:p>
            <a:pPr indent="0" lvl="0" marL="0" rtl="0" algn="l">
              <a:spcBef>
                <a:spcPts val="1000"/>
              </a:spcBef>
              <a:spcAft>
                <a:spcPts val="0"/>
              </a:spcAft>
              <a:buSzPts val="1440"/>
              <a:buNone/>
            </a:pPr>
            <a:r>
              <a:t/>
            </a:r>
            <a:endParaRPr/>
          </a:p>
        </p:txBody>
      </p:sp>
      <p:graphicFrame>
        <p:nvGraphicFramePr>
          <p:cNvPr id="196" name="Google Shape;196;p27"/>
          <p:cNvGraphicFramePr/>
          <p:nvPr/>
        </p:nvGraphicFramePr>
        <p:xfrm>
          <a:off x="1539846" y="4883669"/>
          <a:ext cx="3000000" cy="3000000"/>
        </p:xfrm>
        <a:graphic>
          <a:graphicData uri="http://schemas.openxmlformats.org/drawingml/2006/table">
            <a:tbl>
              <a:tblPr bandRow="1" firstRow="1">
                <a:noFill/>
                <a:tableStyleId>{988142F1-3C65-4DD4-92CF-7810AA71EB75}</a:tableStyleId>
              </a:tblPr>
              <a:tblGrid>
                <a:gridCol w="1717900"/>
                <a:gridCol w="1717900"/>
                <a:gridCol w="1717900"/>
                <a:gridCol w="1717900"/>
              </a:tblGrid>
              <a:tr h="541150">
                <a:tc>
                  <a:txBody>
                    <a:bodyPr/>
                    <a:lstStyle/>
                    <a:p>
                      <a:pPr indent="0" lvl="0" marL="0" marR="0" rtl="0" algn="l">
                        <a:spcBef>
                          <a:spcPts val="0"/>
                        </a:spcBef>
                        <a:spcAft>
                          <a:spcPts val="0"/>
                        </a:spcAft>
                        <a:buNone/>
                      </a:pPr>
                      <a:r>
                        <a:rPr lang="en-US" sz="1500" u="none" cap="none" strike="noStrike"/>
                        <a:t>Mouse Events</a:t>
                      </a:r>
                      <a:endParaRPr/>
                    </a:p>
                  </a:txBody>
                  <a:tcPr marT="38650" marB="38650" marR="77300" marL="77300"/>
                </a:tc>
                <a:tc>
                  <a:txBody>
                    <a:bodyPr/>
                    <a:lstStyle/>
                    <a:p>
                      <a:pPr indent="0" lvl="0" marL="0" marR="0" rtl="0" algn="l">
                        <a:spcBef>
                          <a:spcPts val="0"/>
                        </a:spcBef>
                        <a:spcAft>
                          <a:spcPts val="0"/>
                        </a:spcAft>
                        <a:buNone/>
                      </a:pPr>
                      <a:r>
                        <a:rPr lang="en-US" sz="1500"/>
                        <a:t>Keyboard Events</a:t>
                      </a:r>
                      <a:endParaRPr/>
                    </a:p>
                  </a:txBody>
                  <a:tcPr marT="38650" marB="38650" marR="77300" marL="77300"/>
                </a:tc>
                <a:tc>
                  <a:txBody>
                    <a:bodyPr/>
                    <a:lstStyle/>
                    <a:p>
                      <a:pPr indent="0" lvl="0" marL="0" marR="0" rtl="0" algn="l">
                        <a:spcBef>
                          <a:spcPts val="0"/>
                        </a:spcBef>
                        <a:spcAft>
                          <a:spcPts val="0"/>
                        </a:spcAft>
                        <a:buNone/>
                      </a:pPr>
                      <a:r>
                        <a:rPr lang="en-US" sz="1500"/>
                        <a:t>Form Events</a:t>
                      </a:r>
                      <a:endParaRPr/>
                    </a:p>
                  </a:txBody>
                  <a:tcPr marT="38650" marB="38650" marR="77300" marL="77300"/>
                </a:tc>
                <a:tc>
                  <a:txBody>
                    <a:bodyPr/>
                    <a:lstStyle/>
                    <a:p>
                      <a:pPr indent="0" lvl="0" marL="0" marR="0" rtl="0" algn="l">
                        <a:spcBef>
                          <a:spcPts val="0"/>
                        </a:spcBef>
                        <a:spcAft>
                          <a:spcPts val="0"/>
                        </a:spcAft>
                        <a:buNone/>
                      </a:pPr>
                      <a:r>
                        <a:rPr lang="en-US" sz="1500"/>
                        <a:t>Document Events</a:t>
                      </a:r>
                      <a:endParaRPr/>
                    </a:p>
                  </a:txBody>
                  <a:tcPr marT="38650" marB="38650" marR="77300" marL="77300"/>
                </a:tc>
              </a:tr>
              <a:tr h="116400">
                <a:tc>
                  <a:txBody>
                    <a:bodyPr/>
                    <a:lstStyle/>
                    <a:p>
                      <a:pPr indent="0" lvl="0" marL="0" marR="0" rtl="0" algn="l">
                        <a:spcBef>
                          <a:spcPts val="0"/>
                        </a:spcBef>
                        <a:spcAft>
                          <a:spcPts val="0"/>
                        </a:spcAft>
                        <a:buNone/>
                      </a:pPr>
                      <a:r>
                        <a:rPr lang="en-US" sz="1500"/>
                        <a:t>Click</a:t>
                      </a:r>
                      <a:endParaRPr/>
                    </a:p>
                  </a:txBody>
                  <a:tcPr marT="38650" marB="38650" marR="77300" marL="77300"/>
                </a:tc>
                <a:tc>
                  <a:txBody>
                    <a:bodyPr/>
                    <a:lstStyle/>
                    <a:p>
                      <a:pPr indent="0" lvl="0" marL="0" marR="0" rtl="0" algn="l">
                        <a:spcBef>
                          <a:spcPts val="0"/>
                        </a:spcBef>
                        <a:spcAft>
                          <a:spcPts val="0"/>
                        </a:spcAft>
                        <a:buNone/>
                      </a:pPr>
                      <a:r>
                        <a:rPr lang="en-US" sz="1500"/>
                        <a:t>Keypress</a:t>
                      </a:r>
                      <a:endParaRPr/>
                    </a:p>
                  </a:txBody>
                  <a:tcPr marT="38650" marB="38650" marR="77300" marL="77300"/>
                </a:tc>
                <a:tc>
                  <a:txBody>
                    <a:bodyPr/>
                    <a:lstStyle/>
                    <a:p>
                      <a:pPr indent="0" lvl="0" marL="0" marR="0" rtl="0" algn="l">
                        <a:lnSpc>
                          <a:spcPct val="100000"/>
                        </a:lnSpc>
                        <a:spcBef>
                          <a:spcPts val="0"/>
                        </a:spcBef>
                        <a:spcAft>
                          <a:spcPts val="0"/>
                        </a:spcAft>
                        <a:buClr>
                          <a:schemeClr val="dk1"/>
                        </a:buClr>
                        <a:buSzPts val="1500"/>
                        <a:buFont typeface="Trebuchet MS"/>
                        <a:buNone/>
                      </a:pPr>
                      <a:r>
                        <a:rPr lang="en-US" sz="1500"/>
                        <a:t>Submit</a:t>
                      </a:r>
                      <a:endParaRPr/>
                    </a:p>
                  </a:txBody>
                  <a:tcPr marT="38650" marB="38650" marR="77300" marL="77300"/>
                </a:tc>
                <a:tc>
                  <a:txBody>
                    <a:bodyPr/>
                    <a:lstStyle/>
                    <a:p>
                      <a:pPr indent="0" lvl="0" marL="0" marR="0" rtl="0" algn="l">
                        <a:lnSpc>
                          <a:spcPct val="100000"/>
                        </a:lnSpc>
                        <a:spcBef>
                          <a:spcPts val="0"/>
                        </a:spcBef>
                        <a:spcAft>
                          <a:spcPts val="0"/>
                        </a:spcAft>
                        <a:buClr>
                          <a:schemeClr val="dk1"/>
                        </a:buClr>
                        <a:buSzPts val="1500"/>
                        <a:buFont typeface="Trebuchet MS"/>
                        <a:buNone/>
                      </a:pPr>
                      <a:r>
                        <a:rPr lang="en-US" sz="1500"/>
                        <a:t>Load</a:t>
                      </a:r>
                      <a:endParaRPr/>
                    </a:p>
                  </a:txBody>
                  <a:tcPr marT="38650" marB="38650" marR="77300" marL="77300"/>
                </a:tc>
              </a:tr>
              <a:tr h="313525">
                <a:tc>
                  <a:txBody>
                    <a:bodyPr/>
                    <a:lstStyle/>
                    <a:p>
                      <a:pPr indent="0" lvl="0" marL="0" marR="0" rtl="0" algn="l">
                        <a:spcBef>
                          <a:spcPts val="0"/>
                        </a:spcBef>
                        <a:spcAft>
                          <a:spcPts val="0"/>
                        </a:spcAft>
                        <a:buNone/>
                      </a:pPr>
                      <a:r>
                        <a:rPr lang="en-US" sz="1500"/>
                        <a:t>Dbclick </a:t>
                      </a:r>
                      <a:endParaRPr/>
                    </a:p>
                  </a:txBody>
                  <a:tcPr marT="38650" marB="38650" marR="77300" marL="77300"/>
                </a:tc>
                <a:tc>
                  <a:txBody>
                    <a:bodyPr/>
                    <a:lstStyle/>
                    <a:p>
                      <a:pPr indent="0" lvl="0" marL="0" marR="0" rtl="0" algn="l">
                        <a:spcBef>
                          <a:spcPts val="0"/>
                        </a:spcBef>
                        <a:spcAft>
                          <a:spcPts val="0"/>
                        </a:spcAft>
                        <a:buNone/>
                      </a:pPr>
                      <a:r>
                        <a:rPr lang="en-US" sz="1500"/>
                        <a:t>Keydown</a:t>
                      </a:r>
                      <a:endParaRPr sz="1500"/>
                    </a:p>
                  </a:txBody>
                  <a:tcPr marT="38650" marB="38650" marR="77300" marL="77300"/>
                </a:tc>
                <a:tc>
                  <a:txBody>
                    <a:bodyPr/>
                    <a:lstStyle/>
                    <a:p>
                      <a:pPr indent="0" lvl="0" marL="0" marR="0" rtl="0" algn="l">
                        <a:spcBef>
                          <a:spcPts val="0"/>
                        </a:spcBef>
                        <a:spcAft>
                          <a:spcPts val="0"/>
                        </a:spcAft>
                        <a:buNone/>
                      </a:pPr>
                      <a:r>
                        <a:rPr lang="en-US" sz="1500"/>
                        <a:t>Change</a:t>
                      </a:r>
                      <a:endParaRPr/>
                    </a:p>
                  </a:txBody>
                  <a:tcPr marT="38650" marB="38650" marR="77300" marL="77300"/>
                </a:tc>
                <a:tc>
                  <a:txBody>
                    <a:bodyPr/>
                    <a:lstStyle/>
                    <a:p>
                      <a:pPr indent="0" lvl="0" marL="0" marR="0" rtl="0" algn="l">
                        <a:spcBef>
                          <a:spcPts val="0"/>
                        </a:spcBef>
                        <a:spcAft>
                          <a:spcPts val="0"/>
                        </a:spcAft>
                        <a:buNone/>
                      </a:pPr>
                      <a:r>
                        <a:rPr lang="en-US" sz="1500"/>
                        <a:t>Resize</a:t>
                      </a:r>
                      <a:endParaRPr/>
                    </a:p>
                  </a:txBody>
                  <a:tcPr marT="38650" marB="38650" marR="77300" marL="77300"/>
                </a:tc>
              </a:tr>
              <a:tr h="313525">
                <a:tc>
                  <a:txBody>
                    <a:bodyPr/>
                    <a:lstStyle/>
                    <a:p>
                      <a:pPr indent="0" lvl="0" marL="0" marR="0" rtl="0" algn="l">
                        <a:spcBef>
                          <a:spcPts val="0"/>
                        </a:spcBef>
                        <a:spcAft>
                          <a:spcPts val="0"/>
                        </a:spcAft>
                        <a:buNone/>
                      </a:pPr>
                      <a:r>
                        <a:rPr lang="en-US" sz="1500"/>
                        <a:t>Mouseenter</a:t>
                      </a:r>
                      <a:endParaRPr sz="1500"/>
                    </a:p>
                  </a:txBody>
                  <a:tcPr marT="38650" marB="38650" marR="77300" marL="77300"/>
                </a:tc>
                <a:tc>
                  <a:txBody>
                    <a:bodyPr/>
                    <a:lstStyle/>
                    <a:p>
                      <a:pPr indent="0" lvl="0" marL="0" marR="0" rtl="0" algn="l">
                        <a:spcBef>
                          <a:spcPts val="0"/>
                        </a:spcBef>
                        <a:spcAft>
                          <a:spcPts val="0"/>
                        </a:spcAft>
                        <a:buNone/>
                      </a:pPr>
                      <a:r>
                        <a:rPr lang="en-US" sz="1500"/>
                        <a:t>Keyup</a:t>
                      </a:r>
                      <a:endParaRPr sz="1500"/>
                    </a:p>
                  </a:txBody>
                  <a:tcPr marT="38650" marB="38650" marR="77300" marL="77300"/>
                </a:tc>
                <a:tc>
                  <a:txBody>
                    <a:bodyPr/>
                    <a:lstStyle/>
                    <a:p>
                      <a:pPr indent="0" lvl="0" marL="0" marR="0" rtl="0" algn="l">
                        <a:spcBef>
                          <a:spcPts val="0"/>
                        </a:spcBef>
                        <a:spcAft>
                          <a:spcPts val="0"/>
                        </a:spcAft>
                        <a:buNone/>
                      </a:pPr>
                      <a:r>
                        <a:rPr lang="en-US" sz="1500"/>
                        <a:t>Focus</a:t>
                      </a:r>
                      <a:endParaRPr/>
                    </a:p>
                  </a:txBody>
                  <a:tcPr marT="38650" marB="38650" marR="77300" marL="77300"/>
                </a:tc>
                <a:tc>
                  <a:txBody>
                    <a:bodyPr/>
                    <a:lstStyle/>
                    <a:p>
                      <a:pPr indent="0" lvl="0" marL="0" marR="0" rtl="0" algn="l">
                        <a:spcBef>
                          <a:spcPts val="0"/>
                        </a:spcBef>
                        <a:spcAft>
                          <a:spcPts val="0"/>
                        </a:spcAft>
                        <a:buNone/>
                      </a:pPr>
                      <a:r>
                        <a:rPr lang="en-US" sz="1500"/>
                        <a:t>Scroll</a:t>
                      </a:r>
                      <a:endParaRPr/>
                    </a:p>
                  </a:txBody>
                  <a:tcPr marT="38650" marB="38650" marR="77300" marL="77300"/>
                </a:tc>
              </a:tr>
              <a:tr h="313525">
                <a:tc>
                  <a:txBody>
                    <a:bodyPr/>
                    <a:lstStyle/>
                    <a:p>
                      <a:pPr indent="0" lvl="0" marL="0" marR="0" rtl="0" algn="l">
                        <a:spcBef>
                          <a:spcPts val="0"/>
                        </a:spcBef>
                        <a:spcAft>
                          <a:spcPts val="0"/>
                        </a:spcAft>
                        <a:buNone/>
                      </a:pPr>
                      <a:r>
                        <a:rPr lang="en-US" sz="1500"/>
                        <a:t>mouseleave</a:t>
                      </a:r>
                      <a:endParaRPr sz="1500"/>
                    </a:p>
                  </a:txBody>
                  <a:tcPr marT="38650" marB="38650" marR="77300" marL="77300"/>
                </a:tc>
                <a:tc>
                  <a:txBody>
                    <a:bodyPr/>
                    <a:lstStyle/>
                    <a:p>
                      <a:pPr indent="0" lvl="0" marL="0" marR="0" rtl="0" algn="l">
                        <a:spcBef>
                          <a:spcPts val="0"/>
                        </a:spcBef>
                        <a:spcAft>
                          <a:spcPts val="0"/>
                        </a:spcAft>
                        <a:buNone/>
                      </a:pPr>
                      <a:r>
                        <a:t/>
                      </a:r>
                      <a:endParaRPr sz="1500"/>
                    </a:p>
                  </a:txBody>
                  <a:tcPr marT="38650" marB="38650" marR="77300" marL="77300"/>
                </a:tc>
                <a:tc>
                  <a:txBody>
                    <a:bodyPr/>
                    <a:lstStyle/>
                    <a:p>
                      <a:pPr indent="0" lvl="0" marL="0" marR="0" rtl="0" algn="l">
                        <a:spcBef>
                          <a:spcPts val="0"/>
                        </a:spcBef>
                        <a:spcAft>
                          <a:spcPts val="0"/>
                        </a:spcAft>
                        <a:buNone/>
                      </a:pPr>
                      <a:r>
                        <a:t/>
                      </a:r>
                      <a:endParaRPr sz="1500"/>
                    </a:p>
                  </a:txBody>
                  <a:tcPr marT="38650" marB="38650" marR="77300" marL="77300"/>
                </a:tc>
                <a:tc>
                  <a:txBody>
                    <a:bodyPr/>
                    <a:lstStyle/>
                    <a:p>
                      <a:pPr indent="0" lvl="0" marL="0" marR="0" rtl="0" algn="l">
                        <a:spcBef>
                          <a:spcPts val="0"/>
                        </a:spcBef>
                        <a:spcAft>
                          <a:spcPts val="0"/>
                        </a:spcAft>
                        <a:buNone/>
                      </a:pPr>
                      <a:r>
                        <a:rPr lang="en-US" sz="1500"/>
                        <a:t>unload</a:t>
                      </a:r>
                      <a:endParaRPr/>
                    </a:p>
                  </a:txBody>
                  <a:tcPr marT="38650" marB="38650" marR="77300" marL="773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677333" y="201169"/>
            <a:ext cx="8596668" cy="52425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JS DOM Event Handling</a:t>
            </a:r>
            <a:endParaRPr/>
          </a:p>
        </p:txBody>
      </p:sp>
      <p:sp>
        <p:nvSpPr>
          <p:cNvPr id="202" name="Google Shape;202;p28"/>
          <p:cNvSpPr txBox="1"/>
          <p:nvPr>
            <p:ph idx="1" type="body"/>
          </p:nvPr>
        </p:nvSpPr>
        <p:spPr>
          <a:xfrm>
            <a:off x="677333" y="725426"/>
            <a:ext cx="8748825" cy="5931406"/>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lang="en-US"/>
              <a:t>In JavaScript we can perform the DOM Manipulation using various event handling methods as specified above.</a:t>
            </a:r>
            <a:endParaRPr/>
          </a:p>
          <a:p>
            <a:pPr indent="-342900" lvl="0" marL="342900" rtl="0" algn="l">
              <a:spcBef>
                <a:spcPts val="1000"/>
              </a:spcBef>
              <a:spcAft>
                <a:spcPts val="0"/>
              </a:spcAft>
              <a:buSzPct val="79999"/>
              <a:buChar char="►"/>
            </a:pPr>
            <a:r>
              <a:rPr lang="en-US"/>
              <a:t>The Actual Event handling event handling works as follows,</a:t>
            </a:r>
            <a:endParaRPr/>
          </a:p>
          <a:p>
            <a:pPr indent="0" lvl="1" marL="400050" rtl="0" algn="l">
              <a:spcBef>
                <a:spcPts val="1000"/>
              </a:spcBef>
              <a:spcAft>
                <a:spcPts val="0"/>
              </a:spcAft>
              <a:buSzPct val="80000"/>
              <a:buNone/>
            </a:pPr>
            <a:r>
              <a:rPr lang="en-US"/>
              <a:t>1) Find a node to which we trigger an event</a:t>
            </a:r>
            <a:endParaRPr/>
          </a:p>
          <a:p>
            <a:pPr indent="0" lvl="1" marL="400050" rtl="0" algn="l">
              <a:spcBef>
                <a:spcPts val="1000"/>
              </a:spcBef>
              <a:spcAft>
                <a:spcPts val="0"/>
              </a:spcAft>
              <a:buSzPct val="80000"/>
              <a:buNone/>
            </a:pPr>
            <a:r>
              <a:rPr lang="en-US"/>
              <a:t>2) Find the events of the node</a:t>
            </a:r>
            <a:endParaRPr/>
          </a:p>
          <a:p>
            <a:pPr indent="0" lvl="1" marL="400050" rtl="0" algn="l">
              <a:spcBef>
                <a:spcPts val="1000"/>
              </a:spcBef>
              <a:spcAft>
                <a:spcPts val="0"/>
              </a:spcAft>
              <a:buSzPct val="80000"/>
              <a:buNone/>
            </a:pPr>
            <a:r>
              <a:rPr lang="en-US"/>
              <a:t>3) Write a script to trigger an event for that node.</a:t>
            </a:r>
            <a:endParaRPr/>
          </a:p>
          <a:p>
            <a:pPr indent="0" lvl="0" marL="0" rtl="0" algn="l">
              <a:spcBef>
                <a:spcPts val="1000"/>
              </a:spcBef>
              <a:spcAft>
                <a:spcPts val="0"/>
              </a:spcAft>
              <a:buSzPct val="79999"/>
              <a:buNone/>
            </a:pPr>
            <a:r>
              <a:rPr b="1" lang="en-US"/>
              <a:t>Example:</a:t>
            </a:r>
            <a:endParaRPr/>
          </a:p>
          <a:p>
            <a:pPr indent="0" lvl="0" marL="0" rtl="0" algn="l">
              <a:spcBef>
                <a:spcPts val="1000"/>
              </a:spcBef>
              <a:spcAft>
                <a:spcPts val="0"/>
              </a:spcAft>
              <a:buSzPct val="79999"/>
              <a:buNone/>
            </a:pPr>
            <a:r>
              <a:rPr b="1" lang="en-US"/>
              <a:t>&lt;div id="image-div"&gt;</a:t>
            </a:r>
            <a:endParaRPr/>
          </a:p>
          <a:p>
            <a:pPr indent="0" lvl="1" marL="400050" rtl="0" algn="l">
              <a:spcBef>
                <a:spcPts val="1000"/>
              </a:spcBef>
              <a:spcAft>
                <a:spcPts val="0"/>
              </a:spcAft>
              <a:buSzPct val="80000"/>
              <a:buNone/>
            </a:pPr>
            <a:r>
              <a:rPr b="1" lang="en-US"/>
              <a:t>&lt;img src="../img/google.jpg" width="306px" height="200px" id="myImage"&gt;</a:t>
            </a:r>
            <a:endParaRPr/>
          </a:p>
          <a:p>
            <a:pPr indent="0" lvl="1" marL="400050" rtl="0" algn="l">
              <a:spcBef>
                <a:spcPts val="1000"/>
              </a:spcBef>
              <a:spcAft>
                <a:spcPts val="0"/>
              </a:spcAft>
              <a:buSzPct val="80000"/>
              <a:buNone/>
            </a:pPr>
            <a:r>
              <a:rPr b="1" lang="en-US"/>
              <a:t>&lt;br&gt;</a:t>
            </a:r>
            <a:endParaRPr/>
          </a:p>
          <a:p>
            <a:pPr indent="0" lvl="1" marL="400050" rtl="0" algn="l">
              <a:spcBef>
                <a:spcPts val="1000"/>
              </a:spcBef>
              <a:spcAft>
                <a:spcPts val="0"/>
              </a:spcAft>
              <a:buSzPct val="80000"/>
              <a:buNone/>
            </a:pPr>
            <a:r>
              <a:rPr b="1" lang="en-US"/>
              <a:t>&lt;button onclick="facebook();"&gt;Facebook&lt;/button&gt;</a:t>
            </a:r>
            <a:endParaRPr/>
          </a:p>
          <a:p>
            <a:pPr indent="0" lvl="1" marL="400050" rtl="0" algn="l">
              <a:spcBef>
                <a:spcPts val="1000"/>
              </a:spcBef>
              <a:spcAft>
                <a:spcPts val="0"/>
              </a:spcAft>
              <a:buSzPct val="80000"/>
              <a:buNone/>
            </a:pPr>
            <a:r>
              <a:rPr b="1" lang="en-US"/>
              <a:t>&lt;button onclick="youtube();"&gt;Youtube&lt;/button&gt;</a:t>
            </a:r>
            <a:endParaRPr/>
          </a:p>
          <a:p>
            <a:pPr indent="0" lvl="0" marL="0" rtl="0" algn="l">
              <a:spcBef>
                <a:spcPts val="1000"/>
              </a:spcBef>
              <a:spcAft>
                <a:spcPts val="0"/>
              </a:spcAft>
              <a:buSzPct val="79999"/>
              <a:buNone/>
            </a:pPr>
            <a:r>
              <a:rPr b="1" lang="en-US"/>
              <a:t>&lt;/div&gt;</a:t>
            </a:r>
            <a:endParaRPr/>
          </a:p>
          <a:p>
            <a:pPr indent="0" lvl="0" marL="0" rtl="0" algn="l">
              <a:spcBef>
                <a:spcPts val="1000"/>
              </a:spcBef>
              <a:spcAft>
                <a:spcPts val="0"/>
              </a:spcAft>
              <a:buSzPct val="79999"/>
              <a:buNone/>
            </a:pPr>
            <a:r>
              <a:rPr b="1" lang="en-US"/>
              <a:t>function facebook() {</a:t>
            </a:r>
            <a:endParaRPr/>
          </a:p>
          <a:p>
            <a:pPr indent="0" lvl="0" marL="0" rtl="0" algn="l">
              <a:spcBef>
                <a:spcPts val="1000"/>
              </a:spcBef>
              <a:spcAft>
                <a:spcPts val="0"/>
              </a:spcAft>
              <a:buSzPct val="79999"/>
              <a:buNone/>
            </a:pPr>
            <a:r>
              <a:rPr b="1" lang="en-US"/>
              <a:t>	document.getElementById(‘myImage').setAttribute(‘src','../img/facebook jpg‘);</a:t>
            </a:r>
            <a:endParaRPr/>
          </a:p>
          <a:p>
            <a:pPr indent="0" lvl="0" marL="0" rtl="0" algn="l">
              <a:spcBef>
                <a:spcPts val="1000"/>
              </a:spcBef>
              <a:spcAft>
                <a:spcPts val="0"/>
              </a:spcAft>
              <a:buSzPct val="79999"/>
              <a:buNone/>
            </a:pPr>
            <a:r>
              <a:rPr b="1" lang="en-US"/>
              <a:t>}</a:t>
            </a:r>
            <a:endParaRPr/>
          </a:p>
          <a:p>
            <a:pPr indent="0" lvl="0" marL="0" rtl="0" algn="l">
              <a:spcBef>
                <a:spcPts val="1000"/>
              </a:spcBef>
              <a:spcAft>
                <a:spcPts val="0"/>
              </a:spcAft>
              <a:buSzPct val="79999"/>
              <a:buNone/>
            </a:pPr>
            <a:r>
              <a:rPr b="1" lang="en-US"/>
              <a:t>function youtube() {</a:t>
            </a:r>
            <a:endParaRPr/>
          </a:p>
          <a:p>
            <a:pPr indent="0" lvl="0" marL="0" rtl="0" algn="l">
              <a:spcBef>
                <a:spcPts val="1000"/>
              </a:spcBef>
              <a:spcAft>
                <a:spcPts val="0"/>
              </a:spcAft>
              <a:buSzPct val="79999"/>
              <a:buNone/>
            </a:pPr>
            <a:r>
              <a:rPr b="1" lang="en-US"/>
              <a:t>	document.getElementById(‘myImage').setAttribute('src','../img/youtube.jpg’);</a:t>
            </a:r>
            <a:endParaRPr/>
          </a:p>
          <a:p>
            <a:pPr indent="0" lvl="0" marL="0" rtl="0" algn="l">
              <a:spcBef>
                <a:spcPts val="1000"/>
              </a:spcBef>
              <a:spcAft>
                <a:spcPts val="0"/>
              </a:spcAft>
              <a:buSzPct val="79999"/>
              <a:buNone/>
            </a:pPr>
            <a:r>
              <a:rPr b="1"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677334" y="107986"/>
            <a:ext cx="8596668" cy="70191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JS DOM Event Listeners</a:t>
            </a:r>
            <a:endParaRPr/>
          </a:p>
        </p:txBody>
      </p:sp>
      <p:sp>
        <p:nvSpPr>
          <p:cNvPr id="208" name="Google Shape;208;p29"/>
          <p:cNvSpPr txBox="1"/>
          <p:nvPr>
            <p:ph idx="1" type="body"/>
          </p:nvPr>
        </p:nvSpPr>
        <p:spPr>
          <a:xfrm>
            <a:off x="677334" y="856923"/>
            <a:ext cx="8931704" cy="575288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 the process of DOM Manipulation first we will get a html element and hook up and event method and we can perform some operations on it.</a:t>
            </a:r>
            <a:endParaRPr/>
          </a:p>
          <a:p>
            <a:pPr indent="-342900" lvl="0" marL="342900" rtl="0" algn="l">
              <a:spcBef>
                <a:spcPts val="1000"/>
              </a:spcBef>
              <a:spcAft>
                <a:spcPts val="0"/>
              </a:spcAft>
              <a:buSzPts val="1440"/>
              <a:buChar char="►"/>
            </a:pPr>
            <a:r>
              <a:rPr lang="en-US"/>
              <a:t>In the process of event listeners, we normally hook up an event listener to the specific HTML element and attach an event handling method to it. If the specified event happens then the hooked up event handling method will be executed.</a:t>
            </a:r>
            <a:endParaRPr/>
          </a:p>
          <a:p>
            <a:pPr indent="-342900" lvl="0" marL="342900" rtl="0" algn="l">
              <a:spcBef>
                <a:spcPts val="1000"/>
              </a:spcBef>
              <a:spcAft>
                <a:spcPts val="0"/>
              </a:spcAft>
              <a:buSzPts val="1440"/>
              <a:buChar char="►"/>
            </a:pPr>
            <a:r>
              <a:rPr lang="en-US"/>
              <a:t>Syntax of Event listener is as follows,</a:t>
            </a:r>
            <a:endParaRPr/>
          </a:p>
          <a:p>
            <a:pPr indent="0" lvl="0" marL="0" rtl="0" algn="l">
              <a:spcBef>
                <a:spcPts val="1000"/>
              </a:spcBef>
              <a:spcAft>
                <a:spcPts val="0"/>
              </a:spcAft>
              <a:buSzPts val="1440"/>
              <a:buNone/>
            </a:pPr>
            <a:r>
              <a:rPr lang="en-US"/>
              <a:t>	</a:t>
            </a:r>
            <a:r>
              <a:rPr b="1" lang="en-US"/>
              <a:t>htmlElement.addEventListener(‘event_name’ ,event_handling_function);</a:t>
            </a:r>
            <a:endParaRPr/>
          </a:p>
          <a:p>
            <a:pPr indent="-342900" lvl="0" marL="342900" rtl="0" algn="l">
              <a:spcBef>
                <a:spcPts val="1000"/>
              </a:spcBef>
              <a:spcAft>
                <a:spcPts val="0"/>
              </a:spcAft>
              <a:buSzPts val="1440"/>
              <a:buChar char="►"/>
            </a:pPr>
            <a:r>
              <a:rPr lang="en-US"/>
              <a:t>Let’s discuss an example of Event Listeners,</a:t>
            </a:r>
            <a:endParaRPr/>
          </a:p>
          <a:p>
            <a:pPr indent="0" lvl="1" marL="400050" rtl="0" algn="l">
              <a:spcBef>
                <a:spcPts val="1000"/>
              </a:spcBef>
              <a:spcAft>
                <a:spcPts val="0"/>
              </a:spcAft>
              <a:buSzPts val="1440"/>
              <a:buNone/>
            </a:pPr>
            <a:r>
              <a:rPr b="1" lang="en-US" sz="1800"/>
              <a:t>&lt;textarea id="text-area" rows='5' cols='10'&gt;&lt;/textarea&gt;</a:t>
            </a:r>
            <a:endParaRPr/>
          </a:p>
          <a:p>
            <a:pPr indent="0" lvl="1" marL="400050" rtl="0" algn="l">
              <a:spcBef>
                <a:spcPts val="1000"/>
              </a:spcBef>
              <a:spcAft>
                <a:spcPts val="0"/>
              </a:spcAft>
              <a:buSzPts val="1440"/>
              <a:buNone/>
            </a:pPr>
            <a:r>
              <a:rPr b="1" lang="en-US" sz="1800"/>
              <a:t>var textArea = document.querySelector("#text-area");</a:t>
            </a:r>
            <a:endParaRPr/>
          </a:p>
          <a:p>
            <a:pPr indent="0" lvl="1" marL="400050" rtl="0" algn="l">
              <a:spcBef>
                <a:spcPts val="1000"/>
              </a:spcBef>
              <a:spcAft>
                <a:spcPts val="0"/>
              </a:spcAft>
              <a:buSzPts val="1440"/>
              <a:buNone/>
            </a:pPr>
            <a:r>
              <a:rPr b="1" lang="en-US" sz="1800"/>
              <a:t>textArea.addEventListener('keypress',start);</a:t>
            </a:r>
            <a:endParaRPr/>
          </a:p>
          <a:p>
            <a:pPr indent="0" lvl="1" marL="400050" rtl="0" algn="l">
              <a:spcBef>
                <a:spcPts val="1000"/>
              </a:spcBef>
              <a:spcAft>
                <a:spcPts val="0"/>
              </a:spcAft>
              <a:buSzPts val="1440"/>
              <a:buNone/>
            </a:pPr>
            <a:r>
              <a:rPr b="1" lang="en-US" sz="1800"/>
              <a:t>function start() {//statements of event handling</a:t>
            </a:r>
            <a:endParaRPr/>
          </a:p>
          <a:p>
            <a:pPr indent="0" lvl="2" marL="857250" rtl="0" algn="l">
              <a:spcBef>
                <a:spcPts val="1000"/>
              </a:spcBef>
              <a:spcAft>
                <a:spcPts val="0"/>
              </a:spcAft>
              <a:buSzPts val="1440"/>
              <a:buNone/>
            </a:pPr>
            <a:r>
              <a:rPr b="1" lang="en-US" sz="1800"/>
              <a:t>console.log("Characters left: " + (500 - this.value.length));</a:t>
            </a:r>
            <a:endParaRPr/>
          </a:p>
          <a:p>
            <a:pPr indent="0" lvl="1" marL="400050" rtl="0" algn="l">
              <a:spcBef>
                <a:spcPts val="1000"/>
              </a:spcBef>
              <a:spcAft>
                <a:spcPts val="0"/>
              </a:spcAft>
              <a:buSzPts val="1440"/>
              <a:buNone/>
            </a:pPr>
            <a:r>
              <a:rPr b="1" lang="en-US" sz="1800"/>
              <a:t>}</a:t>
            </a:r>
            <a:endParaRPr b="1" sz="2000"/>
          </a:p>
        </p:txBody>
      </p:sp>
      <p:sp>
        <p:nvSpPr>
          <p:cNvPr id="209" name="Google Shape;209;p29"/>
          <p:cNvSpPr/>
          <p:nvPr/>
        </p:nvSpPr>
        <p:spPr>
          <a:xfrm>
            <a:off x="152400" y="242500"/>
            <a:ext cx="65" cy="276999"/>
          </a:xfrm>
          <a:prstGeom prst="rect">
            <a:avLst/>
          </a:prstGeom>
          <a:solidFill>
            <a:srgbClr val="EFF0F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idx="1" type="body"/>
          </p:nvPr>
        </p:nvSpPr>
        <p:spPr>
          <a:xfrm>
            <a:off x="677334" y="548641"/>
            <a:ext cx="8596668" cy="54927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 the above example of Event Listeners way of event handling works as follows,</a:t>
            </a:r>
            <a:endParaRPr/>
          </a:p>
          <a:p>
            <a:pPr indent="-342900" lvl="0" marL="342900" rtl="0" algn="l">
              <a:spcBef>
                <a:spcPts val="1000"/>
              </a:spcBef>
              <a:spcAft>
                <a:spcPts val="0"/>
              </a:spcAft>
              <a:buSzPts val="1440"/>
              <a:buChar char="►"/>
            </a:pPr>
            <a:r>
              <a:rPr lang="en-US"/>
              <a:t>1) First we needs to fetch the required HTML Element using any DOM manipulation methods.</a:t>
            </a:r>
            <a:endParaRPr/>
          </a:p>
          <a:p>
            <a:pPr indent="-342900" lvl="0" marL="342900" rtl="0" algn="l">
              <a:spcBef>
                <a:spcPts val="1000"/>
              </a:spcBef>
              <a:spcAft>
                <a:spcPts val="0"/>
              </a:spcAft>
              <a:buSzPts val="1440"/>
              <a:buChar char="►"/>
            </a:pPr>
            <a:r>
              <a:rPr lang="en-US"/>
              <a:t>2) We needs to hookup an event handling method to it along with the event name and event handling function name.</a:t>
            </a:r>
            <a:endParaRPr/>
          </a:p>
          <a:p>
            <a:pPr indent="-342900" lvl="0" marL="342900" rtl="0" algn="l">
              <a:spcBef>
                <a:spcPts val="1000"/>
              </a:spcBef>
              <a:spcAft>
                <a:spcPts val="0"/>
              </a:spcAft>
              <a:buSzPts val="1440"/>
              <a:buChar char="►"/>
            </a:pPr>
            <a:r>
              <a:rPr lang="en-US"/>
              <a:t>3) In the last we have define a method / function for handling that event.</a:t>
            </a:r>
            <a:endParaRPr/>
          </a:p>
          <a:p>
            <a:pPr indent="-342900" lvl="0" marL="342900" rtl="0" algn="l">
              <a:spcBef>
                <a:spcPts val="1000"/>
              </a:spcBef>
              <a:spcAft>
                <a:spcPts val="0"/>
              </a:spcAft>
              <a:buSzPts val="1440"/>
              <a:buChar char="►"/>
            </a:pPr>
            <a:r>
              <a:rPr lang="en-US"/>
              <a:t>Note: Whenever the 'keypress' event happened for the text-area then start() will be executed.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677334" y="327443"/>
            <a:ext cx="8596668" cy="57650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JavaScript Scopes</a:t>
            </a:r>
            <a:endParaRPr/>
          </a:p>
        </p:txBody>
      </p:sp>
      <p:sp>
        <p:nvSpPr>
          <p:cNvPr id="220" name="Google Shape;220;p31"/>
          <p:cNvSpPr txBox="1"/>
          <p:nvPr>
            <p:ph idx="1" type="body"/>
          </p:nvPr>
        </p:nvSpPr>
        <p:spPr>
          <a:xfrm>
            <a:off x="677334" y="1186107"/>
            <a:ext cx="8596668" cy="485525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JavaScript Scopes 8t Closures is one of the important concept to learn in JavaScript.</a:t>
            </a:r>
            <a:endParaRPr/>
          </a:p>
          <a:p>
            <a:pPr indent="-342900" lvl="0" marL="342900" rtl="0" algn="l">
              <a:spcBef>
                <a:spcPts val="1000"/>
              </a:spcBef>
              <a:spcAft>
                <a:spcPts val="0"/>
              </a:spcAft>
              <a:buSzPts val="1440"/>
              <a:buChar char="►"/>
            </a:pPr>
            <a:r>
              <a:rPr lang="en-US"/>
              <a:t>Without these concepts also we can write the JavaScript code, but once we learn these concept code we may write more elegant code and most of the bug free code.</a:t>
            </a:r>
            <a:endParaRPr/>
          </a:p>
          <a:p>
            <a:pPr indent="-342900" lvl="0" marL="342900" rtl="0" algn="l">
              <a:spcBef>
                <a:spcPts val="1000"/>
              </a:spcBef>
              <a:spcAft>
                <a:spcPts val="0"/>
              </a:spcAft>
              <a:buSzPts val="1440"/>
              <a:buChar char="►"/>
            </a:pPr>
            <a:r>
              <a:rPr lang="en-US"/>
              <a:t>Now let's understand the concept of scopes and then closures concept.</a:t>
            </a:r>
            <a:endParaRPr/>
          </a:p>
          <a:p>
            <a:pPr indent="0" lvl="0" marL="0" rtl="0" algn="l">
              <a:spcBef>
                <a:spcPts val="1000"/>
              </a:spcBef>
              <a:spcAft>
                <a:spcPts val="0"/>
              </a:spcAft>
              <a:buSzPts val="1920"/>
              <a:buNone/>
            </a:pPr>
            <a:r>
              <a:rPr b="1" lang="en-US" sz="2400"/>
              <a:t>Scopes &amp; Block Scoping:</a:t>
            </a:r>
            <a:endParaRPr/>
          </a:p>
          <a:p>
            <a:pPr indent="-342900" lvl="0" marL="342900" rtl="0" algn="l">
              <a:spcBef>
                <a:spcPts val="1000"/>
              </a:spcBef>
              <a:spcAft>
                <a:spcPts val="0"/>
              </a:spcAft>
              <a:buSzPts val="1440"/>
              <a:buChar char="►"/>
            </a:pPr>
            <a:r>
              <a:rPr lang="en-US"/>
              <a:t>Scopes concept is not only specific to JavaScript, these kind of terms we can even see in other OOPS languages.</a:t>
            </a:r>
            <a:endParaRPr/>
          </a:p>
          <a:p>
            <a:pPr indent="-342900" lvl="0" marL="342900" rtl="0" algn="l">
              <a:spcBef>
                <a:spcPts val="1000"/>
              </a:spcBef>
              <a:spcAft>
                <a:spcPts val="0"/>
              </a:spcAft>
              <a:buSzPts val="1440"/>
              <a:buChar char="►"/>
            </a:pPr>
            <a:r>
              <a:rPr lang="en-US"/>
              <a:t>A scope is considered as a block where the accessibility of variables exists. The variables declared inside the block are not accessible outside.</a:t>
            </a:r>
            <a:endParaRPr/>
          </a:p>
          <a:p>
            <a:pPr indent="0" lvl="0" marL="0" rtl="0" algn="l">
              <a:spcBef>
                <a:spcPts val="1000"/>
              </a:spcBef>
              <a:spcAft>
                <a:spcPts val="0"/>
              </a:spcAft>
              <a:buSzPts val="1440"/>
              <a:buNone/>
            </a:pPr>
            <a:r>
              <a:rPr b="1" lang="en-US"/>
              <a:t>Example:</a:t>
            </a:r>
            <a:endParaRPr/>
          </a:p>
          <a:p>
            <a:pPr indent="0" lvl="0" marL="0" rtl="0" algn="l">
              <a:spcBef>
                <a:spcPts val="1000"/>
              </a:spcBef>
              <a:spcAft>
                <a:spcPts val="0"/>
              </a:spcAft>
              <a:buSzPts val="1440"/>
              <a:buNone/>
            </a:pPr>
            <a:r>
              <a:rPr b="1" lang="en-US"/>
              <a:t>	var a = 10;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idx="1" type="body"/>
          </p:nvPr>
        </p:nvSpPr>
        <p:spPr>
          <a:xfrm>
            <a:off x="677334" y="308283"/>
            <a:ext cx="8596668" cy="626494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If we declare a variable somewhere in the middle of a program, can we guess what are all the places it is accessible?. It is purely depend on the scope where we declare that variable is declared.</a:t>
            </a:r>
            <a:endParaRPr/>
          </a:p>
          <a:p>
            <a:pPr indent="-342900" lvl="0" marL="342900" rtl="0" algn="l">
              <a:spcBef>
                <a:spcPts val="1000"/>
              </a:spcBef>
              <a:spcAft>
                <a:spcPts val="0"/>
              </a:spcAft>
              <a:buSzPts val="1440"/>
              <a:buChar char="►"/>
            </a:pPr>
            <a:r>
              <a:rPr lang="en-US"/>
              <a:t>If the variable declared in the global scope, It will be accessed throughout the program.</a:t>
            </a:r>
            <a:endParaRPr/>
          </a:p>
          <a:p>
            <a:pPr indent="-342900" lvl="0" marL="342900" rtl="0" algn="l">
              <a:spcBef>
                <a:spcPts val="1000"/>
              </a:spcBef>
              <a:spcAft>
                <a:spcPts val="0"/>
              </a:spcAft>
              <a:buSzPts val="1440"/>
              <a:buChar char="►"/>
            </a:pPr>
            <a:r>
              <a:rPr lang="en-US"/>
              <a:t>If the variable is declared in any block, then we can access the variable inside of that block only, outside of that block it is not accessible.</a:t>
            </a:r>
            <a:endParaRPr/>
          </a:p>
          <a:p>
            <a:pPr indent="-342900" lvl="0" marL="342900" rtl="0" algn="l">
              <a:spcBef>
                <a:spcPts val="1000"/>
              </a:spcBef>
              <a:spcAft>
                <a:spcPts val="0"/>
              </a:spcAft>
              <a:buSzPts val="1440"/>
              <a:buChar char="►"/>
            </a:pPr>
            <a:r>
              <a:rPr lang="en-US"/>
              <a:t>Example:</a:t>
            </a:r>
            <a:endParaRPr/>
          </a:p>
          <a:p>
            <a:pPr indent="-342900" lvl="0" marL="342900" rtl="0" algn="l">
              <a:spcBef>
                <a:spcPts val="1000"/>
              </a:spcBef>
              <a:spcAft>
                <a:spcPts val="0"/>
              </a:spcAft>
              <a:buSzPts val="1440"/>
              <a:buChar char="►"/>
            </a:pPr>
            <a:r>
              <a:rPr lang="en-US"/>
              <a:t>A Fish in an aquarium is having its scope inside of that aquarium only, when we bring the ﬁsh outside the aquarium then it will die. Means the scope of the fish is inside the aquarium only. So a variable declared inside of a block / scope is not accessible outside of that block or scope.</a:t>
            </a:r>
            <a:endParaRPr/>
          </a:p>
          <a:p>
            <a:pPr indent="-342900" lvl="0" marL="342900" rtl="0" algn="l">
              <a:spcBef>
                <a:spcPts val="1000"/>
              </a:spcBef>
              <a:spcAft>
                <a:spcPts val="0"/>
              </a:spcAft>
              <a:buSzPts val="1440"/>
              <a:buChar char="►"/>
            </a:pPr>
            <a:r>
              <a:rPr lang="en-US"/>
              <a:t>Let’s discuss the concept of scope hierarchy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677334" y="318508"/>
            <a:ext cx="8596668" cy="49813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Scope Hierarchy</a:t>
            </a:r>
            <a:endParaRPr/>
          </a:p>
        </p:txBody>
      </p:sp>
      <p:sp>
        <p:nvSpPr>
          <p:cNvPr id="231" name="Google Shape;231;p33"/>
          <p:cNvSpPr txBox="1"/>
          <p:nvPr>
            <p:ph idx="1" type="body"/>
          </p:nvPr>
        </p:nvSpPr>
        <p:spPr>
          <a:xfrm>
            <a:off x="677334" y="966651"/>
            <a:ext cx="8596668" cy="5402798"/>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79999"/>
              <a:buChar char="►"/>
            </a:pPr>
            <a:r>
              <a:rPr lang="en-US"/>
              <a:t>Scope Hierarchy means a chain of scopes which contains a parent scope and child scope.</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Whatever the variable is declared inside ‘parent scope are by default available to the child scope.</a:t>
            </a:r>
            <a:endParaRPr/>
          </a:p>
          <a:p>
            <a:pPr indent="-342900" lvl="0" marL="342900" rtl="0" algn="l">
              <a:spcBef>
                <a:spcPts val="1000"/>
              </a:spcBef>
              <a:spcAft>
                <a:spcPts val="0"/>
              </a:spcAft>
              <a:buSzPct val="79999"/>
              <a:buChar char="►"/>
            </a:pPr>
            <a:r>
              <a:rPr lang="en-US"/>
              <a:t>So ‘a’ is accessible in child scoped block.</a:t>
            </a:r>
            <a:endParaRPr/>
          </a:p>
          <a:p>
            <a:pPr indent="-342900" lvl="0" marL="342900" rtl="0" algn="l">
              <a:spcBef>
                <a:spcPts val="1000"/>
              </a:spcBef>
              <a:spcAft>
                <a:spcPts val="0"/>
              </a:spcAft>
              <a:buSzPct val="79999"/>
              <a:buChar char="►"/>
            </a:pPr>
            <a:r>
              <a:rPr lang="en-US"/>
              <a:t>But whatever the variable is declared in child scope is not available to parent scope by default.</a:t>
            </a:r>
            <a:endParaRPr/>
          </a:p>
          <a:p>
            <a:pPr indent="-342900" lvl="0" marL="342900" rtl="0" algn="l">
              <a:spcBef>
                <a:spcPts val="1000"/>
              </a:spcBef>
              <a:spcAft>
                <a:spcPts val="0"/>
              </a:spcAft>
              <a:buSzPct val="79999"/>
              <a:buChar char="►"/>
            </a:pPr>
            <a:r>
              <a:rPr lang="en-US"/>
              <a:t>So ‘b’ is not accessible outside of child scope and also inside parent scoped block.</a:t>
            </a:r>
            <a:endParaRPr/>
          </a:p>
        </p:txBody>
      </p:sp>
      <p:pic>
        <p:nvPicPr>
          <p:cNvPr id="232" name="Google Shape;232;p33"/>
          <p:cNvPicPr preferRelativeResize="0"/>
          <p:nvPr/>
        </p:nvPicPr>
        <p:blipFill rotWithShape="1">
          <a:blip r:embed="rId3">
            <a:alphaModFix/>
          </a:blip>
          <a:srcRect b="0" l="0" r="0" t="0"/>
          <a:stretch/>
        </p:blipFill>
        <p:spPr>
          <a:xfrm>
            <a:off x="2737953" y="1710212"/>
            <a:ext cx="4475430" cy="25535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677334" y="249065"/>
            <a:ext cx="8596668" cy="7332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Scopes Creation</a:t>
            </a:r>
            <a:endParaRPr/>
          </a:p>
        </p:txBody>
      </p:sp>
      <p:sp>
        <p:nvSpPr>
          <p:cNvPr id="238" name="Google Shape;238;p34"/>
          <p:cNvSpPr txBox="1"/>
          <p:nvPr>
            <p:ph idx="1" type="body"/>
          </p:nvPr>
        </p:nvSpPr>
        <p:spPr>
          <a:xfrm>
            <a:off x="677334" y="1024129"/>
            <a:ext cx="8596668" cy="5017234"/>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en-US"/>
              <a:t>In any other OOPS languages like C++ or Java, we will be creating scopes as</a:t>
            </a:r>
            <a:endParaRPr/>
          </a:p>
          <a:p>
            <a:pPr indent="-342900" lvl="0" marL="342900" rtl="0" algn="l">
              <a:spcBef>
                <a:spcPts val="1000"/>
              </a:spcBef>
              <a:spcAft>
                <a:spcPts val="0"/>
              </a:spcAft>
              <a:buSzPct val="80000"/>
              <a:buChar char="►"/>
            </a:pPr>
            <a:r>
              <a:rPr b="1" lang="en-US" sz="2200"/>
              <a:t>Example:</a:t>
            </a:r>
            <a:endParaRPr/>
          </a:p>
          <a:p>
            <a:pPr indent="0" lvl="1" marL="400050" rtl="0" algn="l">
              <a:spcBef>
                <a:spcPts val="1000"/>
              </a:spcBef>
              <a:spcAft>
                <a:spcPts val="0"/>
              </a:spcAft>
              <a:buSzPct val="80000"/>
              <a:buNone/>
            </a:pPr>
            <a:r>
              <a:rPr b="1" lang="en-US" sz="1900"/>
              <a:t>// Block Scoping{</a:t>
            </a:r>
            <a:endParaRPr/>
          </a:p>
          <a:p>
            <a:pPr indent="0" lvl="1" marL="400050" rtl="0" algn="l">
              <a:spcBef>
                <a:spcPts val="1000"/>
              </a:spcBef>
              <a:spcAft>
                <a:spcPts val="0"/>
              </a:spcAft>
              <a:buSzPct val="80000"/>
              <a:buNone/>
            </a:pPr>
            <a:r>
              <a:rPr b="1" lang="en-US" sz="1900"/>
              <a:t>var x = 20;</a:t>
            </a:r>
            <a:endParaRPr/>
          </a:p>
          <a:p>
            <a:pPr indent="0" lvl="1" marL="400050" rtl="0" algn="l">
              <a:spcBef>
                <a:spcPts val="1000"/>
              </a:spcBef>
              <a:spcAft>
                <a:spcPts val="0"/>
              </a:spcAft>
              <a:buSzPct val="80000"/>
              <a:buNone/>
            </a:pPr>
            <a:r>
              <a:rPr b="1" lang="en-US" sz="1900"/>
              <a:t>}</a:t>
            </a:r>
            <a:endParaRPr/>
          </a:p>
          <a:p>
            <a:pPr indent="0" lvl="1" marL="400050" rtl="0" algn="l">
              <a:spcBef>
                <a:spcPts val="1000"/>
              </a:spcBef>
              <a:spcAft>
                <a:spcPts val="0"/>
              </a:spcAft>
              <a:buSzPct val="80000"/>
              <a:buNone/>
            </a:pPr>
            <a:r>
              <a:rPr b="1" lang="en-US" sz="1900"/>
              <a:t>// Block Scoping</a:t>
            </a:r>
            <a:endParaRPr/>
          </a:p>
          <a:p>
            <a:pPr indent="0" lvl="1" marL="400050" rtl="0" algn="l">
              <a:spcBef>
                <a:spcPts val="1000"/>
              </a:spcBef>
              <a:spcAft>
                <a:spcPts val="0"/>
              </a:spcAft>
              <a:buSzPct val="80000"/>
              <a:buNone/>
            </a:pPr>
            <a:r>
              <a:rPr b="1" lang="en-US" sz="1900"/>
              <a:t>if(age &lt;= 18){</a:t>
            </a:r>
            <a:endParaRPr/>
          </a:p>
          <a:p>
            <a:pPr indent="0" lvl="1" marL="400050" rtl="0" algn="l">
              <a:spcBef>
                <a:spcPts val="1000"/>
              </a:spcBef>
              <a:spcAft>
                <a:spcPts val="0"/>
              </a:spcAft>
              <a:buSzPct val="80000"/>
              <a:buNone/>
            </a:pPr>
            <a:r>
              <a:rPr b="1" lang="en-US" sz="1900"/>
              <a:t>// some statements</a:t>
            </a:r>
            <a:endParaRPr/>
          </a:p>
          <a:p>
            <a:pPr indent="0" lvl="1" marL="400050" rtl="0" algn="l">
              <a:spcBef>
                <a:spcPts val="1000"/>
              </a:spcBef>
              <a:spcAft>
                <a:spcPts val="0"/>
              </a:spcAft>
              <a:buSzPct val="80000"/>
              <a:buNone/>
            </a:pPr>
            <a:r>
              <a:rPr b="1" lang="en-US" sz="1900"/>
              <a:t>}</a:t>
            </a:r>
            <a:endParaRPr/>
          </a:p>
          <a:p>
            <a:pPr indent="-342900" lvl="0" marL="342900" rtl="0" algn="l">
              <a:spcBef>
                <a:spcPts val="1000"/>
              </a:spcBef>
              <a:spcAft>
                <a:spcPts val="0"/>
              </a:spcAft>
              <a:buSzPct val="79999"/>
              <a:buChar char="►"/>
            </a:pPr>
            <a:r>
              <a:rPr lang="en-US"/>
              <a:t>So in Java, C++ just placing any code inside curly braces {} creates scope of a variable of block and outside of this block the variable is not accessible, this is called as block scoping.</a:t>
            </a:r>
            <a:endParaRPr/>
          </a:p>
          <a:p>
            <a:pPr indent="-342900" lvl="0" marL="342900" rtl="0" algn="l">
              <a:spcBef>
                <a:spcPts val="1000"/>
              </a:spcBef>
              <a:spcAft>
                <a:spcPts val="0"/>
              </a:spcAft>
              <a:buSzPct val="79999"/>
              <a:buChar char="►"/>
            </a:pPr>
            <a:r>
              <a:rPr lang="en-US"/>
              <a:t>But JavaScript does not supports block scoping and JavaScript supports Function Scoping. ln JavaScript just by creating a block it will not be a separate scope creation.</a:t>
            </a:r>
            <a:endParaRPr/>
          </a:p>
          <a:p>
            <a:pPr indent="-342900" lvl="0" marL="342900" rtl="0" algn="l">
              <a:spcBef>
                <a:spcPts val="1000"/>
              </a:spcBef>
              <a:spcAft>
                <a:spcPts val="0"/>
              </a:spcAft>
              <a:buSzPct val="79999"/>
              <a:buChar char="►"/>
            </a:pPr>
            <a:r>
              <a:rPr lang="en-US"/>
              <a:t>We can create a new scope using functions in JavaScript.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677334" y="212489"/>
            <a:ext cx="8596668" cy="56605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Function Scoping</a:t>
            </a:r>
            <a:endParaRPr/>
          </a:p>
        </p:txBody>
      </p:sp>
      <p:sp>
        <p:nvSpPr>
          <p:cNvPr id="244" name="Google Shape;244;p35"/>
          <p:cNvSpPr txBox="1"/>
          <p:nvPr>
            <p:ph idx="1" type="body"/>
          </p:nvPr>
        </p:nvSpPr>
        <p:spPr>
          <a:xfrm>
            <a:off x="677334" y="778547"/>
            <a:ext cx="8596668" cy="586696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 JavaScript, creation of scoping is not block level but it is a function level.</a:t>
            </a:r>
            <a:endParaRPr/>
          </a:p>
          <a:p>
            <a:pPr indent="-342900" lvl="0" marL="342900" rtl="0" algn="l">
              <a:spcBef>
                <a:spcPts val="1000"/>
              </a:spcBef>
              <a:spcAft>
                <a:spcPts val="0"/>
              </a:spcAft>
              <a:buSzPts val="1440"/>
              <a:buChar char="►"/>
            </a:pPr>
            <a:r>
              <a:rPr lang="en-US"/>
              <a:t>JavaScript does not encourage block scoping but in in JavaScript it is only Function Scoping.</a:t>
            </a:r>
            <a:endParaRPr/>
          </a:p>
          <a:p>
            <a:pPr indent="-342900" lvl="0" marL="342900" rtl="0" algn="l">
              <a:spcBef>
                <a:spcPts val="1000"/>
              </a:spcBef>
              <a:spcAft>
                <a:spcPts val="0"/>
              </a:spcAft>
              <a:buSzPts val="1440"/>
              <a:buChar char="►"/>
            </a:pPr>
            <a:r>
              <a:rPr lang="en-US"/>
              <a:t>Simply creating a block Will not create a new scope In JavaScript.</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440"/>
              <a:buNone/>
            </a:pPr>
            <a:r>
              <a:rPr b="1" lang="en-US" sz="1800"/>
              <a:t>var name = 'John';</a:t>
            </a:r>
            <a:endParaRPr/>
          </a:p>
          <a:p>
            <a:pPr indent="0" lvl="1" marL="400050" rtl="0" algn="l">
              <a:spcBef>
                <a:spcPts val="1000"/>
              </a:spcBef>
              <a:spcAft>
                <a:spcPts val="0"/>
              </a:spcAft>
              <a:buSzPts val="1440"/>
              <a:buNone/>
            </a:pPr>
            <a:r>
              <a:rPr b="1" lang="en-US" sz="1800"/>
              <a:t>if(name === 'John'){</a:t>
            </a:r>
            <a:endParaRPr/>
          </a:p>
          <a:p>
            <a:pPr indent="0" lvl="1" marL="400050" rtl="0" algn="l">
              <a:spcBef>
                <a:spcPts val="1000"/>
              </a:spcBef>
              <a:spcAft>
                <a:spcPts val="0"/>
              </a:spcAft>
              <a:buSzPts val="1440"/>
              <a:buNone/>
            </a:pPr>
            <a:r>
              <a:rPr b="1" lang="en-US" sz="1800"/>
              <a:t>var designation = 'Software Engineer';</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console.log(name); // John</a:t>
            </a:r>
            <a:endParaRPr/>
          </a:p>
          <a:p>
            <a:pPr indent="0" lvl="1" marL="400050" rtl="0" algn="l">
              <a:spcBef>
                <a:spcPts val="1000"/>
              </a:spcBef>
              <a:spcAft>
                <a:spcPts val="0"/>
              </a:spcAft>
              <a:buSzPts val="1440"/>
              <a:buNone/>
            </a:pPr>
            <a:r>
              <a:rPr b="1" lang="en-US" sz="1800"/>
              <a:t>console.log(designation); //Software Engineer</a:t>
            </a:r>
            <a:endParaRPr/>
          </a:p>
          <a:p>
            <a:pPr indent="0" lvl="0" marL="0" rtl="0" algn="l">
              <a:spcBef>
                <a:spcPts val="1000"/>
              </a:spcBef>
              <a:spcAft>
                <a:spcPts val="0"/>
              </a:spcAft>
              <a:buSzPts val="1440"/>
              <a:buNone/>
            </a:pPr>
            <a:r>
              <a:rPr lang="en-US"/>
              <a:t>Note: In the above example We declared a variable designation inside if block and still we can access that variable outside of the if block It clearly state that JavaScript doesn't support Block Scoping. JavaScript supports Function Scoping.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idx="1" type="body"/>
          </p:nvPr>
        </p:nvSpPr>
        <p:spPr>
          <a:xfrm>
            <a:off x="677334" y="303058"/>
            <a:ext cx="8596668" cy="64164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en-US"/>
              <a:t>Now let’s keep the same code inside a function.</a:t>
            </a:r>
            <a:endParaRPr/>
          </a:p>
          <a:p>
            <a:pPr indent="0" lvl="0" marL="0" rtl="0" algn="l">
              <a:spcBef>
                <a:spcPts val="1000"/>
              </a:spcBef>
              <a:spcAft>
                <a:spcPts val="0"/>
              </a:spcAft>
              <a:buSzPct val="79999"/>
              <a:buNone/>
            </a:pPr>
            <a:r>
              <a:rPr b="1" lang="en-US"/>
              <a:t>Example:</a:t>
            </a:r>
            <a:endParaRPr/>
          </a:p>
          <a:p>
            <a:pPr indent="0" lvl="1" marL="400050" rtl="0" algn="l">
              <a:spcBef>
                <a:spcPts val="1000"/>
              </a:spcBef>
              <a:spcAft>
                <a:spcPts val="0"/>
              </a:spcAft>
              <a:buSzPct val="79999"/>
              <a:buNone/>
            </a:pPr>
            <a:r>
              <a:rPr b="1" lang="en-US" sz="1800"/>
              <a:t>var name = 'John’;</a:t>
            </a:r>
            <a:endParaRPr/>
          </a:p>
          <a:p>
            <a:pPr indent="0" lvl="1" marL="400050" rtl="0" algn="l">
              <a:spcBef>
                <a:spcPts val="1000"/>
              </a:spcBef>
              <a:spcAft>
                <a:spcPts val="0"/>
              </a:spcAft>
              <a:buSzPct val="79999"/>
              <a:buNone/>
            </a:pPr>
            <a:r>
              <a:rPr b="1" lang="en-US" sz="1800"/>
              <a:t>function allotDepartment{</a:t>
            </a:r>
            <a:endParaRPr/>
          </a:p>
          <a:p>
            <a:pPr indent="0" lvl="2" marL="800100" rtl="0" algn="l">
              <a:spcBef>
                <a:spcPts val="1000"/>
              </a:spcBef>
              <a:spcAft>
                <a:spcPts val="0"/>
              </a:spcAft>
              <a:buSzPct val="79999"/>
              <a:buNone/>
            </a:pPr>
            <a:r>
              <a:rPr b="1" lang="en-US" sz="1800"/>
              <a:t>if(name === 'Naveen’){</a:t>
            </a:r>
            <a:endParaRPr/>
          </a:p>
          <a:p>
            <a:pPr indent="0" lvl="2" marL="800100" rtl="0" algn="l">
              <a:spcBef>
                <a:spcPts val="1000"/>
              </a:spcBef>
              <a:spcAft>
                <a:spcPts val="0"/>
              </a:spcAft>
              <a:buSzPct val="79999"/>
              <a:buNone/>
            </a:pPr>
            <a:r>
              <a:rPr b="1" lang="en-US" sz="1800"/>
              <a:t>	var designation = 'Software Engineer’;</a:t>
            </a:r>
            <a:endParaRPr/>
          </a:p>
          <a:p>
            <a:pPr indent="0" lvl="2" marL="800100" rtl="0" algn="l">
              <a:spcBef>
                <a:spcPts val="1000"/>
              </a:spcBef>
              <a:spcAft>
                <a:spcPts val="0"/>
              </a:spcAft>
              <a:buSzPct val="79999"/>
              <a:buNone/>
            </a:pPr>
            <a:r>
              <a:rPr b="1" lang="en-US" sz="1800"/>
              <a:t>}</a:t>
            </a:r>
            <a:endParaRPr/>
          </a:p>
          <a:p>
            <a:pPr indent="0" lvl="1" marL="400050" rtl="0" algn="l">
              <a:spcBef>
                <a:spcPts val="1000"/>
              </a:spcBef>
              <a:spcAft>
                <a:spcPts val="0"/>
              </a:spcAft>
              <a:buSzPct val="79999"/>
              <a:buNone/>
            </a:pPr>
            <a:r>
              <a:rPr b="1" lang="en-US" sz="1800"/>
              <a:t>}</a:t>
            </a:r>
            <a:endParaRPr/>
          </a:p>
          <a:p>
            <a:pPr indent="0" lvl="1" marL="400050" rtl="0" algn="l">
              <a:spcBef>
                <a:spcPts val="1000"/>
              </a:spcBef>
              <a:spcAft>
                <a:spcPts val="0"/>
              </a:spcAft>
              <a:buSzPct val="79999"/>
              <a:buNone/>
            </a:pPr>
            <a:r>
              <a:rPr b="1" lang="en-US" sz="1800"/>
              <a:t>console.log(name); // John</a:t>
            </a:r>
            <a:endParaRPr/>
          </a:p>
          <a:p>
            <a:pPr indent="0" lvl="1" marL="400050" rtl="0" algn="l">
              <a:spcBef>
                <a:spcPts val="1000"/>
              </a:spcBef>
              <a:spcAft>
                <a:spcPts val="0"/>
              </a:spcAft>
              <a:buSzPct val="79999"/>
              <a:buNone/>
            </a:pPr>
            <a:r>
              <a:rPr b="1" lang="en-US" sz="1800"/>
              <a:t>console.log(designation); // ReferenceError: designation is not defined</a:t>
            </a:r>
            <a:endParaRPr/>
          </a:p>
          <a:p>
            <a:pPr indent="-342900" lvl="0" marL="342900" rtl="0" algn="l">
              <a:spcBef>
                <a:spcPts val="1000"/>
              </a:spcBef>
              <a:spcAft>
                <a:spcPts val="0"/>
              </a:spcAft>
              <a:buSzPct val="79999"/>
              <a:buChar char="►"/>
            </a:pPr>
            <a:r>
              <a:rPr lang="en-US"/>
              <a:t>Now discuss few examples on Scoping Concepts</a:t>
            </a:r>
            <a:endParaRPr/>
          </a:p>
          <a:p>
            <a:pPr indent="0" lvl="0" marL="0" rtl="0" algn="l">
              <a:spcBef>
                <a:spcPts val="1000"/>
              </a:spcBef>
              <a:spcAft>
                <a:spcPts val="0"/>
              </a:spcAft>
              <a:buSzPct val="79999"/>
              <a:buNone/>
            </a:pPr>
            <a:r>
              <a:rPr b="1" lang="en-US"/>
              <a:t>Example 1:</a:t>
            </a:r>
            <a:endParaRPr/>
          </a:p>
          <a:p>
            <a:pPr indent="0" lvl="1" marL="400050" rtl="0" algn="l">
              <a:spcBef>
                <a:spcPts val="1000"/>
              </a:spcBef>
              <a:spcAft>
                <a:spcPts val="0"/>
              </a:spcAft>
              <a:buSzPct val="80000"/>
              <a:buNone/>
            </a:pPr>
            <a:r>
              <a:rPr b="1" lang="en-US" sz="1700"/>
              <a:t>var top = 10;</a:t>
            </a:r>
            <a:endParaRPr/>
          </a:p>
          <a:p>
            <a:pPr indent="0" lvl="1" marL="400050" rtl="0" algn="l">
              <a:spcBef>
                <a:spcPts val="1000"/>
              </a:spcBef>
              <a:spcAft>
                <a:spcPts val="0"/>
              </a:spcAft>
              <a:buSzPct val="80000"/>
              <a:buNone/>
            </a:pPr>
            <a:r>
              <a:rPr b="1" lang="en-US" sz="1700"/>
              <a:t>function guess() {</a:t>
            </a:r>
            <a:endParaRPr/>
          </a:p>
          <a:p>
            <a:pPr indent="0" lvl="2" marL="800100" rtl="0" algn="l">
              <a:spcBef>
                <a:spcPts val="1000"/>
              </a:spcBef>
              <a:spcAft>
                <a:spcPts val="0"/>
              </a:spcAft>
              <a:buSzPct val="80000"/>
              <a:buNone/>
            </a:pPr>
            <a:r>
              <a:rPr b="1" lang="en-US" sz="1700"/>
              <a:t>var inner = 20;</a:t>
            </a:r>
            <a:endParaRPr/>
          </a:p>
          <a:p>
            <a:pPr indent="0" lvl="2" marL="800100" rtl="0" algn="l">
              <a:spcBef>
                <a:spcPts val="1000"/>
              </a:spcBef>
              <a:spcAft>
                <a:spcPts val="0"/>
              </a:spcAft>
              <a:buSzPct val="80000"/>
              <a:buNone/>
            </a:pPr>
            <a:r>
              <a:rPr b="1" lang="en-US" sz="1700"/>
              <a:t>console.log(inner);</a:t>
            </a:r>
            <a:endParaRPr/>
          </a:p>
          <a:p>
            <a:pPr indent="0" lvl="1" marL="400050" rtl="0" algn="l">
              <a:spcBef>
                <a:spcPts val="1000"/>
              </a:spcBef>
              <a:spcAft>
                <a:spcPts val="0"/>
              </a:spcAft>
              <a:buSzPct val="80000"/>
              <a:buNone/>
            </a:pPr>
            <a:r>
              <a:rPr b="1" lang="en-US" sz="1700"/>
              <a:t>}</a:t>
            </a:r>
            <a:endParaRPr/>
          </a:p>
          <a:p>
            <a:pPr indent="0" lvl="1" marL="400050" rtl="0" algn="l">
              <a:spcBef>
                <a:spcPts val="1000"/>
              </a:spcBef>
              <a:spcAft>
                <a:spcPts val="0"/>
              </a:spcAft>
              <a:buSzPct val="80000"/>
              <a:buNone/>
            </a:pPr>
            <a:r>
              <a:rPr b="1" lang="en-US" sz="1700"/>
              <a:t>guess();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255806"/>
            <a:ext cx="8596668" cy="56083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Dom Manipulation</a:t>
            </a:r>
            <a:endParaRPr/>
          </a:p>
        </p:txBody>
      </p:sp>
      <p:sp>
        <p:nvSpPr>
          <p:cNvPr id="150" name="Google Shape;150;p19"/>
          <p:cNvSpPr txBox="1"/>
          <p:nvPr>
            <p:ph idx="1" type="body"/>
          </p:nvPr>
        </p:nvSpPr>
        <p:spPr>
          <a:xfrm>
            <a:off x="677334" y="992777"/>
            <a:ext cx="8596668" cy="56094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JavaScript is used for browser side scripting and to provide dynamic nature to any website.</a:t>
            </a:r>
            <a:endParaRPr/>
          </a:p>
          <a:p>
            <a:pPr indent="-342900" lvl="0" marL="342900" rtl="0" algn="l">
              <a:spcBef>
                <a:spcPts val="1000"/>
              </a:spcBef>
              <a:spcAft>
                <a:spcPts val="0"/>
              </a:spcAft>
              <a:buSzPts val="1440"/>
              <a:buChar char="►"/>
            </a:pPr>
            <a:r>
              <a:rPr lang="en-US"/>
              <a:t>JavaScript provides dynamic nature to any webpage using the concept called DOM Manipulation.</a:t>
            </a:r>
            <a:endParaRPr/>
          </a:p>
          <a:p>
            <a:pPr indent="-342900" lvl="0" marL="342900" rtl="0" algn="l">
              <a:spcBef>
                <a:spcPts val="1000"/>
              </a:spcBef>
              <a:spcAft>
                <a:spcPts val="0"/>
              </a:spcAft>
              <a:buSzPts val="1440"/>
              <a:buChar char="►"/>
            </a:pPr>
            <a:r>
              <a:rPr lang="en-US"/>
              <a:t>First let's understand the concept of DOM (Document Object Model).</a:t>
            </a:r>
            <a:endParaRPr/>
          </a:p>
          <a:p>
            <a:pPr indent="-342900" lvl="0" marL="342900" rtl="0" algn="l">
              <a:spcBef>
                <a:spcPts val="1000"/>
              </a:spcBef>
              <a:spcAft>
                <a:spcPts val="0"/>
              </a:spcAft>
              <a:buSzPts val="1440"/>
              <a:buChar char="►"/>
            </a:pPr>
            <a:r>
              <a:rPr lang="en-US"/>
              <a:t>Whenever browser gets a HTML ﬁle before displaying the content on the browser, first it reads the entire HTML page and prepares a tree like structure using all the HTML tags /elements. This Tree like structure is called DOM Tree. Each html element inside the DOM Tree is called as ’DOM Node’.</a:t>
            </a:r>
            <a:endParaRPr/>
          </a:p>
          <a:p>
            <a:pPr indent="-342900" lvl="0" marL="342900" rtl="0" algn="l">
              <a:spcBef>
                <a:spcPts val="1000"/>
              </a:spcBef>
              <a:spcAft>
                <a:spcPts val="0"/>
              </a:spcAft>
              <a:buSzPts val="1440"/>
              <a:buChar char="►"/>
            </a:pPr>
            <a:r>
              <a:rPr lang="en-US"/>
              <a:t>Example:</a:t>
            </a:r>
            <a:endParaRPr/>
          </a:p>
          <a:p>
            <a:pPr indent="-251459" lvl="0" marL="342900" rtl="0" algn="l">
              <a:spcBef>
                <a:spcPts val="1000"/>
              </a:spcBef>
              <a:spcAft>
                <a:spcPts val="0"/>
              </a:spcAft>
              <a:buSzPts val="1440"/>
              <a:buNone/>
            </a:pPr>
            <a:r>
              <a:t/>
            </a:r>
            <a:endParaRPr/>
          </a:p>
        </p:txBody>
      </p:sp>
      <p:pic>
        <p:nvPicPr>
          <p:cNvPr descr="Image result for dom tree" id="151" name="Google Shape;151;p19"/>
          <p:cNvPicPr preferRelativeResize="0"/>
          <p:nvPr/>
        </p:nvPicPr>
        <p:blipFill rotWithShape="1">
          <a:blip r:embed="rId3">
            <a:alphaModFix/>
          </a:blip>
          <a:srcRect b="0" l="0" r="0" t="0"/>
          <a:stretch/>
        </p:blipFill>
        <p:spPr>
          <a:xfrm>
            <a:off x="2661093" y="4163404"/>
            <a:ext cx="4629150" cy="2533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idx="1" type="body"/>
          </p:nvPr>
        </p:nvSpPr>
        <p:spPr>
          <a:xfrm>
            <a:off x="677334" y="193331"/>
            <a:ext cx="8596668" cy="5848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 the above example we declared a variable 'inner' inside guess() function and we accessed that variable inside of that function only.</a:t>
            </a:r>
            <a:endParaRPr/>
          </a:p>
          <a:p>
            <a:pPr indent="0" lvl="0" marL="0" rtl="0" algn="l">
              <a:spcBef>
                <a:spcPts val="1000"/>
              </a:spcBef>
              <a:spcAft>
                <a:spcPts val="0"/>
              </a:spcAft>
              <a:buSzPts val="1440"/>
              <a:buNone/>
            </a:pPr>
            <a:r>
              <a:rPr b="1" lang="en-US"/>
              <a:t>Example 2:</a:t>
            </a:r>
            <a:endParaRPr/>
          </a:p>
          <a:p>
            <a:pPr indent="0" lvl="1" marL="400050" rtl="0" algn="l">
              <a:spcBef>
                <a:spcPts val="1000"/>
              </a:spcBef>
              <a:spcAft>
                <a:spcPts val="0"/>
              </a:spcAft>
              <a:buSzPts val="1440"/>
              <a:buNone/>
            </a:pPr>
            <a:r>
              <a:rPr b="1" lang="en-US" sz="1800"/>
              <a:t>var top = 30;</a:t>
            </a:r>
            <a:endParaRPr/>
          </a:p>
          <a:p>
            <a:pPr indent="0" lvl="1" marL="400050" rtl="0" algn="l">
              <a:spcBef>
                <a:spcPts val="1000"/>
              </a:spcBef>
              <a:spcAft>
                <a:spcPts val="0"/>
              </a:spcAft>
              <a:buSzPts val="1440"/>
              <a:buNone/>
            </a:pPr>
            <a:r>
              <a:rPr b="1" lang="en-US" sz="1800"/>
              <a:t>var inner = 30;</a:t>
            </a:r>
            <a:endParaRPr/>
          </a:p>
          <a:p>
            <a:pPr indent="0" lvl="1" marL="400050" rtl="0" algn="l">
              <a:spcBef>
                <a:spcPts val="1000"/>
              </a:spcBef>
              <a:spcAft>
                <a:spcPts val="0"/>
              </a:spcAft>
              <a:buSzPts val="1440"/>
              <a:buNone/>
            </a:pPr>
            <a:r>
              <a:rPr b="1" lang="en-US" sz="1800"/>
              <a:t>function guess() {</a:t>
            </a:r>
            <a:endParaRPr/>
          </a:p>
          <a:p>
            <a:pPr indent="0" lvl="1" marL="400050" rtl="0" algn="l">
              <a:spcBef>
                <a:spcPts val="1000"/>
              </a:spcBef>
              <a:spcAft>
                <a:spcPts val="0"/>
              </a:spcAft>
              <a:buSzPts val="1440"/>
              <a:buNone/>
            </a:pPr>
            <a:r>
              <a:rPr b="1" lang="en-US" sz="1800"/>
              <a:t>		var inner = 40;</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console.log(inner); // 30</a:t>
            </a:r>
            <a:endParaRPr/>
          </a:p>
          <a:p>
            <a:pPr indent="-342900" lvl="0" marL="342900" rtl="0" algn="l">
              <a:spcBef>
                <a:spcPts val="1000"/>
              </a:spcBef>
              <a:spcAft>
                <a:spcPts val="0"/>
              </a:spcAft>
              <a:buSzPts val="1440"/>
              <a:buChar char="►"/>
            </a:pPr>
            <a:r>
              <a:rPr lang="en-US"/>
              <a:t>Here in the above example we declare two inner variables one is outside of the function and one is inside a function. But we are accessing an inner variable outside of the function then obviously we cannot access the variable which is declared inside of the function. we can access the variable declared outside of the function, because we are executing console log outside of the function only.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677334" y="228165"/>
            <a:ext cx="8821976" cy="53993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IIFE (Immediately Invoked Function Expression)</a:t>
            </a:r>
            <a:endParaRPr/>
          </a:p>
        </p:txBody>
      </p:sp>
      <p:sp>
        <p:nvSpPr>
          <p:cNvPr id="260" name="Google Shape;260;p38"/>
          <p:cNvSpPr txBox="1"/>
          <p:nvPr>
            <p:ph idx="1" type="body"/>
          </p:nvPr>
        </p:nvSpPr>
        <p:spPr>
          <a:xfrm>
            <a:off x="677334" y="888273"/>
            <a:ext cx="8596668" cy="583648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en-US"/>
              <a:t>We normally create variables outside of functions and they can be accessed anywhere of the program. These variables are called as global scoped variables.</a:t>
            </a:r>
            <a:endParaRPr/>
          </a:p>
          <a:p>
            <a:pPr indent="-342900" lvl="0" marL="342900" rtl="0" algn="l">
              <a:spcBef>
                <a:spcPts val="1000"/>
              </a:spcBef>
              <a:spcAft>
                <a:spcPts val="0"/>
              </a:spcAft>
              <a:buSzPct val="79999"/>
              <a:buChar char="►"/>
            </a:pPr>
            <a:r>
              <a:rPr lang="en-US"/>
              <a:t>But in JavaScript creating variables in global scope is not a good idea.</a:t>
            </a:r>
            <a:endParaRPr/>
          </a:p>
          <a:p>
            <a:pPr indent="-342900" lvl="0" marL="342900" rtl="0" algn="l">
              <a:spcBef>
                <a:spcPts val="1000"/>
              </a:spcBef>
              <a:spcAft>
                <a:spcPts val="0"/>
              </a:spcAft>
              <a:buSzPct val="79999"/>
              <a:buChar char="►"/>
            </a:pPr>
            <a:r>
              <a:rPr lang="en-US"/>
              <a:t>For any web application there may be a lot of JavaScript files will be executing on the browser. Then the variable created in global scope are stored in the same memory area of all the JavaScript ﬁles global scoped variables and it is accessible to all the other JavaScript files also. This kind of behavior causes very serious issues in JavaScript programming.</a:t>
            </a:r>
            <a:endParaRPr/>
          </a:p>
          <a:p>
            <a:pPr indent="-342900" lvl="0" marL="342900" rtl="0" algn="l">
              <a:spcBef>
                <a:spcPts val="1000"/>
              </a:spcBef>
              <a:spcAft>
                <a:spcPts val="0"/>
              </a:spcAft>
              <a:buSzPct val="79999"/>
              <a:buChar char="►"/>
            </a:pPr>
            <a:r>
              <a:rPr lang="en-US"/>
              <a:t>So placing everything in global scope is not at all recommended and it is not a good programming practice.</a:t>
            </a:r>
            <a:endParaRPr/>
          </a:p>
          <a:p>
            <a:pPr indent="-342900" lvl="0" marL="342900" rtl="0" algn="l">
              <a:spcBef>
                <a:spcPts val="1000"/>
              </a:spcBef>
              <a:spcAft>
                <a:spcPts val="0"/>
              </a:spcAft>
              <a:buSzPct val="79999"/>
              <a:buChar char="►"/>
            </a:pPr>
            <a:r>
              <a:rPr lang="en-US"/>
              <a:t>In order to avoid the global scoping, we can create those variable inside a function.</a:t>
            </a:r>
            <a:endParaRPr/>
          </a:p>
          <a:p>
            <a:pPr indent="0" lvl="0" marL="0" rtl="0" algn="l">
              <a:spcBef>
                <a:spcPts val="1000"/>
              </a:spcBef>
              <a:spcAft>
                <a:spcPts val="0"/>
              </a:spcAft>
              <a:buSzPct val="79999"/>
              <a:buNone/>
            </a:pPr>
            <a:r>
              <a:rPr b="1" lang="en-US"/>
              <a:t>Example:</a:t>
            </a:r>
            <a:endParaRPr/>
          </a:p>
          <a:p>
            <a:pPr indent="0" lvl="1" marL="400050" rtl="0" algn="l">
              <a:spcBef>
                <a:spcPts val="1000"/>
              </a:spcBef>
              <a:spcAft>
                <a:spcPts val="0"/>
              </a:spcAft>
              <a:buSzPct val="80000"/>
              <a:buNone/>
            </a:pPr>
            <a:r>
              <a:rPr b="1" lang="en-US"/>
              <a:t>function addFn() {</a:t>
            </a:r>
            <a:endParaRPr/>
          </a:p>
          <a:p>
            <a:pPr indent="0" lvl="2" marL="800100" rtl="0" algn="l">
              <a:spcBef>
                <a:spcPts val="1000"/>
              </a:spcBef>
              <a:spcAft>
                <a:spcPts val="0"/>
              </a:spcAft>
              <a:buSzPct val="80000"/>
              <a:buNone/>
            </a:pPr>
            <a:r>
              <a:rPr b="1" lang="en-US" sz="1500"/>
              <a:t>var a = 10;</a:t>
            </a:r>
            <a:endParaRPr/>
          </a:p>
          <a:p>
            <a:pPr indent="0" lvl="2" marL="800100" rtl="0" algn="l">
              <a:spcBef>
                <a:spcPts val="1000"/>
              </a:spcBef>
              <a:spcAft>
                <a:spcPts val="0"/>
              </a:spcAft>
              <a:buSzPct val="80000"/>
              <a:buNone/>
            </a:pPr>
            <a:r>
              <a:rPr b="1" lang="en-US" sz="1500"/>
              <a:t>var b = 20;</a:t>
            </a:r>
            <a:endParaRPr/>
          </a:p>
          <a:p>
            <a:pPr indent="0" lvl="2" marL="800100" rtl="0" algn="l">
              <a:spcBef>
                <a:spcPts val="1000"/>
              </a:spcBef>
              <a:spcAft>
                <a:spcPts val="0"/>
              </a:spcAft>
              <a:buSzPct val="80000"/>
              <a:buNone/>
            </a:pPr>
            <a:r>
              <a:rPr b="1" lang="en-US" sz="1500"/>
              <a:t>console.log(a + b);</a:t>
            </a:r>
            <a:endParaRPr/>
          </a:p>
          <a:p>
            <a:pPr indent="0" lvl="1" marL="400050" rtl="0" algn="l">
              <a:spcBef>
                <a:spcPts val="1000"/>
              </a:spcBef>
              <a:spcAft>
                <a:spcPts val="0"/>
              </a:spcAft>
              <a:buSzPct val="80000"/>
              <a:buNone/>
            </a:pPr>
            <a:r>
              <a:rPr b="1" lang="en-US"/>
              <a:t>}</a:t>
            </a:r>
            <a:endParaRPr/>
          </a:p>
          <a:p>
            <a:pPr indent="0" lvl="1" marL="400050" rtl="0" algn="l">
              <a:spcBef>
                <a:spcPts val="1000"/>
              </a:spcBef>
              <a:spcAft>
                <a:spcPts val="0"/>
              </a:spcAft>
              <a:buSzPct val="80000"/>
              <a:buNone/>
            </a:pPr>
            <a:r>
              <a:rPr b="1" lang="en-US"/>
              <a:t>addFn();</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idx="1" type="body"/>
          </p:nvPr>
        </p:nvSpPr>
        <p:spPr>
          <a:xfrm>
            <a:off x="677333" y="261257"/>
            <a:ext cx="9057107" cy="630152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US"/>
              <a:t>In order to avoid creating a, b variables globally we have created inside a function. But just by creating a function and adding variables will not get printed anything on the console. So we needs to call the function also.</a:t>
            </a:r>
            <a:endParaRPr/>
          </a:p>
          <a:p>
            <a:pPr indent="-342900" lvl="0" marL="342900" rtl="0" algn="l">
              <a:spcBef>
                <a:spcPts val="1000"/>
              </a:spcBef>
              <a:spcAft>
                <a:spcPts val="0"/>
              </a:spcAft>
              <a:buSzPts val="1440"/>
              <a:buChar char="►"/>
            </a:pPr>
            <a:r>
              <a:rPr lang="en-US"/>
              <a:t>But here there is a new problem arises, we have created variables inside the function and we are calling the function ‘addFn()’ from global scope.</a:t>
            </a:r>
            <a:endParaRPr/>
          </a:p>
          <a:p>
            <a:pPr indent="-342900" lvl="0" marL="342900" rtl="0" algn="l">
              <a:spcBef>
                <a:spcPts val="1000"/>
              </a:spcBef>
              <a:spcAft>
                <a:spcPts val="0"/>
              </a:spcAft>
              <a:buSzPts val="1440"/>
              <a:buChar char="►"/>
            </a:pPr>
            <a:r>
              <a:rPr lang="en-US"/>
              <a:t>Let’s assume, if any other JavaScript ﬁle is also have the same function and we are calling that function. Now again the same problem with global scoping.</a:t>
            </a:r>
            <a:endParaRPr/>
          </a:p>
          <a:p>
            <a:pPr indent="-342900" lvl="0" marL="342900" rtl="0" algn="l">
              <a:spcBef>
                <a:spcPts val="1000"/>
              </a:spcBef>
              <a:spcAft>
                <a:spcPts val="0"/>
              </a:spcAft>
              <a:buSzPts val="1440"/>
              <a:buChar char="►"/>
            </a:pPr>
            <a:r>
              <a:rPr lang="en-US"/>
              <a:t>In order to avoid this problem we can use IIFE as follows,</a:t>
            </a:r>
            <a:endParaRPr/>
          </a:p>
          <a:p>
            <a:pPr indent="0" lvl="0" marL="0" rtl="0" algn="l">
              <a:spcBef>
                <a:spcPts val="1000"/>
              </a:spcBef>
              <a:spcAft>
                <a:spcPts val="0"/>
              </a:spcAft>
              <a:buSzPts val="1440"/>
              <a:buNone/>
            </a:pPr>
            <a:r>
              <a:rPr lang="en-US"/>
              <a:t>	</a:t>
            </a:r>
            <a:r>
              <a:rPr b="1" lang="en-US"/>
              <a:t>(function(){</a:t>
            </a:r>
            <a:endParaRPr/>
          </a:p>
          <a:p>
            <a:pPr indent="0" lvl="2" marL="800100" rtl="0" algn="l">
              <a:spcBef>
                <a:spcPts val="1000"/>
              </a:spcBef>
              <a:spcAft>
                <a:spcPts val="0"/>
              </a:spcAft>
              <a:buSzPts val="1440"/>
              <a:buNone/>
            </a:pPr>
            <a:r>
              <a:rPr b="1" lang="en-US" sz="1800"/>
              <a:t>var a = 10;</a:t>
            </a:r>
            <a:endParaRPr/>
          </a:p>
          <a:p>
            <a:pPr indent="0" lvl="2" marL="800100" rtl="0" algn="l">
              <a:spcBef>
                <a:spcPts val="1000"/>
              </a:spcBef>
              <a:spcAft>
                <a:spcPts val="0"/>
              </a:spcAft>
              <a:buSzPts val="1440"/>
              <a:buNone/>
            </a:pPr>
            <a:r>
              <a:rPr b="1" lang="en-US" sz="1800"/>
              <a:t>var b = 20;</a:t>
            </a:r>
            <a:endParaRPr/>
          </a:p>
          <a:p>
            <a:pPr indent="0" lvl="2" marL="800100" rtl="0" algn="l">
              <a:spcBef>
                <a:spcPts val="1000"/>
              </a:spcBef>
              <a:spcAft>
                <a:spcPts val="0"/>
              </a:spcAft>
              <a:buSzPts val="1440"/>
              <a:buNone/>
            </a:pPr>
            <a:r>
              <a:rPr b="1" lang="en-US" sz="1800"/>
              <a:t>console.log(a + b);</a:t>
            </a:r>
            <a:endParaRPr/>
          </a:p>
          <a:p>
            <a:pPr indent="0" lvl="0" marL="0" rtl="0" algn="l">
              <a:spcBef>
                <a:spcPts val="1000"/>
              </a:spcBef>
              <a:spcAft>
                <a:spcPts val="0"/>
              </a:spcAft>
              <a:buSzPts val="1440"/>
              <a:buNone/>
            </a:pPr>
            <a:r>
              <a:rPr b="1" lang="en-US"/>
              <a:t>	})();</a:t>
            </a:r>
            <a:endParaRPr/>
          </a:p>
          <a:p>
            <a:pPr indent="0" lvl="0" marL="0" rtl="0" algn="l">
              <a:spcBef>
                <a:spcPts val="1000"/>
              </a:spcBef>
              <a:spcAft>
                <a:spcPts val="0"/>
              </a:spcAft>
              <a:buSzPts val="1440"/>
              <a:buNone/>
            </a:pPr>
            <a:r>
              <a:rPr b="1" lang="en-US"/>
              <a:t>	// output : 30</a:t>
            </a:r>
            <a:endParaRPr/>
          </a:p>
          <a:p>
            <a:pPr indent="-342900" lvl="0" marL="342900" rtl="0" algn="l">
              <a:spcBef>
                <a:spcPts val="1000"/>
              </a:spcBef>
              <a:spcAft>
                <a:spcPts val="0"/>
              </a:spcAft>
              <a:buSzPts val="1440"/>
              <a:buChar char="►"/>
            </a:pPr>
            <a:r>
              <a:rPr b="1" lang="en-US"/>
              <a:t>Advantages of IIFE:</a:t>
            </a:r>
            <a:endParaRPr/>
          </a:p>
          <a:p>
            <a:pPr indent="-342900" lvl="0" marL="342900" rtl="0" algn="l">
              <a:spcBef>
                <a:spcPts val="1000"/>
              </a:spcBef>
              <a:spcAft>
                <a:spcPts val="0"/>
              </a:spcAft>
              <a:buSzPts val="1440"/>
              <a:buChar char="►"/>
            </a:pPr>
            <a:r>
              <a:rPr lang="en-US"/>
              <a:t>1) Avoids creating variables in global name space.</a:t>
            </a:r>
            <a:endParaRPr/>
          </a:p>
          <a:p>
            <a:pPr indent="-342900" lvl="0" marL="342900" rtl="0" algn="l">
              <a:spcBef>
                <a:spcPts val="1000"/>
              </a:spcBef>
              <a:spcAft>
                <a:spcPts val="0"/>
              </a:spcAft>
              <a:buSzPts val="1440"/>
              <a:buChar char="►"/>
            </a:pPr>
            <a:r>
              <a:rPr lang="en-US"/>
              <a:t>2) Functions doesn't have a name to collide with any other JavaScript files.</a:t>
            </a:r>
            <a:endParaRPr/>
          </a:p>
          <a:p>
            <a:pPr indent="-342900" lvl="0" marL="342900" rtl="0" algn="l">
              <a:spcBef>
                <a:spcPts val="1000"/>
              </a:spcBef>
              <a:spcAft>
                <a:spcPts val="0"/>
              </a:spcAft>
              <a:buSzPts val="1440"/>
              <a:buChar char="►"/>
            </a:pPr>
            <a:r>
              <a:rPr lang="en-US"/>
              <a:t>3) Avoid Global scoping of function call.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idx="1" type="body"/>
          </p:nvPr>
        </p:nvSpPr>
        <p:spPr>
          <a:xfrm>
            <a:off x="677334" y="303058"/>
            <a:ext cx="8596668" cy="62440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above diagram denotes a Node Tree or DOM Tree.</a:t>
            </a:r>
            <a:endParaRPr/>
          </a:p>
          <a:p>
            <a:pPr indent="-342900" lvl="0" marL="342900" rtl="0" algn="l">
              <a:spcBef>
                <a:spcPts val="1000"/>
              </a:spcBef>
              <a:spcAft>
                <a:spcPts val="0"/>
              </a:spcAft>
              <a:buSzPts val="1440"/>
              <a:buChar char="►"/>
            </a:pPr>
            <a:r>
              <a:rPr lang="en-US"/>
              <a:t>Once this tree structure is built, then the browser renders each html element / tag and display them on the browser / webpage.</a:t>
            </a:r>
            <a:endParaRPr/>
          </a:p>
          <a:p>
            <a:pPr indent="-342900" lvl="0" marL="342900" rtl="0" algn="l">
              <a:spcBef>
                <a:spcPts val="1000"/>
              </a:spcBef>
              <a:spcAft>
                <a:spcPts val="0"/>
              </a:spcAft>
              <a:buSzPts val="1440"/>
              <a:buChar char="►"/>
            </a:pPr>
            <a:r>
              <a:rPr lang="en-US"/>
              <a:t>How the JavaScript provides the dynamic nature to HTML is, by using JavaScript we will fetch each of the HTML tag / element / DOM Node from the DOM Tree and adds our own content so that browser parses the new DOM Tree nodes and displays them on the browser.</a:t>
            </a:r>
            <a:endParaRPr/>
          </a:p>
          <a:p>
            <a:pPr indent="-342900" lvl="0" marL="342900" rtl="0" algn="l">
              <a:spcBef>
                <a:spcPts val="1000"/>
              </a:spcBef>
              <a:spcAft>
                <a:spcPts val="0"/>
              </a:spcAft>
              <a:buSzPts val="1440"/>
              <a:buChar char="►"/>
            </a:pPr>
            <a:r>
              <a:rPr lang="en-US"/>
              <a:t>This DOM Tree of Nodes are responsible for the display of content on the webpage. So in the backend by using JavaScript we will change the DOM Nodes using the Concept called DOM Manipulation then we will get the Dynamic view on the webpage.</a:t>
            </a:r>
            <a:endParaRPr/>
          </a:p>
          <a:p>
            <a:pPr indent="-342900" lvl="0" marL="342900" rtl="0" algn="l">
              <a:spcBef>
                <a:spcPts val="1000"/>
              </a:spcBef>
              <a:spcAft>
                <a:spcPts val="0"/>
              </a:spcAft>
              <a:buSzPts val="1440"/>
              <a:buChar char="►"/>
            </a:pPr>
            <a:r>
              <a:rPr lang="en-US"/>
              <a:t>By Using JavaScript we can do the following to the DOM Tree.</a:t>
            </a:r>
            <a:endParaRPr/>
          </a:p>
          <a:p>
            <a:pPr indent="0" lvl="1" marL="400050" rtl="0" algn="l">
              <a:spcBef>
                <a:spcPts val="1000"/>
              </a:spcBef>
              <a:spcAft>
                <a:spcPts val="0"/>
              </a:spcAft>
              <a:buSzPts val="1280"/>
              <a:buNone/>
            </a:pPr>
            <a:r>
              <a:rPr lang="en-US"/>
              <a:t>1) Change the existing DOM Node Content</a:t>
            </a:r>
            <a:endParaRPr/>
          </a:p>
          <a:p>
            <a:pPr indent="0" lvl="1" marL="400050" rtl="0" algn="l">
              <a:spcBef>
                <a:spcPts val="1000"/>
              </a:spcBef>
              <a:spcAft>
                <a:spcPts val="0"/>
              </a:spcAft>
              <a:buSzPts val="1280"/>
              <a:buNone/>
            </a:pPr>
            <a:r>
              <a:rPr lang="en-US"/>
              <a:t>2) Add a new DOM Node to the DOM Tree</a:t>
            </a:r>
            <a:endParaRPr/>
          </a:p>
          <a:p>
            <a:pPr indent="0" lvl="1" marL="400050" rtl="0" algn="l">
              <a:spcBef>
                <a:spcPts val="1000"/>
              </a:spcBef>
              <a:spcAft>
                <a:spcPts val="0"/>
              </a:spcAft>
              <a:buSzPts val="1280"/>
              <a:buNone/>
            </a:pPr>
            <a:r>
              <a:rPr lang="en-US"/>
              <a:t>3) Remove a DOM Node from the DOM Tree</a:t>
            </a:r>
            <a:endParaRPr/>
          </a:p>
          <a:p>
            <a:pPr indent="-342900" lvl="0" marL="342900" rtl="0" algn="l">
              <a:spcBef>
                <a:spcPts val="1000"/>
              </a:spcBef>
              <a:spcAft>
                <a:spcPts val="0"/>
              </a:spcAft>
              <a:buSzPts val="1440"/>
              <a:buChar char="►"/>
            </a:pPr>
            <a:r>
              <a:rPr lang="en-US"/>
              <a:t>Note: Please note HTML Element, HTML Tag, DOM Node all denotes the same.</a:t>
            </a:r>
            <a:endParaRPr/>
          </a:p>
          <a:p>
            <a:pPr indent="-342900" lvl="0" marL="342900" rtl="0" algn="l">
              <a:spcBef>
                <a:spcPts val="1000"/>
              </a:spcBef>
              <a:spcAft>
                <a:spcPts val="0"/>
              </a:spcAft>
              <a:buSzPts val="1440"/>
              <a:buChar char="►"/>
            </a:pPr>
            <a:r>
              <a:rPr lang="en-US"/>
              <a:t>So for each HTML Document there will be one DOM Tree. So by using JavaScript we can change the HTML Content to be displayed on the webpage.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idx="1" type="body"/>
          </p:nvPr>
        </p:nvSpPr>
        <p:spPr>
          <a:xfrm>
            <a:off x="677334" y="209007"/>
            <a:ext cx="8889903" cy="651575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en-US"/>
              <a:t>By using JavaScript we can change not only DOM Nodes but also Browser related properties.</a:t>
            </a:r>
            <a:endParaRPr/>
          </a:p>
          <a:p>
            <a:pPr indent="-342900" lvl="0" marL="342900" rtl="0" algn="l">
              <a:spcBef>
                <a:spcPts val="1000"/>
              </a:spcBef>
              <a:spcAft>
                <a:spcPts val="0"/>
              </a:spcAft>
              <a:buSzPct val="79999"/>
              <a:buChar char="►"/>
            </a:pPr>
            <a:r>
              <a:rPr lang="en-US"/>
              <a:t>In a Browser each tab is represented with one DOM Tree. A Browser _itself is also an Object and it contains a collection of DOM Trees.</a:t>
            </a:r>
            <a:endParaRPr/>
          </a:p>
          <a:p>
            <a:pPr indent="-342900" lvl="0" marL="342900" rtl="0" algn="l">
              <a:spcBef>
                <a:spcPts val="1000"/>
              </a:spcBef>
              <a:spcAft>
                <a:spcPts val="0"/>
              </a:spcAft>
              <a:buSzPct val="79999"/>
              <a:buChar char="►"/>
            </a:pPr>
            <a:r>
              <a:rPr lang="en-US"/>
              <a:t>This is called as Browser Object Modal.</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In Browser Object Model the browser itself is treated as an Object and it contains a longlist of Objects as follows,</a:t>
            </a:r>
            <a:endParaRPr/>
          </a:p>
          <a:p>
            <a:pPr indent="0" lvl="1" marL="400050" rtl="0" algn="l">
              <a:spcBef>
                <a:spcPts val="1000"/>
              </a:spcBef>
              <a:spcAft>
                <a:spcPts val="0"/>
              </a:spcAft>
              <a:buSzPct val="80000"/>
              <a:buNone/>
            </a:pPr>
            <a:r>
              <a:rPr lang="en-US"/>
              <a:t>1) Document(DOM Tree)</a:t>
            </a:r>
            <a:endParaRPr/>
          </a:p>
          <a:p>
            <a:pPr indent="0" lvl="1" marL="400050" rtl="0" algn="l">
              <a:spcBef>
                <a:spcPts val="1000"/>
              </a:spcBef>
              <a:spcAft>
                <a:spcPts val="0"/>
              </a:spcAft>
              <a:buSzPct val="80000"/>
              <a:buNone/>
            </a:pPr>
            <a:r>
              <a:rPr lang="en-US"/>
              <a:t>2) Navigation buttons</a:t>
            </a:r>
            <a:endParaRPr/>
          </a:p>
          <a:p>
            <a:pPr indent="0" lvl="1" marL="400050" rtl="0" algn="l">
              <a:spcBef>
                <a:spcPts val="1000"/>
              </a:spcBef>
              <a:spcAft>
                <a:spcPts val="0"/>
              </a:spcAft>
              <a:buSzPct val="80000"/>
              <a:buNone/>
            </a:pPr>
            <a:r>
              <a:rPr lang="en-US"/>
              <a:t>3) URL All these Objects are modeled together and is called as BOM (Browser Object Model).</a:t>
            </a:r>
            <a:endParaRPr/>
          </a:p>
          <a:p>
            <a:pPr indent="-342900" lvl="0" marL="342900" rtl="0" algn="l">
              <a:spcBef>
                <a:spcPts val="1000"/>
              </a:spcBef>
              <a:spcAft>
                <a:spcPts val="0"/>
              </a:spcAft>
              <a:buSzPct val="79999"/>
              <a:buChar char="►"/>
            </a:pPr>
            <a:r>
              <a:rPr lang="en-US"/>
              <a:t>NOTE: In the BOM Model the top level object is ‘window' and it represents the entire Browser itself.</a:t>
            </a:r>
            <a:endParaRPr/>
          </a:p>
          <a:p>
            <a:pPr indent="-342900" lvl="0" marL="342900" rtl="0" algn="l">
              <a:spcBef>
                <a:spcPts val="1000"/>
              </a:spcBef>
              <a:spcAft>
                <a:spcPts val="0"/>
              </a:spcAft>
              <a:buSzPct val="79999"/>
              <a:buChar char="►"/>
            </a:pPr>
            <a:r>
              <a:rPr lang="en-US"/>
              <a:t>In the DOM Model the top level object is 'Document' and it represents the entire Document itself.</a:t>
            </a:r>
            <a:endParaRPr/>
          </a:p>
        </p:txBody>
      </p:sp>
      <p:pic>
        <p:nvPicPr>
          <p:cNvPr descr="Image result for browser object model in javascript" id="162" name="Google Shape;162;p21"/>
          <p:cNvPicPr preferRelativeResize="0"/>
          <p:nvPr/>
        </p:nvPicPr>
        <p:blipFill rotWithShape="1">
          <a:blip r:embed="rId3">
            <a:alphaModFix/>
          </a:blip>
          <a:srcRect b="0" l="0" r="0" t="0"/>
          <a:stretch/>
        </p:blipFill>
        <p:spPr>
          <a:xfrm>
            <a:off x="3193472" y="1746994"/>
            <a:ext cx="38576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677334" y="339635"/>
            <a:ext cx="8596668" cy="622837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Let’s discuss some of the operations that we can perform on BOM Objects by using JavaScript.</a:t>
            </a:r>
            <a:endParaRPr/>
          </a:p>
          <a:p>
            <a:pPr indent="-251459" lvl="0" marL="342900" rtl="0" algn="l">
              <a:spcBef>
                <a:spcPts val="1000"/>
              </a:spcBef>
              <a:spcAft>
                <a:spcPts val="0"/>
              </a:spcAft>
              <a:buSzPts val="1440"/>
              <a:buNone/>
            </a:pPr>
            <a:r>
              <a:t/>
            </a:r>
            <a:endParaRPr/>
          </a:p>
          <a:p>
            <a:pPr indent="0" lvl="1" marL="400050" rtl="0" algn="l">
              <a:spcBef>
                <a:spcPts val="1000"/>
              </a:spcBef>
              <a:spcAft>
                <a:spcPts val="0"/>
              </a:spcAft>
              <a:buSzPts val="1600"/>
              <a:buNone/>
            </a:pPr>
            <a:r>
              <a:rPr b="1" lang="en-US" sz="2000"/>
              <a:t>window.innerWidth; // to access the width of the Browser</a:t>
            </a:r>
            <a:endParaRPr/>
          </a:p>
          <a:p>
            <a:pPr indent="0" lvl="1" marL="400050" rtl="0" algn="l">
              <a:spcBef>
                <a:spcPts val="1000"/>
              </a:spcBef>
              <a:spcAft>
                <a:spcPts val="0"/>
              </a:spcAft>
              <a:buSzPts val="1600"/>
              <a:buNone/>
            </a:pPr>
            <a:r>
              <a:rPr b="1" lang="en-US" sz="2000"/>
              <a:t>window.innerHeight; // to access the height of the Browser</a:t>
            </a:r>
            <a:endParaRPr/>
          </a:p>
          <a:p>
            <a:pPr indent="0" lvl="1" marL="400050" rtl="0" algn="l">
              <a:spcBef>
                <a:spcPts val="1000"/>
              </a:spcBef>
              <a:spcAft>
                <a:spcPts val="0"/>
              </a:spcAft>
              <a:buSzPts val="1600"/>
              <a:buNone/>
            </a:pPr>
            <a:r>
              <a:rPr b="1" lang="en-US" sz="2000"/>
              <a:t>window.open(); // to open a new Tab</a:t>
            </a:r>
            <a:endParaRPr/>
          </a:p>
          <a:p>
            <a:pPr indent="0" lvl="1" marL="400050" rtl="0" algn="l">
              <a:spcBef>
                <a:spcPts val="1000"/>
              </a:spcBef>
              <a:spcAft>
                <a:spcPts val="0"/>
              </a:spcAft>
              <a:buSzPts val="1600"/>
              <a:buNone/>
            </a:pPr>
            <a:r>
              <a:rPr b="1" lang="en-US" sz="2000"/>
              <a:t>window.document; // to access the Document object</a:t>
            </a:r>
            <a:endParaRPr/>
          </a:p>
          <a:p>
            <a:pPr indent="0" lvl="1" marL="400050" rtl="0" algn="l">
              <a:spcBef>
                <a:spcPts val="1000"/>
              </a:spcBef>
              <a:spcAft>
                <a:spcPts val="0"/>
              </a:spcAft>
              <a:buSzPts val="1600"/>
              <a:buNone/>
            </a:pPr>
            <a:r>
              <a:t/>
            </a:r>
            <a:endParaRPr b="1" sz="2000"/>
          </a:p>
          <a:p>
            <a:pPr indent="-342900" lvl="0" marL="342900" rtl="0" algn="l">
              <a:spcBef>
                <a:spcPts val="1000"/>
              </a:spcBef>
              <a:spcAft>
                <a:spcPts val="0"/>
              </a:spcAft>
              <a:buSzPts val="1440"/>
              <a:buChar char="►"/>
            </a:pPr>
            <a:r>
              <a:rPr lang="en-US"/>
              <a:t>We can access the Document Object using either ‘window. document’ or directly by using ‘document’.</a:t>
            </a:r>
            <a:endParaRPr/>
          </a:p>
          <a:p>
            <a:pPr indent="-342900" lvl="0" marL="342900" rtl="0" algn="l">
              <a:spcBef>
                <a:spcPts val="1000"/>
              </a:spcBef>
              <a:spcAft>
                <a:spcPts val="0"/>
              </a:spcAft>
              <a:buSzPts val="1440"/>
              <a:buChar char="►"/>
            </a:pPr>
            <a:r>
              <a:rPr lang="en-US"/>
              <a:t>Let’s understand the DOM Manipulation using JavaScript as follows,</a:t>
            </a:r>
            <a:endParaRPr/>
          </a:p>
          <a:p>
            <a:pPr indent="-342900" lvl="0" marL="342900" rtl="0" algn="l">
              <a:spcBef>
                <a:spcPts val="1000"/>
              </a:spcBef>
              <a:spcAft>
                <a:spcPts val="0"/>
              </a:spcAft>
              <a:buSzPts val="1440"/>
              <a:buChar char="►"/>
            </a:pPr>
            <a:r>
              <a:rPr lang="en-US"/>
              <a:t>We can manipulate the DOM Nodes using the Document Object’s properties and methods/functions.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77334" y="285642"/>
            <a:ext cx="8596668" cy="7541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DOM Properties</a:t>
            </a:r>
            <a:endParaRPr/>
          </a:p>
        </p:txBody>
      </p:sp>
      <p:sp>
        <p:nvSpPr>
          <p:cNvPr id="173" name="Google Shape;173;p23"/>
          <p:cNvSpPr txBox="1"/>
          <p:nvPr>
            <p:ph idx="1" type="body"/>
          </p:nvPr>
        </p:nvSpPr>
        <p:spPr>
          <a:xfrm>
            <a:off x="677334" y="1604119"/>
            <a:ext cx="8596668" cy="443724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following are the various DOM properties to be accessed by JavaScript.</a:t>
            </a:r>
            <a:endParaRPr/>
          </a:p>
          <a:p>
            <a:pPr indent="0" lvl="1" marL="400050" rtl="0" algn="l">
              <a:spcBef>
                <a:spcPts val="1000"/>
              </a:spcBef>
              <a:spcAft>
                <a:spcPts val="0"/>
              </a:spcAft>
              <a:buSzPts val="1440"/>
              <a:buNone/>
            </a:pPr>
            <a:r>
              <a:t/>
            </a:r>
            <a:endParaRPr b="1" sz="1800"/>
          </a:p>
          <a:p>
            <a:pPr indent="0" lvl="1" marL="400050" rtl="0" algn="l">
              <a:spcBef>
                <a:spcPts val="1000"/>
              </a:spcBef>
              <a:spcAft>
                <a:spcPts val="0"/>
              </a:spcAft>
              <a:buSzPts val="1440"/>
              <a:buNone/>
            </a:pPr>
            <a:r>
              <a:rPr b="1" lang="en-US" sz="1800"/>
              <a:t>//To access the complete body element</a:t>
            </a:r>
            <a:endParaRPr/>
          </a:p>
          <a:p>
            <a:pPr indent="0" lvl="1" marL="400050" rtl="0" algn="l">
              <a:spcBef>
                <a:spcPts val="1000"/>
              </a:spcBef>
              <a:spcAft>
                <a:spcPts val="0"/>
              </a:spcAft>
              <a:buSzPts val="1440"/>
              <a:buNone/>
            </a:pPr>
            <a:r>
              <a:rPr b="1" lang="en-US" sz="1800"/>
              <a:t>var body = document.body;</a:t>
            </a:r>
            <a:endParaRPr/>
          </a:p>
          <a:p>
            <a:pPr indent="0" lvl="1" marL="400050" rtl="0" algn="l">
              <a:spcBef>
                <a:spcPts val="1000"/>
              </a:spcBef>
              <a:spcAft>
                <a:spcPts val="0"/>
              </a:spcAft>
              <a:buSzPts val="1440"/>
              <a:buNone/>
            </a:pPr>
            <a:r>
              <a:rPr b="1" lang="en-US" sz="1800"/>
              <a:t>//To access the title of the current webpage</a:t>
            </a:r>
            <a:endParaRPr/>
          </a:p>
          <a:p>
            <a:pPr indent="0" lvl="1" marL="400050" rtl="0" algn="l">
              <a:spcBef>
                <a:spcPts val="1000"/>
              </a:spcBef>
              <a:spcAft>
                <a:spcPts val="0"/>
              </a:spcAft>
              <a:buSzPts val="1440"/>
              <a:buNone/>
            </a:pPr>
            <a:r>
              <a:rPr b="1" lang="en-US" sz="1800"/>
              <a:t>var title = document.title;</a:t>
            </a:r>
            <a:endParaRPr/>
          </a:p>
          <a:p>
            <a:pPr indent="0" lvl="1" marL="400050" rtl="0" algn="l">
              <a:spcBef>
                <a:spcPts val="1000"/>
              </a:spcBef>
              <a:spcAft>
                <a:spcPts val="0"/>
              </a:spcAft>
              <a:buSzPts val="1440"/>
              <a:buNone/>
            </a:pPr>
            <a:r>
              <a:rPr b="1" lang="en-US" sz="1800"/>
              <a:t>// to access the URL of the current webpage</a:t>
            </a:r>
            <a:endParaRPr/>
          </a:p>
          <a:p>
            <a:pPr indent="0" lvl="1" marL="400050" rtl="0" algn="l">
              <a:spcBef>
                <a:spcPts val="1000"/>
              </a:spcBef>
              <a:spcAft>
                <a:spcPts val="0"/>
              </a:spcAft>
              <a:buSzPts val="1440"/>
              <a:buNone/>
            </a:pPr>
            <a:r>
              <a:rPr b="1" lang="en-US" sz="1800"/>
              <a:t>var url = document.URL;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677334" y="358794"/>
            <a:ext cx="8596668" cy="62353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DOM Methods / Functions </a:t>
            </a:r>
            <a:br>
              <a:rPr lang="en-US"/>
            </a:br>
            <a:endParaRPr/>
          </a:p>
        </p:txBody>
      </p:sp>
      <p:sp>
        <p:nvSpPr>
          <p:cNvPr id="179" name="Google Shape;179;p24"/>
          <p:cNvSpPr txBox="1"/>
          <p:nvPr>
            <p:ph idx="1" type="body"/>
          </p:nvPr>
        </p:nvSpPr>
        <p:spPr>
          <a:xfrm>
            <a:off x="677334" y="1217459"/>
            <a:ext cx="8596668" cy="48239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following are the various methods to be used by JavaScript to manipulate the DOM nodes.</a:t>
            </a:r>
            <a:endParaRPr/>
          </a:p>
          <a:p>
            <a:pPr indent="-342900" lvl="0" marL="342900" rtl="0" algn="l">
              <a:spcBef>
                <a:spcPts val="1000"/>
              </a:spcBef>
              <a:spcAft>
                <a:spcPts val="0"/>
              </a:spcAft>
              <a:buSzPts val="1440"/>
              <a:buChar char="►"/>
            </a:pPr>
            <a:r>
              <a:rPr lang="en-US"/>
              <a:t>// to select a HTML Element with the specific ID (main-nav)</a:t>
            </a:r>
            <a:endParaRPr/>
          </a:p>
          <a:p>
            <a:pPr indent="-342900" lvl="0" marL="342900" rtl="0" algn="l">
              <a:spcBef>
                <a:spcPts val="1000"/>
              </a:spcBef>
              <a:spcAft>
                <a:spcPts val="0"/>
              </a:spcAft>
              <a:buSzPts val="1440"/>
              <a:buChar char="►"/>
            </a:pPr>
            <a:r>
              <a:rPr lang="en-US"/>
              <a:t>document.getElementById(‘main-nav’);</a:t>
            </a:r>
            <a:endParaRPr/>
          </a:p>
          <a:p>
            <a:pPr indent="-342900" lvl="0" marL="342900" rtl="0" algn="l">
              <a:spcBef>
                <a:spcPts val="1000"/>
              </a:spcBef>
              <a:spcAft>
                <a:spcPts val="0"/>
              </a:spcAft>
              <a:buSzPts val="1440"/>
              <a:buChar char="►"/>
            </a:pPr>
            <a:r>
              <a:rPr lang="en-US"/>
              <a:t>// to select all the HTML Elements with the class name (container)</a:t>
            </a:r>
            <a:endParaRPr/>
          </a:p>
          <a:p>
            <a:pPr indent="-342900" lvl="0" marL="342900" rtl="0" algn="l">
              <a:spcBef>
                <a:spcPts val="1000"/>
              </a:spcBef>
              <a:spcAft>
                <a:spcPts val="0"/>
              </a:spcAft>
              <a:buSzPts val="1440"/>
              <a:buChar char="►"/>
            </a:pPr>
            <a:r>
              <a:rPr lang="en-US"/>
              <a:t>document.getElementsByClassName('container’);</a:t>
            </a:r>
            <a:endParaRPr/>
          </a:p>
          <a:p>
            <a:pPr indent="-342900" lvl="0" marL="342900" rtl="0" algn="l">
              <a:spcBef>
                <a:spcPts val="1000"/>
              </a:spcBef>
              <a:spcAft>
                <a:spcPts val="0"/>
              </a:spcAft>
              <a:buSzPts val="1440"/>
              <a:buChar char="►"/>
            </a:pPr>
            <a:r>
              <a:rPr lang="en-US"/>
              <a:t>// to select all the HTML Elements using the HTML tag (img)</a:t>
            </a:r>
            <a:endParaRPr/>
          </a:p>
          <a:p>
            <a:pPr indent="-342900" lvl="0" marL="342900" rtl="0" algn="l">
              <a:spcBef>
                <a:spcPts val="1000"/>
              </a:spcBef>
              <a:spcAft>
                <a:spcPts val="0"/>
              </a:spcAft>
              <a:buSzPts val="1440"/>
              <a:buChar char="►"/>
            </a:pPr>
            <a:r>
              <a:rPr lang="en-US"/>
              <a:t>document.getElementsByTagName(‘img’);</a:t>
            </a:r>
            <a:endParaRPr/>
          </a:p>
          <a:p>
            <a:pPr indent="-342900" lvl="0" marL="342900" rtl="0" algn="l">
              <a:spcBef>
                <a:spcPts val="1000"/>
              </a:spcBef>
              <a:spcAft>
                <a:spcPts val="0"/>
              </a:spcAft>
              <a:buSzPts val="1440"/>
              <a:buChar char="►"/>
            </a:pPr>
            <a:r>
              <a:rPr lang="en-US"/>
              <a:t>// to select the first element matching the selector (.main—nav a)</a:t>
            </a:r>
            <a:endParaRPr/>
          </a:p>
          <a:p>
            <a:pPr indent="-342900" lvl="0" marL="342900" rtl="0" algn="l">
              <a:spcBef>
                <a:spcPts val="1000"/>
              </a:spcBef>
              <a:spcAft>
                <a:spcPts val="0"/>
              </a:spcAft>
              <a:buSzPts val="1440"/>
              <a:buChar char="►"/>
            </a:pPr>
            <a:r>
              <a:rPr lang="en-US"/>
              <a:t>document.querySelector(‘.main-nav a’);</a:t>
            </a:r>
            <a:endParaRPr/>
          </a:p>
          <a:p>
            <a:pPr indent="-342900" lvl="0" marL="342900" rtl="0" algn="l">
              <a:spcBef>
                <a:spcPts val="1000"/>
              </a:spcBef>
              <a:spcAft>
                <a:spcPts val="0"/>
              </a:spcAft>
              <a:buSzPts val="1440"/>
              <a:buChar char="►"/>
            </a:pPr>
            <a:r>
              <a:rPr lang="en-US"/>
              <a:t>// to select all the HTML elements matching the selector (.container p)</a:t>
            </a:r>
            <a:endParaRPr/>
          </a:p>
          <a:p>
            <a:pPr indent="-342900" lvl="0" marL="342900" rtl="0" algn="l">
              <a:spcBef>
                <a:spcPts val="1000"/>
              </a:spcBef>
              <a:spcAft>
                <a:spcPts val="0"/>
              </a:spcAft>
              <a:buSzPts val="1440"/>
              <a:buChar char="►"/>
            </a:pPr>
            <a:r>
              <a:rPr lang="en-US"/>
              <a:t>document.querySelectorAll(‘.container 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idx="1" type="body"/>
          </p:nvPr>
        </p:nvSpPr>
        <p:spPr>
          <a:xfrm>
            <a:off x="677334" y="350085"/>
            <a:ext cx="8596668" cy="63694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Let's discuss some of the examples</a:t>
            </a:r>
            <a:endParaRPr/>
          </a:p>
          <a:p>
            <a:pPr indent="0" lvl="1" marL="400050" rtl="0" algn="l">
              <a:spcBef>
                <a:spcPts val="1000"/>
              </a:spcBef>
              <a:spcAft>
                <a:spcPts val="0"/>
              </a:spcAft>
              <a:buSzPts val="1440"/>
              <a:buNone/>
            </a:pPr>
            <a:r>
              <a:rPr b="1" lang="en-US" sz="1800"/>
              <a:t>&lt;div id="text-div"&gt;</a:t>
            </a:r>
            <a:endParaRPr/>
          </a:p>
          <a:p>
            <a:pPr indent="0" lvl="1" marL="400050" rtl="0" algn="l">
              <a:spcBef>
                <a:spcPts val="1000"/>
              </a:spcBef>
              <a:spcAft>
                <a:spcPts val="0"/>
              </a:spcAft>
              <a:buSzPts val="1440"/>
              <a:buNone/>
            </a:pPr>
            <a:r>
              <a:rPr b="1" lang="en-US" sz="1800"/>
              <a:t>&lt;p id=“green—p"&gt;This is a Green Color Text&lt;/p&gt;</a:t>
            </a:r>
            <a:endParaRPr/>
          </a:p>
          <a:p>
            <a:pPr indent="0" lvl="1" marL="400050" rtl="0" algn="l">
              <a:spcBef>
                <a:spcPts val="1000"/>
              </a:spcBef>
              <a:spcAft>
                <a:spcPts val="0"/>
              </a:spcAft>
              <a:buSzPts val="1440"/>
              <a:buNone/>
            </a:pPr>
            <a:r>
              <a:rPr b="1" lang="en-US" sz="1800"/>
              <a:t>&lt;button onclick="blue();"&gt;Change to Blue&lt;/button&gt;</a:t>
            </a:r>
            <a:endParaRPr/>
          </a:p>
          <a:p>
            <a:pPr indent="0" lvl="1" marL="400050" rtl="0" algn="l">
              <a:spcBef>
                <a:spcPts val="1000"/>
              </a:spcBef>
              <a:spcAft>
                <a:spcPts val="0"/>
              </a:spcAft>
              <a:buSzPts val="1440"/>
              <a:buNone/>
            </a:pPr>
            <a:r>
              <a:rPr b="1" lang="en-US" sz="1800"/>
              <a:t>&lt;button onclick="red();"&gt;Change to Red&lt;/button&gt;</a:t>
            </a:r>
            <a:endParaRPr/>
          </a:p>
          <a:p>
            <a:pPr indent="0" lvl="1" marL="400050" rtl="0" algn="l">
              <a:spcBef>
                <a:spcPts val="1000"/>
              </a:spcBef>
              <a:spcAft>
                <a:spcPts val="0"/>
              </a:spcAft>
              <a:buSzPts val="1440"/>
              <a:buNone/>
            </a:pPr>
            <a:r>
              <a:rPr b="1" lang="en-US" sz="1800"/>
              <a:t>&lt;/div&gt;</a:t>
            </a:r>
            <a:endParaRPr/>
          </a:p>
          <a:p>
            <a:pPr indent="0" lvl="1" marL="400050" rtl="0" algn="l">
              <a:spcBef>
                <a:spcPts val="1000"/>
              </a:spcBef>
              <a:spcAft>
                <a:spcPts val="0"/>
              </a:spcAft>
              <a:buSzPts val="1440"/>
              <a:buNone/>
            </a:pPr>
            <a:r>
              <a:rPr b="1" lang="en-US" sz="1800"/>
              <a:t>&lt;script&gt;</a:t>
            </a:r>
            <a:endParaRPr/>
          </a:p>
          <a:p>
            <a:pPr indent="0" lvl="1" marL="400050" rtl="0" algn="l">
              <a:spcBef>
                <a:spcPts val="1000"/>
              </a:spcBef>
              <a:spcAft>
                <a:spcPts val="0"/>
              </a:spcAft>
              <a:buSzPts val="1440"/>
              <a:buNone/>
            </a:pPr>
            <a:r>
              <a:rPr b="1" lang="en-US" sz="1800"/>
              <a:t>function blue() {</a:t>
            </a:r>
            <a:endParaRPr/>
          </a:p>
          <a:p>
            <a:pPr indent="0" lvl="1" marL="400050" rtl="0" algn="l">
              <a:spcBef>
                <a:spcPts val="1000"/>
              </a:spcBef>
              <a:spcAft>
                <a:spcPts val="0"/>
              </a:spcAft>
              <a:buSzPts val="1440"/>
              <a:buNone/>
            </a:pPr>
            <a:r>
              <a:rPr b="1" lang="en-US" sz="1800"/>
              <a:t>		document.getElementById( 'green-p' ).style.color = 'blue';</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function red() {</a:t>
            </a:r>
            <a:endParaRPr/>
          </a:p>
          <a:p>
            <a:pPr indent="0" lvl="1" marL="400050" rtl="0" algn="l">
              <a:spcBef>
                <a:spcPts val="1000"/>
              </a:spcBef>
              <a:spcAft>
                <a:spcPts val="0"/>
              </a:spcAft>
              <a:buSzPts val="1440"/>
              <a:buNone/>
            </a:pPr>
            <a:r>
              <a:rPr b="1" lang="en-US" sz="1800"/>
              <a:t>		document.getElementById('green-p').style.color = 'red';</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&lt;/script&gt;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 type="body"/>
          </p:nvPr>
        </p:nvSpPr>
        <p:spPr>
          <a:xfrm>
            <a:off x="677333" y="271707"/>
            <a:ext cx="9631874" cy="6317198"/>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en-US"/>
              <a:t>In the above example we will change the text color dynamically while pressing blue , red buttons using DOM Manipulation.</a:t>
            </a:r>
            <a:endParaRPr/>
          </a:p>
          <a:p>
            <a:pPr indent="-342900" lvl="0" marL="342900" rtl="0" algn="l">
              <a:spcBef>
                <a:spcPts val="1000"/>
              </a:spcBef>
              <a:spcAft>
                <a:spcPts val="0"/>
              </a:spcAft>
              <a:buSzPct val="79999"/>
              <a:buChar char="►"/>
            </a:pPr>
            <a:r>
              <a:rPr lang="en-US"/>
              <a:t>Example:</a:t>
            </a:r>
            <a:endParaRPr/>
          </a:p>
          <a:p>
            <a:pPr indent="0" lvl="1" marL="400050" rtl="0" algn="l">
              <a:spcBef>
                <a:spcPts val="1000"/>
              </a:spcBef>
              <a:spcAft>
                <a:spcPts val="0"/>
              </a:spcAft>
              <a:buSzPct val="80000"/>
              <a:buNone/>
            </a:pPr>
            <a:r>
              <a:rPr b="1" lang="en-US" sz="2000"/>
              <a:t>&lt;div id="image-div"&gt;</a:t>
            </a:r>
            <a:endParaRPr/>
          </a:p>
          <a:p>
            <a:pPr indent="0" lvl="2" marL="857250" rtl="0" algn="l">
              <a:spcBef>
                <a:spcPts val="1000"/>
              </a:spcBef>
              <a:spcAft>
                <a:spcPts val="0"/>
              </a:spcAft>
              <a:buSzPct val="79999"/>
              <a:buNone/>
            </a:pPr>
            <a:r>
              <a:rPr b="1" lang="en-US" sz="1800"/>
              <a:t>&lt;img src="../img/google.jpg" width=“366px” height="269px" id="myImage"&gt;</a:t>
            </a:r>
            <a:endParaRPr/>
          </a:p>
          <a:p>
            <a:pPr indent="0" lvl="2" marL="857250" rtl="0" algn="l">
              <a:spcBef>
                <a:spcPts val="1000"/>
              </a:spcBef>
              <a:spcAft>
                <a:spcPts val="0"/>
              </a:spcAft>
              <a:buSzPct val="79999"/>
              <a:buNone/>
            </a:pPr>
            <a:r>
              <a:rPr b="1" lang="en-US" sz="1800"/>
              <a:t>&lt;br&gt;</a:t>
            </a:r>
            <a:endParaRPr/>
          </a:p>
          <a:p>
            <a:pPr indent="0" lvl="2" marL="857250" rtl="0" algn="l">
              <a:spcBef>
                <a:spcPts val="1000"/>
              </a:spcBef>
              <a:spcAft>
                <a:spcPts val="0"/>
              </a:spcAft>
              <a:buSzPct val="79999"/>
              <a:buNone/>
            </a:pPr>
            <a:r>
              <a:rPr b="1" lang="en-US" sz="1800"/>
              <a:t>&lt;button onclick=“facebook();”&gt;Facebook&lt;/button&gt;</a:t>
            </a:r>
            <a:endParaRPr/>
          </a:p>
          <a:p>
            <a:pPr indent="0" lvl="2" marL="857250" rtl="0" algn="l">
              <a:spcBef>
                <a:spcPts val="1000"/>
              </a:spcBef>
              <a:spcAft>
                <a:spcPts val="0"/>
              </a:spcAft>
              <a:buSzPct val="79999"/>
              <a:buNone/>
            </a:pPr>
            <a:r>
              <a:rPr b="1" lang="en-US" sz="1800"/>
              <a:t>&lt;button onclick="youtube();"&gt;Youtube&lt;/button&gt;</a:t>
            </a:r>
            <a:endParaRPr/>
          </a:p>
          <a:p>
            <a:pPr indent="0" lvl="1" marL="400050" rtl="0" algn="l">
              <a:spcBef>
                <a:spcPts val="1000"/>
              </a:spcBef>
              <a:spcAft>
                <a:spcPts val="0"/>
              </a:spcAft>
              <a:buSzPct val="80000"/>
              <a:buNone/>
            </a:pPr>
            <a:r>
              <a:rPr b="1" lang="en-US" sz="2000"/>
              <a:t>&lt;/div&gt;</a:t>
            </a:r>
            <a:endParaRPr/>
          </a:p>
          <a:p>
            <a:pPr indent="0" lvl="1" marL="400050" rtl="0" algn="l">
              <a:spcBef>
                <a:spcPts val="1000"/>
              </a:spcBef>
              <a:spcAft>
                <a:spcPts val="0"/>
              </a:spcAft>
              <a:buSzPct val="80000"/>
              <a:buNone/>
            </a:pPr>
            <a:r>
              <a:rPr b="1" lang="en-US" sz="1900"/>
              <a:t>&lt;script&gt;</a:t>
            </a:r>
            <a:endParaRPr/>
          </a:p>
          <a:p>
            <a:pPr indent="0" lvl="1" marL="400050" rtl="0" algn="l">
              <a:spcBef>
                <a:spcPts val="1000"/>
              </a:spcBef>
              <a:spcAft>
                <a:spcPts val="0"/>
              </a:spcAft>
              <a:buSzPct val="80000"/>
              <a:buNone/>
            </a:pPr>
            <a:r>
              <a:rPr b="1" lang="en-US" sz="1900"/>
              <a:t>function facebook() {</a:t>
            </a:r>
            <a:endParaRPr/>
          </a:p>
          <a:p>
            <a:pPr indent="0" lvl="1" marL="400050" rtl="0" algn="l">
              <a:spcBef>
                <a:spcPts val="1000"/>
              </a:spcBef>
              <a:spcAft>
                <a:spcPts val="0"/>
              </a:spcAft>
              <a:buSzPct val="80000"/>
              <a:buNone/>
            </a:pPr>
            <a:r>
              <a:rPr b="1" lang="en-US" sz="1900"/>
              <a:t>document.getElementById('myImage').setAttribute('src','../img/facebook.jpg');</a:t>
            </a:r>
            <a:endParaRPr/>
          </a:p>
          <a:p>
            <a:pPr indent="0" lvl="1" marL="400050" rtl="0" algn="l">
              <a:spcBef>
                <a:spcPts val="1000"/>
              </a:spcBef>
              <a:spcAft>
                <a:spcPts val="0"/>
              </a:spcAft>
              <a:buSzPct val="80000"/>
              <a:buNone/>
            </a:pPr>
            <a:r>
              <a:rPr b="1" lang="en-US" sz="1900"/>
              <a:t>function youtube() {</a:t>
            </a:r>
            <a:endParaRPr/>
          </a:p>
          <a:p>
            <a:pPr indent="0" lvl="1" marL="400050" rtl="0" algn="l">
              <a:spcBef>
                <a:spcPts val="1000"/>
              </a:spcBef>
              <a:spcAft>
                <a:spcPts val="0"/>
              </a:spcAft>
              <a:buSzPct val="80000"/>
              <a:buNone/>
            </a:pPr>
            <a:r>
              <a:rPr b="1" lang="en-US" sz="1900"/>
              <a:t>document.getElementById('myImage').setAttribute('src','../img/youtube.jpg’);</a:t>
            </a:r>
            <a:endParaRPr/>
          </a:p>
          <a:p>
            <a:pPr indent="0" lvl="1" marL="400050" rtl="0" algn="l">
              <a:spcBef>
                <a:spcPts val="1000"/>
              </a:spcBef>
              <a:spcAft>
                <a:spcPts val="0"/>
              </a:spcAft>
              <a:buSzPct val="80000"/>
              <a:buNone/>
            </a:pPr>
            <a:r>
              <a:rPr b="1" lang="en-US" sz="1900"/>
              <a:t>}</a:t>
            </a:r>
            <a:endParaRPr/>
          </a:p>
          <a:p>
            <a:pPr indent="0" lvl="1" marL="400050" rtl="0" algn="l">
              <a:spcBef>
                <a:spcPts val="1000"/>
              </a:spcBef>
              <a:spcAft>
                <a:spcPts val="0"/>
              </a:spcAft>
              <a:buSzPct val="80000"/>
              <a:buNone/>
            </a:pPr>
            <a:r>
              <a:rPr b="1" lang="en-US" sz="1900"/>
              <a:t>&lt;/script&gt;</a:t>
            </a:r>
            <a:endParaRPr/>
          </a:p>
          <a:p>
            <a:pPr indent="0" lvl="0" marL="0" rtl="0" algn="l">
              <a:spcBef>
                <a:spcPts val="1000"/>
              </a:spcBef>
              <a:spcAft>
                <a:spcPts val="0"/>
              </a:spcAft>
              <a:buSzPct val="80000"/>
              <a:buNone/>
            </a:pPr>
            <a:r>
              <a:rPr lang="en-US" sz="1900"/>
              <a:t>In the Above Example if click on ’Facebook' button we will get the Facebook image and if we click on YouTube button we will get the YouTube image dynamically by using JavaScript DOM manipulation.</a:t>
            </a:r>
            <a:endParaRPr sz="2200"/>
          </a:p>
          <a:p>
            <a:pPr indent="-258318" lvl="0" marL="342900" rtl="0" algn="l">
              <a:spcBef>
                <a:spcPts val="1000"/>
              </a:spcBef>
              <a:spcAft>
                <a:spcPts val="0"/>
              </a:spcAft>
              <a:buSzPct val="79999"/>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