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a:srgbClr val="699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0" d="100"/>
          <a:sy n="100" d="100"/>
        </p:scale>
        <p:origin x="99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290385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257203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175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3464784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6955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2725861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4000643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339969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110757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3EF1D-9F39-456D-8EE4-1065796D3C61}"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269129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3EF1D-9F39-456D-8EE4-1065796D3C61}"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353494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3EF1D-9F39-456D-8EE4-1065796D3C61}"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270177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3EF1D-9F39-456D-8EE4-1065796D3C61}"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264753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3EF1D-9F39-456D-8EE4-1065796D3C61}"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308650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3EF1D-9F39-456D-8EE4-1065796D3C61}"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50331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3EF1D-9F39-456D-8EE4-1065796D3C61}"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B245C-0EEC-4B37-AD92-78B21CD8BE9A}" type="slidenum">
              <a:rPr lang="en-US" smtClean="0"/>
              <a:t>‹#›</a:t>
            </a:fld>
            <a:endParaRPr lang="en-US"/>
          </a:p>
        </p:txBody>
      </p:sp>
    </p:spTree>
    <p:extLst>
      <p:ext uri="{BB962C8B-B14F-4D97-AF65-F5344CB8AC3E}">
        <p14:creationId xmlns:p14="http://schemas.microsoft.com/office/powerpoint/2010/main" val="396431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3EF1D-9F39-456D-8EE4-1065796D3C61}" type="datetimeFigureOut">
              <a:rPr lang="en-US" smtClean="0"/>
              <a:t>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0B245C-0EEC-4B37-AD92-78B21CD8BE9A}" type="slidenum">
              <a:rPr lang="en-US" smtClean="0"/>
              <a:t>‹#›</a:t>
            </a:fld>
            <a:endParaRPr lang="en-US"/>
          </a:p>
        </p:txBody>
      </p:sp>
    </p:spTree>
    <p:extLst>
      <p:ext uri="{BB962C8B-B14F-4D97-AF65-F5344CB8AC3E}">
        <p14:creationId xmlns:p14="http://schemas.microsoft.com/office/powerpoint/2010/main" val="3788361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743D-02BE-45FB-894E-BDD11D72A906}"/>
              </a:ext>
            </a:extLst>
          </p:cNvPr>
          <p:cNvSpPr>
            <a:spLocks noGrp="1"/>
          </p:cNvSpPr>
          <p:nvPr>
            <p:ph type="ctrTitle"/>
          </p:nvPr>
        </p:nvSpPr>
        <p:spPr/>
        <p:txBody>
          <a:bodyPr/>
          <a:lstStyle/>
          <a:p>
            <a:pPr algn="ctr"/>
            <a:r>
              <a:rPr lang="en-US" dirty="0"/>
              <a:t>UI Development</a:t>
            </a:r>
          </a:p>
        </p:txBody>
      </p:sp>
      <p:sp>
        <p:nvSpPr>
          <p:cNvPr id="3" name="Subtitle 2">
            <a:extLst>
              <a:ext uri="{FF2B5EF4-FFF2-40B4-BE49-F238E27FC236}">
                <a16:creationId xmlns:a16="http://schemas.microsoft.com/office/drawing/2014/main" id="{BA2CC11F-F248-4B9B-9AFA-812580DD92F5}"/>
              </a:ext>
            </a:extLst>
          </p:cNvPr>
          <p:cNvSpPr>
            <a:spLocks noGrp="1"/>
          </p:cNvSpPr>
          <p:nvPr>
            <p:ph type="subTitle" idx="1"/>
          </p:nvPr>
        </p:nvSpPr>
        <p:spPr/>
        <p:txBody>
          <a:bodyPr/>
          <a:lstStyle/>
          <a:p>
            <a:pPr algn="ctr"/>
            <a:r>
              <a:rPr lang="en-US" dirty="0"/>
              <a:t>By Anil K</a:t>
            </a:r>
          </a:p>
        </p:txBody>
      </p:sp>
    </p:spTree>
    <p:extLst>
      <p:ext uri="{BB962C8B-B14F-4D97-AF65-F5344CB8AC3E}">
        <p14:creationId xmlns:p14="http://schemas.microsoft.com/office/powerpoint/2010/main" val="407898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5557-4954-4B3D-B564-555D2755313D}"/>
              </a:ext>
            </a:extLst>
          </p:cNvPr>
          <p:cNvSpPr>
            <a:spLocks noGrp="1"/>
          </p:cNvSpPr>
          <p:nvPr>
            <p:ph type="title"/>
          </p:nvPr>
        </p:nvSpPr>
        <p:spPr>
          <a:xfrm>
            <a:off x="677334" y="609600"/>
            <a:ext cx="8596668" cy="647089"/>
          </a:xfrm>
        </p:spPr>
        <p:txBody>
          <a:bodyPr>
            <a:normAutofit fontScale="90000"/>
          </a:bodyPr>
          <a:lstStyle/>
          <a:p>
            <a:r>
              <a:rPr lang="en-US" b="1" dirty="0"/>
              <a:t>Installation of Node JS</a:t>
            </a:r>
            <a:br>
              <a:rPr lang="en-US" dirty="0"/>
            </a:br>
            <a:endParaRPr lang="en-US" dirty="0"/>
          </a:p>
        </p:txBody>
      </p:sp>
      <p:sp>
        <p:nvSpPr>
          <p:cNvPr id="3" name="Content Placeholder 2">
            <a:extLst>
              <a:ext uri="{FF2B5EF4-FFF2-40B4-BE49-F238E27FC236}">
                <a16:creationId xmlns:a16="http://schemas.microsoft.com/office/drawing/2014/main" id="{E75E128B-FE9C-4750-8135-476979E631DA}"/>
              </a:ext>
            </a:extLst>
          </p:cNvPr>
          <p:cNvSpPr>
            <a:spLocks noGrp="1"/>
          </p:cNvSpPr>
          <p:nvPr>
            <p:ph idx="1"/>
          </p:nvPr>
        </p:nvSpPr>
        <p:spPr>
          <a:xfrm>
            <a:off x="677334" y="1349597"/>
            <a:ext cx="8596668" cy="4691766"/>
          </a:xfrm>
        </p:spPr>
        <p:txBody>
          <a:bodyPr/>
          <a:lstStyle/>
          <a:p>
            <a:r>
              <a:rPr lang="en-US" dirty="0"/>
              <a:t>Please follow the below steps to install Node JS</a:t>
            </a:r>
          </a:p>
          <a:p>
            <a:r>
              <a:rPr lang="en-US" dirty="0"/>
              <a:t>Go to "Google" -&gt; type "node </a:t>
            </a:r>
            <a:r>
              <a:rPr lang="en-US" dirty="0" err="1"/>
              <a:t>js</a:t>
            </a:r>
            <a:r>
              <a:rPr lang="en-US" dirty="0"/>
              <a:t>"</a:t>
            </a:r>
          </a:p>
          <a:p>
            <a:r>
              <a:rPr lang="en-US" dirty="0"/>
              <a:t>Go to </a:t>
            </a:r>
            <a:r>
              <a:rPr lang="en-US" u="sng" dirty="0">
                <a:solidFill>
                  <a:srgbClr val="699841"/>
                </a:solidFill>
                <a:hlinkClick r:id="rId2">
                  <a:extLst>
                    <a:ext uri="{A12FA001-AC4F-418D-AE19-62706E023703}">
                      <ahyp:hlinkClr xmlns:ahyp="http://schemas.microsoft.com/office/drawing/2018/hyperlinkcolor" val="tx"/>
                    </a:ext>
                  </a:extLst>
                </a:hlinkClick>
              </a:rPr>
              <a:t>https://nodejs.org/en/</a:t>
            </a:r>
            <a:endParaRPr lang="en-US" dirty="0">
              <a:solidFill>
                <a:srgbClr val="699841"/>
              </a:solidFill>
            </a:endParaRPr>
          </a:p>
          <a:p>
            <a:r>
              <a:rPr lang="en-US" dirty="0"/>
              <a:t>click on "10.16.0" Green color button</a:t>
            </a:r>
          </a:p>
          <a:p>
            <a:r>
              <a:rPr lang="en-US" dirty="0"/>
              <a:t>it downloads a '.</a:t>
            </a:r>
            <a:r>
              <a:rPr lang="en-US" dirty="0" err="1"/>
              <a:t>msi</a:t>
            </a:r>
            <a:r>
              <a:rPr lang="en-US" dirty="0"/>
              <a:t>‘ file '</a:t>
            </a:r>
          </a:p>
          <a:p>
            <a:r>
              <a:rPr lang="en-US" dirty="0"/>
              <a:t>double click on '.</a:t>
            </a:r>
            <a:r>
              <a:rPr lang="en-US" dirty="0" err="1"/>
              <a:t>msi</a:t>
            </a:r>
            <a:r>
              <a:rPr lang="en-US" dirty="0"/>
              <a:t>' file</a:t>
            </a:r>
          </a:p>
          <a:p>
            <a:r>
              <a:rPr lang="en-US" dirty="0"/>
              <a:t>Proceed with the default installation.</a:t>
            </a:r>
          </a:p>
          <a:p>
            <a:pPr marL="0" indent="0">
              <a:buNone/>
            </a:pPr>
            <a:r>
              <a:rPr lang="en-US" sz="2400" b="1" dirty="0">
                <a:solidFill>
                  <a:srgbClr val="90C226"/>
                </a:solidFill>
              </a:rPr>
              <a:t>Veriﬁcation of Node JS installation</a:t>
            </a:r>
            <a:endParaRPr lang="en-US" sz="2400" dirty="0">
              <a:solidFill>
                <a:srgbClr val="90C226"/>
              </a:solidFill>
            </a:endParaRPr>
          </a:p>
          <a:p>
            <a:r>
              <a:rPr lang="en-US" dirty="0"/>
              <a:t>once you get the version, it is installed successfully</a:t>
            </a:r>
          </a:p>
          <a:p>
            <a:r>
              <a:rPr lang="en-US" dirty="0"/>
              <a:t>type '</a:t>
            </a:r>
            <a:r>
              <a:rPr lang="en-US" dirty="0" err="1"/>
              <a:t>npm</a:t>
            </a:r>
            <a:r>
              <a:rPr lang="en-US" dirty="0"/>
              <a:t> -v' to get version of NPM</a:t>
            </a:r>
          </a:p>
          <a:p>
            <a:r>
              <a:rPr lang="en-US" dirty="0"/>
              <a:t>once you get the version, it is installed successfully</a:t>
            </a:r>
          </a:p>
          <a:p>
            <a:endParaRPr lang="en-US" dirty="0"/>
          </a:p>
        </p:txBody>
      </p:sp>
    </p:spTree>
    <p:extLst>
      <p:ext uri="{BB962C8B-B14F-4D97-AF65-F5344CB8AC3E}">
        <p14:creationId xmlns:p14="http://schemas.microsoft.com/office/powerpoint/2010/main" val="402282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1E3E-1863-4C15-BE3D-987A40A92F56}"/>
              </a:ext>
            </a:extLst>
          </p:cNvPr>
          <p:cNvSpPr>
            <a:spLocks noGrp="1"/>
          </p:cNvSpPr>
          <p:nvPr>
            <p:ph type="title"/>
          </p:nvPr>
        </p:nvSpPr>
        <p:spPr>
          <a:xfrm>
            <a:off x="677334" y="609600"/>
            <a:ext cx="8596668" cy="744886"/>
          </a:xfrm>
        </p:spPr>
        <p:txBody>
          <a:bodyPr/>
          <a:lstStyle/>
          <a:p>
            <a:r>
              <a:rPr lang="en-US" b="1" dirty="0"/>
              <a:t>Installation of Live Server</a:t>
            </a:r>
            <a:endParaRPr lang="en-US" dirty="0"/>
          </a:p>
        </p:txBody>
      </p:sp>
      <p:sp>
        <p:nvSpPr>
          <p:cNvPr id="3" name="Content Placeholder 2">
            <a:extLst>
              <a:ext uri="{FF2B5EF4-FFF2-40B4-BE49-F238E27FC236}">
                <a16:creationId xmlns:a16="http://schemas.microsoft.com/office/drawing/2014/main" id="{883A8B3C-B2A1-4FF0-91FB-E8880D8843E7}"/>
              </a:ext>
            </a:extLst>
          </p:cNvPr>
          <p:cNvSpPr>
            <a:spLocks noGrp="1"/>
          </p:cNvSpPr>
          <p:nvPr>
            <p:ph idx="1"/>
          </p:nvPr>
        </p:nvSpPr>
        <p:spPr>
          <a:xfrm>
            <a:off x="677334" y="1354487"/>
            <a:ext cx="8596668" cy="4686876"/>
          </a:xfrm>
        </p:spPr>
        <p:txBody>
          <a:bodyPr/>
          <a:lstStyle/>
          <a:p>
            <a:r>
              <a:rPr lang="en-US" dirty="0"/>
              <a:t>go to "Command Prompt"</a:t>
            </a:r>
          </a:p>
          <a:p>
            <a:r>
              <a:rPr lang="en-US" dirty="0"/>
              <a:t>type "</a:t>
            </a:r>
            <a:r>
              <a:rPr lang="en-US" dirty="0" err="1"/>
              <a:t>npm</a:t>
            </a:r>
            <a:r>
              <a:rPr lang="en-US" dirty="0"/>
              <a:t> install —g live-server" (with internet connection)</a:t>
            </a:r>
          </a:p>
          <a:p>
            <a:r>
              <a:rPr lang="en-US" dirty="0"/>
              <a:t>Once it is installed, we can check the version of it by using</a:t>
            </a:r>
          </a:p>
          <a:p>
            <a:r>
              <a:rPr lang="en-US" dirty="0"/>
              <a:t>"live-server -v"</a:t>
            </a:r>
          </a:p>
          <a:p>
            <a:r>
              <a:rPr lang="en-US" dirty="0"/>
              <a:t>Here we get the version </a:t>
            </a:r>
            <a:r>
              <a:rPr lang="en-US"/>
              <a:t>as "live-server 1.2.1"</a:t>
            </a:r>
            <a:endParaRPr lang="en-US" dirty="0"/>
          </a:p>
          <a:p>
            <a:pPr marL="0" indent="0">
              <a:buNone/>
            </a:pPr>
            <a:r>
              <a:rPr lang="en-US" sz="2400" b="1" dirty="0">
                <a:solidFill>
                  <a:srgbClr val="90C226"/>
                </a:solidFill>
              </a:rPr>
              <a:t>How to start live server</a:t>
            </a:r>
            <a:endParaRPr lang="en-US" sz="2400" dirty="0">
              <a:solidFill>
                <a:srgbClr val="90C226"/>
              </a:solidFill>
            </a:endParaRPr>
          </a:p>
          <a:p>
            <a:r>
              <a:rPr lang="en-US" dirty="0"/>
              <a:t>Go to "Command Prompt"</a:t>
            </a:r>
          </a:p>
          <a:p>
            <a:r>
              <a:rPr lang="en-US" dirty="0"/>
              <a:t>Go to "projects folder" </a:t>
            </a:r>
          </a:p>
          <a:p>
            <a:r>
              <a:rPr lang="en-US" dirty="0"/>
              <a:t>type 'live-server --port=9000' and click on 'enter' </a:t>
            </a:r>
          </a:p>
          <a:p>
            <a:r>
              <a:rPr lang="en-US" dirty="0"/>
              <a:t>This will start the live server and open the browser automatically.</a:t>
            </a:r>
          </a:p>
          <a:p>
            <a:r>
              <a:rPr lang="en-US" dirty="0"/>
              <a:t>With the given address as "127.0.0.1:9000"</a:t>
            </a:r>
          </a:p>
          <a:p>
            <a:endParaRPr lang="en-US" dirty="0"/>
          </a:p>
        </p:txBody>
      </p:sp>
    </p:spTree>
    <p:extLst>
      <p:ext uri="{BB962C8B-B14F-4D97-AF65-F5344CB8AC3E}">
        <p14:creationId xmlns:p14="http://schemas.microsoft.com/office/powerpoint/2010/main" val="288940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AD67-34C9-4261-905B-A15000369AFB}"/>
              </a:ext>
            </a:extLst>
          </p:cNvPr>
          <p:cNvSpPr>
            <a:spLocks noGrp="1"/>
          </p:cNvSpPr>
          <p:nvPr>
            <p:ph type="title"/>
          </p:nvPr>
        </p:nvSpPr>
        <p:spPr>
          <a:xfrm>
            <a:off x="746607" y="3088750"/>
            <a:ext cx="8596668" cy="573741"/>
          </a:xfrm>
        </p:spPr>
        <p:txBody>
          <a:bodyPr>
            <a:normAutofit fontScale="90000"/>
          </a:bodyPr>
          <a:lstStyle/>
          <a:p>
            <a:r>
              <a:rPr lang="en-US" dirty="0"/>
              <a:t>Introduction to UI</a:t>
            </a:r>
          </a:p>
        </p:txBody>
      </p:sp>
      <p:sp>
        <p:nvSpPr>
          <p:cNvPr id="3" name="Content Placeholder 2">
            <a:extLst>
              <a:ext uri="{FF2B5EF4-FFF2-40B4-BE49-F238E27FC236}">
                <a16:creationId xmlns:a16="http://schemas.microsoft.com/office/drawing/2014/main" id="{837B916B-6B00-43BE-84A1-DA15042ABDC3}"/>
              </a:ext>
            </a:extLst>
          </p:cNvPr>
          <p:cNvSpPr>
            <a:spLocks noGrp="1"/>
          </p:cNvSpPr>
          <p:nvPr>
            <p:ph idx="1"/>
          </p:nvPr>
        </p:nvSpPr>
        <p:spPr>
          <a:xfrm>
            <a:off x="746607" y="3701610"/>
            <a:ext cx="8596668" cy="2713860"/>
          </a:xfrm>
        </p:spPr>
        <p:txBody>
          <a:bodyPr/>
          <a:lstStyle/>
          <a:p>
            <a:r>
              <a:rPr lang="en-US" dirty="0"/>
              <a:t>There are different names for Ul like GUI, Ul, UX and front End.</a:t>
            </a:r>
          </a:p>
          <a:p>
            <a:r>
              <a:rPr lang="en-US" dirty="0"/>
              <a:t>GUI -&gt; Graphical User Interface</a:t>
            </a:r>
          </a:p>
          <a:p>
            <a:r>
              <a:rPr lang="en-US" dirty="0"/>
              <a:t>UI -&gt; User- Interface</a:t>
            </a:r>
          </a:p>
          <a:p>
            <a:r>
              <a:rPr lang="en-US" dirty="0"/>
              <a:t>UX -&gt; User Experience</a:t>
            </a:r>
          </a:p>
          <a:p>
            <a:r>
              <a:rPr lang="en-US" dirty="0" err="1"/>
              <a:t>FontEnd</a:t>
            </a:r>
            <a:r>
              <a:rPr lang="en-US" dirty="0"/>
              <a:t> -&gt; The Font Look and Feel of any website</a:t>
            </a:r>
          </a:p>
        </p:txBody>
      </p:sp>
      <p:sp>
        <p:nvSpPr>
          <p:cNvPr id="4" name="Title 1">
            <a:extLst>
              <a:ext uri="{FF2B5EF4-FFF2-40B4-BE49-F238E27FC236}">
                <a16:creationId xmlns:a16="http://schemas.microsoft.com/office/drawing/2014/main" id="{91385A76-514F-4B04-B90E-8C46F8D5F2D0}"/>
              </a:ext>
            </a:extLst>
          </p:cNvPr>
          <p:cNvSpPr txBox="1">
            <a:spLocks/>
          </p:cNvSpPr>
          <p:nvPr/>
        </p:nvSpPr>
        <p:spPr>
          <a:xfrm>
            <a:off x="746607" y="791340"/>
            <a:ext cx="8596668" cy="573741"/>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800" dirty="0"/>
              <a:t>Definition</a:t>
            </a:r>
            <a:br>
              <a:rPr lang="en-US" dirty="0"/>
            </a:br>
            <a:endParaRPr lang="en-US" dirty="0"/>
          </a:p>
        </p:txBody>
      </p:sp>
      <p:sp>
        <p:nvSpPr>
          <p:cNvPr id="5" name="Content Placeholder 2">
            <a:extLst>
              <a:ext uri="{FF2B5EF4-FFF2-40B4-BE49-F238E27FC236}">
                <a16:creationId xmlns:a16="http://schemas.microsoft.com/office/drawing/2014/main" id="{3CBAB904-DF6B-4D08-8354-DBBCF1AA5484}"/>
              </a:ext>
            </a:extLst>
          </p:cNvPr>
          <p:cNvSpPr txBox="1">
            <a:spLocks/>
          </p:cNvSpPr>
          <p:nvPr/>
        </p:nvSpPr>
        <p:spPr>
          <a:xfrm>
            <a:off x="746607" y="1497108"/>
            <a:ext cx="8596668" cy="9681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UI Development is the process of developing a Front End of any websites using various Ul Technologies like HTML, CSS, JavaScript, </a:t>
            </a:r>
            <a:r>
              <a:rPr lang="en-US" dirty="0" err="1"/>
              <a:t>JQuery</a:t>
            </a:r>
            <a:r>
              <a:rPr lang="en-US" dirty="0"/>
              <a:t>, Bootstrap, and AngularJS for better interaction with a user and the underlying system.</a:t>
            </a:r>
          </a:p>
          <a:p>
            <a:endParaRPr lang="en-US" dirty="0"/>
          </a:p>
        </p:txBody>
      </p:sp>
    </p:spTree>
    <p:extLst>
      <p:ext uri="{BB962C8B-B14F-4D97-AF65-F5344CB8AC3E}">
        <p14:creationId xmlns:p14="http://schemas.microsoft.com/office/powerpoint/2010/main" val="391013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87EC-34EE-4B40-9E77-87414943E208}"/>
              </a:ext>
            </a:extLst>
          </p:cNvPr>
          <p:cNvSpPr>
            <a:spLocks noGrp="1"/>
          </p:cNvSpPr>
          <p:nvPr>
            <p:ph type="title"/>
          </p:nvPr>
        </p:nvSpPr>
        <p:spPr>
          <a:xfrm>
            <a:off x="677334" y="609600"/>
            <a:ext cx="8596668" cy="647089"/>
          </a:xfrm>
        </p:spPr>
        <p:txBody>
          <a:bodyPr>
            <a:normAutofit fontScale="90000"/>
          </a:bodyPr>
          <a:lstStyle/>
          <a:p>
            <a:r>
              <a:rPr lang="en-US" dirty="0"/>
              <a:t>Website’s Architecture.</a:t>
            </a:r>
            <a:br>
              <a:rPr lang="en-US" dirty="0"/>
            </a:br>
            <a:endParaRPr lang="en-US" dirty="0"/>
          </a:p>
        </p:txBody>
      </p:sp>
      <p:pic>
        <p:nvPicPr>
          <p:cNvPr id="5" name="Content Placeholder 4">
            <a:extLst>
              <a:ext uri="{FF2B5EF4-FFF2-40B4-BE49-F238E27FC236}">
                <a16:creationId xmlns:a16="http://schemas.microsoft.com/office/drawing/2014/main" id="{02EE5B23-22DA-4C32-B454-2EF5405DB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715" y="1505540"/>
            <a:ext cx="4561905" cy="2752381"/>
          </a:xfrm>
        </p:spPr>
      </p:pic>
      <p:sp>
        <p:nvSpPr>
          <p:cNvPr id="6" name="Rectangle 5">
            <a:extLst>
              <a:ext uri="{FF2B5EF4-FFF2-40B4-BE49-F238E27FC236}">
                <a16:creationId xmlns:a16="http://schemas.microsoft.com/office/drawing/2014/main" id="{A5DF5C4D-3DF7-411C-903E-D5719998BD8C}"/>
              </a:ext>
            </a:extLst>
          </p:cNvPr>
          <p:cNvSpPr/>
          <p:nvPr/>
        </p:nvSpPr>
        <p:spPr>
          <a:xfrm>
            <a:off x="677333" y="4299094"/>
            <a:ext cx="8596667" cy="1200329"/>
          </a:xfrm>
          <a:prstGeom prst="rect">
            <a:avLst/>
          </a:prstGeom>
        </p:spPr>
        <p:txBody>
          <a:bodyPr wrap="square">
            <a:spAutoFit/>
          </a:bodyPr>
          <a:lstStyle/>
          <a:p>
            <a:r>
              <a:rPr lang="en-US" dirty="0"/>
              <a:t>Each website’s architecture contains majorly 3 parts, such as</a:t>
            </a:r>
          </a:p>
          <a:p>
            <a:r>
              <a:rPr lang="en-US" dirty="0"/>
              <a:t>1) Client</a:t>
            </a:r>
          </a:p>
          <a:p>
            <a:r>
              <a:rPr lang="en-US" dirty="0"/>
              <a:t>2) Server</a:t>
            </a:r>
          </a:p>
          <a:p>
            <a:r>
              <a:rPr lang="en-US" dirty="0"/>
              <a:t>3) Database</a:t>
            </a:r>
          </a:p>
        </p:txBody>
      </p:sp>
    </p:spTree>
    <p:extLst>
      <p:ext uri="{BB962C8B-B14F-4D97-AF65-F5344CB8AC3E}">
        <p14:creationId xmlns:p14="http://schemas.microsoft.com/office/powerpoint/2010/main" val="420824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577D-3BA5-412A-8693-FF0577AE6AF1}"/>
              </a:ext>
            </a:extLst>
          </p:cNvPr>
          <p:cNvSpPr>
            <a:spLocks noGrp="1"/>
          </p:cNvSpPr>
          <p:nvPr>
            <p:ph type="title"/>
          </p:nvPr>
        </p:nvSpPr>
        <p:spPr>
          <a:xfrm>
            <a:off x="677334" y="609600"/>
            <a:ext cx="8596668" cy="739996"/>
          </a:xfrm>
        </p:spPr>
        <p:txBody>
          <a:bodyPr>
            <a:normAutofit fontScale="90000"/>
          </a:bodyPr>
          <a:lstStyle/>
          <a:p>
            <a:r>
              <a:rPr lang="en-US" dirty="0"/>
              <a:t>Technologies required for web development</a:t>
            </a:r>
            <a:br>
              <a:rPr lang="en-US" dirty="0"/>
            </a:br>
            <a:endParaRPr lang="en-US" dirty="0"/>
          </a:p>
        </p:txBody>
      </p:sp>
      <p:graphicFrame>
        <p:nvGraphicFramePr>
          <p:cNvPr id="4" name="Content Placeholder 3">
            <a:extLst>
              <a:ext uri="{FF2B5EF4-FFF2-40B4-BE49-F238E27FC236}">
                <a16:creationId xmlns:a16="http://schemas.microsoft.com/office/drawing/2014/main" id="{CB6D1F00-A95A-4261-9E70-391D514ACC2C}"/>
              </a:ext>
            </a:extLst>
          </p:cNvPr>
          <p:cNvGraphicFramePr>
            <a:graphicFrameLocks noGrp="1"/>
          </p:cNvGraphicFramePr>
          <p:nvPr>
            <p:ph idx="1"/>
            <p:extLst>
              <p:ext uri="{D42A27DB-BD31-4B8C-83A1-F6EECF244321}">
                <p14:modId xmlns:p14="http://schemas.microsoft.com/office/powerpoint/2010/main" val="4016461633"/>
              </p:ext>
            </p:extLst>
          </p:nvPr>
        </p:nvGraphicFramePr>
        <p:xfrm>
          <a:off x="677860" y="1480899"/>
          <a:ext cx="8596140" cy="3286696"/>
        </p:xfrm>
        <a:graphic>
          <a:graphicData uri="http://schemas.openxmlformats.org/drawingml/2006/table">
            <a:tbl>
              <a:tblPr firstRow="1" bandRow="1">
                <a:tableStyleId>{5C22544A-7EE6-4342-B048-85BDC9FD1C3A}</a:tableStyleId>
              </a:tblPr>
              <a:tblGrid>
                <a:gridCol w="2865380">
                  <a:extLst>
                    <a:ext uri="{9D8B030D-6E8A-4147-A177-3AD203B41FA5}">
                      <a16:colId xmlns:a16="http://schemas.microsoft.com/office/drawing/2014/main" val="2608614966"/>
                    </a:ext>
                  </a:extLst>
                </a:gridCol>
                <a:gridCol w="2865380">
                  <a:extLst>
                    <a:ext uri="{9D8B030D-6E8A-4147-A177-3AD203B41FA5}">
                      <a16:colId xmlns:a16="http://schemas.microsoft.com/office/drawing/2014/main" val="1681810112"/>
                    </a:ext>
                  </a:extLst>
                </a:gridCol>
                <a:gridCol w="2865380">
                  <a:extLst>
                    <a:ext uri="{9D8B030D-6E8A-4147-A177-3AD203B41FA5}">
                      <a16:colId xmlns:a16="http://schemas.microsoft.com/office/drawing/2014/main" val="2307845460"/>
                    </a:ext>
                  </a:extLst>
                </a:gridCol>
              </a:tblGrid>
              <a:tr h="469528">
                <a:tc>
                  <a:txBody>
                    <a:bodyPr/>
                    <a:lstStyle/>
                    <a:p>
                      <a:r>
                        <a:rPr lang="en-US" dirty="0"/>
                        <a:t>Client Side</a:t>
                      </a:r>
                    </a:p>
                  </a:txBody>
                  <a:tcPr/>
                </a:tc>
                <a:tc>
                  <a:txBody>
                    <a:bodyPr/>
                    <a:lstStyle/>
                    <a:p>
                      <a:r>
                        <a:rPr lang="en-US" dirty="0"/>
                        <a:t>Server Side</a:t>
                      </a:r>
                    </a:p>
                  </a:txBody>
                  <a:tcPr/>
                </a:tc>
                <a:tc>
                  <a:txBody>
                    <a:bodyPr/>
                    <a:lstStyle/>
                    <a:p>
                      <a:r>
                        <a:rPr lang="en-US" dirty="0"/>
                        <a:t>Database</a:t>
                      </a:r>
                    </a:p>
                  </a:txBody>
                  <a:tcPr/>
                </a:tc>
                <a:extLst>
                  <a:ext uri="{0D108BD9-81ED-4DB2-BD59-A6C34878D82A}">
                    <a16:rowId xmlns:a16="http://schemas.microsoft.com/office/drawing/2014/main" val="1757552572"/>
                  </a:ext>
                </a:extLst>
              </a:tr>
              <a:tr h="469528">
                <a:tc>
                  <a:txBody>
                    <a:bodyPr/>
                    <a:lstStyle/>
                    <a:p>
                      <a:r>
                        <a:rPr lang="en-US" dirty="0"/>
                        <a:t>HTML</a:t>
                      </a:r>
                    </a:p>
                  </a:txBody>
                  <a:tcPr/>
                </a:tc>
                <a:tc>
                  <a:txBody>
                    <a:bodyPr/>
                    <a:lstStyle/>
                    <a:p>
                      <a:r>
                        <a:rPr lang="en-US" dirty="0"/>
                        <a:t>.NET</a:t>
                      </a:r>
                    </a:p>
                  </a:txBody>
                  <a:tcPr/>
                </a:tc>
                <a:tc>
                  <a:txBody>
                    <a:bodyPr/>
                    <a:lstStyle/>
                    <a:p>
                      <a:r>
                        <a:rPr lang="en-US" dirty="0"/>
                        <a:t>Oracle Database</a:t>
                      </a:r>
                    </a:p>
                  </a:txBody>
                  <a:tcPr/>
                </a:tc>
                <a:extLst>
                  <a:ext uri="{0D108BD9-81ED-4DB2-BD59-A6C34878D82A}">
                    <a16:rowId xmlns:a16="http://schemas.microsoft.com/office/drawing/2014/main" val="5451136"/>
                  </a:ext>
                </a:extLst>
              </a:tr>
              <a:tr h="469528">
                <a:tc>
                  <a:txBody>
                    <a:bodyPr/>
                    <a:lstStyle/>
                    <a:p>
                      <a:r>
                        <a:rPr lang="en-US" dirty="0"/>
                        <a:t>CSS</a:t>
                      </a:r>
                    </a:p>
                  </a:txBody>
                  <a:tcPr/>
                </a:tc>
                <a:tc>
                  <a:txBody>
                    <a:bodyPr/>
                    <a:lstStyle/>
                    <a:p>
                      <a:r>
                        <a:rPr lang="en-US" dirty="0"/>
                        <a:t>Java</a:t>
                      </a:r>
                    </a:p>
                  </a:txBody>
                  <a:tcPr/>
                </a:tc>
                <a:tc>
                  <a:txBody>
                    <a:bodyPr/>
                    <a:lstStyle/>
                    <a:p>
                      <a:r>
                        <a:rPr lang="en-US" dirty="0"/>
                        <a:t>MySQL Database</a:t>
                      </a:r>
                    </a:p>
                  </a:txBody>
                  <a:tcPr/>
                </a:tc>
                <a:extLst>
                  <a:ext uri="{0D108BD9-81ED-4DB2-BD59-A6C34878D82A}">
                    <a16:rowId xmlns:a16="http://schemas.microsoft.com/office/drawing/2014/main" val="1540299608"/>
                  </a:ext>
                </a:extLst>
              </a:tr>
              <a:tr h="469528">
                <a:tc>
                  <a:txBody>
                    <a:bodyPr/>
                    <a:lstStyle/>
                    <a:p>
                      <a:r>
                        <a:rPr lang="en-US" dirty="0" err="1"/>
                        <a:t>Javascript</a:t>
                      </a:r>
                      <a:endParaRPr lang="en-US" dirty="0"/>
                    </a:p>
                  </a:txBody>
                  <a:tcPr/>
                </a:tc>
                <a:tc>
                  <a:txBody>
                    <a:bodyPr/>
                    <a:lstStyle/>
                    <a:p>
                      <a:r>
                        <a:rPr lang="en-US" dirty="0"/>
                        <a:t>PHP</a:t>
                      </a:r>
                    </a:p>
                  </a:txBody>
                  <a:tcPr/>
                </a:tc>
                <a:tc>
                  <a:txBody>
                    <a:bodyPr/>
                    <a:lstStyle/>
                    <a:p>
                      <a:r>
                        <a:rPr lang="en-US" dirty="0"/>
                        <a:t>DB2 Database</a:t>
                      </a:r>
                    </a:p>
                  </a:txBody>
                  <a:tcPr/>
                </a:tc>
                <a:extLst>
                  <a:ext uri="{0D108BD9-81ED-4DB2-BD59-A6C34878D82A}">
                    <a16:rowId xmlns:a16="http://schemas.microsoft.com/office/drawing/2014/main" val="1750252722"/>
                  </a:ext>
                </a:extLst>
              </a:tr>
              <a:tr h="469528">
                <a:tc>
                  <a:txBody>
                    <a:bodyPr/>
                    <a:lstStyle/>
                    <a:p>
                      <a:r>
                        <a:rPr lang="en-US" dirty="0" err="1"/>
                        <a:t>JQuery</a:t>
                      </a:r>
                      <a:r>
                        <a:rPr lang="en-US" dirty="0"/>
                        <a:t>/AJAX</a:t>
                      </a:r>
                    </a:p>
                  </a:txBody>
                  <a:tcPr/>
                </a:tc>
                <a:tc>
                  <a:txBody>
                    <a:bodyPr/>
                    <a:lstStyle/>
                    <a:p>
                      <a:r>
                        <a:rPr lang="en-US" dirty="0"/>
                        <a:t>Node JS , Express JS</a:t>
                      </a:r>
                    </a:p>
                  </a:txBody>
                  <a:tcPr/>
                </a:tc>
                <a:tc>
                  <a:txBody>
                    <a:bodyPr/>
                    <a:lstStyle/>
                    <a:p>
                      <a:r>
                        <a:rPr lang="en-US" dirty="0"/>
                        <a:t>SQL Server</a:t>
                      </a:r>
                    </a:p>
                  </a:txBody>
                  <a:tcPr/>
                </a:tc>
                <a:extLst>
                  <a:ext uri="{0D108BD9-81ED-4DB2-BD59-A6C34878D82A}">
                    <a16:rowId xmlns:a16="http://schemas.microsoft.com/office/drawing/2014/main" val="2373761700"/>
                  </a:ext>
                </a:extLst>
              </a:tr>
              <a:tr h="469528">
                <a:tc>
                  <a:txBody>
                    <a:bodyPr/>
                    <a:lstStyle/>
                    <a:p>
                      <a:r>
                        <a:rPr lang="en-US" dirty="0"/>
                        <a:t>Bootstrap</a:t>
                      </a:r>
                    </a:p>
                  </a:txBody>
                  <a:tcPr/>
                </a:tc>
                <a:tc>
                  <a:txBody>
                    <a:bodyPr/>
                    <a:lstStyle/>
                    <a:p>
                      <a:r>
                        <a:rPr lang="en-US" dirty="0"/>
                        <a:t>SAP</a:t>
                      </a:r>
                    </a:p>
                  </a:txBody>
                  <a:tcPr/>
                </a:tc>
                <a:tc>
                  <a:txBody>
                    <a:bodyPr/>
                    <a:lstStyle/>
                    <a:p>
                      <a:r>
                        <a:rPr lang="en-US" dirty="0"/>
                        <a:t>MongoDB</a:t>
                      </a:r>
                    </a:p>
                  </a:txBody>
                  <a:tcPr/>
                </a:tc>
                <a:extLst>
                  <a:ext uri="{0D108BD9-81ED-4DB2-BD59-A6C34878D82A}">
                    <a16:rowId xmlns:a16="http://schemas.microsoft.com/office/drawing/2014/main" val="3860459426"/>
                  </a:ext>
                </a:extLst>
              </a:tr>
              <a:tr h="469528">
                <a:tc>
                  <a:txBody>
                    <a:bodyPr/>
                    <a:lstStyle/>
                    <a:p>
                      <a:r>
                        <a:rPr lang="en-US" dirty="0"/>
                        <a:t>Angular JS/Angular</a:t>
                      </a:r>
                    </a:p>
                  </a:txBody>
                  <a:tcPr/>
                </a:tc>
                <a:tc>
                  <a:txBody>
                    <a:bodyPr/>
                    <a:lstStyle/>
                    <a:p>
                      <a:r>
                        <a:rPr lang="en-US" dirty="0"/>
                        <a:t>Sales Force</a:t>
                      </a:r>
                    </a:p>
                  </a:txBody>
                  <a:tcPr/>
                </a:tc>
                <a:tc>
                  <a:txBody>
                    <a:bodyPr/>
                    <a:lstStyle/>
                    <a:p>
                      <a:r>
                        <a:rPr lang="en-US" dirty="0"/>
                        <a:t>Firebase</a:t>
                      </a:r>
                    </a:p>
                  </a:txBody>
                  <a:tcPr/>
                </a:tc>
                <a:extLst>
                  <a:ext uri="{0D108BD9-81ED-4DB2-BD59-A6C34878D82A}">
                    <a16:rowId xmlns:a16="http://schemas.microsoft.com/office/drawing/2014/main" val="3468356224"/>
                  </a:ext>
                </a:extLst>
              </a:tr>
            </a:tbl>
          </a:graphicData>
        </a:graphic>
      </p:graphicFrame>
      <p:sp>
        <p:nvSpPr>
          <p:cNvPr id="5" name="Rectangle 4">
            <a:extLst>
              <a:ext uri="{FF2B5EF4-FFF2-40B4-BE49-F238E27FC236}">
                <a16:creationId xmlns:a16="http://schemas.microsoft.com/office/drawing/2014/main" id="{6F17A56E-5369-4153-897F-AA8478C44847}"/>
              </a:ext>
            </a:extLst>
          </p:cNvPr>
          <p:cNvSpPr/>
          <p:nvPr/>
        </p:nvSpPr>
        <p:spPr>
          <a:xfrm>
            <a:off x="677333" y="5169470"/>
            <a:ext cx="8596667" cy="6719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As a Ul Developer we are responsible to develop the complete front end of any website. For this we are learning the Client side technologies/ Ul Technologies.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30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162A-3DBA-4F82-8A9A-723143058790}"/>
              </a:ext>
            </a:extLst>
          </p:cNvPr>
          <p:cNvSpPr>
            <a:spLocks noGrp="1"/>
          </p:cNvSpPr>
          <p:nvPr>
            <p:ph type="title"/>
          </p:nvPr>
        </p:nvSpPr>
        <p:spPr>
          <a:xfrm>
            <a:off x="677334" y="609601"/>
            <a:ext cx="8596668" cy="666647"/>
          </a:xfrm>
        </p:spPr>
        <p:txBody>
          <a:bodyPr>
            <a:normAutofit fontScale="90000"/>
          </a:bodyPr>
          <a:lstStyle/>
          <a:p>
            <a:r>
              <a:rPr lang="en-US" dirty="0"/>
              <a:t>Brief introduction about the UI technologies.</a:t>
            </a:r>
          </a:p>
        </p:txBody>
      </p:sp>
      <p:sp>
        <p:nvSpPr>
          <p:cNvPr id="3" name="Content Placeholder 2">
            <a:extLst>
              <a:ext uri="{FF2B5EF4-FFF2-40B4-BE49-F238E27FC236}">
                <a16:creationId xmlns:a16="http://schemas.microsoft.com/office/drawing/2014/main" id="{5888862A-7B55-44B3-B8E1-6B738A34F815}"/>
              </a:ext>
            </a:extLst>
          </p:cNvPr>
          <p:cNvSpPr>
            <a:spLocks noGrp="1"/>
          </p:cNvSpPr>
          <p:nvPr>
            <p:ph idx="1"/>
          </p:nvPr>
        </p:nvSpPr>
        <p:spPr>
          <a:xfrm>
            <a:off x="677334" y="1276249"/>
            <a:ext cx="8596668" cy="4765114"/>
          </a:xfrm>
        </p:spPr>
        <p:txBody>
          <a:bodyPr>
            <a:normAutofit lnSpcReduction="10000"/>
          </a:bodyPr>
          <a:lstStyle/>
          <a:p>
            <a:r>
              <a:rPr lang="en-US" dirty="0"/>
              <a:t>HTML</a:t>
            </a:r>
          </a:p>
          <a:p>
            <a:r>
              <a:rPr lang="en-US" dirty="0"/>
              <a:t>HTML stands for Hypertext markup language which is used to structure a webpage. We use HTML just to deﬁne the structure of a webpage with some basic styles.</a:t>
            </a:r>
          </a:p>
          <a:p>
            <a:r>
              <a:rPr lang="en-US" dirty="0"/>
              <a:t>CSS</a:t>
            </a:r>
          </a:p>
          <a:p>
            <a:r>
              <a:rPr lang="en-US" dirty="0"/>
              <a:t>CSS stands for Cascading Style Sheet. The CSS is used to present the data on the webpage. CSS is used to override the default styles of HTML and apply various styles to a webpage.</a:t>
            </a:r>
          </a:p>
          <a:p>
            <a:r>
              <a:rPr lang="en-US" dirty="0"/>
              <a:t>JavaScript</a:t>
            </a:r>
          </a:p>
          <a:p>
            <a:r>
              <a:rPr lang="en-US" dirty="0"/>
              <a:t>JavaScript is a Client side programming language which is used to display dynamic data on a webpage using the concept called DOM Manipulation.</a:t>
            </a:r>
          </a:p>
          <a:p>
            <a:r>
              <a:rPr lang="en-US" dirty="0" err="1"/>
              <a:t>JQuery</a:t>
            </a:r>
            <a:endParaRPr lang="en-US" dirty="0"/>
          </a:p>
          <a:p>
            <a:r>
              <a:rPr lang="en-US" dirty="0" err="1"/>
              <a:t>JQuery</a:t>
            </a:r>
            <a:r>
              <a:rPr lang="en-US" dirty="0"/>
              <a:t> is a library of JavaScript, which is also used to display dynamic data on a webpage in a simpliﬁed manner and DOM Manipulation and CSS Manipulation AJAX calls in a simplified manner.</a:t>
            </a:r>
          </a:p>
          <a:p>
            <a:endParaRPr lang="en-US" dirty="0"/>
          </a:p>
        </p:txBody>
      </p:sp>
    </p:spTree>
    <p:extLst>
      <p:ext uri="{BB962C8B-B14F-4D97-AF65-F5344CB8AC3E}">
        <p14:creationId xmlns:p14="http://schemas.microsoft.com/office/powerpoint/2010/main" val="165328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72DE2-46F4-4F20-9350-FF5C29FF6FC7}"/>
              </a:ext>
            </a:extLst>
          </p:cNvPr>
          <p:cNvSpPr>
            <a:spLocks noGrp="1"/>
          </p:cNvSpPr>
          <p:nvPr>
            <p:ph idx="1"/>
          </p:nvPr>
        </p:nvSpPr>
        <p:spPr>
          <a:xfrm>
            <a:off x="677334" y="322729"/>
            <a:ext cx="8596668" cy="5718633"/>
          </a:xfrm>
        </p:spPr>
        <p:txBody>
          <a:bodyPr>
            <a:normAutofit/>
          </a:bodyPr>
          <a:lstStyle/>
          <a:p>
            <a:r>
              <a:rPr lang="en-US" dirty="0"/>
              <a:t>AJAX</a:t>
            </a:r>
          </a:p>
          <a:p>
            <a:r>
              <a:rPr lang="en-US" dirty="0"/>
              <a:t>AJAX stands for Asynchronous JavaScript and XML, this is a client side programming technique to update the speciﬁc parts of a webpage without reloading the whole browser. Here we use a built in browser’s object called </a:t>
            </a:r>
            <a:r>
              <a:rPr lang="en-US" dirty="0" err="1"/>
              <a:t>XMLHttpRequest</a:t>
            </a:r>
            <a:r>
              <a:rPr lang="en-US" dirty="0"/>
              <a:t> Object.</a:t>
            </a:r>
          </a:p>
          <a:p>
            <a:r>
              <a:rPr lang="en-US" dirty="0"/>
              <a:t>Bootstrap</a:t>
            </a:r>
          </a:p>
          <a:p>
            <a:r>
              <a:rPr lang="en-US" dirty="0"/>
              <a:t>This is a Framework of HTML, CSS, and JavaScript. The Core features of Bootstrap is Responsiveness and Mobile ﬁrst approach. This is the world’s most popular front end framework for responsive web applications development any website developed by using Bootstrap, which works properly in all the browsers , all the devices and all the operating systems.</a:t>
            </a:r>
          </a:p>
          <a:p>
            <a:r>
              <a:rPr lang="en-US" dirty="0"/>
              <a:t>AngularJS</a:t>
            </a:r>
          </a:p>
          <a:p>
            <a:r>
              <a:rPr lang="en-US" dirty="0"/>
              <a:t>This is most popular JavaScript framework developed and maintained by Google. We use Angular JS to develop rich client side applications with complex logics. We can simplify the complex front end logics by using MVC architecture and two-way data binding. This Angular JS framework is best suitable for Single page applications.</a:t>
            </a:r>
          </a:p>
          <a:p>
            <a:endParaRPr lang="en-US" dirty="0"/>
          </a:p>
        </p:txBody>
      </p:sp>
    </p:spTree>
    <p:extLst>
      <p:ext uri="{BB962C8B-B14F-4D97-AF65-F5344CB8AC3E}">
        <p14:creationId xmlns:p14="http://schemas.microsoft.com/office/powerpoint/2010/main" val="32328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D688-C142-4C80-910A-0F3AD79268B5}"/>
              </a:ext>
            </a:extLst>
          </p:cNvPr>
          <p:cNvSpPr>
            <a:spLocks noGrp="1"/>
          </p:cNvSpPr>
          <p:nvPr>
            <p:ph type="title"/>
          </p:nvPr>
        </p:nvSpPr>
        <p:spPr>
          <a:xfrm>
            <a:off x="677334" y="609600"/>
            <a:ext cx="8596668" cy="671538"/>
          </a:xfrm>
        </p:spPr>
        <p:txBody>
          <a:bodyPr>
            <a:normAutofit fontScale="90000"/>
          </a:bodyPr>
          <a:lstStyle/>
          <a:p>
            <a:r>
              <a:rPr lang="en-US" dirty="0"/>
              <a:t>Roles of Ul Designer</a:t>
            </a:r>
            <a:br>
              <a:rPr lang="en-US" dirty="0"/>
            </a:br>
            <a:endParaRPr lang="en-US" dirty="0"/>
          </a:p>
        </p:txBody>
      </p:sp>
      <p:sp>
        <p:nvSpPr>
          <p:cNvPr id="3" name="Content Placeholder 2">
            <a:extLst>
              <a:ext uri="{FF2B5EF4-FFF2-40B4-BE49-F238E27FC236}">
                <a16:creationId xmlns:a16="http://schemas.microsoft.com/office/drawing/2014/main" id="{EB6DA193-211B-409B-9326-F805F5F933D5}"/>
              </a:ext>
            </a:extLst>
          </p:cNvPr>
          <p:cNvSpPr>
            <a:spLocks noGrp="1"/>
          </p:cNvSpPr>
          <p:nvPr>
            <p:ph idx="1"/>
          </p:nvPr>
        </p:nvSpPr>
        <p:spPr>
          <a:xfrm>
            <a:off x="677334" y="1545189"/>
            <a:ext cx="8596668" cy="4496174"/>
          </a:xfrm>
        </p:spPr>
        <p:txBody>
          <a:bodyPr/>
          <a:lstStyle/>
          <a:p>
            <a:r>
              <a:rPr lang="en-US" dirty="0"/>
              <a:t>Ul Designer interacts with the project management team as well as Business Analysts.</a:t>
            </a:r>
          </a:p>
          <a:p>
            <a:r>
              <a:rPr lang="en-US" dirty="0"/>
              <a:t>He understands the complete Requirement document and he proposes an innovative solutions with for better user Experience with his Ul Design tools.</a:t>
            </a:r>
          </a:p>
          <a:p>
            <a:endParaRPr lang="en-US" dirty="0"/>
          </a:p>
          <a:p>
            <a:pPr marL="0" indent="0">
              <a:buNone/>
            </a:pPr>
            <a:r>
              <a:rPr lang="en-US" sz="2400" b="1" dirty="0">
                <a:solidFill>
                  <a:srgbClr val="90C226"/>
                </a:solidFill>
              </a:rPr>
              <a:t>Skill Set</a:t>
            </a:r>
            <a:endParaRPr lang="en-US" b="1" dirty="0">
              <a:solidFill>
                <a:srgbClr val="90C226"/>
              </a:solidFill>
            </a:endParaRPr>
          </a:p>
          <a:p>
            <a:r>
              <a:rPr lang="en-US" dirty="0"/>
              <a:t>Complete understanding of project’s work flow</a:t>
            </a:r>
          </a:p>
          <a:p>
            <a:r>
              <a:rPr lang="en-US" dirty="0"/>
              <a:t>Good Presentation skills</a:t>
            </a:r>
          </a:p>
          <a:p>
            <a:r>
              <a:rPr lang="en-US" dirty="0"/>
              <a:t>Hands on experience on Photoshop</a:t>
            </a:r>
          </a:p>
          <a:p>
            <a:r>
              <a:rPr lang="en-US" dirty="0"/>
              <a:t>Innovative &amp; Creative </a:t>
            </a:r>
            <a:r>
              <a:rPr lang="en-US" dirty="0" err="1"/>
              <a:t>ldeas</a:t>
            </a:r>
            <a:endParaRPr lang="en-US" dirty="0"/>
          </a:p>
          <a:p>
            <a:r>
              <a:rPr lang="en-US" dirty="0"/>
              <a:t>Basic knowledge of HTML &amp; CSS.</a:t>
            </a:r>
          </a:p>
          <a:p>
            <a:endParaRPr lang="en-US" dirty="0"/>
          </a:p>
        </p:txBody>
      </p:sp>
    </p:spTree>
    <p:extLst>
      <p:ext uri="{BB962C8B-B14F-4D97-AF65-F5344CB8AC3E}">
        <p14:creationId xmlns:p14="http://schemas.microsoft.com/office/powerpoint/2010/main" val="166833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A914F2-ED65-44D9-BB4B-8AD8C0614646}"/>
              </a:ext>
            </a:extLst>
          </p:cNvPr>
          <p:cNvSpPr>
            <a:spLocks noGrp="1"/>
          </p:cNvSpPr>
          <p:nvPr>
            <p:ph type="title"/>
          </p:nvPr>
        </p:nvSpPr>
        <p:spPr>
          <a:xfrm>
            <a:off x="677334" y="609600"/>
            <a:ext cx="8596668" cy="671538"/>
          </a:xfrm>
        </p:spPr>
        <p:txBody>
          <a:bodyPr>
            <a:normAutofit fontScale="90000"/>
          </a:bodyPr>
          <a:lstStyle/>
          <a:p>
            <a:r>
              <a:rPr lang="en-US" dirty="0"/>
              <a:t>Roles of Ul Developer</a:t>
            </a:r>
            <a:br>
              <a:rPr lang="en-US" dirty="0"/>
            </a:br>
            <a:endParaRPr lang="en-US" dirty="0"/>
          </a:p>
        </p:txBody>
      </p:sp>
      <p:sp>
        <p:nvSpPr>
          <p:cNvPr id="7" name="Content Placeholder 2">
            <a:extLst>
              <a:ext uri="{FF2B5EF4-FFF2-40B4-BE49-F238E27FC236}">
                <a16:creationId xmlns:a16="http://schemas.microsoft.com/office/drawing/2014/main" id="{0EF3CBB2-FFA0-410E-ABD8-AF7A4D87DC84}"/>
              </a:ext>
            </a:extLst>
          </p:cNvPr>
          <p:cNvSpPr>
            <a:spLocks noGrp="1"/>
          </p:cNvSpPr>
          <p:nvPr>
            <p:ph idx="1"/>
          </p:nvPr>
        </p:nvSpPr>
        <p:spPr>
          <a:xfrm>
            <a:off x="677334" y="1545189"/>
            <a:ext cx="8596668" cy="4496174"/>
          </a:xfrm>
        </p:spPr>
        <p:txBody>
          <a:bodyPr/>
          <a:lstStyle/>
          <a:p>
            <a:r>
              <a:rPr lang="en-US" dirty="0"/>
              <a:t>Ul Developer interacts with Project Management Team and UI Designer.</a:t>
            </a:r>
          </a:p>
          <a:p>
            <a:r>
              <a:rPr lang="en-US" dirty="0"/>
              <a:t>He understands the complete projects workflow as well as Ul Design</a:t>
            </a:r>
          </a:p>
          <a:p>
            <a:r>
              <a:rPr lang="en-US" dirty="0"/>
              <a:t>He is responsible to develop the complete frontend of the project.</a:t>
            </a:r>
          </a:p>
          <a:p>
            <a:endParaRPr lang="en-US" dirty="0"/>
          </a:p>
          <a:p>
            <a:pPr marL="0" indent="0">
              <a:buNone/>
            </a:pPr>
            <a:r>
              <a:rPr lang="en-US" sz="2400" b="1" dirty="0">
                <a:solidFill>
                  <a:srgbClr val="90C226"/>
                </a:solidFill>
              </a:rPr>
              <a:t>Skill Set</a:t>
            </a:r>
            <a:endParaRPr lang="en-US" b="1" dirty="0">
              <a:solidFill>
                <a:srgbClr val="90C226"/>
              </a:solidFill>
            </a:endParaRPr>
          </a:p>
          <a:p>
            <a:r>
              <a:rPr lang="en-US" dirty="0"/>
              <a:t>Good Programming Skills</a:t>
            </a:r>
          </a:p>
          <a:p>
            <a:r>
              <a:rPr lang="en-US" dirty="0"/>
              <a:t>Hands on experience on the technical skills of UI </a:t>
            </a:r>
          </a:p>
          <a:p>
            <a:r>
              <a:rPr lang="en-US" dirty="0"/>
              <a:t>Analytical skills applied with technologies.</a:t>
            </a:r>
          </a:p>
          <a:p>
            <a:r>
              <a:rPr lang="en-US" dirty="0"/>
              <a:t>Complete understanding of the project workflow.</a:t>
            </a:r>
          </a:p>
          <a:p>
            <a:pPr marL="0" indent="0">
              <a:buNone/>
            </a:pPr>
            <a:endParaRPr lang="en-US" dirty="0"/>
          </a:p>
        </p:txBody>
      </p:sp>
    </p:spTree>
    <p:extLst>
      <p:ext uri="{BB962C8B-B14F-4D97-AF65-F5344CB8AC3E}">
        <p14:creationId xmlns:p14="http://schemas.microsoft.com/office/powerpoint/2010/main" val="336299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CF71-67A7-443B-B6D9-FE7A0E7921C9}"/>
              </a:ext>
            </a:extLst>
          </p:cNvPr>
          <p:cNvSpPr>
            <a:spLocks noGrp="1"/>
          </p:cNvSpPr>
          <p:nvPr>
            <p:ph type="title"/>
          </p:nvPr>
        </p:nvSpPr>
        <p:spPr>
          <a:xfrm>
            <a:off x="677334" y="609601"/>
            <a:ext cx="8596668" cy="661758"/>
          </a:xfrm>
        </p:spPr>
        <p:txBody>
          <a:bodyPr>
            <a:normAutofit fontScale="90000"/>
          </a:bodyPr>
          <a:lstStyle/>
          <a:p>
            <a:r>
              <a:rPr lang="en-US" dirty="0"/>
              <a:t>Tools used to the web Development</a:t>
            </a:r>
            <a:br>
              <a:rPr lang="en-US" dirty="0"/>
            </a:br>
            <a:endParaRPr lang="en-US" dirty="0"/>
          </a:p>
        </p:txBody>
      </p:sp>
      <p:graphicFrame>
        <p:nvGraphicFramePr>
          <p:cNvPr id="4" name="Content Placeholder 3">
            <a:extLst>
              <a:ext uri="{FF2B5EF4-FFF2-40B4-BE49-F238E27FC236}">
                <a16:creationId xmlns:a16="http://schemas.microsoft.com/office/drawing/2014/main" id="{9863C625-09A8-4171-8A0A-E3E6B3346462}"/>
              </a:ext>
            </a:extLst>
          </p:cNvPr>
          <p:cNvGraphicFramePr>
            <a:graphicFrameLocks noGrp="1"/>
          </p:cNvGraphicFramePr>
          <p:nvPr>
            <p:ph idx="1"/>
            <p:extLst>
              <p:ext uri="{D42A27DB-BD31-4B8C-83A1-F6EECF244321}">
                <p14:modId xmlns:p14="http://schemas.microsoft.com/office/powerpoint/2010/main" val="2159567175"/>
              </p:ext>
            </p:extLst>
          </p:nvPr>
        </p:nvGraphicFramePr>
        <p:xfrm>
          <a:off x="677863" y="1393825"/>
          <a:ext cx="8823096" cy="4312620"/>
        </p:xfrm>
        <a:graphic>
          <a:graphicData uri="http://schemas.openxmlformats.org/drawingml/2006/table">
            <a:tbl>
              <a:tblPr firstRow="1" bandRow="1">
                <a:tableStyleId>{5C22544A-7EE6-4342-B048-85BDC9FD1C3A}</a:tableStyleId>
              </a:tblPr>
              <a:tblGrid>
                <a:gridCol w="2941032">
                  <a:extLst>
                    <a:ext uri="{9D8B030D-6E8A-4147-A177-3AD203B41FA5}">
                      <a16:colId xmlns:a16="http://schemas.microsoft.com/office/drawing/2014/main" val="3261625678"/>
                    </a:ext>
                  </a:extLst>
                </a:gridCol>
                <a:gridCol w="2941032">
                  <a:extLst>
                    <a:ext uri="{9D8B030D-6E8A-4147-A177-3AD203B41FA5}">
                      <a16:colId xmlns:a16="http://schemas.microsoft.com/office/drawing/2014/main" val="706945993"/>
                    </a:ext>
                  </a:extLst>
                </a:gridCol>
                <a:gridCol w="2941032">
                  <a:extLst>
                    <a:ext uri="{9D8B030D-6E8A-4147-A177-3AD203B41FA5}">
                      <a16:colId xmlns:a16="http://schemas.microsoft.com/office/drawing/2014/main" val="85604008"/>
                    </a:ext>
                  </a:extLst>
                </a:gridCol>
              </a:tblGrid>
              <a:tr h="479180">
                <a:tc>
                  <a:txBody>
                    <a:bodyPr/>
                    <a:lstStyle/>
                    <a:p>
                      <a:r>
                        <a:rPr lang="en-US" dirty="0"/>
                        <a:t>Software Name</a:t>
                      </a:r>
                    </a:p>
                  </a:txBody>
                  <a:tcPr/>
                </a:tc>
                <a:tc>
                  <a:txBody>
                    <a:bodyPr/>
                    <a:lstStyle/>
                    <a:p>
                      <a:r>
                        <a:rPr lang="en-US" dirty="0"/>
                        <a:t>Produced By</a:t>
                      </a:r>
                    </a:p>
                  </a:txBody>
                  <a:tcPr/>
                </a:tc>
                <a:tc>
                  <a:txBody>
                    <a:bodyPr/>
                    <a:lstStyle/>
                    <a:p>
                      <a:r>
                        <a:rPr lang="en-US" dirty="0"/>
                        <a:t>Free / Licensed</a:t>
                      </a:r>
                    </a:p>
                  </a:txBody>
                  <a:tcPr/>
                </a:tc>
                <a:extLst>
                  <a:ext uri="{0D108BD9-81ED-4DB2-BD59-A6C34878D82A}">
                    <a16:rowId xmlns:a16="http://schemas.microsoft.com/office/drawing/2014/main" val="1760290575"/>
                  </a:ext>
                </a:extLst>
              </a:tr>
              <a:tr h="479180">
                <a:tc>
                  <a:txBody>
                    <a:bodyPr/>
                    <a:lstStyle/>
                    <a:p>
                      <a:r>
                        <a:rPr lang="en-US" dirty="0"/>
                        <a:t>Notepad</a:t>
                      </a:r>
                    </a:p>
                  </a:txBody>
                  <a:tcPr/>
                </a:tc>
                <a:tc>
                  <a:txBody>
                    <a:bodyPr/>
                    <a:lstStyle/>
                    <a:p>
                      <a:r>
                        <a:rPr lang="en-US" dirty="0"/>
                        <a:t>Microsoft</a:t>
                      </a:r>
                    </a:p>
                  </a:txBody>
                  <a:tcPr/>
                </a:tc>
                <a:tc>
                  <a:txBody>
                    <a:bodyPr/>
                    <a:lstStyle/>
                    <a:p>
                      <a:r>
                        <a:rPr lang="en-US" dirty="0"/>
                        <a:t>Free</a:t>
                      </a:r>
                    </a:p>
                  </a:txBody>
                  <a:tcPr/>
                </a:tc>
                <a:extLst>
                  <a:ext uri="{0D108BD9-81ED-4DB2-BD59-A6C34878D82A}">
                    <a16:rowId xmlns:a16="http://schemas.microsoft.com/office/drawing/2014/main" val="575059601"/>
                  </a:ext>
                </a:extLst>
              </a:tr>
              <a:tr h="479180">
                <a:tc>
                  <a:txBody>
                    <a:bodyPr/>
                    <a:lstStyle/>
                    <a:p>
                      <a:r>
                        <a:rPr lang="en-US" dirty="0"/>
                        <a:t>Notepad++</a:t>
                      </a:r>
                    </a:p>
                  </a:txBody>
                  <a:tcPr/>
                </a:tc>
                <a:tc>
                  <a:txBody>
                    <a:bodyPr/>
                    <a:lstStyle/>
                    <a:p>
                      <a:r>
                        <a:rPr lang="en-US" dirty="0"/>
                        <a:t>Notepad Plus </a:t>
                      </a:r>
                      <a:r>
                        <a:rPr lang="en-US" dirty="0" err="1"/>
                        <a:t>Plus</a:t>
                      </a:r>
                      <a:endParaRPr lang="en-US" dirty="0"/>
                    </a:p>
                  </a:txBody>
                  <a:tcPr/>
                </a:tc>
                <a:tc>
                  <a:txBody>
                    <a:bodyPr/>
                    <a:lstStyle/>
                    <a:p>
                      <a:r>
                        <a:rPr lang="en-US" dirty="0"/>
                        <a:t>Free</a:t>
                      </a:r>
                    </a:p>
                  </a:txBody>
                  <a:tcPr/>
                </a:tc>
                <a:extLst>
                  <a:ext uri="{0D108BD9-81ED-4DB2-BD59-A6C34878D82A}">
                    <a16:rowId xmlns:a16="http://schemas.microsoft.com/office/drawing/2014/main" val="2330847208"/>
                  </a:ext>
                </a:extLst>
              </a:tr>
              <a:tr h="479180">
                <a:tc>
                  <a:txBody>
                    <a:bodyPr/>
                    <a:lstStyle/>
                    <a:p>
                      <a:r>
                        <a:rPr lang="en-US" dirty="0"/>
                        <a:t>Atom Editor</a:t>
                      </a:r>
                    </a:p>
                  </a:txBody>
                  <a:tcPr/>
                </a:tc>
                <a:tc>
                  <a:txBody>
                    <a:bodyPr/>
                    <a:lstStyle/>
                    <a:p>
                      <a:r>
                        <a:rPr lang="en-US" dirty="0"/>
                        <a:t>GitHub</a:t>
                      </a:r>
                    </a:p>
                  </a:txBody>
                  <a:tcPr/>
                </a:tc>
                <a:tc>
                  <a:txBody>
                    <a:bodyPr/>
                    <a:lstStyle/>
                    <a:p>
                      <a:r>
                        <a:rPr lang="en-US" dirty="0"/>
                        <a:t>Free</a:t>
                      </a:r>
                    </a:p>
                  </a:txBody>
                  <a:tcPr/>
                </a:tc>
                <a:extLst>
                  <a:ext uri="{0D108BD9-81ED-4DB2-BD59-A6C34878D82A}">
                    <a16:rowId xmlns:a16="http://schemas.microsoft.com/office/drawing/2014/main" val="1560485697"/>
                  </a:ext>
                </a:extLst>
              </a:tr>
              <a:tr h="479180">
                <a:tc>
                  <a:txBody>
                    <a:bodyPr/>
                    <a:lstStyle/>
                    <a:p>
                      <a:r>
                        <a:rPr lang="en-US" dirty="0"/>
                        <a:t>Brackets Editor</a:t>
                      </a:r>
                    </a:p>
                  </a:txBody>
                  <a:tcPr/>
                </a:tc>
                <a:tc>
                  <a:txBody>
                    <a:bodyPr/>
                    <a:lstStyle/>
                    <a:p>
                      <a:r>
                        <a:rPr lang="en-US" dirty="0"/>
                        <a:t>Adobe Systems</a:t>
                      </a:r>
                    </a:p>
                  </a:txBody>
                  <a:tcPr/>
                </a:tc>
                <a:tc>
                  <a:txBody>
                    <a:bodyPr/>
                    <a:lstStyle/>
                    <a:p>
                      <a:r>
                        <a:rPr lang="en-US" dirty="0"/>
                        <a:t>Free</a:t>
                      </a:r>
                    </a:p>
                  </a:txBody>
                  <a:tcPr/>
                </a:tc>
                <a:extLst>
                  <a:ext uri="{0D108BD9-81ED-4DB2-BD59-A6C34878D82A}">
                    <a16:rowId xmlns:a16="http://schemas.microsoft.com/office/drawing/2014/main" val="452754635"/>
                  </a:ext>
                </a:extLst>
              </a:tr>
              <a:tr h="479180">
                <a:tc>
                  <a:txBody>
                    <a:bodyPr/>
                    <a:lstStyle/>
                    <a:p>
                      <a:r>
                        <a:rPr lang="en-US" dirty="0"/>
                        <a:t>Visual Studio Code</a:t>
                      </a:r>
                    </a:p>
                  </a:txBody>
                  <a:tcPr/>
                </a:tc>
                <a:tc>
                  <a:txBody>
                    <a:bodyPr/>
                    <a:lstStyle/>
                    <a:p>
                      <a:r>
                        <a:rPr lang="en-US" dirty="0"/>
                        <a:t>Microsoft</a:t>
                      </a:r>
                    </a:p>
                  </a:txBody>
                  <a:tcPr/>
                </a:tc>
                <a:tc>
                  <a:txBody>
                    <a:bodyPr/>
                    <a:lstStyle/>
                    <a:p>
                      <a:r>
                        <a:rPr lang="en-US" dirty="0"/>
                        <a:t>Free</a:t>
                      </a:r>
                    </a:p>
                  </a:txBody>
                  <a:tcPr/>
                </a:tc>
                <a:extLst>
                  <a:ext uri="{0D108BD9-81ED-4DB2-BD59-A6C34878D82A}">
                    <a16:rowId xmlns:a16="http://schemas.microsoft.com/office/drawing/2014/main" val="3801935241"/>
                  </a:ext>
                </a:extLst>
              </a:tr>
              <a:tr h="479180">
                <a:tc>
                  <a:txBody>
                    <a:bodyPr/>
                    <a:lstStyle/>
                    <a:p>
                      <a:r>
                        <a:rPr lang="en-US" dirty="0"/>
                        <a:t>Sublime Text</a:t>
                      </a:r>
                    </a:p>
                  </a:txBody>
                  <a:tcPr/>
                </a:tc>
                <a:tc>
                  <a:txBody>
                    <a:bodyPr/>
                    <a:lstStyle/>
                    <a:p>
                      <a:r>
                        <a:rPr lang="en-US" dirty="0"/>
                        <a:t>Sublime</a:t>
                      </a:r>
                    </a:p>
                  </a:txBody>
                  <a:tcPr/>
                </a:tc>
                <a:tc>
                  <a:txBody>
                    <a:bodyPr/>
                    <a:lstStyle/>
                    <a:p>
                      <a:r>
                        <a:rPr lang="en-US" dirty="0"/>
                        <a:t>Semi Licensed</a:t>
                      </a:r>
                    </a:p>
                  </a:txBody>
                  <a:tcPr/>
                </a:tc>
                <a:extLst>
                  <a:ext uri="{0D108BD9-81ED-4DB2-BD59-A6C34878D82A}">
                    <a16:rowId xmlns:a16="http://schemas.microsoft.com/office/drawing/2014/main" val="2703585354"/>
                  </a:ext>
                </a:extLst>
              </a:tr>
              <a:tr h="479180">
                <a:tc>
                  <a:txBody>
                    <a:bodyPr/>
                    <a:lstStyle/>
                    <a:p>
                      <a:r>
                        <a:rPr lang="en-US" dirty="0" err="1"/>
                        <a:t>Webstrom</a:t>
                      </a:r>
                      <a:endParaRPr lang="en-US" dirty="0"/>
                    </a:p>
                  </a:txBody>
                  <a:tcPr/>
                </a:tc>
                <a:tc>
                  <a:txBody>
                    <a:bodyPr/>
                    <a:lstStyle/>
                    <a:p>
                      <a:r>
                        <a:rPr lang="en-US" dirty="0"/>
                        <a:t>Jet Brains</a:t>
                      </a:r>
                    </a:p>
                  </a:txBody>
                  <a:tcPr/>
                </a:tc>
                <a:tc>
                  <a:txBody>
                    <a:bodyPr/>
                    <a:lstStyle/>
                    <a:p>
                      <a:r>
                        <a:rPr lang="en-US" dirty="0"/>
                        <a:t>Fully Licensed</a:t>
                      </a:r>
                    </a:p>
                  </a:txBody>
                  <a:tcPr/>
                </a:tc>
                <a:extLst>
                  <a:ext uri="{0D108BD9-81ED-4DB2-BD59-A6C34878D82A}">
                    <a16:rowId xmlns:a16="http://schemas.microsoft.com/office/drawing/2014/main" val="1792226309"/>
                  </a:ext>
                </a:extLst>
              </a:tr>
              <a:tr h="479180">
                <a:tc>
                  <a:txBody>
                    <a:bodyPr/>
                    <a:lstStyle/>
                    <a:p>
                      <a:r>
                        <a:rPr lang="en-US" dirty="0"/>
                        <a:t>Dream Weaver</a:t>
                      </a:r>
                    </a:p>
                  </a:txBody>
                  <a:tcPr/>
                </a:tc>
                <a:tc>
                  <a:txBody>
                    <a:bodyPr/>
                    <a:lstStyle/>
                    <a:p>
                      <a:r>
                        <a:rPr lang="en-US" dirty="0"/>
                        <a:t>Adobe Systems</a:t>
                      </a:r>
                    </a:p>
                  </a:txBody>
                  <a:tcPr/>
                </a:tc>
                <a:tc>
                  <a:txBody>
                    <a:bodyPr/>
                    <a:lstStyle/>
                    <a:p>
                      <a:r>
                        <a:rPr lang="en-US" dirty="0"/>
                        <a:t>Fully Licensed</a:t>
                      </a:r>
                    </a:p>
                  </a:txBody>
                  <a:tcPr/>
                </a:tc>
                <a:extLst>
                  <a:ext uri="{0D108BD9-81ED-4DB2-BD59-A6C34878D82A}">
                    <a16:rowId xmlns:a16="http://schemas.microsoft.com/office/drawing/2014/main" val="473657732"/>
                  </a:ext>
                </a:extLst>
              </a:tr>
            </a:tbl>
          </a:graphicData>
        </a:graphic>
      </p:graphicFrame>
    </p:spTree>
    <p:extLst>
      <p:ext uri="{BB962C8B-B14F-4D97-AF65-F5344CB8AC3E}">
        <p14:creationId xmlns:p14="http://schemas.microsoft.com/office/powerpoint/2010/main" val="2180347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249</TotalTime>
  <Words>873</Words>
  <Application>Microsoft Office PowerPoint</Application>
  <PresentationFormat>Widescreen</PresentationFormat>
  <Paragraphs>125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UI Development</vt:lpstr>
      <vt:lpstr>Introduction to UI</vt:lpstr>
      <vt:lpstr>Website’s Architecture. </vt:lpstr>
      <vt:lpstr>Technologies required for web development </vt:lpstr>
      <vt:lpstr>Brief introduction about the UI technologies.</vt:lpstr>
      <vt:lpstr>PowerPoint Presentation</vt:lpstr>
      <vt:lpstr>Roles of Ul Designer </vt:lpstr>
      <vt:lpstr>Roles of Ul Developer </vt:lpstr>
      <vt:lpstr>Tools used to the web Development </vt:lpstr>
      <vt:lpstr>Installation of Node JS </vt:lpstr>
      <vt:lpstr>Installation of Live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Development</dc:title>
  <dc:creator>Anil K</dc:creator>
  <cp:lastModifiedBy>anil kolusu</cp:lastModifiedBy>
  <cp:revision>22</cp:revision>
  <dcterms:created xsi:type="dcterms:W3CDTF">2019-07-06T13:57:55Z</dcterms:created>
  <dcterms:modified xsi:type="dcterms:W3CDTF">2021-02-01T16:36:38Z</dcterms:modified>
</cp:coreProperties>
</file>