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3CB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3121" autoAdjust="0"/>
  </p:normalViewPr>
  <p:slideViewPr>
    <p:cSldViewPr snapToGrid="0">
      <p:cViewPr varScale="1">
        <p:scale>
          <a:sx n="61" d="100"/>
          <a:sy n="61" d="100"/>
        </p:scale>
        <p:origin x="876" y="38"/>
      </p:cViewPr>
      <p:guideLst/>
    </p:cSldViewPr>
  </p:slideViewPr>
  <p:outlineViewPr>
    <p:cViewPr>
      <p:scale>
        <a:sx n="33" d="100"/>
        <a:sy n="33" d="100"/>
      </p:scale>
      <p:origin x="0" y="-3210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C9F27A7-909F-44D6-A584-AEF9F9FFB0F2}" type="datetimeFigureOut">
              <a:rPr lang="en-US" smtClean="0"/>
              <a:t>8/21/2019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9E444-E685-4FAB-B7F8-4AFE42683E26}" type="slidenum">
              <a:rPr lang="en-US" smtClean="0"/>
              <a:t>‹#›</a:t>
            </a:fld>
            <a:endParaRPr lang="en-US"/>
          </a:p>
        </p:txBody>
      </p:sp>
    </p:spTree>
    <p:extLst>
      <p:ext uri="{BB962C8B-B14F-4D97-AF65-F5344CB8AC3E}">
        <p14:creationId xmlns:p14="http://schemas.microsoft.com/office/powerpoint/2010/main" val="2385643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9F27A7-909F-44D6-A584-AEF9F9FFB0F2}" type="datetimeFigureOut">
              <a:rPr lang="en-US" smtClean="0"/>
              <a:t>8/21/2019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9E444-E685-4FAB-B7F8-4AFE42683E26}" type="slidenum">
              <a:rPr lang="en-US" smtClean="0"/>
              <a:t>‹#›</a:t>
            </a:fld>
            <a:endParaRPr lang="en-US"/>
          </a:p>
        </p:txBody>
      </p:sp>
    </p:spTree>
    <p:extLst>
      <p:ext uri="{BB962C8B-B14F-4D97-AF65-F5344CB8AC3E}">
        <p14:creationId xmlns:p14="http://schemas.microsoft.com/office/powerpoint/2010/main" val="4105159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9F27A7-909F-44D6-A584-AEF9F9FFB0F2}" type="datetimeFigureOut">
              <a:rPr lang="en-US" smtClean="0"/>
              <a:t>8/21/2019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9E444-E685-4FAB-B7F8-4AFE42683E2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974892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9F27A7-909F-44D6-A584-AEF9F9FFB0F2}" type="datetimeFigureOut">
              <a:rPr lang="en-US" smtClean="0"/>
              <a:t>8/21/2019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9E444-E685-4FAB-B7F8-4AFE42683E26}" type="slidenum">
              <a:rPr lang="en-US" smtClean="0"/>
              <a:t>‹#›</a:t>
            </a:fld>
            <a:endParaRPr lang="en-US"/>
          </a:p>
        </p:txBody>
      </p:sp>
    </p:spTree>
    <p:extLst>
      <p:ext uri="{BB962C8B-B14F-4D97-AF65-F5344CB8AC3E}">
        <p14:creationId xmlns:p14="http://schemas.microsoft.com/office/powerpoint/2010/main" val="7214693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9F27A7-909F-44D6-A584-AEF9F9FFB0F2}" type="datetimeFigureOut">
              <a:rPr lang="en-US" smtClean="0"/>
              <a:t>8/21/2019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9E444-E685-4FAB-B7F8-4AFE42683E2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272325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9F27A7-909F-44D6-A584-AEF9F9FFB0F2}" type="datetimeFigureOut">
              <a:rPr lang="en-US" smtClean="0"/>
              <a:t>8/21/2019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9E444-E685-4FAB-B7F8-4AFE42683E26}" type="slidenum">
              <a:rPr lang="en-US" smtClean="0"/>
              <a:t>‹#›</a:t>
            </a:fld>
            <a:endParaRPr lang="en-US"/>
          </a:p>
        </p:txBody>
      </p:sp>
    </p:spTree>
    <p:extLst>
      <p:ext uri="{BB962C8B-B14F-4D97-AF65-F5344CB8AC3E}">
        <p14:creationId xmlns:p14="http://schemas.microsoft.com/office/powerpoint/2010/main" val="38110433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9F27A7-909F-44D6-A584-AEF9F9FFB0F2}" type="datetimeFigureOut">
              <a:rPr lang="en-US" smtClean="0"/>
              <a:t>8/21/2019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9E444-E685-4FAB-B7F8-4AFE42683E26}" type="slidenum">
              <a:rPr lang="en-US" smtClean="0"/>
              <a:t>‹#›</a:t>
            </a:fld>
            <a:endParaRPr lang="en-US"/>
          </a:p>
        </p:txBody>
      </p:sp>
    </p:spTree>
    <p:extLst>
      <p:ext uri="{BB962C8B-B14F-4D97-AF65-F5344CB8AC3E}">
        <p14:creationId xmlns:p14="http://schemas.microsoft.com/office/powerpoint/2010/main" val="41682434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9F27A7-909F-44D6-A584-AEF9F9FFB0F2}" type="datetimeFigureOut">
              <a:rPr lang="en-US" smtClean="0"/>
              <a:t>8/21/2019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9E444-E685-4FAB-B7F8-4AFE42683E26}" type="slidenum">
              <a:rPr lang="en-US" smtClean="0"/>
              <a:t>‹#›</a:t>
            </a:fld>
            <a:endParaRPr lang="en-US"/>
          </a:p>
        </p:txBody>
      </p:sp>
    </p:spTree>
    <p:extLst>
      <p:ext uri="{BB962C8B-B14F-4D97-AF65-F5344CB8AC3E}">
        <p14:creationId xmlns:p14="http://schemas.microsoft.com/office/powerpoint/2010/main" val="4226390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9F27A7-909F-44D6-A584-AEF9F9FFB0F2}" type="datetimeFigureOut">
              <a:rPr lang="en-US" smtClean="0"/>
              <a:t>8/21/2019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9E444-E685-4FAB-B7F8-4AFE42683E26}" type="slidenum">
              <a:rPr lang="en-US" smtClean="0"/>
              <a:t>‹#›</a:t>
            </a:fld>
            <a:endParaRPr lang="en-US"/>
          </a:p>
        </p:txBody>
      </p:sp>
    </p:spTree>
    <p:extLst>
      <p:ext uri="{BB962C8B-B14F-4D97-AF65-F5344CB8AC3E}">
        <p14:creationId xmlns:p14="http://schemas.microsoft.com/office/powerpoint/2010/main" val="3607294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9F27A7-909F-44D6-A584-AEF9F9FFB0F2}" type="datetimeFigureOut">
              <a:rPr lang="en-US" smtClean="0"/>
              <a:t>8/21/2019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B9E444-E685-4FAB-B7F8-4AFE42683E26}" type="slidenum">
              <a:rPr lang="en-US" smtClean="0"/>
              <a:t>‹#›</a:t>
            </a:fld>
            <a:endParaRPr lang="en-US"/>
          </a:p>
        </p:txBody>
      </p:sp>
    </p:spTree>
    <p:extLst>
      <p:ext uri="{BB962C8B-B14F-4D97-AF65-F5344CB8AC3E}">
        <p14:creationId xmlns:p14="http://schemas.microsoft.com/office/powerpoint/2010/main" val="3703385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C9F27A7-909F-44D6-A584-AEF9F9FFB0F2}" type="datetimeFigureOut">
              <a:rPr lang="en-US" smtClean="0"/>
              <a:t>8/21/2019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B9E444-E685-4FAB-B7F8-4AFE42683E26}" type="slidenum">
              <a:rPr lang="en-US" smtClean="0"/>
              <a:t>‹#›</a:t>
            </a:fld>
            <a:endParaRPr lang="en-US"/>
          </a:p>
        </p:txBody>
      </p:sp>
    </p:spTree>
    <p:extLst>
      <p:ext uri="{BB962C8B-B14F-4D97-AF65-F5344CB8AC3E}">
        <p14:creationId xmlns:p14="http://schemas.microsoft.com/office/powerpoint/2010/main" val="2243432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9F27A7-909F-44D6-A584-AEF9F9FFB0F2}" type="datetimeFigureOut">
              <a:rPr lang="en-US" smtClean="0"/>
              <a:t>8/21/2019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4B9E444-E685-4FAB-B7F8-4AFE42683E26}" type="slidenum">
              <a:rPr lang="en-US" smtClean="0"/>
              <a:t>‹#›</a:t>
            </a:fld>
            <a:endParaRPr lang="en-US"/>
          </a:p>
        </p:txBody>
      </p:sp>
    </p:spTree>
    <p:extLst>
      <p:ext uri="{BB962C8B-B14F-4D97-AF65-F5344CB8AC3E}">
        <p14:creationId xmlns:p14="http://schemas.microsoft.com/office/powerpoint/2010/main" val="4200508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9F27A7-909F-44D6-A584-AEF9F9FFB0F2}" type="datetimeFigureOut">
              <a:rPr lang="en-US" smtClean="0"/>
              <a:t>8/21/2019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4B9E444-E685-4FAB-B7F8-4AFE42683E26}" type="slidenum">
              <a:rPr lang="en-US" smtClean="0"/>
              <a:t>‹#›</a:t>
            </a:fld>
            <a:endParaRPr lang="en-US"/>
          </a:p>
        </p:txBody>
      </p:sp>
    </p:spTree>
    <p:extLst>
      <p:ext uri="{BB962C8B-B14F-4D97-AF65-F5344CB8AC3E}">
        <p14:creationId xmlns:p14="http://schemas.microsoft.com/office/powerpoint/2010/main" val="1972820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9F27A7-909F-44D6-A584-AEF9F9FFB0F2}" type="datetimeFigureOut">
              <a:rPr lang="en-US" smtClean="0"/>
              <a:t>8/21/2019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4B9E444-E685-4FAB-B7F8-4AFE42683E26}" type="slidenum">
              <a:rPr lang="en-US" smtClean="0"/>
              <a:t>‹#›</a:t>
            </a:fld>
            <a:endParaRPr lang="en-US"/>
          </a:p>
        </p:txBody>
      </p:sp>
    </p:spTree>
    <p:extLst>
      <p:ext uri="{BB962C8B-B14F-4D97-AF65-F5344CB8AC3E}">
        <p14:creationId xmlns:p14="http://schemas.microsoft.com/office/powerpoint/2010/main" val="245794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C9F27A7-909F-44D6-A584-AEF9F9FFB0F2}" type="datetimeFigureOut">
              <a:rPr lang="en-US" smtClean="0"/>
              <a:t>8/21/2019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B9E444-E685-4FAB-B7F8-4AFE42683E26}" type="slidenum">
              <a:rPr lang="en-US" smtClean="0"/>
              <a:t>‹#›</a:t>
            </a:fld>
            <a:endParaRPr lang="en-US"/>
          </a:p>
        </p:txBody>
      </p:sp>
    </p:spTree>
    <p:extLst>
      <p:ext uri="{BB962C8B-B14F-4D97-AF65-F5344CB8AC3E}">
        <p14:creationId xmlns:p14="http://schemas.microsoft.com/office/powerpoint/2010/main" val="3747439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4B9E444-E685-4FAB-B7F8-4AFE42683E26}" type="slidenum">
              <a:rPr lang="en-US" smtClean="0"/>
              <a:t>‹#›</a:t>
            </a:fld>
            <a:endParaRPr lang="en-US"/>
          </a:p>
        </p:txBody>
      </p:sp>
      <p:sp>
        <p:nvSpPr>
          <p:cNvPr id="5" name="Date Placeholder 4"/>
          <p:cNvSpPr>
            <a:spLocks noGrp="1"/>
          </p:cNvSpPr>
          <p:nvPr>
            <p:ph type="dt" sz="half" idx="10"/>
          </p:nvPr>
        </p:nvSpPr>
        <p:spPr/>
        <p:txBody>
          <a:bodyPr/>
          <a:lstStyle/>
          <a:p>
            <a:fld id="{BC9F27A7-909F-44D6-A584-AEF9F9FFB0F2}" type="datetimeFigureOut">
              <a:rPr lang="en-US" smtClean="0"/>
              <a:t>8/21/2019</a:t>
            </a:fld>
            <a:endParaRPr lang="en-US"/>
          </a:p>
        </p:txBody>
      </p:sp>
    </p:spTree>
    <p:extLst>
      <p:ext uri="{BB962C8B-B14F-4D97-AF65-F5344CB8AC3E}">
        <p14:creationId xmlns:p14="http://schemas.microsoft.com/office/powerpoint/2010/main" val="2336814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C9F27A7-909F-44D6-A584-AEF9F9FFB0F2}" type="datetimeFigureOut">
              <a:rPr lang="en-US" smtClean="0"/>
              <a:t>8/21/2019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4B9E444-E685-4FAB-B7F8-4AFE42683E26}" type="slidenum">
              <a:rPr lang="en-US" smtClean="0"/>
              <a:t>‹#›</a:t>
            </a:fld>
            <a:endParaRPr lang="en-US"/>
          </a:p>
        </p:txBody>
      </p:sp>
    </p:spTree>
    <p:extLst>
      <p:ext uri="{BB962C8B-B14F-4D97-AF65-F5344CB8AC3E}">
        <p14:creationId xmlns:p14="http://schemas.microsoft.com/office/powerpoint/2010/main" val="42820429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3B06C-6F8F-4621-A6DC-BA0407F10D33}"/>
              </a:ext>
            </a:extLst>
          </p:cNvPr>
          <p:cNvSpPr>
            <a:spLocks noGrp="1"/>
          </p:cNvSpPr>
          <p:nvPr>
            <p:ph type="ctrTitle"/>
          </p:nvPr>
        </p:nvSpPr>
        <p:spPr/>
        <p:txBody>
          <a:bodyPr/>
          <a:lstStyle/>
          <a:p>
            <a:pPr algn="ctr"/>
            <a:r>
              <a:rPr lang="en-US" dirty="0" err="1"/>
              <a:t>HTMl</a:t>
            </a:r>
            <a:endParaRPr lang="en-US" dirty="0"/>
          </a:p>
        </p:txBody>
      </p:sp>
      <p:sp>
        <p:nvSpPr>
          <p:cNvPr id="3" name="Subtitle 2">
            <a:extLst>
              <a:ext uri="{FF2B5EF4-FFF2-40B4-BE49-F238E27FC236}">
                <a16:creationId xmlns:a16="http://schemas.microsoft.com/office/drawing/2014/main" id="{0656DE5F-702B-452A-8014-B29B013473E3}"/>
              </a:ext>
            </a:extLst>
          </p:cNvPr>
          <p:cNvSpPr>
            <a:spLocks noGrp="1"/>
          </p:cNvSpPr>
          <p:nvPr>
            <p:ph type="subTitle" idx="1"/>
          </p:nvPr>
        </p:nvSpPr>
        <p:spPr/>
        <p:txBody>
          <a:bodyPr/>
          <a:lstStyle/>
          <a:p>
            <a:pPr algn="ctr"/>
            <a:r>
              <a:rPr lang="en-US" dirty="0"/>
              <a:t>By Anil K</a:t>
            </a:r>
          </a:p>
        </p:txBody>
      </p:sp>
    </p:spTree>
    <p:extLst>
      <p:ext uri="{BB962C8B-B14F-4D97-AF65-F5344CB8AC3E}">
        <p14:creationId xmlns:p14="http://schemas.microsoft.com/office/powerpoint/2010/main" val="2646469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0FAB8-8DCD-4795-848D-0D35A985A292}"/>
              </a:ext>
            </a:extLst>
          </p:cNvPr>
          <p:cNvSpPr>
            <a:spLocks noGrp="1"/>
          </p:cNvSpPr>
          <p:nvPr>
            <p:ph type="title"/>
          </p:nvPr>
        </p:nvSpPr>
        <p:spPr>
          <a:xfrm>
            <a:off x="677334" y="81860"/>
            <a:ext cx="8596668" cy="627529"/>
          </a:xfrm>
        </p:spPr>
        <p:txBody>
          <a:bodyPr>
            <a:normAutofit fontScale="90000"/>
          </a:bodyPr>
          <a:lstStyle/>
          <a:p>
            <a:r>
              <a:rPr lang="en-US" b="1" dirty="0"/>
              <a:t>Attributes</a:t>
            </a:r>
          </a:p>
        </p:txBody>
      </p:sp>
      <p:sp>
        <p:nvSpPr>
          <p:cNvPr id="3" name="Content Placeholder 2">
            <a:extLst>
              <a:ext uri="{FF2B5EF4-FFF2-40B4-BE49-F238E27FC236}">
                <a16:creationId xmlns:a16="http://schemas.microsoft.com/office/drawing/2014/main" id="{03409655-AA9D-48AA-8907-C67E692A0420}"/>
              </a:ext>
            </a:extLst>
          </p:cNvPr>
          <p:cNvSpPr>
            <a:spLocks noGrp="1"/>
          </p:cNvSpPr>
          <p:nvPr>
            <p:ph idx="1"/>
          </p:nvPr>
        </p:nvSpPr>
        <p:spPr>
          <a:xfrm>
            <a:off x="677334" y="595666"/>
            <a:ext cx="8596668" cy="6180474"/>
          </a:xfrm>
        </p:spPr>
        <p:txBody>
          <a:bodyPr>
            <a:normAutofit lnSpcReduction="10000"/>
          </a:bodyPr>
          <a:lstStyle/>
          <a:p>
            <a:pPr marL="0" indent="0">
              <a:buNone/>
            </a:pPr>
            <a:r>
              <a:rPr lang="en-US" b="1" dirty="0"/>
              <a:t>&lt;input&gt;</a:t>
            </a:r>
          </a:p>
          <a:p>
            <a:pPr marL="0" indent="0">
              <a:buNone/>
            </a:pPr>
            <a:r>
              <a:rPr lang="en-US" dirty="0"/>
              <a:t>1. type: text | password | checkbox | radio | file | reset | submit | image | button | hidden | color | date | time | datetime-local | month | week | number | range | email | </a:t>
            </a:r>
            <a:r>
              <a:rPr lang="en-US" dirty="0" err="1"/>
              <a:t>url</a:t>
            </a:r>
            <a:endParaRPr lang="en-US" dirty="0"/>
          </a:p>
          <a:p>
            <a:pPr marL="0" indent="0">
              <a:buNone/>
            </a:pPr>
            <a:r>
              <a:rPr lang="en-US" dirty="0"/>
              <a:t>2. </a:t>
            </a:r>
            <a:r>
              <a:rPr lang="en-US" dirty="0" err="1"/>
              <a:t>maxlength</a:t>
            </a:r>
            <a:endParaRPr lang="en-US" dirty="0"/>
          </a:p>
          <a:p>
            <a:pPr marL="0" indent="0">
              <a:buNone/>
            </a:pPr>
            <a:r>
              <a:rPr lang="en-US" dirty="0"/>
              <a:t>3. value</a:t>
            </a:r>
          </a:p>
          <a:p>
            <a:pPr marL="0" indent="0">
              <a:buNone/>
            </a:pPr>
            <a:r>
              <a:rPr lang="en-US" dirty="0"/>
              <a:t>4. </a:t>
            </a:r>
            <a:r>
              <a:rPr lang="en-US" dirty="0" err="1"/>
              <a:t>readonly</a:t>
            </a:r>
            <a:endParaRPr lang="en-US" dirty="0"/>
          </a:p>
          <a:p>
            <a:pPr marL="0" indent="0">
              <a:buNone/>
            </a:pPr>
            <a:r>
              <a:rPr lang="en-US" dirty="0"/>
              <a:t>5.disabled</a:t>
            </a:r>
          </a:p>
          <a:p>
            <a:pPr marL="0" indent="0">
              <a:buNone/>
            </a:pPr>
            <a:r>
              <a:rPr lang="en-US" dirty="0"/>
              <a:t>6.tabindex</a:t>
            </a:r>
          </a:p>
          <a:p>
            <a:pPr marL="0" indent="0">
              <a:buNone/>
            </a:pPr>
            <a:r>
              <a:rPr lang="en-US" dirty="0"/>
              <a:t>7.name</a:t>
            </a:r>
          </a:p>
          <a:p>
            <a:pPr marL="0" indent="0">
              <a:buNone/>
            </a:pPr>
            <a:r>
              <a:rPr lang="en-US" dirty="0"/>
              <a:t>8. id</a:t>
            </a:r>
          </a:p>
          <a:p>
            <a:pPr marL="0" indent="0">
              <a:buNone/>
            </a:pPr>
            <a:r>
              <a:rPr lang="en-US" dirty="0"/>
              <a:t>9. </a:t>
            </a:r>
            <a:r>
              <a:rPr lang="en-US" dirty="0" err="1"/>
              <a:t>src</a:t>
            </a:r>
            <a:endParaRPr lang="en-US" dirty="0"/>
          </a:p>
          <a:p>
            <a:pPr marL="0" indent="0">
              <a:buNone/>
            </a:pPr>
            <a:r>
              <a:rPr lang="en-US" dirty="0"/>
              <a:t>10. width </a:t>
            </a:r>
          </a:p>
          <a:p>
            <a:pPr marL="0" indent="0">
              <a:buNone/>
            </a:pPr>
            <a:r>
              <a:rPr lang="en-US" dirty="0"/>
              <a:t>11. height</a:t>
            </a:r>
          </a:p>
          <a:p>
            <a:pPr marL="0" indent="0">
              <a:lnSpc>
                <a:spcPct val="150000"/>
              </a:lnSpc>
              <a:buNone/>
            </a:pPr>
            <a:r>
              <a:rPr lang="en-US" dirty="0"/>
              <a:t>12. checked</a:t>
            </a:r>
          </a:p>
          <a:p>
            <a:pPr marL="0" indent="0">
              <a:lnSpc>
                <a:spcPct val="150000"/>
              </a:lnSpc>
              <a:buNone/>
            </a:pPr>
            <a:r>
              <a:rPr lang="en-US" dirty="0"/>
              <a:t>13. placeholder</a:t>
            </a:r>
          </a:p>
          <a:p>
            <a:endParaRPr lang="en-US" dirty="0"/>
          </a:p>
        </p:txBody>
      </p:sp>
      <p:sp>
        <p:nvSpPr>
          <p:cNvPr id="4" name="Rectangle 3">
            <a:extLst>
              <a:ext uri="{FF2B5EF4-FFF2-40B4-BE49-F238E27FC236}">
                <a16:creationId xmlns:a16="http://schemas.microsoft.com/office/drawing/2014/main" id="{982B06FA-849A-4F38-87E4-753515FE4EAC}"/>
              </a:ext>
            </a:extLst>
          </p:cNvPr>
          <p:cNvSpPr/>
          <p:nvPr/>
        </p:nvSpPr>
        <p:spPr>
          <a:xfrm>
            <a:off x="5801240" y="1974126"/>
            <a:ext cx="2773219" cy="4611968"/>
          </a:xfrm>
          <a:prstGeom prst="rect">
            <a:avLst/>
          </a:prstGeom>
        </p:spPr>
        <p:txBody>
          <a:bodyPr wrap="square">
            <a:spAutoFit/>
          </a:bodyPr>
          <a:lstStyle/>
          <a:p>
            <a:pPr>
              <a:lnSpc>
                <a:spcPct val="150000"/>
              </a:lnSpc>
            </a:pPr>
            <a:r>
              <a:rPr lang="en-US" dirty="0"/>
              <a:t>14. autofocus</a:t>
            </a:r>
          </a:p>
          <a:p>
            <a:pPr>
              <a:lnSpc>
                <a:spcPct val="150000"/>
              </a:lnSpc>
            </a:pPr>
            <a:r>
              <a:rPr lang="en-US" dirty="0"/>
              <a:t>15. required</a:t>
            </a:r>
          </a:p>
          <a:p>
            <a:pPr>
              <a:lnSpc>
                <a:spcPct val="150000"/>
              </a:lnSpc>
            </a:pPr>
            <a:r>
              <a:rPr lang="en-US" dirty="0"/>
              <a:t>16. pattern</a:t>
            </a:r>
          </a:p>
          <a:p>
            <a:pPr>
              <a:lnSpc>
                <a:spcPct val="150000"/>
              </a:lnSpc>
            </a:pPr>
            <a:r>
              <a:rPr lang="en-US" dirty="0"/>
              <a:t>17. min</a:t>
            </a:r>
          </a:p>
          <a:p>
            <a:pPr>
              <a:lnSpc>
                <a:spcPct val="150000"/>
              </a:lnSpc>
            </a:pPr>
            <a:r>
              <a:rPr lang="en-US" dirty="0"/>
              <a:t>18.max</a:t>
            </a:r>
          </a:p>
          <a:p>
            <a:pPr>
              <a:lnSpc>
                <a:spcPct val="150000"/>
              </a:lnSpc>
            </a:pPr>
            <a:r>
              <a:rPr lang="en-US" dirty="0"/>
              <a:t>19. step </a:t>
            </a:r>
          </a:p>
          <a:p>
            <a:pPr>
              <a:lnSpc>
                <a:spcPct val="150000"/>
              </a:lnSpc>
            </a:pPr>
            <a:r>
              <a:rPr lang="en-US" dirty="0"/>
              <a:t>20. </a:t>
            </a:r>
            <a:r>
              <a:rPr lang="en-US" dirty="0" err="1"/>
              <a:t>formaction</a:t>
            </a:r>
            <a:endParaRPr lang="en-US" dirty="0"/>
          </a:p>
          <a:p>
            <a:pPr>
              <a:lnSpc>
                <a:spcPct val="150000"/>
              </a:lnSpc>
            </a:pPr>
            <a:r>
              <a:rPr lang="en-US" dirty="0"/>
              <a:t>21. </a:t>
            </a:r>
            <a:r>
              <a:rPr lang="en-US" dirty="0" err="1"/>
              <a:t>formmethod</a:t>
            </a:r>
            <a:endParaRPr lang="en-US" dirty="0"/>
          </a:p>
          <a:p>
            <a:pPr>
              <a:lnSpc>
                <a:spcPct val="150000"/>
              </a:lnSpc>
            </a:pPr>
            <a:r>
              <a:rPr lang="en-US" dirty="0"/>
              <a:t>22. </a:t>
            </a:r>
            <a:r>
              <a:rPr lang="en-US" dirty="0" err="1"/>
              <a:t>formtarget</a:t>
            </a:r>
            <a:endParaRPr lang="en-US" dirty="0"/>
          </a:p>
          <a:p>
            <a:pPr>
              <a:lnSpc>
                <a:spcPct val="150000"/>
              </a:lnSpc>
            </a:pPr>
            <a:r>
              <a:rPr lang="en-US" dirty="0"/>
              <a:t>23. form</a:t>
            </a:r>
          </a:p>
          <a:p>
            <a:pPr>
              <a:lnSpc>
                <a:spcPct val="150000"/>
              </a:lnSpc>
            </a:pPr>
            <a:r>
              <a:rPr lang="en-US" dirty="0"/>
              <a:t>24. multiple</a:t>
            </a:r>
          </a:p>
        </p:txBody>
      </p:sp>
    </p:spTree>
    <p:extLst>
      <p:ext uri="{BB962C8B-B14F-4D97-AF65-F5344CB8AC3E}">
        <p14:creationId xmlns:p14="http://schemas.microsoft.com/office/powerpoint/2010/main" val="4073149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CAD716-F068-4249-9DA9-809CDE5B949B}"/>
              </a:ext>
            </a:extLst>
          </p:cNvPr>
          <p:cNvSpPr>
            <a:spLocks noGrp="1"/>
          </p:cNvSpPr>
          <p:nvPr>
            <p:ph idx="1"/>
          </p:nvPr>
        </p:nvSpPr>
        <p:spPr>
          <a:xfrm>
            <a:off x="677334" y="214231"/>
            <a:ext cx="8596668" cy="6489627"/>
          </a:xfrm>
        </p:spPr>
        <p:txBody>
          <a:bodyPr/>
          <a:lstStyle/>
          <a:p>
            <a:pPr marL="0" indent="0">
              <a:buNone/>
            </a:pPr>
            <a:r>
              <a:rPr lang="en-US" b="1" dirty="0" err="1"/>
              <a:t>Maxlength</a:t>
            </a:r>
            <a:r>
              <a:rPr lang="en-US" b="1" dirty="0"/>
              <a:t> Attribute </a:t>
            </a:r>
          </a:p>
          <a:p>
            <a:r>
              <a:rPr lang="en-US" dirty="0"/>
              <a:t>Specifies the maximum no. of characters that can be typed in the textbox. </a:t>
            </a:r>
          </a:p>
          <a:p>
            <a:r>
              <a:rPr lang="en-US" dirty="0"/>
              <a:t>By default, the user can enter unlimited no. of characters in the textbox.</a:t>
            </a:r>
          </a:p>
          <a:p>
            <a:r>
              <a:rPr lang="en-US" dirty="0"/>
              <a:t>Use "</a:t>
            </a:r>
            <a:r>
              <a:rPr lang="en-US" dirty="0" err="1"/>
              <a:t>Maxlength</a:t>
            </a:r>
            <a:r>
              <a:rPr lang="en-US" dirty="0"/>
              <a:t>" if you want to limit to specific no. of characters. </a:t>
            </a:r>
          </a:p>
          <a:p>
            <a:r>
              <a:rPr lang="en-US" dirty="0"/>
              <a:t>Syntax: &lt;input type="text" </a:t>
            </a:r>
            <a:r>
              <a:rPr lang="en-US" dirty="0" err="1"/>
              <a:t>maxlength</a:t>
            </a:r>
            <a:r>
              <a:rPr lang="en-US" dirty="0"/>
              <a:t>="n"&gt; </a:t>
            </a:r>
          </a:p>
          <a:p>
            <a:pPr marL="0" indent="0">
              <a:buNone/>
            </a:pPr>
            <a:r>
              <a:rPr lang="en-US" b="1" dirty="0"/>
              <a:t>Value Attribute </a:t>
            </a:r>
          </a:p>
          <a:p>
            <a:r>
              <a:rPr lang="en-US" dirty="0"/>
              <a:t>Represents the current value of the input element. </a:t>
            </a:r>
          </a:p>
          <a:p>
            <a:r>
              <a:rPr lang="en-US" dirty="0"/>
              <a:t>In case of checkbox and radio button, the "value" must be set by the developer; in other type of inputs, the user enters the value. </a:t>
            </a:r>
          </a:p>
          <a:p>
            <a:r>
              <a:rPr lang="en-US" dirty="0"/>
              <a:t>Syntax: &lt;input type="…" value="some value"&gt;</a:t>
            </a:r>
          </a:p>
          <a:p>
            <a:pPr marL="0" indent="0">
              <a:buNone/>
            </a:pPr>
            <a:r>
              <a:rPr lang="en-US" b="1" dirty="0" err="1"/>
              <a:t>Readonly</a:t>
            </a:r>
            <a:r>
              <a:rPr lang="en-US" b="1" dirty="0"/>
              <a:t> Attribute </a:t>
            </a:r>
          </a:p>
          <a:p>
            <a:r>
              <a:rPr lang="en-US" dirty="0"/>
              <a:t>Makes the textbox as </a:t>
            </a:r>
            <a:r>
              <a:rPr lang="en-US" dirty="0" err="1"/>
              <a:t>readonly</a:t>
            </a:r>
            <a:r>
              <a:rPr lang="en-US" dirty="0"/>
              <a:t>; so that the user can see the value but can’t type anything the textbox. </a:t>
            </a:r>
          </a:p>
          <a:p>
            <a:r>
              <a:rPr lang="en-US" dirty="0"/>
              <a:t>In the </a:t>
            </a:r>
            <a:r>
              <a:rPr lang="en-US" dirty="0" err="1"/>
              <a:t>readonly</a:t>
            </a:r>
            <a:r>
              <a:rPr lang="en-US" dirty="0"/>
              <a:t> textbox, the user can see, select, copy the text value. </a:t>
            </a:r>
          </a:p>
          <a:p>
            <a:r>
              <a:rPr lang="en-US" dirty="0"/>
              <a:t>Cursor can be placed inside the </a:t>
            </a:r>
            <a:r>
              <a:rPr lang="en-US" dirty="0" err="1"/>
              <a:t>readonly</a:t>
            </a:r>
            <a:r>
              <a:rPr lang="en-US" dirty="0"/>
              <a:t> textbox</a:t>
            </a:r>
            <a:r>
              <a:rPr lang="en-US"/>
              <a:t>. </a:t>
            </a:r>
          </a:p>
          <a:p>
            <a:r>
              <a:rPr lang="en-US"/>
              <a:t>Syntax</a:t>
            </a:r>
            <a:r>
              <a:rPr lang="en-US" dirty="0"/>
              <a:t>: &lt;input type="text" value="some value" </a:t>
            </a:r>
            <a:r>
              <a:rPr lang="en-US" dirty="0" err="1"/>
              <a:t>readonly</a:t>
            </a:r>
            <a:r>
              <a:rPr lang="en-US" dirty="0"/>
              <a:t>="</a:t>
            </a:r>
            <a:r>
              <a:rPr lang="en-US" dirty="0" err="1"/>
              <a:t>readonly</a:t>
            </a:r>
            <a:r>
              <a:rPr lang="en-US" dirty="0"/>
              <a:t>"&gt; </a:t>
            </a:r>
          </a:p>
          <a:p>
            <a:endParaRPr lang="en-US" dirty="0"/>
          </a:p>
        </p:txBody>
      </p:sp>
    </p:spTree>
    <p:extLst>
      <p:ext uri="{BB962C8B-B14F-4D97-AF65-F5344CB8AC3E}">
        <p14:creationId xmlns:p14="http://schemas.microsoft.com/office/powerpoint/2010/main" val="4154988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CAD716-F068-4249-9DA9-809CDE5B949B}"/>
              </a:ext>
            </a:extLst>
          </p:cNvPr>
          <p:cNvSpPr>
            <a:spLocks noGrp="1"/>
          </p:cNvSpPr>
          <p:nvPr>
            <p:ph idx="1"/>
          </p:nvPr>
        </p:nvSpPr>
        <p:spPr>
          <a:xfrm>
            <a:off x="677334" y="214231"/>
            <a:ext cx="8596668" cy="6489627"/>
          </a:xfrm>
        </p:spPr>
        <p:txBody>
          <a:bodyPr>
            <a:normAutofit/>
          </a:bodyPr>
          <a:lstStyle/>
          <a:p>
            <a:pPr marL="0" indent="0">
              <a:buNone/>
            </a:pPr>
            <a:r>
              <a:rPr lang="en-US" b="1" dirty="0"/>
              <a:t>Disabled Attribute </a:t>
            </a:r>
          </a:p>
          <a:p>
            <a:r>
              <a:rPr lang="en-US" dirty="0"/>
              <a:t>Used to disable the element. If the element (button, textbox, checkbox, radio button) is disabled, the user can't modify or touch the value of the element. The disabled element will be out of TAB sequence. That means cursor will not stop at the disabled element </a:t>
            </a:r>
          </a:p>
          <a:p>
            <a:r>
              <a:rPr lang="en-US" dirty="0"/>
              <a:t>Syntax: &lt;input type="…"  disabled="disabled"&gt; </a:t>
            </a:r>
          </a:p>
          <a:p>
            <a:pPr marL="0" indent="0">
              <a:buNone/>
            </a:pPr>
            <a:r>
              <a:rPr lang="en-US" b="1" dirty="0" err="1"/>
              <a:t>Tabindex</a:t>
            </a:r>
            <a:r>
              <a:rPr lang="en-US" b="1" dirty="0"/>
              <a:t> Attribute </a:t>
            </a:r>
          </a:p>
          <a:p>
            <a:r>
              <a:rPr lang="en-US" dirty="0"/>
              <a:t>Specifies tab order. It defines tab sequence.</a:t>
            </a:r>
          </a:p>
          <a:p>
            <a:r>
              <a:rPr lang="en-US" dirty="0"/>
              <a:t>When the user presses TAB key on the keyboard, the cursor jumps to the next form element which is having next higher </a:t>
            </a:r>
            <a:r>
              <a:rPr lang="en-US" dirty="0" err="1"/>
              <a:t>Tabindex</a:t>
            </a:r>
            <a:r>
              <a:rPr lang="en-US" dirty="0"/>
              <a:t>. </a:t>
            </a:r>
          </a:p>
          <a:p>
            <a:r>
              <a:rPr lang="en-US" dirty="0"/>
              <a:t>Syntax: &lt;input type="text" </a:t>
            </a:r>
            <a:r>
              <a:rPr lang="en-US" dirty="0" err="1"/>
              <a:t>tabindex</a:t>
            </a:r>
            <a:r>
              <a:rPr lang="en-US" dirty="0"/>
              <a:t>="n"&gt; </a:t>
            </a:r>
          </a:p>
          <a:p>
            <a:pPr marL="0" indent="0">
              <a:buNone/>
            </a:pPr>
            <a:r>
              <a:rPr lang="en-US" b="1" dirty="0"/>
              <a:t>ID Attribute </a:t>
            </a:r>
          </a:p>
          <a:p>
            <a:r>
              <a:rPr lang="en-US" dirty="0"/>
              <a:t>Represents identification name of the input element that can be used in html, </a:t>
            </a:r>
            <a:r>
              <a:rPr lang="en-US" dirty="0" err="1"/>
              <a:t>css</a:t>
            </a:r>
            <a:r>
              <a:rPr lang="en-US" dirty="0"/>
              <a:t>, and </a:t>
            </a:r>
            <a:r>
              <a:rPr lang="en-US" dirty="0" err="1"/>
              <a:t>javascript</a:t>
            </a:r>
            <a:r>
              <a:rPr lang="en-US" dirty="0"/>
              <a:t> to get the element programmatically. </a:t>
            </a:r>
          </a:p>
          <a:p>
            <a:r>
              <a:rPr lang="en-US" dirty="0"/>
              <a:t>ID can be used to create &lt;label&gt; tag in html, ID selector in CSS, </a:t>
            </a:r>
            <a:r>
              <a:rPr lang="en-US" dirty="0" err="1"/>
              <a:t>getElementById</a:t>
            </a:r>
            <a:r>
              <a:rPr lang="en-US" dirty="0"/>
              <a:t>( ) function JavaScript etc. </a:t>
            </a:r>
          </a:p>
          <a:p>
            <a:r>
              <a:rPr lang="en-US" dirty="0"/>
              <a:t>Syntax: &lt;input type="…" id="your id"&gt; </a:t>
            </a:r>
          </a:p>
        </p:txBody>
      </p:sp>
    </p:spTree>
    <p:extLst>
      <p:ext uri="{BB962C8B-B14F-4D97-AF65-F5344CB8AC3E}">
        <p14:creationId xmlns:p14="http://schemas.microsoft.com/office/powerpoint/2010/main" val="454424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CAD716-F068-4249-9DA9-809CDE5B949B}"/>
              </a:ext>
            </a:extLst>
          </p:cNvPr>
          <p:cNvSpPr>
            <a:spLocks noGrp="1"/>
          </p:cNvSpPr>
          <p:nvPr>
            <p:ph idx="1"/>
          </p:nvPr>
        </p:nvSpPr>
        <p:spPr>
          <a:xfrm>
            <a:off x="677334" y="214231"/>
            <a:ext cx="8596668" cy="6489627"/>
          </a:xfrm>
        </p:spPr>
        <p:txBody>
          <a:bodyPr/>
          <a:lstStyle/>
          <a:p>
            <a:pPr marL="0" indent="0">
              <a:buNone/>
            </a:pPr>
            <a:r>
              <a:rPr lang="en-US" b="1" dirty="0"/>
              <a:t>Placeholder Attribute </a:t>
            </a:r>
          </a:p>
          <a:p>
            <a:r>
              <a:rPr lang="en-US" dirty="0"/>
              <a:t>Used to display watermark text in the textbox.</a:t>
            </a:r>
          </a:p>
          <a:p>
            <a:r>
              <a:rPr lang="en-US" dirty="0"/>
              <a:t>The watermark text explains what value should be entered in the textbox. </a:t>
            </a:r>
          </a:p>
          <a:p>
            <a:r>
              <a:rPr lang="en-US" dirty="0"/>
              <a:t>The watermark text automatically disappears if any value is entered in the textbox. </a:t>
            </a:r>
          </a:p>
          <a:p>
            <a:r>
              <a:rPr lang="en-US" dirty="0"/>
              <a:t>Syntax: &lt;input type="text"  placeholder="any text"&gt; </a:t>
            </a:r>
          </a:p>
          <a:p>
            <a:pPr marL="0" indent="0">
              <a:buNone/>
            </a:pPr>
            <a:r>
              <a:rPr lang="en-US" b="1" dirty="0"/>
              <a:t>Autofocus Attribute</a:t>
            </a:r>
          </a:p>
          <a:p>
            <a:r>
              <a:rPr lang="en-US" dirty="0"/>
              <a:t>Used to display the cursor directly in the specific textbox, when the web page opened in the browser.</a:t>
            </a:r>
          </a:p>
          <a:p>
            <a:r>
              <a:rPr lang="en-US" dirty="0"/>
              <a:t>You can use the "autofocus" attribute only once in the web page. </a:t>
            </a:r>
          </a:p>
          <a:p>
            <a:r>
              <a:rPr lang="en-US" dirty="0"/>
              <a:t>Syntax: &lt;input type="…"  autofocus="autofocus"&gt; </a:t>
            </a:r>
          </a:p>
          <a:p>
            <a:pPr marL="0" indent="0">
              <a:buNone/>
            </a:pPr>
            <a:r>
              <a:rPr lang="en-US" b="1" dirty="0"/>
              <a:t>Required Attribute </a:t>
            </a:r>
          </a:p>
          <a:p>
            <a:r>
              <a:rPr lang="en-US" dirty="0"/>
              <a:t>Used to make the field (for example, textbox) as mandatory.</a:t>
            </a:r>
          </a:p>
          <a:p>
            <a:r>
              <a:rPr lang="en-US" dirty="0"/>
              <a:t>If the textbox is empty, it shows error message automatically and the form will not be submitted to server.</a:t>
            </a:r>
          </a:p>
          <a:p>
            <a:r>
              <a:rPr lang="en-US" dirty="0"/>
              <a:t>Syntax: &lt;input type="…"  required="required"&gt; </a:t>
            </a:r>
          </a:p>
        </p:txBody>
      </p:sp>
    </p:spTree>
    <p:extLst>
      <p:ext uri="{BB962C8B-B14F-4D97-AF65-F5344CB8AC3E}">
        <p14:creationId xmlns:p14="http://schemas.microsoft.com/office/powerpoint/2010/main" val="2352823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CAD716-F068-4249-9DA9-809CDE5B949B}"/>
              </a:ext>
            </a:extLst>
          </p:cNvPr>
          <p:cNvSpPr>
            <a:spLocks noGrp="1"/>
          </p:cNvSpPr>
          <p:nvPr>
            <p:ph idx="1"/>
          </p:nvPr>
        </p:nvSpPr>
        <p:spPr>
          <a:xfrm>
            <a:off x="677334" y="214231"/>
            <a:ext cx="8596668" cy="6489627"/>
          </a:xfrm>
        </p:spPr>
        <p:txBody>
          <a:bodyPr>
            <a:normAutofit/>
          </a:bodyPr>
          <a:lstStyle/>
          <a:p>
            <a:pPr marL="0" indent="0">
              <a:buNone/>
            </a:pPr>
            <a:r>
              <a:rPr lang="en-US" b="1" dirty="0"/>
              <a:t>Pattern Attribute </a:t>
            </a:r>
          </a:p>
          <a:p>
            <a:r>
              <a:rPr lang="en-US" dirty="0"/>
              <a:t>Used to apply a regular expression for the textbox for validation purpose. </a:t>
            </a:r>
          </a:p>
          <a:p>
            <a:r>
              <a:rPr lang="en-US" dirty="0"/>
              <a:t>Regular expression represents “pattern” of the value.</a:t>
            </a:r>
          </a:p>
          <a:p>
            <a:r>
              <a:rPr lang="en-US" dirty="0"/>
              <a:t>Ex: Alphabets only allowed, numbers only allowed etc. </a:t>
            </a:r>
          </a:p>
          <a:p>
            <a:r>
              <a:rPr lang="en-US" dirty="0"/>
              <a:t>Syntax: &lt;input type="text"  pattern="regular expression here"&gt; </a:t>
            </a:r>
          </a:p>
          <a:p>
            <a:pPr marL="0" indent="0">
              <a:buNone/>
            </a:pPr>
            <a:r>
              <a:rPr lang="en-US" b="1" dirty="0"/>
              <a:t>Min and Max Attributes </a:t>
            </a:r>
          </a:p>
          <a:p>
            <a:r>
              <a:rPr lang="en-US" b="1" dirty="0"/>
              <a:t>"min" attribute </a:t>
            </a:r>
          </a:p>
          <a:p>
            <a:r>
              <a:rPr lang="en-US" dirty="0"/>
              <a:t>Specifies the minimum value that you want to accept.</a:t>
            </a:r>
          </a:p>
          <a:p>
            <a:r>
              <a:rPr lang="en-US" dirty="0"/>
              <a:t>Applicable only for &lt;input type=”number”&gt;, &lt;input type=”range”&gt; and &lt;input type=”date”&gt;. </a:t>
            </a:r>
          </a:p>
          <a:p>
            <a:r>
              <a:rPr lang="en-US" dirty="0"/>
              <a:t>Syntax: &lt;input type="number | range | date"  min="minimum value"&gt; </a:t>
            </a:r>
          </a:p>
          <a:p>
            <a:r>
              <a:rPr lang="en-US" b="1" dirty="0"/>
              <a:t>"max" attribute </a:t>
            </a:r>
          </a:p>
          <a:p>
            <a:r>
              <a:rPr lang="en-US" dirty="0"/>
              <a:t>Specifies the maximum value that you want to accept. </a:t>
            </a:r>
          </a:p>
          <a:p>
            <a:r>
              <a:rPr lang="en-US" dirty="0"/>
              <a:t>Applicable only for &lt;input type=”number”&gt;, &lt;input type=”range”&gt; and &lt;input type=”date”&gt;. </a:t>
            </a:r>
          </a:p>
          <a:p>
            <a:r>
              <a:rPr lang="en-US" dirty="0"/>
              <a:t>Syntax: &lt;input type="number | range | date"  max="maximum value"&gt; </a:t>
            </a:r>
          </a:p>
          <a:p>
            <a:endParaRPr lang="en-US" dirty="0"/>
          </a:p>
        </p:txBody>
      </p:sp>
    </p:spTree>
    <p:extLst>
      <p:ext uri="{BB962C8B-B14F-4D97-AF65-F5344CB8AC3E}">
        <p14:creationId xmlns:p14="http://schemas.microsoft.com/office/powerpoint/2010/main" val="2394822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885626-6B5A-4573-9C58-41FF486F6805}"/>
              </a:ext>
            </a:extLst>
          </p:cNvPr>
          <p:cNvSpPr>
            <a:spLocks noGrp="1"/>
          </p:cNvSpPr>
          <p:nvPr>
            <p:ph idx="1"/>
          </p:nvPr>
        </p:nvSpPr>
        <p:spPr>
          <a:xfrm>
            <a:off x="677334" y="104503"/>
            <a:ext cx="8596668" cy="6604580"/>
          </a:xfrm>
        </p:spPr>
        <p:txBody>
          <a:bodyPr/>
          <a:lstStyle/>
          <a:p>
            <a:pPr marL="0" indent="0">
              <a:buNone/>
            </a:pPr>
            <a:r>
              <a:rPr lang="en-US" b="1" dirty="0"/>
              <a:t>Step Attribute</a:t>
            </a:r>
          </a:p>
          <a:p>
            <a:r>
              <a:rPr lang="en-US" dirty="0"/>
              <a:t>Specifies increment / decrement value for &lt;input type=”number”&gt;.</a:t>
            </a:r>
          </a:p>
          <a:p>
            <a:r>
              <a:rPr lang="en-US" dirty="0"/>
              <a:t>If the user clicks on "up" button in number textbox, the "step" value will be increased.</a:t>
            </a:r>
          </a:p>
          <a:p>
            <a:r>
              <a:rPr lang="en-US" dirty="0"/>
              <a:t>If the user clicks on "down" button in number textbox, the "step" value will be decreased. </a:t>
            </a:r>
          </a:p>
          <a:p>
            <a:r>
              <a:rPr lang="en-US" dirty="0"/>
              <a:t>Syntax: &lt;input type="number"  step="value here"&gt; </a:t>
            </a:r>
          </a:p>
          <a:p>
            <a:pPr marL="0" indent="0">
              <a:buNone/>
            </a:pPr>
            <a:r>
              <a:rPr lang="en-US" b="1" dirty="0" err="1"/>
              <a:t>Novalidate</a:t>
            </a:r>
            <a:r>
              <a:rPr lang="en-US" b="1" dirty="0"/>
              <a:t> Attribute </a:t>
            </a:r>
          </a:p>
          <a:p>
            <a:r>
              <a:rPr lang="en-US" dirty="0"/>
              <a:t>HTML supports built-in validations such as required, min, max, email, date, number etc.</a:t>
            </a:r>
          </a:p>
          <a:p>
            <a:r>
              <a:rPr lang="en-US" dirty="0"/>
              <a:t>Disables the built-in HTML 5 validations, such as required, min, max, email, date, number etc. </a:t>
            </a:r>
          </a:p>
          <a:p>
            <a:r>
              <a:rPr lang="en-US" dirty="0"/>
              <a:t>If "</a:t>
            </a:r>
            <a:r>
              <a:rPr lang="en-US" dirty="0" err="1"/>
              <a:t>novalidate</a:t>
            </a:r>
            <a:r>
              <a:rPr lang="en-US" dirty="0"/>
              <a:t>" attribute is applied and the user has entered invalid values in the textboxes, and click on "Submit" button, the form will be automatically submitted to the server, without any validation. </a:t>
            </a:r>
          </a:p>
          <a:p>
            <a:r>
              <a:rPr lang="en-US" dirty="0"/>
              <a:t>Syntax 1: &lt;form </a:t>
            </a:r>
            <a:r>
              <a:rPr lang="en-US" dirty="0" err="1"/>
              <a:t>novalidate</a:t>
            </a:r>
            <a:r>
              <a:rPr lang="en-US" dirty="0"/>
              <a:t>="</a:t>
            </a:r>
            <a:r>
              <a:rPr lang="en-US" dirty="0" err="1"/>
              <a:t>novalidate</a:t>
            </a:r>
            <a:r>
              <a:rPr lang="en-US" dirty="0"/>
              <a:t>"&gt; </a:t>
            </a:r>
          </a:p>
          <a:p>
            <a:r>
              <a:rPr lang="en-US" dirty="0"/>
              <a:t>Syntax 2: &lt;input type="submit"  </a:t>
            </a:r>
            <a:r>
              <a:rPr lang="en-US" dirty="0" err="1"/>
              <a:t>formnovalidate</a:t>
            </a:r>
            <a:r>
              <a:rPr lang="en-US" dirty="0"/>
              <a:t>="</a:t>
            </a:r>
            <a:r>
              <a:rPr lang="en-US" dirty="0" err="1"/>
              <a:t>novalidate</a:t>
            </a:r>
            <a:r>
              <a:rPr lang="en-US" dirty="0"/>
              <a:t>"&gt; </a:t>
            </a:r>
          </a:p>
        </p:txBody>
      </p:sp>
    </p:spTree>
    <p:extLst>
      <p:ext uri="{BB962C8B-B14F-4D97-AF65-F5344CB8AC3E}">
        <p14:creationId xmlns:p14="http://schemas.microsoft.com/office/powerpoint/2010/main" val="1008347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885626-6B5A-4573-9C58-41FF486F6805}"/>
              </a:ext>
            </a:extLst>
          </p:cNvPr>
          <p:cNvSpPr>
            <a:spLocks noGrp="1"/>
          </p:cNvSpPr>
          <p:nvPr>
            <p:ph idx="1"/>
          </p:nvPr>
        </p:nvSpPr>
        <p:spPr>
          <a:xfrm>
            <a:off x="677334" y="104503"/>
            <a:ext cx="8596668" cy="6604580"/>
          </a:xfrm>
        </p:spPr>
        <p:txBody>
          <a:bodyPr/>
          <a:lstStyle/>
          <a:p>
            <a:pPr marL="0" indent="0">
              <a:buNone/>
            </a:pPr>
            <a:r>
              <a:rPr lang="en-US" b="1" dirty="0"/>
              <a:t>Multiple Attribute</a:t>
            </a:r>
          </a:p>
          <a:p>
            <a:r>
              <a:rPr lang="en-US" dirty="0"/>
              <a:t>By default, the user can select only one file in &lt;input type="file"&gt;.</a:t>
            </a:r>
          </a:p>
          <a:p>
            <a:r>
              <a:rPr lang="en-US" dirty="0"/>
              <a:t>The "multiple" attribute allows the user select multiple files in the File Browse Button, created using &lt;input type="file"&gt;. </a:t>
            </a:r>
          </a:p>
          <a:p>
            <a:r>
              <a:rPr lang="en-US" dirty="0"/>
              <a:t>Syntax: &lt;input type="file"  form="multiple"&gt; </a:t>
            </a:r>
          </a:p>
          <a:p>
            <a:pPr marL="0" indent="0">
              <a:buNone/>
            </a:pPr>
            <a:endParaRPr lang="en-US" b="1" dirty="0"/>
          </a:p>
          <a:p>
            <a:pPr marL="0" indent="0">
              <a:buNone/>
            </a:pPr>
            <a:r>
              <a:rPr lang="en-US" b="1" dirty="0"/>
              <a:t>AutoComplete Attribute</a:t>
            </a:r>
          </a:p>
          <a:p>
            <a:r>
              <a:rPr lang="en-US" dirty="0"/>
              <a:t>Browser automatically stores the history of textbox values when the form is submitted; and display the same in the textbox that has same name.</a:t>
            </a:r>
          </a:p>
          <a:p>
            <a:r>
              <a:rPr lang="en-US" dirty="0"/>
              <a:t>The "autocomplete" attribute disables this feature, for security purpose. </a:t>
            </a:r>
          </a:p>
          <a:p>
            <a:r>
              <a:rPr lang="en-US" dirty="0"/>
              <a:t>Syntax 1: &lt;input type="text"  autocomplete="off"&gt; </a:t>
            </a:r>
          </a:p>
          <a:p>
            <a:r>
              <a:rPr lang="en-US" dirty="0"/>
              <a:t>Syntax 2: &lt;form autocomplete="off"&gt; &lt;/form&gt; </a:t>
            </a:r>
          </a:p>
        </p:txBody>
      </p:sp>
    </p:spTree>
    <p:extLst>
      <p:ext uri="{BB962C8B-B14F-4D97-AF65-F5344CB8AC3E}">
        <p14:creationId xmlns:p14="http://schemas.microsoft.com/office/powerpoint/2010/main" val="7028640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otalTime>1775</TotalTime>
  <Words>1079</Words>
  <Application>Microsoft Office PowerPoint</Application>
  <PresentationFormat>Widescreen</PresentationFormat>
  <Paragraphs>101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Wingdings 3</vt:lpstr>
      <vt:lpstr>Facet</vt:lpstr>
      <vt:lpstr>HTMl</vt:lpstr>
      <vt:lpstr>Attributes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dc:title>
  <dc:creator>Anil K</dc:creator>
  <cp:lastModifiedBy>Anil K</cp:lastModifiedBy>
  <cp:revision>80</cp:revision>
  <dcterms:created xsi:type="dcterms:W3CDTF">2019-07-09T13:47:39Z</dcterms:created>
  <dcterms:modified xsi:type="dcterms:W3CDTF">2019-08-21T18:06:00Z</dcterms:modified>
</cp:coreProperties>
</file>