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cxnSp>
          <p:nvCxnSpPr>
            <p:cNvPr id="24" name="Google Shape;24;p2"/>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25" name="Google Shape;25;p2"/>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26" name="Google Shape;26;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27" name="Google Shape;27;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667" cy="3810000"/>
            </a:xfrm>
            <a:prstGeom prst="triangle">
              <a:avLst>
                <a:gd fmla="val 100000" name="adj"/>
              </a:avLst>
            </a:prstGeom>
            <a:solidFill>
              <a:schemeClr val="accent1">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B43512">
                <a:alpha val="49803"/>
              </a:srgbClr>
            </a:solidFill>
            <a:ln>
              <a:noFill/>
            </a:ln>
          </p:spPr>
        </p:sp>
        <p:sp>
          <p:nvSpPr>
            <p:cNvPr id="30" name="Google Shape;30;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43512">
                <a:alpha val="69803"/>
              </a:srgbClr>
            </a:solidFill>
            <a:ln>
              <a:noFill/>
            </a:ln>
          </p:spPr>
        </p:sp>
        <p:sp>
          <p:nvSpPr>
            <p:cNvPr id="31" name="Google Shape;31;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78230C">
                <a:alpha val="80000"/>
              </a:srgbClr>
            </a:solidFill>
            <a:ln>
              <a:noFill/>
            </a:ln>
          </p:spPr>
        </p:sp>
        <p:sp>
          <p:nvSpPr>
            <p:cNvPr id="32" name="Google Shape;32;p2"/>
            <p:cNvSpPr/>
            <p:nvPr/>
          </p:nvSpPr>
          <p:spPr>
            <a:xfrm>
              <a:off x="10371666" y="3589867"/>
              <a:ext cx="1817159" cy="3268133"/>
            </a:xfrm>
            <a:prstGeom prst="triangle">
              <a:avLst>
                <a:gd fmla="val 100000" name="adj"/>
              </a:avLst>
            </a:prstGeom>
            <a:solidFill>
              <a:srgbClr val="78230C">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rot="10800000">
              <a:off x="0" y="0"/>
              <a:ext cx="842596" cy="5666154"/>
            </a:xfrm>
            <a:prstGeom prst="triangle">
              <a:avLst>
                <a:gd fmla="val 100000" name="adj"/>
              </a:avLst>
            </a:prstGeom>
            <a:solidFill>
              <a:srgbClr val="B43512">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rgbClr val="B43512"/>
              </a:buClr>
              <a:buSzPts val="5400"/>
              <a:buFont typeface="Trebuchet MS"/>
              <a:buNone/>
              <a:defRPr sz="5400">
                <a:solidFill>
                  <a:srgbClr val="B4351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B43512"/>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B43512"/>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104" name="Google Shape;104;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B43512"/>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B43512"/>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B43512"/>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B4351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B4351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6" name="Shape 156"/>
        <p:cNvGrpSpPr/>
        <p:nvPr/>
      </p:nvGrpSpPr>
      <p:grpSpPr>
        <a:xfrm>
          <a:off x="0" y="0"/>
          <a:ext cx="0" cy="0"/>
          <a:chOff x="0" y="0"/>
          <a:chExt cx="0" cy="0"/>
        </a:xfrm>
      </p:grpSpPr>
      <p:sp>
        <p:nvSpPr>
          <p:cNvPr id="157" name="Google Shape;157;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B4351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1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59" name="Google Shape;159;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B4351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B43512"/>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48" name="Google Shape;48;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B4351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 name="Google Shape;54;p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B43512"/>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1" name="Google Shape;61;p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3" name="Google Shape;63;p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B4351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B43512"/>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B43512"/>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Autofit/>
          </a:bodyPr>
          <a:lstStyle>
            <a:lvl1pPr lvl="0" marR="0" rtl="0" algn="ctr">
              <a:spcBef>
                <a:spcPts val="1000"/>
              </a:spcBef>
              <a:spcAft>
                <a:spcPts val="0"/>
              </a:spcAft>
              <a:buClr>
                <a:srgbClr val="B43512"/>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rgbClr val="B43512"/>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rgbClr val="B43512"/>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rgbClr val="B43512"/>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rgbClr val="B43512"/>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rgbClr val="B43512"/>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rgbClr val="B43512"/>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rgbClr val="B43512"/>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rgbClr val="B43512"/>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86" name="Google Shape;86;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3.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8" name="Google Shape;8;p1"/>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0" name="Google Shape;10;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fmla="val 100000" name="adj"/>
              </a:avLst>
            </a:prstGeom>
            <a:solidFill>
              <a:schemeClr val="accent1">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B43512">
                <a:alpha val="49803"/>
              </a:srgbClr>
            </a:solidFill>
            <a:ln>
              <a:noFill/>
            </a:ln>
          </p:spPr>
        </p:sp>
        <p:sp>
          <p:nvSpPr>
            <p:cNvPr id="13" name="Google Shape;13;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43512">
                <a:alpha val="69803"/>
              </a:srgbClr>
            </a:solidFill>
            <a:ln>
              <a:noFill/>
            </a:ln>
          </p:spPr>
        </p:sp>
        <p:sp>
          <p:nvSpPr>
            <p:cNvPr id="14" name="Google Shape;14;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78230C">
                <a:alpha val="80000"/>
              </a:srgbClr>
            </a:solidFill>
            <a:ln>
              <a:noFill/>
            </a:ln>
          </p:spPr>
        </p:sp>
        <p:sp>
          <p:nvSpPr>
            <p:cNvPr id="15" name="Google Shape;15;p1"/>
            <p:cNvSpPr/>
            <p:nvPr/>
          </p:nvSpPr>
          <p:spPr>
            <a:xfrm>
              <a:off x="10371666" y="3589867"/>
              <a:ext cx="1817159" cy="3268133"/>
            </a:xfrm>
            <a:prstGeom prst="triangle">
              <a:avLst>
                <a:gd fmla="val 100000" name="adj"/>
              </a:avLst>
            </a:prstGeom>
            <a:solidFill>
              <a:srgbClr val="78230C">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0" y="4013200"/>
              <a:ext cx="448733" cy="2844800"/>
            </a:xfrm>
            <a:prstGeom prst="triangle">
              <a:avLst>
                <a:gd fmla="val 0" name="adj"/>
              </a:avLst>
            </a:prstGeom>
            <a:solidFill>
              <a:srgbClr val="B43512">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B43512"/>
              </a:buClr>
              <a:buSzPts val="3600"/>
              <a:buFont typeface="Trebuchet MS"/>
              <a:buNone/>
              <a:defRPr b="0" i="0" sz="3600" u="none" cap="none" strike="noStrike">
                <a:solidFill>
                  <a:srgbClr val="B43512"/>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lvl1pPr indent="-320040" lvl="0" marL="457200" marR="0" rtl="0" algn="l">
              <a:spcBef>
                <a:spcPts val="1000"/>
              </a:spcBef>
              <a:spcAft>
                <a:spcPts val="0"/>
              </a:spcAft>
              <a:buClr>
                <a:srgbClr val="B43512"/>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rgbClr val="B43512"/>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rgbClr val="B43512"/>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rgbClr val="B43512"/>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rgbClr val="B43512"/>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rgbClr val="B43512"/>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rgbClr val="B43512"/>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rgbClr val="B43512"/>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rgbClr val="B43512"/>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B43512"/>
                </a:solidFill>
                <a:latin typeface="Trebuchet MS"/>
                <a:ea typeface="Trebuchet MS"/>
                <a:cs typeface="Trebuchet MS"/>
                <a:sym typeface="Trebuchet MS"/>
              </a:defRPr>
            </a:lvl1pPr>
            <a:lvl2pPr indent="0" lvl="1" marL="0" marR="0" rtl="0" algn="r">
              <a:spcBef>
                <a:spcPts val="0"/>
              </a:spcBef>
              <a:buNone/>
              <a:defRPr b="0" i="0" sz="900" u="none" cap="none" strike="noStrike">
                <a:solidFill>
                  <a:srgbClr val="B43512"/>
                </a:solidFill>
                <a:latin typeface="Trebuchet MS"/>
                <a:ea typeface="Trebuchet MS"/>
                <a:cs typeface="Trebuchet MS"/>
                <a:sym typeface="Trebuchet MS"/>
              </a:defRPr>
            </a:lvl2pPr>
            <a:lvl3pPr indent="0" lvl="2" marL="0" marR="0" rtl="0" algn="r">
              <a:spcBef>
                <a:spcPts val="0"/>
              </a:spcBef>
              <a:buNone/>
              <a:defRPr b="0" i="0" sz="900" u="none" cap="none" strike="noStrike">
                <a:solidFill>
                  <a:srgbClr val="B43512"/>
                </a:solidFill>
                <a:latin typeface="Trebuchet MS"/>
                <a:ea typeface="Trebuchet MS"/>
                <a:cs typeface="Trebuchet MS"/>
                <a:sym typeface="Trebuchet MS"/>
              </a:defRPr>
            </a:lvl3pPr>
            <a:lvl4pPr indent="0" lvl="3" marL="0" marR="0" rtl="0" algn="r">
              <a:spcBef>
                <a:spcPts val="0"/>
              </a:spcBef>
              <a:buNone/>
              <a:defRPr b="0" i="0" sz="900" u="none" cap="none" strike="noStrike">
                <a:solidFill>
                  <a:srgbClr val="B43512"/>
                </a:solidFill>
                <a:latin typeface="Trebuchet MS"/>
                <a:ea typeface="Trebuchet MS"/>
                <a:cs typeface="Trebuchet MS"/>
                <a:sym typeface="Trebuchet MS"/>
              </a:defRPr>
            </a:lvl4pPr>
            <a:lvl5pPr indent="0" lvl="4" marL="0" marR="0" rtl="0" algn="r">
              <a:spcBef>
                <a:spcPts val="0"/>
              </a:spcBef>
              <a:buNone/>
              <a:defRPr b="0" i="0" sz="900" u="none" cap="none" strike="noStrike">
                <a:solidFill>
                  <a:srgbClr val="B43512"/>
                </a:solidFill>
                <a:latin typeface="Trebuchet MS"/>
                <a:ea typeface="Trebuchet MS"/>
                <a:cs typeface="Trebuchet MS"/>
                <a:sym typeface="Trebuchet MS"/>
              </a:defRPr>
            </a:lvl5pPr>
            <a:lvl6pPr indent="0" lvl="5" marL="0" marR="0" rtl="0" algn="r">
              <a:spcBef>
                <a:spcPts val="0"/>
              </a:spcBef>
              <a:buNone/>
              <a:defRPr b="0" i="0" sz="900" u="none" cap="none" strike="noStrike">
                <a:solidFill>
                  <a:srgbClr val="B43512"/>
                </a:solidFill>
                <a:latin typeface="Trebuchet MS"/>
                <a:ea typeface="Trebuchet MS"/>
                <a:cs typeface="Trebuchet MS"/>
                <a:sym typeface="Trebuchet MS"/>
              </a:defRPr>
            </a:lvl6pPr>
            <a:lvl7pPr indent="0" lvl="6" marL="0" marR="0" rtl="0" algn="r">
              <a:spcBef>
                <a:spcPts val="0"/>
              </a:spcBef>
              <a:buNone/>
              <a:defRPr b="0" i="0" sz="900" u="none" cap="none" strike="noStrike">
                <a:solidFill>
                  <a:srgbClr val="B43512"/>
                </a:solidFill>
                <a:latin typeface="Trebuchet MS"/>
                <a:ea typeface="Trebuchet MS"/>
                <a:cs typeface="Trebuchet MS"/>
                <a:sym typeface="Trebuchet MS"/>
              </a:defRPr>
            </a:lvl7pPr>
            <a:lvl8pPr indent="0" lvl="7" marL="0" marR="0" rtl="0" algn="r">
              <a:spcBef>
                <a:spcPts val="0"/>
              </a:spcBef>
              <a:buNone/>
              <a:defRPr b="0" i="0" sz="900" u="none" cap="none" strike="noStrike">
                <a:solidFill>
                  <a:srgbClr val="B43512"/>
                </a:solidFill>
                <a:latin typeface="Trebuchet MS"/>
                <a:ea typeface="Trebuchet MS"/>
                <a:cs typeface="Trebuchet MS"/>
                <a:sym typeface="Trebuchet MS"/>
              </a:defRPr>
            </a:lvl8pPr>
            <a:lvl9pPr indent="0" lvl="8" marL="0" marR="0" rtl="0" algn="r">
              <a:spcBef>
                <a:spcPts val="0"/>
              </a:spcBef>
              <a:buNone/>
              <a:defRPr b="0" i="0" sz="900" u="none" cap="none" strike="noStrike">
                <a:solidFill>
                  <a:srgbClr val="B43512"/>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9" name="Shape 139"/>
        <p:cNvGrpSpPr/>
        <p:nvPr/>
      </p:nvGrpSpPr>
      <p:grpSpPr>
        <a:xfrm>
          <a:off x="0" y="0"/>
          <a:ext cx="0" cy="0"/>
          <a:chOff x="0" y="0"/>
          <a:chExt cx="0" cy="0"/>
        </a:xfrm>
      </p:grpSpPr>
      <p:grpSp>
        <p:nvGrpSpPr>
          <p:cNvPr id="140" name="Google Shape;140;p18"/>
          <p:cNvGrpSpPr/>
          <p:nvPr/>
        </p:nvGrpSpPr>
        <p:grpSpPr>
          <a:xfrm>
            <a:off x="0" y="-8467"/>
            <a:ext cx="12192000" cy="6866467"/>
            <a:chOff x="0" y="-8467"/>
            <a:chExt cx="12192000" cy="6866467"/>
          </a:xfrm>
        </p:grpSpPr>
        <p:cxnSp>
          <p:nvCxnSpPr>
            <p:cNvPr id="141" name="Google Shape;141;p18"/>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142" name="Google Shape;142;p18"/>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143" name="Google Shape;143;p18"/>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4" name="Google Shape;144;p18"/>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45" name="Google Shape;145;p18"/>
            <p:cNvSpPr/>
            <p:nvPr/>
          </p:nvSpPr>
          <p:spPr>
            <a:xfrm>
              <a:off x="8932333" y="3048000"/>
              <a:ext cx="3259667" cy="3810000"/>
            </a:xfrm>
            <a:prstGeom prst="triangle">
              <a:avLst>
                <a:gd fmla="val 100000" name="adj"/>
              </a:avLst>
            </a:prstGeom>
            <a:solidFill>
              <a:schemeClr val="accent1">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B43512">
                <a:alpha val="49803"/>
              </a:srgbClr>
            </a:solidFill>
            <a:ln>
              <a:noFill/>
            </a:ln>
          </p:spPr>
        </p:sp>
        <p:sp>
          <p:nvSpPr>
            <p:cNvPr id="147" name="Google Shape;147;p18"/>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43512">
                <a:alpha val="69803"/>
              </a:srgbClr>
            </a:solidFill>
            <a:ln>
              <a:noFill/>
            </a:ln>
          </p:spPr>
        </p:sp>
        <p:sp>
          <p:nvSpPr>
            <p:cNvPr id="148" name="Google Shape;148;p18"/>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78230C">
                <a:alpha val="80000"/>
              </a:srgbClr>
            </a:solidFill>
            <a:ln>
              <a:noFill/>
            </a:ln>
          </p:spPr>
        </p:sp>
        <p:sp>
          <p:nvSpPr>
            <p:cNvPr id="149" name="Google Shape;149;p18"/>
            <p:cNvSpPr/>
            <p:nvPr/>
          </p:nvSpPr>
          <p:spPr>
            <a:xfrm>
              <a:off x="10371666" y="3589867"/>
              <a:ext cx="1817159" cy="3268133"/>
            </a:xfrm>
            <a:prstGeom prst="triangle">
              <a:avLst>
                <a:gd fmla="val 100000" name="adj"/>
              </a:avLst>
            </a:prstGeom>
            <a:solidFill>
              <a:srgbClr val="78230C">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a:off x="0" y="4013200"/>
              <a:ext cx="448733" cy="2844800"/>
            </a:xfrm>
            <a:prstGeom prst="triangle">
              <a:avLst>
                <a:gd fmla="val 0" name="adj"/>
              </a:avLst>
            </a:prstGeom>
            <a:solidFill>
              <a:srgbClr val="B43512">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 name="Google Shape;151;p1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B43512"/>
              </a:buClr>
              <a:buSzPts val="3600"/>
              <a:buFont typeface="Trebuchet MS"/>
              <a:buNone/>
              <a:defRPr b="0" i="0" sz="3600" u="none" cap="none" strike="noStrike">
                <a:solidFill>
                  <a:srgbClr val="B43512"/>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52" name="Google Shape;152;p1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lvl1pPr indent="-320040" lvl="0" marL="457200" marR="0" rtl="0" algn="l">
              <a:spcBef>
                <a:spcPts val="1000"/>
              </a:spcBef>
              <a:spcAft>
                <a:spcPts val="0"/>
              </a:spcAft>
              <a:buClr>
                <a:srgbClr val="B43512"/>
              </a:buClr>
              <a:buSzPts val="1440"/>
              <a:buFont typeface="Noto Sans Symbols"/>
              <a:buChar char="►"/>
              <a:defRPr b="0" i="0" sz="1800" u="none" cap="none" strike="noStrike">
                <a:solidFill>
                  <a:srgbClr val="FEFEFE"/>
                </a:solidFill>
                <a:latin typeface="Trebuchet MS"/>
                <a:ea typeface="Trebuchet MS"/>
                <a:cs typeface="Trebuchet MS"/>
                <a:sym typeface="Trebuchet MS"/>
              </a:defRPr>
            </a:lvl1pPr>
            <a:lvl2pPr indent="-309880" lvl="1" marL="914400" marR="0" rtl="0" algn="l">
              <a:spcBef>
                <a:spcPts val="1000"/>
              </a:spcBef>
              <a:spcAft>
                <a:spcPts val="0"/>
              </a:spcAft>
              <a:buClr>
                <a:srgbClr val="B43512"/>
              </a:buClr>
              <a:buSzPts val="1280"/>
              <a:buFont typeface="Noto Sans Symbols"/>
              <a:buChar char="►"/>
              <a:defRPr b="0" i="0" sz="1600" u="none" cap="none" strike="noStrike">
                <a:solidFill>
                  <a:srgbClr val="FEFEFE"/>
                </a:solidFill>
                <a:latin typeface="Trebuchet MS"/>
                <a:ea typeface="Trebuchet MS"/>
                <a:cs typeface="Trebuchet MS"/>
                <a:sym typeface="Trebuchet MS"/>
              </a:defRPr>
            </a:lvl2pPr>
            <a:lvl3pPr indent="-299719" lvl="2" marL="1371600" marR="0" rtl="0" algn="l">
              <a:spcBef>
                <a:spcPts val="1000"/>
              </a:spcBef>
              <a:spcAft>
                <a:spcPts val="0"/>
              </a:spcAft>
              <a:buClr>
                <a:srgbClr val="B43512"/>
              </a:buClr>
              <a:buSzPts val="1120"/>
              <a:buFont typeface="Noto Sans Symbols"/>
              <a:buChar char="►"/>
              <a:defRPr b="0" i="0" sz="1400" u="none" cap="none" strike="noStrike">
                <a:solidFill>
                  <a:srgbClr val="FEFEFE"/>
                </a:solidFill>
                <a:latin typeface="Trebuchet MS"/>
                <a:ea typeface="Trebuchet MS"/>
                <a:cs typeface="Trebuchet MS"/>
                <a:sym typeface="Trebuchet MS"/>
              </a:defRPr>
            </a:lvl3pPr>
            <a:lvl4pPr indent="-289560" lvl="3" marL="1828800" marR="0" rtl="0" algn="l">
              <a:spcBef>
                <a:spcPts val="1000"/>
              </a:spcBef>
              <a:spcAft>
                <a:spcPts val="0"/>
              </a:spcAft>
              <a:buClr>
                <a:srgbClr val="B43512"/>
              </a:buClr>
              <a:buSzPts val="960"/>
              <a:buFont typeface="Noto Sans Symbols"/>
              <a:buChar char="►"/>
              <a:defRPr b="0" i="0" sz="1200" u="none" cap="none" strike="noStrike">
                <a:solidFill>
                  <a:srgbClr val="FEFEFE"/>
                </a:solidFill>
                <a:latin typeface="Trebuchet MS"/>
                <a:ea typeface="Trebuchet MS"/>
                <a:cs typeface="Trebuchet MS"/>
                <a:sym typeface="Trebuchet MS"/>
              </a:defRPr>
            </a:lvl4pPr>
            <a:lvl5pPr indent="-289560" lvl="4" marL="2286000" marR="0" rtl="0" algn="l">
              <a:spcBef>
                <a:spcPts val="1000"/>
              </a:spcBef>
              <a:spcAft>
                <a:spcPts val="0"/>
              </a:spcAft>
              <a:buClr>
                <a:srgbClr val="B43512"/>
              </a:buClr>
              <a:buSzPts val="960"/>
              <a:buFont typeface="Noto Sans Symbols"/>
              <a:buChar char="►"/>
              <a:defRPr b="0" i="0" sz="1200" u="none" cap="none" strike="noStrike">
                <a:solidFill>
                  <a:srgbClr val="FEFEFE"/>
                </a:solidFill>
                <a:latin typeface="Trebuchet MS"/>
                <a:ea typeface="Trebuchet MS"/>
                <a:cs typeface="Trebuchet MS"/>
                <a:sym typeface="Trebuchet MS"/>
              </a:defRPr>
            </a:lvl5pPr>
            <a:lvl6pPr indent="-289560" lvl="5" marL="2743200" marR="0" rtl="0" algn="l">
              <a:spcBef>
                <a:spcPts val="1000"/>
              </a:spcBef>
              <a:spcAft>
                <a:spcPts val="0"/>
              </a:spcAft>
              <a:buClr>
                <a:srgbClr val="B43512"/>
              </a:buClr>
              <a:buSzPts val="960"/>
              <a:buFont typeface="Noto Sans Symbols"/>
              <a:buChar char="►"/>
              <a:defRPr b="0" i="0" sz="1200" u="none" cap="none" strike="noStrike">
                <a:solidFill>
                  <a:srgbClr val="FEFEFE"/>
                </a:solidFill>
                <a:latin typeface="Trebuchet MS"/>
                <a:ea typeface="Trebuchet MS"/>
                <a:cs typeface="Trebuchet MS"/>
                <a:sym typeface="Trebuchet MS"/>
              </a:defRPr>
            </a:lvl6pPr>
            <a:lvl7pPr indent="-289560" lvl="6" marL="3200400" marR="0" rtl="0" algn="l">
              <a:spcBef>
                <a:spcPts val="1000"/>
              </a:spcBef>
              <a:spcAft>
                <a:spcPts val="0"/>
              </a:spcAft>
              <a:buClr>
                <a:srgbClr val="B43512"/>
              </a:buClr>
              <a:buSzPts val="960"/>
              <a:buFont typeface="Noto Sans Symbols"/>
              <a:buChar char="►"/>
              <a:defRPr b="0" i="0" sz="1200" u="none" cap="none" strike="noStrike">
                <a:solidFill>
                  <a:srgbClr val="FEFEFE"/>
                </a:solidFill>
                <a:latin typeface="Trebuchet MS"/>
                <a:ea typeface="Trebuchet MS"/>
                <a:cs typeface="Trebuchet MS"/>
                <a:sym typeface="Trebuchet MS"/>
              </a:defRPr>
            </a:lvl7pPr>
            <a:lvl8pPr indent="-289559" lvl="7" marL="3657600" marR="0" rtl="0" algn="l">
              <a:spcBef>
                <a:spcPts val="1000"/>
              </a:spcBef>
              <a:spcAft>
                <a:spcPts val="0"/>
              </a:spcAft>
              <a:buClr>
                <a:srgbClr val="B43512"/>
              </a:buClr>
              <a:buSzPts val="960"/>
              <a:buFont typeface="Noto Sans Symbols"/>
              <a:buChar char="►"/>
              <a:defRPr b="0" i="0" sz="1200" u="none" cap="none" strike="noStrike">
                <a:solidFill>
                  <a:srgbClr val="FEFEFE"/>
                </a:solidFill>
                <a:latin typeface="Trebuchet MS"/>
                <a:ea typeface="Trebuchet MS"/>
                <a:cs typeface="Trebuchet MS"/>
                <a:sym typeface="Trebuchet MS"/>
              </a:defRPr>
            </a:lvl8pPr>
            <a:lvl9pPr indent="-289559" lvl="8" marL="4114800" marR="0" rtl="0" algn="l">
              <a:spcBef>
                <a:spcPts val="1000"/>
              </a:spcBef>
              <a:spcAft>
                <a:spcPts val="0"/>
              </a:spcAft>
              <a:buClr>
                <a:srgbClr val="B43512"/>
              </a:buClr>
              <a:buSzPts val="960"/>
              <a:buFont typeface="Noto Sans Symbols"/>
              <a:buChar char="►"/>
              <a:defRPr b="0" i="0" sz="1200" u="none" cap="none" strike="noStrike">
                <a:solidFill>
                  <a:srgbClr val="FEFEFE"/>
                </a:solidFill>
                <a:latin typeface="Trebuchet MS"/>
                <a:ea typeface="Trebuchet MS"/>
                <a:cs typeface="Trebuchet MS"/>
                <a:sym typeface="Trebuchet MS"/>
              </a:defRPr>
            </a:lvl9pPr>
          </a:lstStyle>
          <a:p/>
        </p:txBody>
      </p:sp>
      <p:sp>
        <p:nvSpPr>
          <p:cNvPr id="153" name="Google Shape;153;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900">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54" name="Google Shape;154;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55" name="Google Shape;155;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900" u="none">
                <a:solidFill>
                  <a:srgbClr val="B43512"/>
                </a:solidFill>
                <a:latin typeface="Trebuchet MS"/>
                <a:ea typeface="Trebuchet MS"/>
                <a:cs typeface="Trebuchet MS"/>
                <a:sym typeface="Trebuchet MS"/>
              </a:defRPr>
            </a:lvl1pPr>
            <a:lvl2pPr indent="0" lvl="1" marL="0" marR="0" rtl="0" algn="r">
              <a:spcBef>
                <a:spcPts val="0"/>
              </a:spcBef>
              <a:buNone/>
              <a:defRPr b="0" sz="900" u="none">
                <a:solidFill>
                  <a:srgbClr val="B43512"/>
                </a:solidFill>
                <a:latin typeface="Trebuchet MS"/>
                <a:ea typeface="Trebuchet MS"/>
                <a:cs typeface="Trebuchet MS"/>
                <a:sym typeface="Trebuchet MS"/>
              </a:defRPr>
            </a:lvl2pPr>
            <a:lvl3pPr indent="0" lvl="2" marL="0" marR="0" rtl="0" algn="r">
              <a:spcBef>
                <a:spcPts val="0"/>
              </a:spcBef>
              <a:buNone/>
              <a:defRPr b="0" sz="900" u="none">
                <a:solidFill>
                  <a:srgbClr val="B43512"/>
                </a:solidFill>
                <a:latin typeface="Trebuchet MS"/>
                <a:ea typeface="Trebuchet MS"/>
                <a:cs typeface="Trebuchet MS"/>
                <a:sym typeface="Trebuchet MS"/>
              </a:defRPr>
            </a:lvl3pPr>
            <a:lvl4pPr indent="0" lvl="3" marL="0" marR="0" rtl="0" algn="r">
              <a:spcBef>
                <a:spcPts val="0"/>
              </a:spcBef>
              <a:buNone/>
              <a:defRPr b="0" sz="900" u="none">
                <a:solidFill>
                  <a:srgbClr val="B43512"/>
                </a:solidFill>
                <a:latin typeface="Trebuchet MS"/>
                <a:ea typeface="Trebuchet MS"/>
                <a:cs typeface="Trebuchet MS"/>
                <a:sym typeface="Trebuchet MS"/>
              </a:defRPr>
            </a:lvl4pPr>
            <a:lvl5pPr indent="0" lvl="4" marL="0" marR="0" rtl="0" algn="r">
              <a:spcBef>
                <a:spcPts val="0"/>
              </a:spcBef>
              <a:buNone/>
              <a:defRPr b="0" sz="900" u="none">
                <a:solidFill>
                  <a:srgbClr val="B43512"/>
                </a:solidFill>
                <a:latin typeface="Trebuchet MS"/>
                <a:ea typeface="Trebuchet MS"/>
                <a:cs typeface="Trebuchet MS"/>
                <a:sym typeface="Trebuchet MS"/>
              </a:defRPr>
            </a:lvl5pPr>
            <a:lvl6pPr indent="0" lvl="5" marL="0" marR="0" rtl="0" algn="r">
              <a:spcBef>
                <a:spcPts val="0"/>
              </a:spcBef>
              <a:buNone/>
              <a:defRPr b="0" sz="900" u="none">
                <a:solidFill>
                  <a:srgbClr val="B43512"/>
                </a:solidFill>
                <a:latin typeface="Trebuchet MS"/>
                <a:ea typeface="Trebuchet MS"/>
                <a:cs typeface="Trebuchet MS"/>
                <a:sym typeface="Trebuchet MS"/>
              </a:defRPr>
            </a:lvl6pPr>
            <a:lvl7pPr indent="0" lvl="6" marL="0" marR="0" rtl="0" algn="r">
              <a:spcBef>
                <a:spcPts val="0"/>
              </a:spcBef>
              <a:buNone/>
              <a:defRPr b="0" sz="900" u="none">
                <a:solidFill>
                  <a:srgbClr val="B43512"/>
                </a:solidFill>
                <a:latin typeface="Trebuchet MS"/>
                <a:ea typeface="Trebuchet MS"/>
                <a:cs typeface="Trebuchet MS"/>
                <a:sym typeface="Trebuchet MS"/>
              </a:defRPr>
            </a:lvl7pPr>
            <a:lvl8pPr indent="0" lvl="7" marL="0" marR="0" rtl="0" algn="r">
              <a:spcBef>
                <a:spcPts val="0"/>
              </a:spcBef>
              <a:buNone/>
              <a:defRPr b="0" sz="900" u="none">
                <a:solidFill>
                  <a:srgbClr val="B43512"/>
                </a:solidFill>
                <a:latin typeface="Trebuchet MS"/>
                <a:ea typeface="Trebuchet MS"/>
                <a:cs typeface="Trebuchet MS"/>
                <a:sym typeface="Trebuchet MS"/>
              </a:defRPr>
            </a:lvl8pPr>
            <a:lvl9pPr indent="0" lvl="8" marL="0" marR="0" rtl="0" algn="r">
              <a:spcBef>
                <a:spcPts val="0"/>
              </a:spcBef>
              <a:buNone/>
              <a:defRPr b="0" sz="900" u="none">
                <a:solidFill>
                  <a:srgbClr val="B43512"/>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0"/>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B43512"/>
              </a:buClr>
              <a:buSzPts val="5400"/>
              <a:buFont typeface="Trebuchet MS"/>
              <a:buNone/>
            </a:pPr>
            <a:r>
              <a:rPr lang="en-US"/>
              <a:t>Cascading Style Sheet</a:t>
            </a:r>
            <a:endParaRPr/>
          </a:p>
        </p:txBody>
      </p:sp>
      <p:sp>
        <p:nvSpPr>
          <p:cNvPr id="167" name="Google Shape;167;p20"/>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440"/>
              <a:buNone/>
            </a:pPr>
            <a:r>
              <a:rPr lang="en-US"/>
              <a:t>By Anil 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3" name="Shape 243"/>
        <p:cNvGrpSpPr/>
        <p:nvPr/>
      </p:nvGrpSpPr>
      <p:grpSpPr>
        <a:xfrm>
          <a:off x="0" y="0"/>
          <a:ext cx="0" cy="0"/>
          <a:chOff x="0" y="0"/>
          <a:chExt cx="0" cy="0"/>
        </a:xfrm>
      </p:grpSpPr>
      <p:sp>
        <p:nvSpPr>
          <p:cNvPr id="244" name="Google Shape;244;p29"/>
          <p:cNvSpPr/>
          <p:nvPr/>
        </p:nvSpPr>
        <p:spPr>
          <a:xfrm>
            <a:off x="3137" y="0"/>
            <a:ext cx="12192000" cy="6858000"/>
          </a:xfrm>
          <a:prstGeom prst="rect">
            <a:avLst/>
          </a:prstGeom>
          <a:solidFill>
            <a:srgbClr val="D8D8D8">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45" name="Google Shape;245;p29"/>
          <p:cNvSpPr/>
          <p:nvPr/>
        </p:nvSpPr>
        <p:spPr>
          <a:xfrm>
            <a:off x="643467" y="643466"/>
            <a:ext cx="3522548" cy="5571067"/>
          </a:xfrm>
          <a:prstGeom prst="rect">
            <a:avLst/>
          </a:prstGeom>
          <a:solidFill>
            <a:srgbClr val="FFFFFF"/>
          </a:solidFill>
          <a:ln>
            <a:noFill/>
          </a:ln>
          <a:effectLst>
            <a:outerShdw blurRad="63500" rotWithShape="0" algn="t" dir="5400000" dist="17780">
              <a:srgbClr val="000000">
                <a:alpha val="4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46" name="Google Shape;246;p29"/>
          <p:cNvSpPr/>
          <p:nvPr/>
        </p:nvSpPr>
        <p:spPr>
          <a:xfrm>
            <a:off x="4326882" y="643466"/>
            <a:ext cx="3522548" cy="5571067"/>
          </a:xfrm>
          <a:prstGeom prst="rect">
            <a:avLst/>
          </a:prstGeom>
          <a:solidFill>
            <a:srgbClr val="FFFFFF"/>
          </a:solidFill>
          <a:ln>
            <a:noFill/>
          </a:ln>
          <a:effectLst>
            <a:outerShdw blurRad="63500" rotWithShape="0" algn="t" dir="5400000" dist="17780">
              <a:srgbClr val="000000">
                <a:alpha val="4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47" name="Google Shape;247;p29"/>
          <p:cNvSpPr/>
          <p:nvPr/>
        </p:nvSpPr>
        <p:spPr>
          <a:xfrm>
            <a:off x="8022847" y="643466"/>
            <a:ext cx="3522548" cy="5571067"/>
          </a:xfrm>
          <a:prstGeom prst="rect">
            <a:avLst/>
          </a:prstGeom>
          <a:solidFill>
            <a:srgbClr val="FFFFFF"/>
          </a:solidFill>
          <a:ln>
            <a:noFill/>
          </a:ln>
          <a:effectLst>
            <a:outerShdw blurRad="63500" rotWithShape="0" algn="t" dir="5400000" dist="17780">
              <a:srgbClr val="000000">
                <a:alpha val="4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248" name="Google Shape;248;p29"/>
          <p:cNvSpPr/>
          <p:nvPr/>
        </p:nvSpPr>
        <p:spPr>
          <a:xfrm>
            <a:off x="755374" y="777702"/>
            <a:ext cx="3268317" cy="424731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rebuchet MS"/>
                <a:ea typeface="Trebuchet MS"/>
                <a:cs typeface="Trebuchet MS"/>
                <a:sym typeface="Trebuchet MS"/>
              </a:rPr>
              <a:t>Named colors - Example </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&lt;html&gt;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&lt;head&gt;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&lt;title&gt;CSS - Background Color - Named Colors&lt;/title&gt;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&lt;style type="text/css"&gt;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#p1{</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background-color: green;</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&lt;/style&gt;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&lt;/head&gt;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&lt;body&gt;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&lt;p id=“p1”&gt;Para 1&lt;/p&gt;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&lt;/body&gt;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&lt;/html&gt;</a:t>
            </a:r>
            <a:endParaRPr/>
          </a:p>
        </p:txBody>
      </p:sp>
      <p:sp>
        <p:nvSpPr>
          <p:cNvPr id="249" name="Google Shape;249;p29"/>
          <p:cNvSpPr/>
          <p:nvPr/>
        </p:nvSpPr>
        <p:spPr>
          <a:xfrm>
            <a:off x="4455240" y="777702"/>
            <a:ext cx="3265831"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rebuchet MS"/>
                <a:ea typeface="Trebuchet MS"/>
                <a:cs typeface="Trebuchet MS"/>
                <a:sym typeface="Trebuchet MS"/>
              </a:rPr>
              <a:t>RGB – Example</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&lt;html&gt;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&lt;head&gt;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&lt;title&gt;CSS - Background Color - RGB&lt;/title&gt;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&lt;style type="text/css"&gt;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#p1{</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background-color: 	rgb(240, 250, 160);</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&lt;/style&gt;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&lt;/head&gt;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&lt;body&gt;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&lt;p id=“p1”&gt;Para 1&lt;/p&gt;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&lt;/body&gt;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&lt;/html&gt;</a:t>
            </a:r>
            <a:endParaRPr/>
          </a:p>
        </p:txBody>
      </p:sp>
      <p:sp>
        <p:nvSpPr>
          <p:cNvPr id="250" name="Google Shape;250;p29"/>
          <p:cNvSpPr/>
          <p:nvPr/>
        </p:nvSpPr>
        <p:spPr>
          <a:xfrm>
            <a:off x="8010297" y="777702"/>
            <a:ext cx="3535097" cy="424731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rebuchet MS"/>
                <a:ea typeface="Trebuchet MS"/>
                <a:cs typeface="Trebuchet MS"/>
                <a:sym typeface="Trebuchet MS"/>
              </a:rPr>
              <a:t>Hexadecimal colors - Example</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&lt;html&gt;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&lt;head&gt;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&lt;title&gt;CSS - Background Color - Hex&lt;/title&gt;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&lt;style type="text/css"&gt;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#p1{</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background-color: #6fdca3;</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&lt;/style&gt;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&lt;/head&gt;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&lt;body&gt;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	&lt;p id=“p1”&gt;Para 1&lt;/p&gt;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&lt;/body&gt;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&lt;/html&gt;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4" name="Shape 254"/>
        <p:cNvGrpSpPr/>
        <p:nvPr/>
      </p:nvGrpSpPr>
      <p:grpSpPr>
        <a:xfrm>
          <a:off x="0" y="0"/>
          <a:ext cx="0" cy="0"/>
          <a:chOff x="0" y="0"/>
          <a:chExt cx="0" cy="0"/>
        </a:xfrm>
      </p:grpSpPr>
      <p:grpSp>
        <p:nvGrpSpPr>
          <p:cNvPr id="255" name="Google Shape;255;p30"/>
          <p:cNvGrpSpPr/>
          <p:nvPr/>
        </p:nvGrpSpPr>
        <p:grpSpPr>
          <a:xfrm>
            <a:off x="0" y="-8467"/>
            <a:ext cx="12192000" cy="6866467"/>
            <a:chOff x="0" y="-8467"/>
            <a:chExt cx="12192000" cy="6866467"/>
          </a:xfrm>
        </p:grpSpPr>
        <p:cxnSp>
          <p:nvCxnSpPr>
            <p:cNvPr id="256" name="Google Shape;256;p30"/>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257" name="Google Shape;257;p30"/>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258" name="Google Shape;258;p3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259" name="Google Shape;259;p3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60" name="Google Shape;260;p30"/>
            <p:cNvSpPr/>
            <p:nvPr/>
          </p:nvSpPr>
          <p:spPr>
            <a:xfrm>
              <a:off x="8932333" y="3048000"/>
              <a:ext cx="3259667" cy="3810000"/>
            </a:xfrm>
            <a:prstGeom prst="triangle">
              <a:avLst>
                <a:gd fmla="val 100000" name="adj"/>
              </a:avLst>
            </a:prstGeom>
            <a:solidFill>
              <a:schemeClr val="accent1">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B43512">
                <a:alpha val="49803"/>
              </a:srgbClr>
            </a:solidFill>
            <a:ln>
              <a:noFill/>
            </a:ln>
          </p:spPr>
        </p:sp>
        <p:sp>
          <p:nvSpPr>
            <p:cNvPr id="262" name="Google Shape;262;p3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43512">
                <a:alpha val="69803"/>
              </a:srgbClr>
            </a:solidFill>
            <a:ln>
              <a:noFill/>
            </a:ln>
          </p:spPr>
        </p:sp>
        <p:sp>
          <p:nvSpPr>
            <p:cNvPr id="263" name="Google Shape;263;p3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78230C">
                <a:alpha val="80000"/>
              </a:srgbClr>
            </a:solidFill>
            <a:ln>
              <a:noFill/>
            </a:ln>
          </p:spPr>
        </p:sp>
        <p:sp>
          <p:nvSpPr>
            <p:cNvPr id="264" name="Google Shape;264;p30"/>
            <p:cNvSpPr/>
            <p:nvPr/>
          </p:nvSpPr>
          <p:spPr>
            <a:xfrm>
              <a:off x="10371666" y="3589867"/>
              <a:ext cx="1817159" cy="3268133"/>
            </a:xfrm>
            <a:prstGeom prst="triangle">
              <a:avLst>
                <a:gd fmla="val 100000" name="adj"/>
              </a:avLst>
            </a:prstGeom>
            <a:solidFill>
              <a:srgbClr val="78230C">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0"/>
            <p:cNvSpPr/>
            <p:nvPr/>
          </p:nvSpPr>
          <p:spPr>
            <a:xfrm rot="10800000">
              <a:off x="0" y="0"/>
              <a:ext cx="842596" cy="5666154"/>
            </a:xfrm>
            <a:prstGeom prst="triangle">
              <a:avLst>
                <a:gd fmla="val 100000" name="adj"/>
              </a:avLst>
            </a:prstGeom>
            <a:solidFill>
              <a:srgbClr val="B43512">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 name="Google Shape;266;p30"/>
          <p:cNvSpPr txBox="1"/>
          <p:nvPr>
            <p:ph type="title"/>
          </p:nvPr>
        </p:nvSpPr>
        <p:spPr>
          <a:xfrm>
            <a:off x="985969" y="4553712"/>
            <a:ext cx="8288032" cy="1096316"/>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B43512"/>
              </a:buClr>
              <a:buSzPts val="4800"/>
              <a:buFont typeface="Trebuchet MS"/>
              <a:buNone/>
            </a:pPr>
            <a:r>
              <a:rPr b="1" lang="en-US" sz="4800"/>
              <a:t>Font Styles</a:t>
            </a:r>
            <a:endParaRPr sz="4800"/>
          </a:p>
        </p:txBody>
      </p:sp>
      <p:pic>
        <p:nvPicPr>
          <p:cNvPr descr="Font" id="267" name="Google Shape;267;p30"/>
          <p:cNvPicPr preferRelativeResize="0"/>
          <p:nvPr/>
        </p:nvPicPr>
        <p:blipFill rotWithShape="1">
          <a:blip r:embed="rId3">
            <a:alphaModFix/>
          </a:blip>
          <a:srcRect b="0" l="0" r="0" t="0"/>
          <a:stretch/>
        </p:blipFill>
        <p:spPr>
          <a:xfrm>
            <a:off x="3480259" y="934222"/>
            <a:ext cx="3299450" cy="3299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1"/>
          <p:cNvSpPr txBox="1"/>
          <p:nvPr>
            <p:ph type="title"/>
          </p:nvPr>
        </p:nvSpPr>
        <p:spPr>
          <a:xfrm>
            <a:off x="677334" y="24847"/>
            <a:ext cx="8596668" cy="54830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B43512"/>
              </a:buClr>
              <a:buSzPts val="3240"/>
              <a:buFont typeface="Trebuchet MS"/>
              <a:buNone/>
            </a:pPr>
            <a:r>
              <a:rPr b="1" lang="en-US" sz="3240"/>
              <a:t>font-family</a:t>
            </a:r>
            <a:br>
              <a:rPr b="1" lang="en-US" sz="3240"/>
            </a:br>
            <a:endParaRPr b="1" sz="3240"/>
          </a:p>
        </p:txBody>
      </p:sp>
      <p:sp>
        <p:nvSpPr>
          <p:cNvPr id="273" name="Google Shape;273;p31"/>
          <p:cNvSpPr txBox="1"/>
          <p:nvPr>
            <p:ph idx="1" type="body"/>
          </p:nvPr>
        </p:nvSpPr>
        <p:spPr>
          <a:xfrm>
            <a:off x="677334" y="573155"/>
            <a:ext cx="8596668" cy="6259998"/>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116"/>
              <a:buChar char="►"/>
            </a:pPr>
            <a:r>
              <a:rPr lang="en-US" sz="1395"/>
              <a:t>This property specifies name of the font. You refer the font family names from notepad.</a:t>
            </a:r>
            <a:endParaRPr/>
          </a:p>
          <a:p>
            <a:pPr indent="-342900" lvl="0" marL="342900" rtl="0" algn="l">
              <a:lnSpc>
                <a:spcPct val="80000"/>
              </a:lnSpc>
              <a:spcBef>
                <a:spcPts val="1000"/>
              </a:spcBef>
              <a:spcAft>
                <a:spcPts val="0"/>
              </a:spcAft>
              <a:buSzPts val="1116"/>
              <a:buChar char="►"/>
            </a:pPr>
            <a:r>
              <a:rPr lang="en-US" sz="1395"/>
              <a:t>It is recommended to specify multiple font family names; if specified browser tries the subsequent font if the previous font is not found / not supported in the browser. </a:t>
            </a:r>
            <a:endParaRPr/>
          </a:p>
          <a:p>
            <a:pPr indent="-342900" lvl="0" marL="342900" rtl="0" algn="l">
              <a:lnSpc>
                <a:spcPct val="80000"/>
              </a:lnSpc>
              <a:spcBef>
                <a:spcPts val="1000"/>
              </a:spcBef>
              <a:spcAft>
                <a:spcPts val="0"/>
              </a:spcAft>
              <a:buSzPts val="1116"/>
              <a:buChar char="►"/>
            </a:pPr>
            <a:r>
              <a:rPr lang="en-US" sz="1395"/>
              <a:t>Syntax:    font-family: “fontname”; </a:t>
            </a:r>
            <a:endParaRPr/>
          </a:p>
          <a:p>
            <a:pPr indent="-342900" lvl="0" marL="342900" rtl="0" algn="l">
              <a:lnSpc>
                <a:spcPct val="80000"/>
              </a:lnSpc>
              <a:spcBef>
                <a:spcPts val="1000"/>
              </a:spcBef>
              <a:spcAft>
                <a:spcPts val="0"/>
              </a:spcAft>
              <a:buSzPts val="1116"/>
              <a:buChar char="►"/>
            </a:pPr>
            <a:r>
              <a:rPr lang="en-US" sz="1395"/>
              <a:t>Example:   font-family: “Arial”; </a:t>
            </a:r>
            <a:endParaRPr/>
          </a:p>
          <a:p>
            <a:pPr indent="0" lvl="0" marL="0" rtl="0" algn="l">
              <a:lnSpc>
                <a:spcPct val="80000"/>
              </a:lnSpc>
              <a:spcBef>
                <a:spcPts val="1000"/>
              </a:spcBef>
              <a:spcAft>
                <a:spcPts val="0"/>
              </a:spcAft>
              <a:buSzPts val="1116"/>
              <a:buNone/>
            </a:pPr>
            <a:r>
              <a:rPr b="1" lang="en-US" sz="1395"/>
              <a:t>Example of “font-family” property </a:t>
            </a:r>
            <a:endParaRPr/>
          </a:p>
          <a:p>
            <a:pPr indent="0" lvl="1" marL="400050" rtl="0" algn="l">
              <a:lnSpc>
                <a:spcPct val="80000"/>
              </a:lnSpc>
              <a:spcBef>
                <a:spcPts val="1000"/>
              </a:spcBef>
              <a:spcAft>
                <a:spcPts val="0"/>
              </a:spcAft>
              <a:buSzPts val="1116"/>
              <a:buNone/>
            </a:pPr>
            <a:r>
              <a:rPr lang="en-US" sz="1395"/>
              <a:t>&lt;html&gt;</a:t>
            </a:r>
            <a:endParaRPr/>
          </a:p>
          <a:p>
            <a:pPr indent="0" lvl="1" marL="400050" rtl="0" algn="l">
              <a:lnSpc>
                <a:spcPct val="80000"/>
              </a:lnSpc>
              <a:spcBef>
                <a:spcPts val="1000"/>
              </a:spcBef>
              <a:spcAft>
                <a:spcPts val="0"/>
              </a:spcAft>
              <a:buSzPts val="1116"/>
              <a:buNone/>
            </a:pPr>
            <a:r>
              <a:rPr lang="en-US" sz="1395"/>
              <a:t>&lt;head&gt;</a:t>
            </a:r>
            <a:endParaRPr/>
          </a:p>
          <a:p>
            <a:pPr indent="0" lvl="2" marL="800100" rtl="0" algn="l">
              <a:lnSpc>
                <a:spcPct val="80000"/>
              </a:lnSpc>
              <a:spcBef>
                <a:spcPts val="1000"/>
              </a:spcBef>
              <a:spcAft>
                <a:spcPts val="0"/>
              </a:spcAft>
              <a:buSzPts val="1116"/>
              <a:buNone/>
            </a:pPr>
            <a:r>
              <a:rPr lang="en-US" sz="1395"/>
              <a:t>&lt;title&gt;CSS - Font-family&lt;/title&gt;</a:t>
            </a:r>
            <a:endParaRPr/>
          </a:p>
          <a:p>
            <a:pPr indent="0" lvl="2" marL="800100" rtl="0" algn="l">
              <a:lnSpc>
                <a:spcPct val="80000"/>
              </a:lnSpc>
              <a:spcBef>
                <a:spcPts val="1000"/>
              </a:spcBef>
              <a:spcAft>
                <a:spcPts val="0"/>
              </a:spcAft>
              <a:buSzPts val="1116"/>
              <a:buNone/>
            </a:pPr>
            <a:r>
              <a:rPr lang="en-US" sz="1395"/>
              <a:t>&lt;style type="text/css"&gt;</a:t>
            </a:r>
            <a:endParaRPr/>
          </a:p>
          <a:p>
            <a:pPr indent="0" lvl="2" marL="800100" rtl="0" algn="l">
              <a:lnSpc>
                <a:spcPct val="80000"/>
              </a:lnSpc>
              <a:spcBef>
                <a:spcPts val="1000"/>
              </a:spcBef>
              <a:spcAft>
                <a:spcPts val="0"/>
              </a:spcAft>
              <a:buSzPts val="1116"/>
              <a:buNone/>
            </a:pPr>
            <a:r>
              <a:rPr lang="en-US" sz="1395"/>
              <a:t>#p1{font-family: 'Times New Roman';color: red;}</a:t>
            </a:r>
            <a:endParaRPr/>
          </a:p>
          <a:p>
            <a:pPr indent="0" lvl="2" marL="800100" rtl="0" algn="l">
              <a:lnSpc>
                <a:spcPct val="80000"/>
              </a:lnSpc>
              <a:spcBef>
                <a:spcPts val="1000"/>
              </a:spcBef>
              <a:spcAft>
                <a:spcPts val="0"/>
              </a:spcAft>
              <a:buSzPts val="1116"/>
              <a:buNone/>
            </a:pPr>
            <a:r>
              <a:rPr lang="en-US" sz="1395"/>
              <a:t>#p2{font-family: 'Consolas';color: green;}</a:t>
            </a:r>
            <a:endParaRPr/>
          </a:p>
          <a:p>
            <a:pPr indent="0" lvl="2" marL="800100" rtl="0" algn="l">
              <a:lnSpc>
                <a:spcPct val="80000"/>
              </a:lnSpc>
              <a:spcBef>
                <a:spcPts val="1000"/>
              </a:spcBef>
              <a:spcAft>
                <a:spcPts val="0"/>
              </a:spcAft>
              <a:buSzPts val="1116"/>
              <a:buNone/>
            </a:pPr>
            <a:r>
              <a:rPr lang="en-US" sz="1395"/>
              <a:t>#p3{font-family: 'Comic Sans MS';color: blue;}</a:t>
            </a:r>
            <a:endParaRPr/>
          </a:p>
          <a:p>
            <a:pPr indent="0" lvl="2" marL="800100" rtl="0" algn="l">
              <a:lnSpc>
                <a:spcPct val="80000"/>
              </a:lnSpc>
              <a:spcBef>
                <a:spcPts val="1000"/>
              </a:spcBef>
              <a:spcAft>
                <a:spcPts val="0"/>
              </a:spcAft>
              <a:buSzPts val="1116"/>
              <a:buNone/>
            </a:pPr>
            <a:r>
              <a:rPr lang="en-US" sz="1395"/>
              <a:t>&lt;/style&gt;</a:t>
            </a:r>
            <a:endParaRPr/>
          </a:p>
          <a:p>
            <a:pPr indent="0" lvl="1" marL="400050" rtl="0" algn="l">
              <a:lnSpc>
                <a:spcPct val="80000"/>
              </a:lnSpc>
              <a:spcBef>
                <a:spcPts val="1000"/>
              </a:spcBef>
              <a:spcAft>
                <a:spcPts val="0"/>
              </a:spcAft>
              <a:buSzPts val="1116"/>
              <a:buNone/>
            </a:pPr>
            <a:r>
              <a:rPr lang="en-US" sz="1395"/>
              <a:t>&lt;/head&gt;</a:t>
            </a:r>
            <a:endParaRPr/>
          </a:p>
          <a:p>
            <a:pPr indent="0" lvl="1" marL="400050" rtl="0" algn="l">
              <a:lnSpc>
                <a:spcPct val="80000"/>
              </a:lnSpc>
              <a:spcBef>
                <a:spcPts val="1000"/>
              </a:spcBef>
              <a:spcAft>
                <a:spcPts val="0"/>
              </a:spcAft>
              <a:buSzPts val="1116"/>
              <a:buNone/>
            </a:pPr>
            <a:r>
              <a:rPr lang="en-US" sz="1395"/>
              <a:t>&lt;body&gt;</a:t>
            </a:r>
            <a:endParaRPr/>
          </a:p>
          <a:p>
            <a:pPr indent="0" lvl="2" marL="800100" rtl="0" algn="l">
              <a:lnSpc>
                <a:spcPct val="80000"/>
              </a:lnSpc>
              <a:spcBef>
                <a:spcPts val="1000"/>
              </a:spcBef>
              <a:spcAft>
                <a:spcPts val="0"/>
              </a:spcAft>
              <a:buSzPts val="1116"/>
              <a:buNone/>
            </a:pPr>
            <a:r>
              <a:rPr lang="en-US" sz="1395"/>
              <a:t>&lt;p id=“p1”&gt;para 1.&lt;/p&gt;</a:t>
            </a:r>
            <a:endParaRPr/>
          </a:p>
          <a:p>
            <a:pPr indent="0" lvl="2" marL="800100" rtl="0" algn="l">
              <a:lnSpc>
                <a:spcPct val="80000"/>
              </a:lnSpc>
              <a:spcBef>
                <a:spcPts val="1000"/>
              </a:spcBef>
              <a:spcAft>
                <a:spcPts val="0"/>
              </a:spcAft>
              <a:buSzPts val="1116"/>
              <a:buNone/>
            </a:pPr>
            <a:r>
              <a:rPr lang="en-US" sz="1395"/>
              <a:t>&lt;p id=“p2”&gt;para 2&lt;/p&gt;</a:t>
            </a:r>
            <a:endParaRPr/>
          </a:p>
          <a:p>
            <a:pPr indent="0" lvl="2" marL="800100" rtl="0" algn="l">
              <a:lnSpc>
                <a:spcPct val="80000"/>
              </a:lnSpc>
              <a:spcBef>
                <a:spcPts val="1000"/>
              </a:spcBef>
              <a:spcAft>
                <a:spcPts val="0"/>
              </a:spcAft>
              <a:buSzPts val="1116"/>
              <a:buNone/>
            </a:pPr>
            <a:r>
              <a:rPr lang="en-US" sz="1395"/>
              <a:t>&lt;p id=“p3”&gt;para 3&lt;/p&gt;</a:t>
            </a:r>
            <a:endParaRPr/>
          </a:p>
          <a:p>
            <a:pPr indent="0" lvl="1" marL="400050" rtl="0" algn="l">
              <a:lnSpc>
                <a:spcPct val="80000"/>
              </a:lnSpc>
              <a:spcBef>
                <a:spcPts val="1000"/>
              </a:spcBef>
              <a:spcAft>
                <a:spcPts val="0"/>
              </a:spcAft>
              <a:buSzPts val="1116"/>
              <a:buNone/>
            </a:pPr>
            <a:r>
              <a:rPr lang="en-US" sz="1395"/>
              <a:t>&lt;/body&gt;</a:t>
            </a:r>
            <a:endParaRPr/>
          </a:p>
          <a:p>
            <a:pPr indent="0" lvl="1" marL="400050" rtl="0" algn="l">
              <a:lnSpc>
                <a:spcPct val="80000"/>
              </a:lnSpc>
              <a:spcBef>
                <a:spcPts val="1000"/>
              </a:spcBef>
              <a:spcAft>
                <a:spcPts val="0"/>
              </a:spcAft>
              <a:buSzPts val="1116"/>
              <a:buNone/>
            </a:pPr>
            <a:r>
              <a:rPr lang="en-US" sz="1395"/>
              <a:t>&lt;/html&gt;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2"/>
          <p:cNvSpPr txBox="1"/>
          <p:nvPr>
            <p:ph type="title"/>
          </p:nvPr>
        </p:nvSpPr>
        <p:spPr>
          <a:xfrm>
            <a:off x="677334" y="0"/>
            <a:ext cx="8596668" cy="48867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B43512"/>
              </a:buClr>
              <a:buSzPts val="3240"/>
              <a:buFont typeface="Trebuchet MS"/>
              <a:buNone/>
            </a:pPr>
            <a:r>
              <a:rPr b="1" lang="en-US" sz="3240"/>
              <a:t>font-size</a:t>
            </a:r>
            <a:endParaRPr/>
          </a:p>
        </p:txBody>
      </p:sp>
      <p:sp>
        <p:nvSpPr>
          <p:cNvPr id="279" name="Google Shape;279;p32"/>
          <p:cNvSpPr txBox="1"/>
          <p:nvPr>
            <p:ph idx="1" type="body"/>
          </p:nvPr>
        </p:nvSpPr>
        <p:spPr>
          <a:xfrm>
            <a:off x="677334" y="488674"/>
            <a:ext cx="8596668" cy="6369326"/>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224"/>
              <a:buChar char="►"/>
            </a:pPr>
            <a:r>
              <a:rPr lang="en-US" sz="1530"/>
              <a:t>This property specifies size of the font.</a:t>
            </a:r>
            <a:endParaRPr/>
          </a:p>
          <a:p>
            <a:pPr indent="-342900" lvl="0" marL="342900" rtl="0" algn="l">
              <a:lnSpc>
                <a:spcPct val="80000"/>
              </a:lnSpc>
              <a:spcBef>
                <a:spcPts val="1000"/>
              </a:spcBef>
              <a:spcAft>
                <a:spcPts val="0"/>
              </a:spcAft>
              <a:buSzPts val="1224"/>
              <a:buChar char="►"/>
            </a:pPr>
            <a:r>
              <a:rPr lang="en-US" sz="1530"/>
              <a:t>You can specify the font size in the form of pixels / percentage / "EM" size. </a:t>
            </a:r>
            <a:endParaRPr/>
          </a:p>
          <a:p>
            <a:pPr indent="-342900" lvl="0" marL="342900" rtl="0" algn="l">
              <a:lnSpc>
                <a:spcPct val="80000"/>
              </a:lnSpc>
              <a:spcBef>
                <a:spcPts val="1000"/>
              </a:spcBef>
              <a:spcAft>
                <a:spcPts val="0"/>
              </a:spcAft>
              <a:buSzPts val="1224"/>
              <a:buChar char="►"/>
            </a:pPr>
            <a:r>
              <a:rPr lang="en-US" sz="1530"/>
              <a:t>Syntax:    font-size: pixels; </a:t>
            </a:r>
            <a:endParaRPr/>
          </a:p>
          <a:p>
            <a:pPr indent="-342900" lvl="0" marL="342900" rtl="0" algn="l">
              <a:lnSpc>
                <a:spcPct val="80000"/>
              </a:lnSpc>
              <a:spcBef>
                <a:spcPts val="1000"/>
              </a:spcBef>
              <a:spcAft>
                <a:spcPts val="0"/>
              </a:spcAft>
              <a:buSzPts val="1224"/>
              <a:buChar char="►"/>
            </a:pPr>
            <a:r>
              <a:rPr lang="en-US" sz="1530"/>
              <a:t>Example:   font-size: 30px;</a:t>
            </a:r>
            <a:endParaRPr/>
          </a:p>
          <a:p>
            <a:pPr indent="0" lvl="0" marL="0" rtl="0" algn="l">
              <a:lnSpc>
                <a:spcPct val="80000"/>
              </a:lnSpc>
              <a:spcBef>
                <a:spcPts val="1000"/>
              </a:spcBef>
              <a:spcAft>
                <a:spcPts val="0"/>
              </a:spcAft>
              <a:buSzPts val="1224"/>
              <a:buNone/>
            </a:pPr>
            <a:r>
              <a:rPr b="1" lang="en-US" sz="1530"/>
              <a:t>Example of “font-size" property </a:t>
            </a:r>
            <a:endParaRPr/>
          </a:p>
          <a:p>
            <a:pPr indent="0" lvl="1" marL="400050" rtl="0" algn="l">
              <a:lnSpc>
                <a:spcPct val="80000"/>
              </a:lnSpc>
              <a:spcBef>
                <a:spcPts val="1000"/>
              </a:spcBef>
              <a:spcAft>
                <a:spcPts val="0"/>
              </a:spcAft>
              <a:buSzPts val="1224"/>
              <a:buNone/>
            </a:pPr>
            <a:r>
              <a:rPr lang="en-US" sz="1530"/>
              <a:t>&lt;html&gt;</a:t>
            </a:r>
            <a:endParaRPr/>
          </a:p>
          <a:p>
            <a:pPr indent="0" lvl="1" marL="400050" rtl="0" algn="l">
              <a:lnSpc>
                <a:spcPct val="80000"/>
              </a:lnSpc>
              <a:spcBef>
                <a:spcPts val="1000"/>
              </a:spcBef>
              <a:spcAft>
                <a:spcPts val="0"/>
              </a:spcAft>
              <a:buSzPts val="1224"/>
              <a:buNone/>
            </a:pPr>
            <a:r>
              <a:rPr lang="en-US" sz="1530"/>
              <a:t>&lt;head&gt;</a:t>
            </a:r>
            <a:endParaRPr/>
          </a:p>
          <a:p>
            <a:pPr indent="0" lvl="2" marL="800100" rtl="0" algn="l">
              <a:lnSpc>
                <a:spcPct val="80000"/>
              </a:lnSpc>
              <a:spcBef>
                <a:spcPts val="1000"/>
              </a:spcBef>
              <a:spcAft>
                <a:spcPts val="0"/>
              </a:spcAft>
              <a:buSzPts val="1224"/>
              <a:buNone/>
            </a:pPr>
            <a:r>
              <a:rPr lang="en-US" sz="1530"/>
              <a:t>&lt;title&gt;CSS - Font-size&lt;/title&gt;</a:t>
            </a:r>
            <a:endParaRPr/>
          </a:p>
          <a:p>
            <a:pPr indent="0" lvl="2" marL="800100" rtl="0" algn="l">
              <a:lnSpc>
                <a:spcPct val="80000"/>
              </a:lnSpc>
              <a:spcBef>
                <a:spcPts val="1000"/>
              </a:spcBef>
              <a:spcAft>
                <a:spcPts val="0"/>
              </a:spcAft>
              <a:buSzPts val="1224"/>
              <a:buNone/>
            </a:pPr>
            <a:r>
              <a:rPr lang="en-US" sz="1530"/>
              <a:t>&lt;style type="text/css"&gt;</a:t>
            </a:r>
            <a:endParaRPr/>
          </a:p>
          <a:p>
            <a:pPr indent="0" lvl="2" marL="800100" rtl="0" algn="l">
              <a:lnSpc>
                <a:spcPct val="80000"/>
              </a:lnSpc>
              <a:spcBef>
                <a:spcPts val="1000"/>
              </a:spcBef>
              <a:spcAft>
                <a:spcPts val="0"/>
              </a:spcAft>
              <a:buSzPts val="1224"/>
              <a:buNone/>
            </a:pPr>
            <a:r>
              <a:rPr lang="en-US" sz="1530"/>
              <a:t>#p1{font-size:16px;color: red;}</a:t>
            </a:r>
            <a:endParaRPr/>
          </a:p>
          <a:p>
            <a:pPr indent="0" lvl="2" marL="800100" rtl="0" algn="l">
              <a:lnSpc>
                <a:spcPct val="80000"/>
              </a:lnSpc>
              <a:spcBef>
                <a:spcPts val="1000"/>
              </a:spcBef>
              <a:spcAft>
                <a:spcPts val="0"/>
              </a:spcAft>
              <a:buSzPts val="1224"/>
              <a:buNone/>
            </a:pPr>
            <a:r>
              <a:rPr lang="en-US" sz="1530"/>
              <a:t>#p2{font-size: 30px;color: green;}</a:t>
            </a:r>
            <a:endParaRPr/>
          </a:p>
          <a:p>
            <a:pPr indent="0" lvl="2" marL="800100" rtl="0" algn="l">
              <a:lnSpc>
                <a:spcPct val="80000"/>
              </a:lnSpc>
              <a:spcBef>
                <a:spcPts val="1000"/>
              </a:spcBef>
              <a:spcAft>
                <a:spcPts val="0"/>
              </a:spcAft>
              <a:buSzPts val="1224"/>
              <a:buNone/>
            </a:pPr>
            <a:r>
              <a:rPr lang="en-US" sz="1530"/>
              <a:t>#p3{font-size: 50px;color: blue;}</a:t>
            </a:r>
            <a:endParaRPr/>
          </a:p>
          <a:p>
            <a:pPr indent="0" lvl="2" marL="800100" rtl="0" algn="l">
              <a:lnSpc>
                <a:spcPct val="80000"/>
              </a:lnSpc>
              <a:spcBef>
                <a:spcPts val="1000"/>
              </a:spcBef>
              <a:spcAft>
                <a:spcPts val="0"/>
              </a:spcAft>
              <a:buSzPts val="1224"/>
              <a:buNone/>
            </a:pPr>
            <a:r>
              <a:rPr lang="en-US" sz="1530"/>
              <a:t>&lt;/style&gt;</a:t>
            </a:r>
            <a:endParaRPr/>
          </a:p>
          <a:p>
            <a:pPr indent="0" lvl="1" marL="400050" rtl="0" algn="l">
              <a:lnSpc>
                <a:spcPct val="80000"/>
              </a:lnSpc>
              <a:spcBef>
                <a:spcPts val="1000"/>
              </a:spcBef>
              <a:spcAft>
                <a:spcPts val="0"/>
              </a:spcAft>
              <a:buSzPts val="1224"/>
              <a:buNone/>
            </a:pPr>
            <a:r>
              <a:rPr lang="en-US" sz="1530"/>
              <a:t>&lt;/head&gt;</a:t>
            </a:r>
            <a:endParaRPr/>
          </a:p>
          <a:p>
            <a:pPr indent="0" lvl="1" marL="400050" rtl="0" algn="l">
              <a:lnSpc>
                <a:spcPct val="80000"/>
              </a:lnSpc>
              <a:spcBef>
                <a:spcPts val="1000"/>
              </a:spcBef>
              <a:spcAft>
                <a:spcPts val="0"/>
              </a:spcAft>
              <a:buSzPts val="1224"/>
              <a:buNone/>
            </a:pPr>
            <a:r>
              <a:rPr lang="en-US" sz="1530"/>
              <a:t>&lt;body&gt;</a:t>
            </a:r>
            <a:endParaRPr/>
          </a:p>
          <a:p>
            <a:pPr indent="0" lvl="2" marL="800100" rtl="0" algn="l">
              <a:lnSpc>
                <a:spcPct val="80000"/>
              </a:lnSpc>
              <a:spcBef>
                <a:spcPts val="1000"/>
              </a:spcBef>
              <a:spcAft>
                <a:spcPts val="0"/>
              </a:spcAft>
              <a:buSzPts val="1224"/>
              <a:buNone/>
            </a:pPr>
            <a:r>
              <a:rPr lang="en-US" sz="1530"/>
              <a:t>&lt;p id=“p1”&gt;para 1&lt;/p&gt;</a:t>
            </a:r>
            <a:endParaRPr/>
          </a:p>
          <a:p>
            <a:pPr indent="0" lvl="2" marL="800100" rtl="0" algn="l">
              <a:lnSpc>
                <a:spcPct val="80000"/>
              </a:lnSpc>
              <a:spcBef>
                <a:spcPts val="1000"/>
              </a:spcBef>
              <a:spcAft>
                <a:spcPts val="0"/>
              </a:spcAft>
              <a:buSzPts val="1224"/>
              <a:buNone/>
            </a:pPr>
            <a:r>
              <a:rPr lang="en-US" sz="1530"/>
              <a:t>&lt;p id=“p2”&gt;para 2&lt;/p&gt;</a:t>
            </a:r>
            <a:endParaRPr/>
          </a:p>
          <a:p>
            <a:pPr indent="0" lvl="2" marL="800100" rtl="0" algn="l">
              <a:lnSpc>
                <a:spcPct val="80000"/>
              </a:lnSpc>
              <a:spcBef>
                <a:spcPts val="1000"/>
              </a:spcBef>
              <a:spcAft>
                <a:spcPts val="0"/>
              </a:spcAft>
              <a:buSzPts val="1224"/>
              <a:buNone/>
            </a:pPr>
            <a:r>
              <a:rPr lang="en-US" sz="1530"/>
              <a:t>&lt;p id=“p3”&gt;para 3&lt;/p&gt;</a:t>
            </a:r>
            <a:endParaRPr/>
          </a:p>
          <a:p>
            <a:pPr indent="0" lvl="1" marL="400050" rtl="0" algn="l">
              <a:lnSpc>
                <a:spcPct val="80000"/>
              </a:lnSpc>
              <a:spcBef>
                <a:spcPts val="1000"/>
              </a:spcBef>
              <a:spcAft>
                <a:spcPts val="0"/>
              </a:spcAft>
              <a:buSzPts val="1224"/>
              <a:buNone/>
            </a:pPr>
            <a:r>
              <a:rPr lang="en-US" sz="1530"/>
              <a:t>&lt;/body&gt;</a:t>
            </a:r>
            <a:endParaRPr/>
          </a:p>
          <a:p>
            <a:pPr indent="0" lvl="1" marL="400050" rtl="0" algn="l">
              <a:lnSpc>
                <a:spcPct val="80000"/>
              </a:lnSpc>
              <a:spcBef>
                <a:spcPts val="1000"/>
              </a:spcBef>
              <a:spcAft>
                <a:spcPts val="0"/>
              </a:spcAft>
              <a:buSzPts val="1224"/>
              <a:buNone/>
            </a:pPr>
            <a:r>
              <a:rPr lang="en-US" sz="1530"/>
              <a:t>&lt;/html&gt;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3"/>
          <p:cNvSpPr txBox="1"/>
          <p:nvPr>
            <p:ph type="title"/>
          </p:nvPr>
        </p:nvSpPr>
        <p:spPr>
          <a:xfrm>
            <a:off x="677334" y="0"/>
            <a:ext cx="8596668" cy="6129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B43512"/>
              </a:buClr>
              <a:buSzPts val="3240"/>
              <a:buFont typeface="Trebuchet MS"/>
              <a:buNone/>
            </a:pPr>
            <a:r>
              <a:rPr b="1" lang="en-US" sz="3240"/>
              <a:t>font-weight</a:t>
            </a:r>
            <a:endParaRPr/>
          </a:p>
        </p:txBody>
      </p:sp>
      <p:sp>
        <p:nvSpPr>
          <p:cNvPr id="285" name="Google Shape;285;p33"/>
          <p:cNvSpPr txBox="1"/>
          <p:nvPr>
            <p:ph idx="1" type="body"/>
          </p:nvPr>
        </p:nvSpPr>
        <p:spPr>
          <a:xfrm>
            <a:off x="677334" y="612913"/>
            <a:ext cx="8596668" cy="6245087"/>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224"/>
              <a:buChar char="►"/>
            </a:pPr>
            <a:r>
              <a:rPr lang="en-US" sz="1530"/>
              <a:t>This property applies bold.</a:t>
            </a:r>
            <a:endParaRPr/>
          </a:p>
          <a:p>
            <a:pPr indent="-342900" lvl="0" marL="342900" rtl="0" algn="l">
              <a:lnSpc>
                <a:spcPct val="80000"/>
              </a:lnSpc>
              <a:spcBef>
                <a:spcPts val="1000"/>
              </a:spcBef>
              <a:spcAft>
                <a:spcPts val="0"/>
              </a:spcAft>
              <a:buSzPts val="1224"/>
              <a:buChar char="►"/>
            </a:pPr>
            <a:r>
              <a:rPr lang="en-US" sz="1530"/>
              <a:t>The default value is "normal". </a:t>
            </a:r>
            <a:endParaRPr/>
          </a:p>
          <a:p>
            <a:pPr indent="-342900" lvl="0" marL="342900" rtl="0" algn="l">
              <a:lnSpc>
                <a:spcPct val="80000"/>
              </a:lnSpc>
              <a:spcBef>
                <a:spcPts val="1000"/>
              </a:spcBef>
              <a:spcAft>
                <a:spcPts val="0"/>
              </a:spcAft>
              <a:buSzPts val="1224"/>
              <a:buChar char="►"/>
            </a:pPr>
            <a:r>
              <a:rPr lang="en-US" sz="1530"/>
              <a:t>If the value is "normal", the text appears normally. </a:t>
            </a:r>
            <a:endParaRPr/>
          </a:p>
          <a:p>
            <a:pPr indent="-342900" lvl="0" marL="342900" rtl="0" algn="l">
              <a:lnSpc>
                <a:spcPct val="80000"/>
              </a:lnSpc>
              <a:spcBef>
                <a:spcPts val="1000"/>
              </a:spcBef>
              <a:spcAft>
                <a:spcPts val="0"/>
              </a:spcAft>
              <a:buSzPts val="1224"/>
              <a:buChar char="►"/>
            </a:pPr>
            <a:r>
              <a:rPr lang="en-US" sz="1530"/>
              <a:t>If the value is "bold", the text appears thick (bold). </a:t>
            </a:r>
            <a:endParaRPr/>
          </a:p>
          <a:p>
            <a:pPr indent="-342900" lvl="0" marL="342900" rtl="0" algn="l">
              <a:lnSpc>
                <a:spcPct val="80000"/>
              </a:lnSpc>
              <a:spcBef>
                <a:spcPts val="1000"/>
              </a:spcBef>
              <a:spcAft>
                <a:spcPts val="0"/>
              </a:spcAft>
              <a:buSzPts val="1224"/>
              <a:buChar char="►"/>
            </a:pPr>
            <a:r>
              <a:rPr lang="en-US" sz="1530"/>
              <a:t>Syntax:    font-weight: normal | bold; </a:t>
            </a:r>
            <a:endParaRPr/>
          </a:p>
          <a:p>
            <a:pPr indent="-342900" lvl="0" marL="342900" rtl="0" algn="l">
              <a:lnSpc>
                <a:spcPct val="80000"/>
              </a:lnSpc>
              <a:spcBef>
                <a:spcPts val="1000"/>
              </a:spcBef>
              <a:spcAft>
                <a:spcPts val="0"/>
              </a:spcAft>
              <a:buSzPts val="1224"/>
              <a:buChar char="►"/>
            </a:pPr>
            <a:r>
              <a:rPr lang="en-US" sz="1530"/>
              <a:t>Example:   font-weight: bold;</a:t>
            </a:r>
            <a:endParaRPr/>
          </a:p>
          <a:p>
            <a:pPr indent="0" lvl="0" marL="0" rtl="0" algn="l">
              <a:lnSpc>
                <a:spcPct val="80000"/>
              </a:lnSpc>
              <a:spcBef>
                <a:spcPts val="1000"/>
              </a:spcBef>
              <a:spcAft>
                <a:spcPts val="0"/>
              </a:spcAft>
              <a:buSzPts val="1224"/>
              <a:buNone/>
            </a:pPr>
            <a:r>
              <a:rPr b="1" lang="en-US" sz="1530"/>
              <a:t>Example of “font-weight” property</a:t>
            </a:r>
            <a:endParaRPr/>
          </a:p>
          <a:p>
            <a:pPr indent="0" lvl="1" marL="400050" rtl="0" algn="l">
              <a:lnSpc>
                <a:spcPct val="80000"/>
              </a:lnSpc>
              <a:spcBef>
                <a:spcPts val="1000"/>
              </a:spcBef>
              <a:spcAft>
                <a:spcPts val="0"/>
              </a:spcAft>
              <a:buSzPts val="1224"/>
              <a:buNone/>
            </a:pPr>
            <a:r>
              <a:rPr lang="en-US" sz="1530"/>
              <a:t>&lt;html&gt;</a:t>
            </a:r>
            <a:endParaRPr/>
          </a:p>
          <a:p>
            <a:pPr indent="0" lvl="1" marL="400050" rtl="0" algn="l">
              <a:lnSpc>
                <a:spcPct val="80000"/>
              </a:lnSpc>
              <a:spcBef>
                <a:spcPts val="1000"/>
              </a:spcBef>
              <a:spcAft>
                <a:spcPts val="0"/>
              </a:spcAft>
              <a:buSzPts val="1224"/>
              <a:buNone/>
            </a:pPr>
            <a:r>
              <a:rPr lang="en-US" sz="1530"/>
              <a:t>&lt;head&gt;</a:t>
            </a:r>
            <a:endParaRPr/>
          </a:p>
          <a:p>
            <a:pPr indent="0" lvl="2" marL="800100" rtl="0" algn="l">
              <a:lnSpc>
                <a:spcPct val="80000"/>
              </a:lnSpc>
              <a:spcBef>
                <a:spcPts val="1000"/>
              </a:spcBef>
              <a:spcAft>
                <a:spcPts val="0"/>
              </a:spcAft>
              <a:buSzPts val="1224"/>
              <a:buNone/>
            </a:pPr>
            <a:r>
              <a:rPr lang="en-US" sz="1530"/>
              <a:t>&lt;title&gt;CSS - Font-weight&lt;/title&gt;</a:t>
            </a:r>
            <a:endParaRPr/>
          </a:p>
          <a:p>
            <a:pPr indent="0" lvl="2" marL="800100" rtl="0" algn="l">
              <a:lnSpc>
                <a:spcPct val="80000"/>
              </a:lnSpc>
              <a:spcBef>
                <a:spcPts val="1000"/>
              </a:spcBef>
              <a:spcAft>
                <a:spcPts val="0"/>
              </a:spcAft>
              <a:buSzPts val="1224"/>
              <a:buNone/>
            </a:pPr>
            <a:r>
              <a:rPr lang="en-US" sz="1530"/>
              <a:t>&lt;style type="text/css"&gt;</a:t>
            </a:r>
            <a:endParaRPr/>
          </a:p>
          <a:p>
            <a:pPr indent="0" lvl="2" marL="800100" rtl="0" algn="l">
              <a:lnSpc>
                <a:spcPct val="80000"/>
              </a:lnSpc>
              <a:spcBef>
                <a:spcPts val="1000"/>
              </a:spcBef>
              <a:spcAft>
                <a:spcPts val="0"/>
              </a:spcAft>
              <a:buSzPts val="1224"/>
              <a:buNone/>
            </a:pPr>
            <a:r>
              <a:rPr lang="en-US" sz="1530"/>
              <a:t>#p1{font-weight: normal;color: red;}</a:t>
            </a:r>
            <a:endParaRPr/>
          </a:p>
          <a:p>
            <a:pPr indent="0" lvl="2" marL="800100" rtl="0" algn="l">
              <a:lnSpc>
                <a:spcPct val="80000"/>
              </a:lnSpc>
              <a:spcBef>
                <a:spcPts val="1000"/>
              </a:spcBef>
              <a:spcAft>
                <a:spcPts val="0"/>
              </a:spcAft>
              <a:buSzPts val="1224"/>
              <a:buNone/>
            </a:pPr>
            <a:r>
              <a:rPr lang="en-US" sz="1530"/>
              <a:t>#p2{font-weight: bold;color: green;}</a:t>
            </a:r>
            <a:endParaRPr/>
          </a:p>
          <a:p>
            <a:pPr indent="0" lvl="2" marL="800100" rtl="0" algn="l">
              <a:lnSpc>
                <a:spcPct val="80000"/>
              </a:lnSpc>
              <a:spcBef>
                <a:spcPts val="1000"/>
              </a:spcBef>
              <a:spcAft>
                <a:spcPts val="0"/>
              </a:spcAft>
              <a:buSzPts val="1224"/>
              <a:buNone/>
            </a:pPr>
            <a:r>
              <a:rPr lang="en-US" sz="1530"/>
              <a:t>&lt;/style&gt;</a:t>
            </a:r>
            <a:endParaRPr/>
          </a:p>
          <a:p>
            <a:pPr indent="0" lvl="1" marL="400050" rtl="0" algn="l">
              <a:lnSpc>
                <a:spcPct val="80000"/>
              </a:lnSpc>
              <a:spcBef>
                <a:spcPts val="1000"/>
              </a:spcBef>
              <a:spcAft>
                <a:spcPts val="0"/>
              </a:spcAft>
              <a:buSzPts val="1224"/>
              <a:buNone/>
            </a:pPr>
            <a:r>
              <a:rPr lang="en-US" sz="1530"/>
              <a:t>&lt;/head&gt;</a:t>
            </a:r>
            <a:endParaRPr/>
          </a:p>
          <a:p>
            <a:pPr indent="0" lvl="1" marL="400050" rtl="0" algn="l">
              <a:lnSpc>
                <a:spcPct val="80000"/>
              </a:lnSpc>
              <a:spcBef>
                <a:spcPts val="1000"/>
              </a:spcBef>
              <a:spcAft>
                <a:spcPts val="0"/>
              </a:spcAft>
              <a:buSzPts val="1224"/>
              <a:buNone/>
            </a:pPr>
            <a:r>
              <a:rPr lang="en-US" sz="1530"/>
              <a:t>&lt;body&gt;</a:t>
            </a:r>
            <a:endParaRPr/>
          </a:p>
          <a:p>
            <a:pPr indent="0" lvl="2" marL="800100" rtl="0" algn="l">
              <a:lnSpc>
                <a:spcPct val="80000"/>
              </a:lnSpc>
              <a:spcBef>
                <a:spcPts val="1000"/>
              </a:spcBef>
              <a:spcAft>
                <a:spcPts val="0"/>
              </a:spcAft>
              <a:buSzPts val="1224"/>
              <a:buNone/>
            </a:pPr>
            <a:r>
              <a:rPr lang="en-US" sz="1530"/>
              <a:t>&lt;p id=“p1”&gt;para 1.&lt;/p&gt;</a:t>
            </a:r>
            <a:endParaRPr/>
          </a:p>
          <a:p>
            <a:pPr indent="0" lvl="2" marL="800100" rtl="0" algn="l">
              <a:lnSpc>
                <a:spcPct val="80000"/>
              </a:lnSpc>
              <a:spcBef>
                <a:spcPts val="1000"/>
              </a:spcBef>
              <a:spcAft>
                <a:spcPts val="0"/>
              </a:spcAft>
              <a:buSzPts val="1224"/>
              <a:buNone/>
            </a:pPr>
            <a:r>
              <a:rPr lang="en-US" sz="1530"/>
              <a:t>&lt;p id=“p2”&gt;para 2.&lt;/p&gt;</a:t>
            </a:r>
            <a:endParaRPr/>
          </a:p>
          <a:p>
            <a:pPr indent="0" lvl="1" marL="400050" rtl="0" algn="l">
              <a:lnSpc>
                <a:spcPct val="80000"/>
              </a:lnSpc>
              <a:spcBef>
                <a:spcPts val="1000"/>
              </a:spcBef>
              <a:spcAft>
                <a:spcPts val="0"/>
              </a:spcAft>
              <a:buSzPts val="1224"/>
              <a:buNone/>
            </a:pPr>
            <a:r>
              <a:rPr lang="en-US" sz="1530"/>
              <a:t>&lt;/body&gt;</a:t>
            </a:r>
            <a:endParaRPr/>
          </a:p>
          <a:p>
            <a:pPr indent="0" lvl="1" marL="400050" rtl="0" algn="l">
              <a:lnSpc>
                <a:spcPct val="80000"/>
              </a:lnSpc>
              <a:spcBef>
                <a:spcPts val="1000"/>
              </a:spcBef>
              <a:spcAft>
                <a:spcPts val="0"/>
              </a:spcAft>
              <a:buSzPts val="1224"/>
              <a:buNone/>
            </a:pPr>
            <a:r>
              <a:rPr lang="en-US" sz="1530"/>
              <a:t>&lt;/html&gt;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4"/>
          <p:cNvSpPr txBox="1"/>
          <p:nvPr>
            <p:ph type="title"/>
          </p:nvPr>
        </p:nvSpPr>
        <p:spPr>
          <a:xfrm>
            <a:off x="677334" y="0"/>
            <a:ext cx="8596668" cy="60297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B43512"/>
              </a:buClr>
              <a:buSzPts val="3240"/>
              <a:buFont typeface="Trebuchet MS"/>
              <a:buNone/>
            </a:pPr>
            <a:r>
              <a:rPr b="1" lang="en-US" sz="3240"/>
              <a:t>font-style</a:t>
            </a:r>
            <a:endParaRPr/>
          </a:p>
        </p:txBody>
      </p:sp>
      <p:sp>
        <p:nvSpPr>
          <p:cNvPr id="291" name="Google Shape;291;p34"/>
          <p:cNvSpPr txBox="1"/>
          <p:nvPr>
            <p:ph idx="1" type="body"/>
          </p:nvPr>
        </p:nvSpPr>
        <p:spPr>
          <a:xfrm>
            <a:off x="677334" y="561560"/>
            <a:ext cx="8596668" cy="6296439"/>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224"/>
              <a:buChar char="►"/>
            </a:pPr>
            <a:r>
              <a:rPr lang="en-US" sz="1530"/>
              <a:t>This property applies italic. </a:t>
            </a:r>
            <a:endParaRPr/>
          </a:p>
          <a:p>
            <a:pPr indent="-342900" lvl="0" marL="342900" rtl="0" algn="l">
              <a:lnSpc>
                <a:spcPct val="90000"/>
              </a:lnSpc>
              <a:spcBef>
                <a:spcPts val="1000"/>
              </a:spcBef>
              <a:spcAft>
                <a:spcPts val="0"/>
              </a:spcAft>
              <a:buSzPts val="1224"/>
              <a:buChar char="►"/>
            </a:pPr>
            <a:r>
              <a:rPr lang="en-US" sz="1530"/>
              <a:t>The default value is "normal".</a:t>
            </a:r>
            <a:endParaRPr/>
          </a:p>
          <a:p>
            <a:pPr indent="-342900" lvl="0" marL="342900" rtl="0" algn="l">
              <a:lnSpc>
                <a:spcPct val="90000"/>
              </a:lnSpc>
              <a:spcBef>
                <a:spcPts val="1000"/>
              </a:spcBef>
              <a:spcAft>
                <a:spcPts val="0"/>
              </a:spcAft>
              <a:buSzPts val="1224"/>
              <a:buChar char="►"/>
            </a:pPr>
            <a:r>
              <a:rPr lang="en-US" sz="1530"/>
              <a:t>If the value is "normal", the text appears normally. </a:t>
            </a:r>
            <a:endParaRPr/>
          </a:p>
          <a:p>
            <a:pPr indent="-342900" lvl="0" marL="342900" rtl="0" algn="l">
              <a:lnSpc>
                <a:spcPct val="90000"/>
              </a:lnSpc>
              <a:spcBef>
                <a:spcPts val="1000"/>
              </a:spcBef>
              <a:spcAft>
                <a:spcPts val="0"/>
              </a:spcAft>
              <a:buSzPts val="1224"/>
              <a:buChar char="►"/>
            </a:pPr>
            <a:r>
              <a:rPr lang="en-US" sz="1530"/>
              <a:t>If the value is "italic", the text appears italic . </a:t>
            </a:r>
            <a:endParaRPr/>
          </a:p>
          <a:p>
            <a:pPr indent="-342900" lvl="0" marL="342900" rtl="0" algn="l">
              <a:lnSpc>
                <a:spcPct val="90000"/>
              </a:lnSpc>
              <a:spcBef>
                <a:spcPts val="1000"/>
              </a:spcBef>
              <a:spcAft>
                <a:spcPts val="0"/>
              </a:spcAft>
              <a:buSzPts val="1224"/>
              <a:buChar char="►"/>
            </a:pPr>
            <a:r>
              <a:rPr lang="en-US" sz="1530"/>
              <a:t>Syntax:    font-style: normal | italic; </a:t>
            </a:r>
            <a:endParaRPr/>
          </a:p>
          <a:p>
            <a:pPr indent="-342900" lvl="0" marL="342900" rtl="0" algn="l">
              <a:lnSpc>
                <a:spcPct val="90000"/>
              </a:lnSpc>
              <a:spcBef>
                <a:spcPts val="1000"/>
              </a:spcBef>
              <a:spcAft>
                <a:spcPts val="0"/>
              </a:spcAft>
              <a:buSzPts val="1224"/>
              <a:buChar char="►"/>
            </a:pPr>
            <a:r>
              <a:rPr lang="en-US" sz="1530"/>
              <a:t>Example:   font-style: italic; </a:t>
            </a:r>
            <a:endParaRPr/>
          </a:p>
          <a:p>
            <a:pPr indent="0" lvl="0" marL="0" rtl="0" algn="l">
              <a:lnSpc>
                <a:spcPct val="90000"/>
              </a:lnSpc>
              <a:spcBef>
                <a:spcPts val="1000"/>
              </a:spcBef>
              <a:spcAft>
                <a:spcPts val="0"/>
              </a:spcAft>
              <a:buSzPts val="1224"/>
              <a:buNone/>
            </a:pPr>
            <a:r>
              <a:rPr b="1" lang="en-US" sz="1530"/>
              <a:t>Example of “font-style” property </a:t>
            </a:r>
            <a:endParaRPr/>
          </a:p>
          <a:p>
            <a:pPr indent="0" lvl="0" marL="0" rtl="0" algn="l">
              <a:lnSpc>
                <a:spcPct val="90000"/>
              </a:lnSpc>
              <a:spcBef>
                <a:spcPts val="1000"/>
              </a:spcBef>
              <a:spcAft>
                <a:spcPts val="0"/>
              </a:spcAft>
              <a:buSzPts val="1224"/>
              <a:buNone/>
            </a:pPr>
            <a:r>
              <a:rPr lang="en-US" sz="1530"/>
              <a:t>&lt;html&gt;</a:t>
            </a:r>
            <a:endParaRPr/>
          </a:p>
          <a:p>
            <a:pPr indent="0" lvl="0" marL="0" rtl="0" algn="l">
              <a:lnSpc>
                <a:spcPct val="90000"/>
              </a:lnSpc>
              <a:spcBef>
                <a:spcPts val="1000"/>
              </a:spcBef>
              <a:spcAft>
                <a:spcPts val="0"/>
              </a:spcAft>
              <a:buSzPts val="1224"/>
              <a:buNone/>
            </a:pPr>
            <a:r>
              <a:rPr lang="en-US" sz="1530"/>
              <a:t>&lt;head&gt;</a:t>
            </a:r>
            <a:endParaRPr/>
          </a:p>
          <a:p>
            <a:pPr indent="0" lvl="0" marL="0" rtl="0" algn="l">
              <a:lnSpc>
                <a:spcPct val="90000"/>
              </a:lnSpc>
              <a:spcBef>
                <a:spcPts val="1000"/>
              </a:spcBef>
              <a:spcAft>
                <a:spcPts val="0"/>
              </a:spcAft>
              <a:buSzPts val="1224"/>
              <a:buNone/>
            </a:pPr>
            <a:r>
              <a:rPr lang="en-US" sz="1530"/>
              <a:t>&lt;title&gt;CSS - Font-style&lt;/title&gt;&lt;style type="text/css"&gt;</a:t>
            </a:r>
            <a:endParaRPr/>
          </a:p>
          <a:p>
            <a:pPr indent="0" lvl="0" marL="0" rtl="0" algn="l">
              <a:lnSpc>
                <a:spcPct val="90000"/>
              </a:lnSpc>
              <a:spcBef>
                <a:spcPts val="1000"/>
              </a:spcBef>
              <a:spcAft>
                <a:spcPts val="0"/>
              </a:spcAft>
              <a:buSzPts val="1224"/>
              <a:buNone/>
            </a:pPr>
            <a:r>
              <a:rPr lang="en-US" sz="1530"/>
              <a:t>#p1{font-style: normal;color: red;}</a:t>
            </a:r>
            <a:endParaRPr/>
          </a:p>
          <a:p>
            <a:pPr indent="0" lvl="0" marL="0" rtl="0" algn="l">
              <a:lnSpc>
                <a:spcPct val="90000"/>
              </a:lnSpc>
              <a:spcBef>
                <a:spcPts val="1000"/>
              </a:spcBef>
              <a:spcAft>
                <a:spcPts val="0"/>
              </a:spcAft>
              <a:buSzPts val="1224"/>
              <a:buNone/>
            </a:pPr>
            <a:r>
              <a:rPr lang="en-US" sz="1530"/>
              <a:t>#p2{font-style: italic;color: green;}</a:t>
            </a:r>
            <a:endParaRPr/>
          </a:p>
          <a:p>
            <a:pPr indent="0" lvl="0" marL="0" rtl="0" algn="l">
              <a:lnSpc>
                <a:spcPct val="90000"/>
              </a:lnSpc>
              <a:spcBef>
                <a:spcPts val="1000"/>
              </a:spcBef>
              <a:spcAft>
                <a:spcPts val="0"/>
              </a:spcAft>
              <a:buSzPts val="1224"/>
              <a:buNone/>
            </a:pPr>
            <a:r>
              <a:rPr lang="en-US" sz="1530"/>
              <a:t>&lt;/style&gt;</a:t>
            </a:r>
            <a:endParaRPr/>
          </a:p>
          <a:p>
            <a:pPr indent="0" lvl="0" marL="0" rtl="0" algn="l">
              <a:lnSpc>
                <a:spcPct val="90000"/>
              </a:lnSpc>
              <a:spcBef>
                <a:spcPts val="1000"/>
              </a:spcBef>
              <a:spcAft>
                <a:spcPts val="0"/>
              </a:spcAft>
              <a:buSzPts val="1224"/>
              <a:buNone/>
            </a:pPr>
            <a:r>
              <a:rPr lang="en-US" sz="1530"/>
              <a:t>&lt;/head&gt;</a:t>
            </a:r>
            <a:endParaRPr/>
          </a:p>
          <a:p>
            <a:pPr indent="0" lvl="0" marL="0" rtl="0" algn="l">
              <a:lnSpc>
                <a:spcPct val="90000"/>
              </a:lnSpc>
              <a:spcBef>
                <a:spcPts val="1000"/>
              </a:spcBef>
              <a:spcAft>
                <a:spcPts val="0"/>
              </a:spcAft>
              <a:buSzPts val="1224"/>
              <a:buNone/>
            </a:pPr>
            <a:r>
              <a:rPr lang="en-US" sz="1530"/>
              <a:t>&lt;body&gt;</a:t>
            </a:r>
            <a:endParaRPr/>
          </a:p>
          <a:p>
            <a:pPr indent="0" lvl="0" marL="0" rtl="0" algn="l">
              <a:lnSpc>
                <a:spcPct val="90000"/>
              </a:lnSpc>
              <a:spcBef>
                <a:spcPts val="1000"/>
              </a:spcBef>
              <a:spcAft>
                <a:spcPts val="0"/>
              </a:spcAft>
              <a:buSzPts val="1224"/>
              <a:buNone/>
            </a:pPr>
            <a:r>
              <a:rPr lang="en-US" sz="1530"/>
              <a:t>&lt;p id=“p1”&gt;para 1.&lt;/p&gt;</a:t>
            </a:r>
            <a:endParaRPr/>
          </a:p>
          <a:p>
            <a:pPr indent="0" lvl="0" marL="0" rtl="0" algn="l">
              <a:lnSpc>
                <a:spcPct val="90000"/>
              </a:lnSpc>
              <a:spcBef>
                <a:spcPts val="1000"/>
              </a:spcBef>
              <a:spcAft>
                <a:spcPts val="0"/>
              </a:spcAft>
              <a:buSzPts val="1224"/>
              <a:buNone/>
            </a:pPr>
            <a:r>
              <a:rPr lang="en-US" sz="1530"/>
              <a:t>&lt;p id=“p2”&gt;para 2.&lt;/p&gt;</a:t>
            </a:r>
            <a:endParaRPr/>
          </a:p>
          <a:p>
            <a:pPr indent="0" lvl="0" marL="0" rtl="0" algn="l">
              <a:lnSpc>
                <a:spcPct val="90000"/>
              </a:lnSpc>
              <a:spcBef>
                <a:spcPts val="1000"/>
              </a:spcBef>
              <a:spcAft>
                <a:spcPts val="0"/>
              </a:spcAft>
              <a:buSzPts val="1224"/>
              <a:buNone/>
            </a:pPr>
            <a:r>
              <a:rPr lang="en-US" sz="1530"/>
              <a:t>&lt;/body&gt;</a:t>
            </a:r>
            <a:endParaRPr/>
          </a:p>
          <a:p>
            <a:pPr indent="0" lvl="0" marL="0" rtl="0" algn="l">
              <a:lnSpc>
                <a:spcPct val="90000"/>
              </a:lnSpc>
              <a:spcBef>
                <a:spcPts val="1000"/>
              </a:spcBef>
              <a:spcAft>
                <a:spcPts val="0"/>
              </a:spcAft>
              <a:buSzPts val="1224"/>
              <a:buNone/>
            </a:pPr>
            <a:r>
              <a:rPr lang="en-US" sz="1530"/>
              <a:t>&lt;/html&gt;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5"/>
          <p:cNvSpPr txBox="1"/>
          <p:nvPr>
            <p:ph type="title"/>
          </p:nvPr>
        </p:nvSpPr>
        <p:spPr>
          <a:xfrm>
            <a:off x="677334" y="0"/>
            <a:ext cx="8596668" cy="57315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B43512"/>
              </a:buClr>
              <a:buSzPts val="3240"/>
              <a:buFont typeface="Trebuchet MS"/>
              <a:buNone/>
            </a:pPr>
            <a:r>
              <a:rPr b="1" lang="en-US" sz="3240"/>
              <a:t>letter-spacing</a:t>
            </a:r>
            <a:endParaRPr/>
          </a:p>
        </p:txBody>
      </p:sp>
      <p:sp>
        <p:nvSpPr>
          <p:cNvPr id="297" name="Google Shape;297;p35"/>
          <p:cNvSpPr txBox="1"/>
          <p:nvPr>
            <p:ph idx="1" type="body"/>
          </p:nvPr>
        </p:nvSpPr>
        <p:spPr>
          <a:xfrm>
            <a:off x="677334" y="573156"/>
            <a:ext cx="8596668" cy="628484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224"/>
              <a:buChar char="►"/>
            </a:pPr>
            <a:r>
              <a:rPr lang="en-US" sz="1530"/>
              <a:t>This property specifies gap between letters. For example, in "ABC", the letter-spacing specifies gap between "A" and "B"; and also gap between "B" and "C". </a:t>
            </a:r>
            <a:endParaRPr/>
          </a:p>
          <a:p>
            <a:pPr indent="-342900" lvl="0" marL="342900" rtl="0" algn="l">
              <a:lnSpc>
                <a:spcPct val="80000"/>
              </a:lnSpc>
              <a:spcBef>
                <a:spcPts val="1000"/>
              </a:spcBef>
              <a:spcAft>
                <a:spcPts val="0"/>
              </a:spcAft>
              <a:buSzPts val="1224"/>
              <a:buChar char="►"/>
            </a:pPr>
            <a:r>
              <a:rPr lang="en-US" sz="1530"/>
              <a:t>Syntax:    letter-spacing: pixels; </a:t>
            </a:r>
            <a:endParaRPr/>
          </a:p>
          <a:p>
            <a:pPr indent="-342900" lvl="0" marL="342900" rtl="0" algn="l">
              <a:lnSpc>
                <a:spcPct val="80000"/>
              </a:lnSpc>
              <a:spcBef>
                <a:spcPts val="1000"/>
              </a:spcBef>
              <a:spcAft>
                <a:spcPts val="0"/>
              </a:spcAft>
              <a:buSzPts val="1224"/>
              <a:buChar char="►"/>
            </a:pPr>
            <a:r>
              <a:rPr lang="en-US" sz="1530"/>
              <a:t>Example:   letter-spacing: 10px; </a:t>
            </a:r>
            <a:endParaRPr/>
          </a:p>
          <a:p>
            <a:pPr indent="0" lvl="0" marL="0" rtl="0" algn="l">
              <a:lnSpc>
                <a:spcPct val="80000"/>
              </a:lnSpc>
              <a:spcBef>
                <a:spcPts val="1000"/>
              </a:spcBef>
              <a:spcAft>
                <a:spcPts val="0"/>
              </a:spcAft>
              <a:buSzPts val="1224"/>
              <a:buNone/>
            </a:pPr>
            <a:r>
              <a:rPr b="1" lang="en-US" sz="1530"/>
              <a:t>Example of "letter-spacing" property </a:t>
            </a:r>
            <a:endParaRPr/>
          </a:p>
          <a:p>
            <a:pPr indent="-342900" lvl="0" marL="342900" rtl="0" algn="l">
              <a:lnSpc>
                <a:spcPct val="80000"/>
              </a:lnSpc>
              <a:spcBef>
                <a:spcPts val="1000"/>
              </a:spcBef>
              <a:spcAft>
                <a:spcPts val="0"/>
              </a:spcAft>
              <a:buSzPts val="1224"/>
              <a:buChar char="►"/>
            </a:pPr>
            <a:r>
              <a:rPr lang="en-US" sz="1530"/>
              <a:t>&lt;html&gt;</a:t>
            </a:r>
            <a:endParaRPr/>
          </a:p>
          <a:p>
            <a:pPr indent="-342900" lvl="0" marL="342900" rtl="0" algn="l">
              <a:lnSpc>
                <a:spcPct val="80000"/>
              </a:lnSpc>
              <a:spcBef>
                <a:spcPts val="1000"/>
              </a:spcBef>
              <a:spcAft>
                <a:spcPts val="0"/>
              </a:spcAft>
              <a:buSzPts val="1224"/>
              <a:buChar char="►"/>
            </a:pPr>
            <a:r>
              <a:rPr lang="en-US" sz="1530"/>
              <a:t>&lt;head&gt;</a:t>
            </a:r>
            <a:endParaRPr/>
          </a:p>
          <a:p>
            <a:pPr indent="-342900" lvl="0" marL="342900" rtl="0" algn="l">
              <a:lnSpc>
                <a:spcPct val="80000"/>
              </a:lnSpc>
              <a:spcBef>
                <a:spcPts val="1000"/>
              </a:spcBef>
              <a:spcAft>
                <a:spcPts val="0"/>
              </a:spcAft>
              <a:buSzPts val="1224"/>
              <a:buChar char="►"/>
            </a:pPr>
            <a:r>
              <a:rPr lang="en-US" sz="1530"/>
              <a:t>&lt;title&gt;CSS - Letter-spacing&lt;/title&gt;</a:t>
            </a:r>
            <a:endParaRPr/>
          </a:p>
          <a:p>
            <a:pPr indent="-342900" lvl="0" marL="342900" rtl="0" algn="l">
              <a:lnSpc>
                <a:spcPct val="80000"/>
              </a:lnSpc>
              <a:spcBef>
                <a:spcPts val="1000"/>
              </a:spcBef>
              <a:spcAft>
                <a:spcPts val="0"/>
              </a:spcAft>
              <a:buSzPts val="1224"/>
              <a:buChar char="►"/>
            </a:pPr>
            <a:r>
              <a:rPr lang="en-US" sz="1530"/>
              <a:t>&lt;style type="text/css"&gt;</a:t>
            </a:r>
            <a:endParaRPr/>
          </a:p>
          <a:p>
            <a:pPr indent="-342900" lvl="0" marL="342900" rtl="0" algn="l">
              <a:lnSpc>
                <a:spcPct val="80000"/>
              </a:lnSpc>
              <a:spcBef>
                <a:spcPts val="1000"/>
              </a:spcBef>
              <a:spcAft>
                <a:spcPts val="0"/>
              </a:spcAft>
              <a:buSzPts val="1224"/>
              <a:buChar char="►"/>
            </a:pPr>
            <a:r>
              <a:rPr lang="en-US" sz="1530"/>
              <a:t>#p1{ letter-spacing: normal; color: red; }</a:t>
            </a:r>
            <a:endParaRPr/>
          </a:p>
          <a:p>
            <a:pPr indent="-342900" lvl="0" marL="342900" rtl="0" algn="l">
              <a:lnSpc>
                <a:spcPct val="80000"/>
              </a:lnSpc>
              <a:spcBef>
                <a:spcPts val="1000"/>
              </a:spcBef>
              <a:spcAft>
                <a:spcPts val="0"/>
              </a:spcAft>
              <a:buSzPts val="1224"/>
              <a:buChar char="►"/>
            </a:pPr>
            <a:r>
              <a:rPr lang="en-US" sz="1530"/>
              <a:t>#p2{ letter-spacing: -3px; color: green; }</a:t>
            </a:r>
            <a:endParaRPr/>
          </a:p>
          <a:p>
            <a:pPr indent="-342900" lvl="0" marL="342900" rtl="0" algn="l">
              <a:lnSpc>
                <a:spcPct val="80000"/>
              </a:lnSpc>
              <a:spcBef>
                <a:spcPts val="1000"/>
              </a:spcBef>
              <a:spcAft>
                <a:spcPts val="0"/>
              </a:spcAft>
              <a:buSzPts val="1224"/>
              <a:buChar char="►"/>
            </a:pPr>
            <a:r>
              <a:rPr lang="en-US" sz="1530"/>
              <a:t>#p3{ letter-spacing: 10px; color: blue; }</a:t>
            </a:r>
            <a:endParaRPr/>
          </a:p>
          <a:p>
            <a:pPr indent="-342900" lvl="0" marL="342900" rtl="0" algn="l">
              <a:lnSpc>
                <a:spcPct val="80000"/>
              </a:lnSpc>
              <a:spcBef>
                <a:spcPts val="1000"/>
              </a:spcBef>
              <a:spcAft>
                <a:spcPts val="0"/>
              </a:spcAft>
              <a:buSzPts val="1224"/>
              <a:buChar char="►"/>
            </a:pPr>
            <a:r>
              <a:rPr lang="en-US" sz="1530"/>
              <a:t>&lt;/style&gt;</a:t>
            </a:r>
            <a:endParaRPr/>
          </a:p>
          <a:p>
            <a:pPr indent="-342900" lvl="0" marL="342900" rtl="0" algn="l">
              <a:lnSpc>
                <a:spcPct val="80000"/>
              </a:lnSpc>
              <a:spcBef>
                <a:spcPts val="1000"/>
              </a:spcBef>
              <a:spcAft>
                <a:spcPts val="0"/>
              </a:spcAft>
              <a:buSzPts val="1224"/>
              <a:buChar char="►"/>
            </a:pPr>
            <a:r>
              <a:rPr lang="en-US" sz="1530"/>
              <a:t>&lt;/head&gt;</a:t>
            </a:r>
            <a:endParaRPr/>
          </a:p>
          <a:p>
            <a:pPr indent="-342900" lvl="0" marL="342900" rtl="0" algn="l">
              <a:lnSpc>
                <a:spcPct val="80000"/>
              </a:lnSpc>
              <a:spcBef>
                <a:spcPts val="1000"/>
              </a:spcBef>
              <a:spcAft>
                <a:spcPts val="0"/>
              </a:spcAft>
              <a:buSzPts val="1224"/>
              <a:buChar char="►"/>
            </a:pPr>
            <a:r>
              <a:rPr lang="en-US" sz="1530"/>
              <a:t>&lt;body&gt;</a:t>
            </a:r>
            <a:endParaRPr/>
          </a:p>
          <a:p>
            <a:pPr indent="-342900" lvl="0" marL="342900" rtl="0" algn="l">
              <a:lnSpc>
                <a:spcPct val="80000"/>
              </a:lnSpc>
              <a:spcBef>
                <a:spcPts val="1000"/>
              </a:spcBef>
              <a:spcAft>
                <a:spcPts val="0"/>
              </a:spcAft>
              <a:buSzPts val="1224"/>
              <a:buChar char="►"/>
            </a:pPr>
            <a:r>
              <a:rPr lang="en-US" sz="1530"/>
              <a:t>&lt;p id=“p1”&gt;para 1. &lt;/p&gt;</a:t>
            </a:r>
            <a:endParaRPr/>
          </a:p>
          <a:p>
            <a:pPr indent="-342900" lvl="0" marL="342900" rtl="0" algn="l">
              <a:lnSpc>
                <a:spcPct val="80000"/>
              </a:lnSpc>
              <a:spcBef>
                <a:spcPts val="1000"/>
              </a:spcBef>
              <a:spcAft>
                <a:spcPts val="0"/>
              </a:spcAft>
              <a:buSzPts val="1224"/>
              <a:buChar char="►"/>
            </a:pPr>
            <a:r>
              <a:rPr lang="en-US" sz="1530"/>
              <a:t>&lt;p id=“p2”&gt;para 2. &lt;/p&gt;</a:t>
            </a:r>
            <a:endParaRPr/>
          </a:p>
          <a:p>
            <a:pPr indent="-342900" lvl="0" marL="342900" rtl="0" algn="l">
              <a:lnSpc>
                <a:spcPct val="80000"/>
              </a:lnSpc>
              <a:spcBef>
                <a:spcPts val="1000"/>
              </a:spcBef>
              <a:spcAft>
                <a:spcPts val="0"/>
              </a:spcAft>
              <a:buSzPts val="1224"/>
              <a:buChar char="►"/>
            </a:pPr>
            <a:r>
              <a:rPr lang="en-US" sz="1530"/>
              <a:t>&lt;p id=“p3”&gt;para 3. &lt;/p&gt;</a:t>
            </a:r>
            <a:endParaRPr/>
          </a:p>
          <a:p>
            <a:pPr indent="-342900" lvl="0" marL="342900" rtl="0" algn="l">
              <a:lnSpc>
                <a:spcPct val="80000"/>
              </a:lnSpc>
              <a:spcBef>
                <a:spcPts val="1000"/>
              </a:spcBef>
              <a:spcAft>
                <a:spcPts val="0"/>
              </a:spcAft>
              <a:buSzPts val="1224"/>
              <a:buChar char="►"/>
            </a:pPr>
            <a:r>
              <a:rPr lang="en-US" sz="1530"/>
              <a:t>&lt;/body&gt;</a:t>
            </a:r>
            <a:endParaRPr/>
          </a:p>
          <a:p>
            <a:pPr indent="-342900" lvl="0" marL="342900" rtl="0" algn="l">
              <a:lnSpc>
                <a:spcPct val="80000"/>
              </a:lnSpc>
              <a:spcBef>
                <a:spcPts val="1000"/>
              </a:spcBef>
              <a:spcAft>
                <a:spcPts val="0"/>
              </a:spcAft>
              <a:buSzPts val="1224"/>
              <a:buChar char="►"/>
            </a:pPr>
            <a:r>
              <a:rPr lang="en-US" sz="1530"/>
              <a:t>&lt;/html&gt;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6"/>
          <p:cNvSpPr txBox="1"/>
          <p:nvPr>
            <p:ph type="title"/>
          </p:nvPr>
        </p:nvSpPr>
        <p:spPr>
          <a:xfrm>
            <a:off x="677334" y="0"/>
            <a:ext cx="8596668" cy="56321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B43512"/>
              </a:buClr>
              <a:buSzPts val="3240"/>
              <a:buFont typeface="Trebuchet MS"/>
              <a:buNone/>
            </a:pPr>
            <a:r>
              <a:rPr b="1" lang="en-US" sz="3240"/>
              <a:t>word-spacing</a:t>
            </a:r>
            <a:endParaRPr/>
          </a:p>
        </p:txBody>
      </p:sp>
      <p:sp>
        <p:nvSpPr>
          <p:cNvPr id="303" name="Google Shape;303;p36"/>
          <p:cNvSpPr txBox="1"/>
          <p:nvPr>
            <p:ph idx="1" type="body"/>
          </p:nvPr>
        </p:nvSpPr>
        <p:spPr>
          <a:xfrm>
            <a:off x="677333" y="631134"/>
            <a:ext cx="9321432" cy="6226865"/>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008"/>
              <a:buChar char="►"/>
            </a:pPr>
            <a:r>
              <a:rPr lang="en-US" sz="1260"/>
              <a:t>This property specifies gap between words.</a:t>
            </a:r>
            <a:endParaRPr/>
          </a:p>
          <a:p>
            <a:pPr indent="-342900" lvl="0" marL="342900" rtl="0" algn="l">
              <a:lnSpc>
                <a:spcPct val="80000"/>
              </a:lnSpc>
              <a:spcBef>
                <a:spcPts val="1000"/>
              </a:spcBef>
              <a:spcAft>
                <a:spcPts val="0"/>
              </a:spcAft>
              <a:buSzPts val="1008"/>
              <a:buChar char="►"/>
            </a:pPr>
            <a:r>
              <a:rPr lang="en-US" sz="1260"/>
              <a:t>Words are identified with spaces. Space is the separator of words. </a:t>
            </a:r>
            <a:endParaRPr/>
          </a:p>
          <a:p>
            <a:pPr indent="-342900" lvl="0" marL="342900" rtl="0" algn="l">
              <a:lnSpc>
                <a:spcPct val="80000"/>
              </a:lnSpc>
              <a:spcBef>
                <a:spcPts val="1000"/>
              </a:spcBef>
              <a:spcAft>
                <a:spcPts val="0"/>
              </a:spcAft>
              <a:buSzPts val="1008"/>
              <a:buChar char="►"/>
            </a:pPr>
            <a:r>
              <a:rPr lang="en-US" sz="1260"/>
              <a:t>Syntax:    word-spacing: pixels; </a:t>
            </a:r>
            <a:endParaRPr/>
          </a:p>
          <a:p>
            <a:pPr indent="-342900" lvl="0" marL="342900" rtl="0" algn="l">
              <a:lnSpc>
                <a:spcPct val="80000"/>
              </a:lnSpc>
              <a:spcBef>
                <a:spcPts val="1000"/>
              </a:spcBef>
              <a:spcAft>
                <a:spcPts val="0"/>
              </a:spcAft>
              <a:buSzPts val="1008"/>
              <a:buChar char="►"/>
            </a:pPr>
            <a:r>
              <a:rPr lang="en-US" sz="1260"/>
              <a:t>Example:   word-spacing: 10px; </a:t>
            </a:r>
            <a:endParaRPr/>
          </a:p>
          <a:p>
            <a:pPr indent="0" lvl="0" marL="0" rtl="0" algn="l">
              <a:lnSpc>
                <a:spcPct val="80000"/>
              </a:lnSpc>
              <a:spcBef>
                <a:spcPts val="1000"/>
              </a:spcBef>
              <a:spcAft>
                <a:spcPts val="0"/>
              </a:spcAft>
              <a:buSzPts val="1008"/>
              <a:buNone/>
            </a:pPr>
            <a:r>
              <a:rPr b="1" lang="en-US" sz="1260"/>
              <a:t>Example of “word-spacing” property </a:t>
            </a:r>
            <a:endParaRPr/>
          </a:p>
          <a:p>
            <a:pPr indent="0" lvl="0" marL="0" rtl="0" algn="l">
              <a:lnSpc>
                <a:spcPct val="80000"/>
              </a:lnSpc>
              <a:spcBef>
                <a:spcPts val="1000"/>
              </a:spcBef>
              <a:spcAft>
                <a:spcPts val="0"/>
              </a:spcAft>
              <a:buSzPts val="1008"/>
              <a:buNone/>
            </a:pPr>
            <a:r>
              <a:rPr lang="en-US" sz="1260"/>
              <a:t>&lt;html&gt;</a:t>
            </a:r>
            <a:endParaRPr/>
          </a:p>
          <a:p>
            <a:pPr indent="0" lvl="0" marL="0" rtl="0" algn="l">
              <a:lnSpc>
                <a:spcPct val="80000"/>
              </a:lnSpc>
              <a:spcBef>
                <a:spcPts val="1000"/>
              </a:spcBef>
              <a:spcAft>
                <a:spcPts val="0"/>
              </a:spcAft>
              <a:buSzPts val="1008"/>
              <a:buNone/>
            </a:pPr>
            <a:r>
              <a:rPr lang="en-US" sz="1260"/>
              <a:t>&lt;head&gt;</a:t>
            </a:r>
            <a:endParaRPr/>
          </a:p>
          <a:p>
            <a:pPr indent="0" lvl="0" marL="0" rtl="0" algn="l">
              <a:lnSpc>
                <a:spcPct val="80000"/>
              </a:lnSpc>
              <a:spcBef>
                <a:spcPts val="1000"/>
              </a:spcBef>
              <a:spcAft>
                <a:spcPts val="0"/>
              </a:spcAft>
              <a:buSzPts val="1008"/>
              <a:buNone/>
            </a:pPr>
            <a:r>
              <a:rPr lang="en-US" sz="1260"/>
              <a:t>&lt;title&gt;CSS - Word-spacing&lt;/title&gt;</a:t>
            </a:r>
            <a:endParaRPr/>
          </a:p>
          <a:p>
            <a:pPr indent="0" lvl="0" marL="0" rtl="0" algn="l">
              <a:lnSpc>
                <a:spcPct val="80000"/>
              </a:lnSpc>
              <a:spcBef>
                <a:spcPts val="1000"/>
              </a:spcBef>
              <a:spcAft>
                <a:spcPts val="0"/>
              </a:spcAft>
              <a:buSzPts val="1008"/>
              <a:buNone/>
            </a:pPr>
            <a:r>
              <a:rPr lang="en-US" sz="1260"/>
              <a:t>&lt;style type="text/css"&gt;</a:t>
            </a:r>
            <a:endParaRPr/>
          </a:p>
          <a:p>
            <a:pPr indent="0" lvl="0" marL="0" rtl="0" algn="l">
              <a:lnSpc>
                <a:spcPct val="80000"/>
              </a:lnSpc>
              <a:spcBef>
                <a:spcPts val="1000"/>
              </a:spcBef>
              <a:spcAft>
                <a:spcPts val="0"/>
              </a:spcAft>
              <a:buSzPts val="1008"/>
              <a:buNone/>
            </a:pPr>
            <a:r>
              <a:rPr lang="en-US" sz="1260"/>
              <a:t>#p1{word-spacing: normal;color: red;}</a:t>
            </a:r>
            <a:endParaRPr/>
          </a:p>
          <a:p>
            <a:pPr indent="0" lvl="0" marL="0" rtl="0" algn="l">
              <a:lnSpc>
                <a:spcPct val="80000"/>
              </a:lnSpc>
              <a:spcBef>
                <a:spcPts val="1000"/>
              </a:spcBef>
              <a:spcAft>
                <a:spcPts val="0"/>
              </a:spcAft>
              <a:buSzPts val="1008"/>
              <a:buNone/>
            </a:pPr>
            <a:r>
              <a:rPr lang="en-US" sz="1260"/>
              <a:t>#p2{word-spacing: -10px;color: green;}</a:t>
            </a:r>
            <a:endParaRPr/>
          </a:p>
          <a:p>
            <a:pPr indent="0" lvl="0" marL="0" rtl="0" algn="l">
              <a:lnSpc>
                <a:spcPct val="80000"/>
              </a:lnSpc>
              <a:spcBef>
                <a:spcPts val="1000"/>
              </a:spcBef>
              <a:spcAft>
                <a:spcPts val="0"/>
              </a:spcAft>
              <a:buSzPts val="1008"/>
              <a:buNone/>
            </a:pPr>
            <a:r>
              <a:rPr lang="en-US" sz="1260"/>
              <a:t>#p3{word-spacing: 20px;color: blue;}</a:t>
            </a:r>
            <a:endParaRPr/>
          </a:p>
          <a:p>
            <a:pPr indent="0" lvl="0" marL="0" rtl="0" algn="l">
              <a:lnSpc>
                <a:spcPct val="80000"/>
              </a:lnSpc>
              <a:spcBef>
                <a:spcPts val="1000"/>
              </a:spcBef>
              <a:spcAft>
                <a:spcPts val="0"/>
              </a:spcAft>
              <a:buSzPts val="1008"/>
              <a:buNone/>
            </a:pPr>
            <a:r>
              <a:rPr lang="en-US" sz="1260"/>
              <a:t>&lt;/style&gt;</a:t>
            </a:r>
            <a:endParaRPr/>
          </a:p>
          <a:p>
            <a:pPr indent="0" lvl="0" marL="0" rtl="0" algn="l">
              <a:lnSpc>
                <a:spcPct val="80000"/>
              </a:lnSpc>
              <a:spcBef>
                <a:spcPts val="1000"/>
              </a:spcBef>
              <a:spcAft>
                <a:spcPts val="0"/>
              </a:spcAft>
              <a:buSzPts val="1008"/>
              <a:buNone/>
            </a:pPr>
            <a:r>
              <a:rPr lang="en-US" sz="1260"/>
              <a:t>&lt;/head&gt;</a:t>
            </a:r>
            <a:endParaRPr/>
          </a:p>
          <a:p>
            <a:pPr indent="0" lvl="0" marL="0" rtl="0" algn="l">
              <a:lnSpc>
                <a:spcPct val="80000"/>
              </a:lnSpc>
              <a:spcBef>
                <a:spcPts val="1000"/>
              </a:spcBef>
              <a:spcAft>
                <a:spcPts val="0"/>
              </a:spcAft>
              <a:buSzPts val="1008"/>
              <a:buNone/>
            </a:pPr>
            <a:r>
              <a:rPr lang="en-US" sz="1260"/>
              <a:t>&lt;body&gt;</a:t>
            </a:r>
            <a:endParaRPr/>
          </a:p>
          <a:p>
            <a:pPr indent="0" lvl="0" marL="0" rtl="0" algn="l">
              <a:lnSpc>
                <a:spcPct val="80000"/>
              </a:lnSpc>
              <a:spcBef>
                <a:spcPts val="1000"/>
              </a:spcBef>
              <a:spcAft>
                <a:spcPts val="0"/>
              </a:spcAft>
              <a:buSzPts val="1008"/>
              <a:buNone/>
            </a:pPr>
            <a:r>
              <a:rPr lang="en-US" sz="1260"/>
              <a:t>&lt;p id="p1"&gt;para 1. You can find more information about how Google uses and stores content inthe privacy policy or additional terms for particular Services.&lt;/p&gt;</a:t>
            </a:r>
            <a:endParaRPr/>
          </a:p>
          <a:p>
            <a:pPr indent="0" lvl="0" marL="0" rtl="0" algn="l">
              <a:lnSpc>
                <a:spcPct val="80000"/>
              </a:lnSpc>
              <a:spcBef>
                <a:spcPts val="1000"/>
              </a:spcBef>
              <a:spcAft>
                <a:spcPts val="0"/>
              </a:spcAft>
              <a:buSzPts val="1008"/>
              <a:buNone/>
            </a:pPr>
            <a:r>
              <a:rPr lang="en-US" sz="1260"/>
              <a:t>&lt;p id=“p2"&gt;para 2. You can find more information about how Google uses and stores content in the privacy policy or additional terms for particular Services.&lt;/p&gt;</a:t>
            </a:r>
            <a:endParaRPr/>
          </a:p>
          <a:p>
            <a:pPr indent="0" lvl="0" marL="0" rtl="0" algn="l">
              <a:lnSpc>
                <a:spcPct val="80000"/>
              </a:lnSpc>
              <a:spcBef>
                <a:spcPts val="1000"/>
              </a:spcBef>
              <a:spcAft>
                <a:spcPts val="0"/>
              </a:spcAft>
              <a:buSzPts val="1008"/>
              <a:buNone/>
            </a:pPr>
            <a:r>
              <a:rPr lang="en-US" sz="1260"/>
              <a:t>&lt;p id="p3"&gt;para 3. You can find more information about how Google uses and stores content inthe privacy policy or additional terms for particular Services.&lt;/p&gt;</a:t>
            </a:r>
            <a:endParaRPr/>
          </a:p>
          <a:p>
            <a:pPr indent="0" lvl="0" marL="0" rtl="0" algn="l">
              <a:lnSpc>
                <a:spcPct val="80000"/>
              </a:lnSpc>
              <a:spcBef>
                <a:spcPts val="1000"/>
              </a:spcBef>
              <a:spcAft>
                <a:spcPts val="0"/>
              </a:spcAft>
              <a:buSzPts val="1008"/>
              <a:buNone/>
            </a:pPr>
            <a:r>
              <a:rPr lang="en-US" sz="1260"/>
              <a:t>&lt;/body&gt;</a:t>
            </a:r>
            <a:endParaRPr/>
          </a:p>
          <a:p>
            <a:pPr indent="0" lvl="0" marL="0" rtl="0" algn="l">
              <a:lnSpc>
                <a:spcPct val="80000"/>
              </a:lnSpc>
              <a:spcBef>
                <a:spcPts val="1000"/>
              </a:spcBef>
              <a:spcAft>
                <a:spcPts val="0"/>
              </a:spcAft>
              <a:buSzPts val="1008"/>
              <a:buNone/>
            </a:pPr>
            <a:r>
              <a:rPr lang="en-US" sz="1260"/>
              <a:t>&lt;/html&gt;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7"/>
          <p:cNvSpPr txBox="1"/>
          <p:nvPr>
            <p:ph type="title"/>
          </p:nvPr>
        </p:nvSpPr>
        <p:spPr>
          <a:xfrm>
            <a:off x="677334" y="0"/>
            <a:ext cx="8596668" cy="5681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B43512"/>
              </a:buClr>
              <a:buSzPts val="3240"/>
              <a:buFont typeface="Trebuchet MS"/>
              <a:buNone/>
            </a:pPr>
            <a:r>
              <a:rPr b="1" lang="en-US" sz="3240"/>
              <a:t>line-height</a:t>
            </a:r>
            <a:endParaRPr/>
          </a:p>
        </p:txBody>
      </p:sp>
      <p:sp>
        <p:nvSpPr>
          <p:cNvPr id="309" name="Google Shape;309;p37"/>
          <p:cNvSpPr txBox="1"/>
          <p:nvPr>
            <p:ph idx="1" type="body"/>
          </p:nvPr>
        </p:nvSpPr>
        <p:spPr>
          <a:xfrm>
            <a:off x="677334" y="568187"/>
            <a:ext cx="8596668" cy="628981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116"/>
              <a:buChar char="►"/>
            </a:pPr>
            <a:r>
              <a:rPr lang="en-US" sz="1395"/>
              <a:t>This property specifies height of the line of text. </a:t>
            </a:r>
            <a:endParaRPr/>
          </a:p>
          <a:p>
            <a:pPr indent="-342900" lvl="0" marL="342900" rtl="0" algn="l">
              <a:lnSpc>
                <a:spcPct val="80000"/>
              </a:lnSpc>
              <a:spcBef>
                <a:spcPts val="1000"/>
              </a:spcBef>
              <a:spcAft>
                <a:spcPts val="0"/>
              </a:spcAft>
              <a:buSzPts val="1116"/>
              <a:buChar char="►"/>
            </a:pPr>
            <a:r>
              <a:rPr lang="en-US" sz="1395"/>
              <a:t>You can specify the value in the form of pixels or percentage. </a:t>
            </a:r>
            <a:endParaRPr/>
          </a:p>
          <a:p>
            <a:pPr indent="-342900" lvl="0" marL="342900" rtl="0" algn="l">
              <a:lnSpc>
                <a:spcPct val="80000"/>
              </a:lnSpc>
              <a:spcBef>
                <a:spcPts val="1000"/>
              </a:spcBef>
              <a:spcAft>
                <a:spcPts val="0"/>
              </a:spcAft>
              <a:buSzPts val="1116"/>
              <a:buChar char="►"/>
            </a:pPr>
            <a:r>
              <a:rPr lang="en-US" sz="1395"/>
              <a:t>Syntax:    line-height: pixels; </a:t>
            </a:r>
            <a:endParaRPr/>
          </a:p>
          <a:p>
            <a:pPr indent="-342900" lvl="0" marL="342900" rtl="0" algn="l">
              <a:lnSpc>
                <a:spcPct val="80000"/>
              </a:lnSpc>
              <a:spcBef>
                <a:spcPts val="1000"/>
              </a:spcBef>
              <a:spcAft>
                <a:spcPts val="0"/>
              </a:spcAft>
              <a:buSzPts val="1116"/>
              <a:buChar char="►"/>
            </a:pPr>
            <a:r>
              <a:rPr lang="en-US" sz="1395"/>
              <a:t>Example:   line-height: 10px; </a:t>
            </a:r>
            <a:endParaRPr/>
          </a:p>
          <a:p>
            <a:pPr indent="0" lvl="0" marL="0" rtl="0" algn="l">
              <a:lnSpc>
                <a:spcPct val="80000"/>
              </a:lnSpc>
              <a:spcBef>
                <a:spcPts val="1000"/>
              </a:spcBef>
              <a:spcAft>
                <a:spcPts val="0"/>
              </a:spcAft>
              <a:buSzPts val="1116"/>
              <a:buNone/>
            </a:pPr>
            <a:r>
              <a:rPr b="1" lang="en-US" sz="1395"/>
              <a:t>Example of "line-height" property </a:t>
            </a:r>
            <a:endParaRPr/>
          </a:p>
          <a:p>
            <a:pPr indent="0" lvl="0" marL="0" rtl="0" algn="l">
              <a:lnSpc>
                <a:spcPct val="80000"/>
              </a:lnSpc>
              <a:spcBef>
                <a:spcPts val="1000"/>
              </a:spcBef>
              <a:spcAft>
                <a:spcPts val="0"/>
              </a:spcAft>
              <a:buSzPts val="1116"/>
              <a:buNone/>
            </a:pPr>
            <a:r>
              <a:rPr lang="en-US" sz="1395"/>
              <a:t>&lt;html&gt;</a:t>
            </a:r>
            <a:endParaRPr/>
          </a:p>
          <a:p>
            <a:pPr indent="0" lvl="0" marL="0" rtl="0" algn="l">
              <a:lnSpc>
                <a:spcPct val="80000"/>
              </a:lnSpc>
              <a:spcBef>
                <a:spcPts val="1000"/>
              </a:spcBef>
              <a:spcAft>
                <a:spcPts val="0"/>
              </a:spcAft>
              <a:buSzPts val="1116"/>
              <a:buNone/>
            </a:pPr>
            <a:r>
              <a:rPr lang="en-US" sz="1395"/>
              <a:t>&lt;head&gt;</a:t>
            </a:r>
            <a:endParaRPr/>
          </a:p>
          <a:p>
            <a:pPr indent="0" lvl="1" marL="400050" rtl="0" algn="l">
              <a:lnSpc>
                <a:spcPct val="80000"/>
              </a:lnSpc>
              <a:spcBef>
                <a:spcPts val="1000"/>
              </a:spcBef>
              <a:spcAft>
                <a:spcPts val="0"/>
              </a:spcAft>
              <a:buSzPts val="1116"/>
              <a:buNone/>
            </a:pPr>
            <a:r>
              <a:rPr lang="en-US" sz="1395"/>
              <a:t>&lt;title&gt;CSS - Line-height&lt;/title&gt;</a:t>
            </a:r>
            <a:endParaRPr/>
          </a:p>
          <a:p>
            <a:pPr indent="0" lvl="1" marL="400050" rtl="0" algn="l">
              <a:lnSpc>
                <a:spcPct val="80000"/>
              </a:lnSpc>
              <a:spcBef>
                <a:spcPts val="1000"/>
              </a:spcBef>
              <a:spcAft>
                <a:spcPts val="0"/>
              </a:spcAft>
              <a:buSzPts val="1116"/>
              <a:buNone/>
            </a:pPr>
            <a:r>
              <a:rPr lang="en-US" sz="1395"/>
              <a:t>&lt;style type="text/css"&gt;</a:t>
            </a:r>
            <a:endParaRPr/>
          </a:p>
          <a:p>
            <a:pPr indent="0" lvl="1" marL="400050" rtl="0" algn="l">
              <a:lnSpc>
                <a:spcPct val="80000"/>
              </a:lnSpc>
              <a:spcBef>
                <a:spcPts val="1000"/>
              </a:spcBef>
              <a:spcAft>
                <a:spcPts val="0"/>
              </a:spcAft>
              <a:buSzPts val="1116"/>
              <a:buNone/>
            </a:pPr>
            <a:r>
              <a:rPr lang="en-US" sz="1395"/>
              <a:t>#p1{line-height: normal;color: red;}</a:t>
            </a:r>
            <a:endParaRPr/>
          </a:p>
          <a:p>
            <a:pPr indent="0" lvl="1" marL="400050" rtl="0" algn="l">
              <a:lnSpc>
                <a:spcPct val="80000"/>
              </a:lnSpc>
              <a:spcBef>
                <a:spcPts val="1000"/>
              </a:spcBef>
              <a:spcAft>
                <a:spcPts val="0"/>
              </a:spcAft>
              <a:buSzPts val="1116"/>
              <a:buNone/>
            </a:pPr>
            <a:r>
              <a:rPr lang="en-US" sz="1395"/>
              <a:t>#p2{line-height:12px;color: green;}</a:t>
            </a:r>
            <a:endParaRPr/>
          </a:p>
          <a:p>
            <a:pPr indent="0" lvl="1" marL="400050" rtl="0" algn="l">
              <a:lnSpc>
                <a:spcPct val="80000"/>
              </a:lnSpc>
              <a:spcBef>
                <a:spcPts val="1000"/>
              </a:spcBef>
              <a:spcAft>
                <a:spcPts val="0"/>
              </a:spcAft>
              <a:buSzPts val="1116"/>
              <a:buNone/>
            </a:pPr>
            <a:r>
              <a:rPr lang="en-US" sz="1395"/>
              <a:t>&lt;/style&gt;</a:t>
            </a:r>
            <a:endParaRPr/>
          </a:p>
          <a:p>
            <a:pPr indent="0" lvl="0" marL="0" rtl="0" algn="l">
              <a:lnSpc>
                <a:spcPct val="80000"/>
              </a:lnSpc>
              <a:spcBef>
                <a:spcPts val="1000"/>
              </a:spcBef>
              <a:spcAft>
                <a:spcPts val="0"/>
              </a:spcAft>
              <a:buSzPts val="1116"/>
              <a:buNone/>
            </a:pPr>
            <a:r>
              <a:rPr lang="en-US" sz="1395"/>
              <a:t>&lt;/head&gt;</a:t>
            </a:r>
            <a:endParaRPr/>
          </a:p>
          <a:p>
            <a:pPr indent="0" lvl="0" marL="0" rtl="0" algn="l">
              <a:lnSpc>
                <a:spcPct val="80000"/>
              </a:lnSpc>
              <a:spcBef>
                <a:spcPts val="1000"/>
              </a:spcBef>
              <a:spcAft>
                <a:spcPts val="0"/>
              </a:spcAft>
              <a:buSzPts val="1116"/>
              <a:buNone/>
            </a:pPr>
            <a:r>
              <a:rPr lang="en-US" sz="1395"/>
              <a:t>&lt;body&gt;</a:t>
            </a:r>
            <a:endParaRPr/>
          </a:p>
          <a:p>
            <a:pPr indent="0" lvl="1" marL="400050" rtl="0" algn="l">
              <a:lnSpc>
                <a:spcPct val="80000"/>
              </a:lnSpc>
              <a:spcBef>
                <a:spcPts val="1000"/>
              </a:spcBef>
              <a:spcAft>
                <a:spcPts val="0"/>
              </a:spcAft>
              <a:buSzPts val="992"/>
              <a:buNone/>
            </a:pPr>
            <a:r>
              <a:rPr lang="en-US" sz="1240"/>
              <a:t>&lt;p id=“p1"&gt;para 1. You can find more information about how Google uses and stores content inthe privacy policy or additional terms for particular Services. You can find more information about howGoogle uses and stores content in the privacy policy or additional terms for particular Services. You canfind more information about how Google uses and stores content in the privacy policy or additionalterms for particular Services.&lt;/p&gt;</a:t>
            </a:r>
            <a:endParaRPr/>
          </a:p>
          <a:p>
            <a:pPr indent="0" lvl="1" marL="400050" rtl="0" algn="l">
              <a:lnSpc>
                <a:spcPct val="80000"/>
              </a:lnSpc>
              <a:spcBef>
                <a:spcPts val="1000"/>
              </a:spcBef>
              <a:spcAft>
                <a:spcPts val="0"/>
              </a:spcAft>
              <a:buSzPts val="992"/>
              <a:buNone/>
            </a:pPr>
            <a:r>
              <a:rPr lang="en-US" sz="1240"/>
              <a:t>&lt;p id=“p2"&gt;para 2. You can find more information about how Google uses and stores content inthe privacy policy or additional terms for particular Services. You can find more information about howGoogle uses and stores content in the privacy policy or additional terms for particular Services. You canfind more information about how Google uses and stores content in the privacy policy or additionalterms for particular Services.&lt;/p&gt;</a:t>
            </a:r>
            <a:endParaRPr/>
          </a:p>
          <a:p>
            <a:pPr indent="0" lvl="0" marL="0" rtl="0" algn="l">
              <a:lnSpc>
                <a:spcPct val="80000"/>
              </a:lnSpc>
              <a:spcBef>
                <a:spcPts val="1000"/>
              </a:spcBef>
              <a:spcAft>
                <a:spcPts val="0"/>
              </a:spcAft>
              <a:buSzPts val="1116"/>
              <a:buNone/>
            </a:pPr>
            <a:r>
              <a:rPr lang="en-US" sz="1395"/>
              <a:t>&lt;/body&gt;</a:t>
            </a:r>
            <a:endParaRPr/>
          </a:p>
          <a:p>
            <a:pPr indent="0" lvl="0" marL="0" rtl="0" algn="l">
              <a:lnSpc>
                <a:spcPct val="80000"/>
              </a:lnSpc>
              <a:spcBef>
                <a:spcPts val="1000"/>
              </a:spcBef>
              <a:spcAft>
                <a:spcPts val="0"/>
              </a:spcAft>
              <a:buSzPts val="1116"/>
              <a:buNone/>
            </a:pPr>
            <a:r>
              <a:rPr lang="en-US" sz="1395"/>
              <a:t>&lt;/html&gt;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8"/>
          <p:cNvSpPr txBox="1"/>
          <p:nvPr>
            <p:ph type="title"/>
          </p:nvPr>
        </p:nvSpPr>
        <p:spPr>
          <a:xfrm>
            <a:off x="677334" y="0"/>
            <a:ext cx="8596668" cy="51849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B43512"/>
              </a:buClr>
              <a:buSzPts val="3240"/>
              <a:buFont typeface="Trebuchet MS"/>
              <a:buNone/>
            </a:pPr>
            <a:r>
              <a:rPr b="1" lang="en-US" sz="3240"/>
              <a:t>text-decoration</a:t>
            </a:r>
            <a:endParaRPr/>
          </a:p>
        </p:txBody>
      </p:sp>
      <p:sp>
        <p:nvSpPr>
          <p:cNvPr id="315" name="Google Shape;315;p38"/>
          <p:cNvSpPr txBox="1"/>
          <p:nvPr>
            <p:ph idx="1" type="body"/>
          </p:nvPr>
        </p:nvSpPr>
        <p:spPr>
          <a:xfrm>
            <a:off x="677334" y="518491"/>
            <a:ext cx="8596668" cy="633950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This property specifies underline / overline / strikeout for the text.</a:t>
            </a:r>
            <a:endParaRPr/>
          </a:p>
          <a:p>
            <a:pPr indent="-342900" lvl="0" marL="342900" rtl="0" algn="l">
              <a:spcBef>
                <a:spcPts val="1000"/>
              </a:spcBef>
              <a:spcAft>
                <a:spcPts val="0"/>
              </a:spcAft>
              <a:buSzPts val="1440"/>
              <a:buChar char="►"/>
            </a:pPr>
            <a:r>
              <a:rPr lang="en-US"/>
              <a:t>The default value is "none". </a:t>
            </a:r>
            <a:endParaRPr/>
          </a:p>
          <a:p>
            <a:pPr indent="-342900" lvl="0" marL="342900" rtl="0" algn="l">
              <a:spcBef>
                <a:spcPts val="1000"/>
              </a:spcBef>
              <a:spcAft>
                <a:spcPts val="0"/>
              </a:spcAft>
              <a:buSzPts val="1440"/>
              <a:buChar char="►"/>
            </a:pPr>
            <a:r>
              <a:rPr lang="en-US"/>
              <a:t>Syntax:   text-decoration: none | underline | overline | line-through; </a:t>
            </a:r>
            <a:endParaRPr/>
          </a:p>
          <a:p>
            <a:pPr indent="-342900" lvl="0" marL="342900" rtl="0" algn="l">
              <a:spcBef>
                <a:spcPts val="1000"/>
              </a:spcBef>
              <a:spcAft>
                <a:spcPts val="0"/>
              </a:spcAft>
              <a:buSzPts val="1440"/>
              <a:buChar char="►"/>
            </a:pPr>
            <a:r>
              <a:rPr lang="en-US"/>
              <a:t>Example:  text-decoration: underline;</a:t>
            </a:r>
            <a:endParaRPr/>
          </a:p>
          <a:p>
            <a:pPr indent="0" lvl="0" marL="0" rtl="0" algn="l">
              <a:spcBef>
                <a:spcPts val="1000"/>
              </a:spcBef>
              <a:spcAft>
                <a:spcPts val="0"/>
              </a:spcAft>
              <a:buSzPts val="1440"/>
              <a:buNone/>
            </a:pPr>
            <a:r>
              <a:rPr b="1" lang="en-US"/>
              <a:t>Example of "text-decoration" property </a:t>
            </a:r>
            <a:endParaRPr/>
          </a:p>
          <a:p>
            <a:pPr indent="0" lvl="1" marL="400050" rtl="0" algn="l">
              <a:spcBef>
                <a:spcPts val="1000"/>
              </a:spcBef>
              <a:spcAft>
                <a:spcPts val="0"/>
              </a:spcAft>
              <a:buSzPts val="1440"/>
              <a:buNone/>
            </a:pPr>
            <a:r>
              <a:rPr lang="en-US" sz="1800"/>
              <a:t>&lt;html&gt;</a:t>
            </a:r>
            <a:endParaRPr/>
          </a:p>
          <a:p>
            <a:pPr indent="0" lvl="1" marL="400050" rtl="0" algn="l">
              <a:spcBef>
                <a:spcPts val="1000"/>
              </a:spcBef>
              <a:spcAft>
                <a:spcPts val="0"/>
              </a:spcAft>
              <a:buSzPts val="1440"/>
              <a:buNone/>
            </a:pPr>
            <a:r>
              <a:rPr lang="en-US" sz="1800"/>
              <a:t>&lt;head&gt;</a:t>
            </a:r>
            <a:endParaRPr/>
          </a:p>
          <a:p>
            <a:pPr indent="0" lvl="2" marL="800100" rtl="0" algn="l">
              <a:spcBef>
                <a:spcPts val="1000"/>
              </a:spcBef>
              <a:spcAft>
                <a:spcPts val="0"/>
              </a:spcAft>
              <a:buSzPts val="1440"/>
              <a:buNone/>
            </a:pPr>
            <a:r>
              <a:rPr lang="en-US" sz="1800"/>
              <a:t>&lt;title&gt;CSS - Text-decoration&lt;/title&gt;</a:t>
            </a:r>
            <a:endParaRPr/>
          </a:p>
          <a:p>
            <a:pPr indent="0" lvl="2" marL="800100" rtl="0" algn="l">
              <a:spcBef>
                <a:spcPts val="1000"/>
              </a:spcBef>
              <a:spcAft>
                <a:spcPts val="0"/>
              </a:spcAft>
              <a:buSzPts val="1440"/>
              <a:buNone/>
            </a:pPr>
            <a:r>
              <a:rPr lang="en-US" sz="1800"/>
              <a:t>&lt;style type="text/css"&gt;</a:t>
            </a:r>
            <a:endParaRPr/>
          </a:p>
          <a:p>
            <a:pPr indent="0" lvl="2" marL="800100" rtl="0" algn="l">
              <a:spcBef>
                <a:spcPts val="1000"/>
              </a:spcBef>
              <a:spcAft>
                <a:spcPts val="0"/>
              </a:spcAft>
              <a:buSzPts val="1440"/>
              <a:buNone/>
            </a:pPr>
            <a:r>
              <a:rPr lang="en-US" sz="1800"/>
              <a:t>#p1{text-decoration: none;color: red;}</a:t>
            </a:r>
            <a:endParaRPr/>
          </a:p>
          <a:p>
            <a:pPr indent="0" lvl="2" marL="800100" rtl="0" algn="l">
              <a:spcBef>
                <a:spcPts val="1000"/>
              </a:spcBef>
              <a:spcAft>
                <a:spcPts val="0"/>
              </a:spcAft>
              <a:buSzPts val="1440"/>
              <a:buNone/>
            </a:pPr>
            <a:r>
              <a:rPr lang="en-US" sz="1800"/>
              <a:t>#p2{text-decoration: underline;color: green;}</a:t>
            </a:r>
            <a:endParaRPr/>
          </a:p>
          <a:p>
            <a:pPr indent="0" lvl="2" marL="800100" rtl="0" algn="l">
              <a:spcBef>
                <a:spcPts val="1000"/>
              </a:spcBef>
              <a:spcAft>
                <a:spcPts val="0"/>
              </a:spcAft>
              <a:buSzPts val="1440"/>
              <a:buNone/>
            </a:pPr>
            <a:r>
              <a:rPr lang="en-US" sz="1800"/>
              <a:t>#p3{text-decoration: overline;color: blue;}</a:t>
            </a:r>
            <a:endParaRPr/>
          </a:p>
          <a:p>
            <a:pPr indent="0" lvl="2" marL="800100" rtl="0" algn="l">
              <a:spcBef>
                <a:spcPts val="1000"/>
              </a:spcBef>
              <a:spcAft>
                <a:spcPts val="0"/>
              </a:spcAft>
              <a:buSzPts val="1440"/>
              <a:buNone/>
            </a:pPr>
            <a:r>
              <a:rPr lang="en-US" sz="1800"/>
              <a:t>#p4{text-decoration: line-through;color: hotpink;}</a:t>
            </a:r>
            <a:endParaRPr/>
          </a:p>
          <a:p>
            <a:pPr indent="0" lvl="2" marL="800100" rtl="0" algn="l">
              <a:spcBef>
                <a:spcPts val="1000"/>
              </a:spcBef>
              <a:spcAft>
                <a:spcPts val="0"/>
              </a:spcAft>
              <a:buSzPts val="1440"/>
              <a:buNone/>
            </a:pPr>
            <a:r>
              <a:rPr lang="en-US" sz="1800"/>
              <a:t>&lt;/style&gt;</a:t>
            </a:r>
            <a:endParaRPr/>
          </a:p>
          <a:p>
            <a:pPr indent="0" lvl="1" marL="400050" rtl="0" algn="l">
              <a:spcBef>
                <a:spcPts val="1000"/>
              </a:spcBef>
              <a:spcAft>
                <a:spcPts val="0"/>
              </a:spcAft>
              <a:buSzPts val="1440"/>
              <a:buNone/>
            </a:pPr>
            <a:r>
              <a:rPr lang="en-US" sz="1800"/>
              <a:t>&lt;/head&gt;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1"/>
          <p:cNvSpPr txBox="1"/>
          <p:nvPr>
            <p:ph type="title"/>
          </p:nvPr>
        </p:nvSpPr>
        <p:spPr>
          <a:xfrm>
            <a:off x="677334" y="61938"/>
            <a:ext cx="8596668" cy="6128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B43512"/>
              </a:buClr>
              <a:buSzPts val="3240"/>
              <a:buFont typeface="Trebuchet MS"/>
              <a:buNone/>
            </a:pPr>
            <a:r>
              <a:rPr b="1" lang="en-US" sz="3240"/>
              <a:t>Introduction to CSS</a:t>
            </a:r>
            <a:endParaRPr/>
          </a:p>
        </p:txBody>
      </p:sp>
      <p:sp>
        <p:nvSpPr>
          <p:cNvPr id="173" name="Google Shape;173;p21"/>
          <p:cNvSpPr txBox="1"/>
          <p:nvPr>
            <p:ph idx="1" type="body"/>
          </p:nvPr>
        </p:nvSpPr>
        <p:spPr>
          <a:xfrm>
            <a:off x="677334" y="792154"/>
            <a:ext cx="8596668" cy="59069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440"/>
              <a:buChar char="►"/>
            </a:pPr>
            <a:r>
              <a:rPr lang="en-US"/>
              <a:t>CSS stands for “Cascading Style Sheet”.</a:t>
            </a:r>
            <a:endParaRPr/>
          </a:p>
          <a:p>
            <a:pPr indent="-342900" lvl="0" marL="342900" rtl="0" algn="l">
              <a:lnSpc>
                <a:spcPct val="90000"/>
              </a:lnSpc>
              <a:spcBef>
                <a:spcPts val="1000"/>
              </a:spcBef>
              <a:spcAft>
                <a:spcPts val="0"/>
              </a:spcAft>
              <a:buSzPts val="1440"/>
              <a:buChar char="►"/>
            </a:pPr>
            <a:r>
              <a:rPr lang="en-US"/>
              <a:t>CSS is a “styling language”, which is used to apply styles to the html elements in the web page.</a:t>
            </a:r>
            <a:endParaRPr/>
          </a:p>
          <a:p>
            <a:pPr indent="-342900" lvl="0" marL="342900" rtl="0" algn="l">
              <a:lnSpc>
                <a:spcPct val="90000"/>
              </a:lnSpc>
              <a:spcBef>
                <a:spcPts val="1000"/>
              </a:spcBef>
              <a:spcAft>
                <a:spcPts val="0"/>
              </a:spcAft>
              <a:buSzPts val="1440"/>
              <a:buChar char="►"/>
            </a:pPr>
            <a:r>
              <a:rPr lang="en-US"/>
              <a:t>CSS styles include with backgrounds, colors, margins, borders, paddings, alignments etc.</a:t>
            </a:r>
            <a:endParaRPr/>
          </a:p>
          <a:p>
            <a:pPr indent="-342900" lvl="0" marL="342900" rtl="0" algn="l">
              <a:lnSpc>
                <a:spcPct val="90000"/>
              </a:lnSpc>
              <a:spcBef>
                <a:spcPts val="1000"/>
              </a:spcBef>
              <a:spcAft>
                <a:spcPts val="0"/>
              </a:spcAft>
              <a:buSzPts val="1440"/>
              <a:buChar char="►"/>
            </a:pPr>
            <a:r>
              <a:rPr lang="en-US"/>
              <a:t>A CSS style can overlap other CSS style; that's why it is called as "cascading" style sheets. </a:t>
            </a:r>
            <a:endParaRPr/>
          </a:p>
          <a:p>
            <a:pPr indent="-342900" lvl="0" marL="342900" rtl="0" algn="l">
              <a:lnSpc>
                <a:spcPct val="90000"/>
              </a:lnSpc>
              <a:spcBef>
                <a:spcPts val="1000"/>
              </a:spcBef>
              <a:spcAft>
                <a:spcPts val="0"/>
              </a:spcAft>
              <a:buSzPts val="1440"/>
              <a:buChar char="►"/>
            </a:pPr>
            <a:r>
              <a:rPr b="1" lang="en-US"/>
              <a:t>Syntax of CSS: </a:t>
            </a:r>
            <a:endParaRPr/>
          </a:p>
          <a:p>
            <a:pPr indent="0" lvl="1" marL="400050" rtl="0" algn="l">
              <a:lnSpc>
                <a:spcPct val="90000"/>
              </a:lnSpc>
              <a:spcBef>
                <a:spcPts val="1000"/>
              </a:spcBef>
              <a:spcAft>
                <a:spcPts val="0"/>
              </a:spcAft>
              <a:buSzPts val="1440"/>
              <a:buNone/>
            </a:pPr>
            <a:r>
              <a:rPr lang="en-US" sz="1800"/>
              <a:t>&lt;style&gt;</a:t>
            </a:r>
            <a:endParaRPr/>
          </a:p>
          <a:p>
            <a:pPr indent="0" lvl="1" marL="400050" rtl="0" algn="l">
              <a:lnSpc>
                <a:spcPct val="90000"/>
              </a:lnSpc>
              <a:spcBef>
                <a:spcPts val="1000"/>
              </a:spcBef>
              <a:spcAft>
                <a:spcPts val="0"/>
              </a:spcAft>
              <a:buSzPts val="1440"/>
              <a:buNone/>
            </a:pPr>
            <a:r>
              <a:rPr lang="en-US" sz="1800"/>
              <a:t>css code here</a:t>
            </a:r>
            <a:endParaRPr/>
          </a:p>
          <a:p>
            <a:pPr indent="0" lvl="1" marL="400050" rtl="0" algn="l">
              <a:lnSpc>
                <a:spcPct val="90000"/>
              </a:lnSpc>
              <a:spcBef>
                <a:spcPts val="1000"/>
              </a:spcBef>
              <a:spcAft>
                <a:spcPts val="0"/>
              </a:spcAft>
              <a:buSzPts val="1440"/>
              <a:buNone/>
            </a:pPr>
            <a:r>
              <a:rPr lang="en-US" sz="1800"/>
              <a:t>&lt;/style&gt;</a:t>
            </a:r>
            <a:endParaRPr/>
          </a:p>
          <a:p>
            <a:pPr indent="-342900" lvl="0" marL="342900" rtl="0" algn="l">
              <a:lnSpc>
                <a:spcPct val="90000"/>
              </a:lnSpc>
              <a:spcBef>
                <a:spcPts val="1000"/>
              </a:spcBef>
              <a:spcAft>
                <a:spcPts val="0"/>
              </a:spcAft>
              <a:buSzPts val="1440"/>
              <a:buChar char="►"/>
            </a:pPr>
            <a:r>
              <a:rPr b="1" lang="en-US"/>
              <a:t>Syntax of CSS Style Definition:</a:t>
            </a:r>
            <a:endParaRPr/>
          </a:p>
          <a:p>
            <a:pPr indent="0" lvl="1" marL="400050" rtl="0" algn="l">
              <a:lnSpc>
                <a:spcPct val="90000"/>
              </a:lnSpc>
              <a:spcBef>
                <a:spcPts val="1000"/>
              </a:spcBef>
              <a:spcAft>
                <a:spcPts val="0"/>
              </a:spcAft>
              <a:buSzPts val="1440"/>
              <a:buNone/>
            </a:pPr>
            <a:r>
              <a:rPr lang="en-US" sz="1800"/>
              <a:t>selector{</a:t>
            </a:r>
            <a:endParaRPr/>
          </a:p>
          <a:p>
            <a:pPr indent="0" lvl="1" marL="400050" rtl="0" algn="l">
              <a:lnSpc>
                <a:spcPct val="90000"/>
              </a:lnSpc>
              <a:spcBef>
                <a:spcPts val="1000"/>
              </a:spcBef>
              <a:spcAft>
                <a:spcPts val="0"/>
              </a:spcAft>
              <a:buSzPts val="1440"/>
              <a:buNone/>
            </a:pPr>
            <a:r>
              <a:rPr lang="en-US" sz="1800"/>
              <a:t>property:value;</a:t>
            </a:r>
            <a:endParaRPr/>
          </a:p>
          <a:p>
            <a:pPr indent="0" lvl="1" marL="400050" rtl="0" algn="l">
              <a:lnSpc>
                <a:spcPct val="90000"/>
              </a:lnSpc>
              <a:spcBef>
                <a:spcPts val="1000"/>
              </a:spcBef>
              <a:spcAft>
                <a:spcPts val="0"/>
              </a:spcAft>
              <a:buSzPts val="1440"/>
              <a:buNone/>
            </a:pPr>
            <a:r>
              <a:rPr lang="en-US" sz="1800"/>
              <a:t>property:value;</a:t>
            </a:r>
            <a:endParaRPr/>
          </a:p>
          <a:p>
            <a:pPr indent="0" lvl="1" marL="400050" rtl="0" algn="l">
              <a:lnSpc>
                <a:spcPct val="90000"/>
              </a:lnSpc>
              <a:spcBef>
                <a:spcPts val="1000"/>
              </a:spcBef>
              <a:spcAft>
                <a:spcPts val="0"/>
              </a:spcAft>
              <a:buSzPts val="1440"/>
              <a:buNone/>
            </a:pPr>
            <a:r>
              <a:rPr lang="en-US" sz="1800"/>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9"/>
          <p:cNvSpPr txBox="1"/>
          <p:nvPr>
            <p:ph idx="1" type="body"/>
          </p:nvPr>
        </p:nvSpPr>
        <p:spPr>
          <a:xfrm>
            <a:off x="677334" y="119270"/>
            <a:ext cx="8596668" cy="6694003"/>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332"/>
              <a:buNone/>
            </a:pPr>
            <a:r>
              <a:rPr lang="en-US" sz="1665"/>
              <a:t>&lt;body&gt;</a:t>
            </a:r>
            <a:endParaRPr/>
          </a:p>
          <a:p>
            <a:pPr indent="0" lvl="0" marL="0" rtl="0" algn="l">
              <a:lnSpc>
                <a:spcPct val="80000"/>
              </a:lnSpc>
              <a:spcBef>
                <a:spcPts val="1000"/>
              </a:spcBef>
              <a:spcAft>
                <a:spcPts val="0"/>
              </a:spcAft>
              <a:buSzPts val="1332"/>
              <a:buNone/>
            </a:pPr>
            <a:r>
              <a:rPr lang="en-US" sz="1665"/>
              <a:t>&lt;p id=“p1"&gt;para 1. You can find more information about how Google uses and stores content in the privacy policy or additional terms for particular Services. You can find more information about how Google uses and stores content in the privacy policy or additional terms for particular Services. You can find more information about how Google uses and stores content in the privacy policy or additional terms for particular Services.&lt;/p&gt;</a:t>
            </a:r>
            <a:endParaRPr/>
          </a:p>
          <a:p>
            <a:pPr indent="0" lvl="0" marL="0" rtl="0" algn="l">
              <a:lnSpc>
                <a:spcPct val="80000"/>
              </a:lnSpc>
              <a:spcBef>
                <a:spcPts val="1000"/>
              </a:spcBef>
              <a:spcAft>
                <a:spcPts val="0"/>
              </a:spcAft>
              <a:buSzPts val="1332"/>
              <a:buNone/>
            </a:pPr>
            <a:r>
              <a:rPr lang="en-US" sz="1665"/>
              <a:t>&lt;p id=“p2"&gt;para 2. You can find more information about how Google uses and stores content in the privacy policy or additional terms for particular Services. You can find more information about how Google uses and stores content in the privacy policy or additional terms for particular Services. You can find more information about how Google uses and stores content in the privacy policy or additional terms for particular Services.&lt;/p&gt;</a:t>
            </a:r>
            <a:endParaRPr/>
          </a:p>
          <a:p>
            <a:pPr indent="0" lvl="0" marL="0" rtl="0" algn="l">
              <a:lnSpc>
                <a:spcPct val="80000"/>
              </a:lnSpc>
              <a:spcBef>
                <a:spcPts val="1000"/>
              </a:spcBef>
              <a:spcAft>
                <a:spcPts val="0"/>
              </a:spcAft>
              <a:buSzPts val="1332"/>
              <a:buNone/>
            </a:pPr>
            <a:r>
              <a:rPr lang="en-US" sz="1665"/>
              <a:t>&lt;p id="p3"&gt;para 3. You can find more information about how Google uses and stores content in the privacy policy or additional terms for particular Services. You can find more information about how Google uses and stores content in the privacy policy or additional terms for particular Services. You can find more information about how Google uses and stores content in the privacy policy or additional terms for particular Services.&lt;/p&gt;</a:t>
            </a:r>
            <a:endParaRPr/>
          </a:p>
          <a:p>
            <a:pPr indent="0" lvl="0" marL="0" rtl="0" algn="l">
              <a:lnSpc>
                <a:spcPct val="80000"/>
              </a:lnSpc>
              <a:spcBef>
                <a:spcPts val="1000"/>
              </a:spcBef>
              <a:spcAft>
                <a:spcPts val="0"/>
              </a:spcAft>
              <a:buSzPts val="1332"/>
              <a:buNone/>
            </a:pPr>
            <a:r>
              <a:rPr lang="en-US" sz="1665"/>
              <a:t>&lt;p id=“p4"&gt;para 4. You can find more information about how Google uses and stores content in the privacy policy or additional terms for particular Services. You can find more information about how Google uses and stores content in the privacy policy or additional terms for particular Services. You can find more information about how Google uses and stores content in the privacy policy or additional terms for particular Services.&lt;/p&gt;</a:t>
            </a:r>
            <a:endParaRPr/>
          </a:p>
          <a:p>
            <a:pPr indent="0" lvl="0" marL="0" rtl="0" algn="l">
              <a:lnSpc>
                <a:spcPct val="80000"/>
              </a:lnSpc>
              <a:spcBef>
                <a:spcPts val="1000"/>
              </a:spcBef>
              <a:spcAft>
                <a:spcPts val="0"/>
              </a:spcAft>
              <a:buSzPts val="1332"/>
              <a:buNone/>
            </a:pPr>
            <a:r>
              <a:rPr lang="en-US" sz="1665"/>
              <a:t>&lt;/body&gt;</a:t>
            </a:r>
            <a:endParaRPr/>
          </a:p>
          <a:p>
            <a:pPr indent="0" lvl="0" marL="0" rtl="0" algn="l">
              <a:lnSpc>
                <a:spcPct val="80000"/>
              </a:lnSpc>
              <a:spcBef>
                <a:spcPts val="1000"/>
              </a:spcBef>
              <a:spcAft>
                <a:spcPts val="0"/>
              </a:spcAft>
              <a:buSzPts val="1332"/>
              <a:buNone/>
            </a:pPr>
            <a:r>
              <a:rPr lang="en-US" sz="1665"/>
              <a:t>&lt;/html&gt;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0"/>
          <p:cNvSpPr txBox="1"/>
          <p:nvPr>
            <p:ph type="title"/>
          </p:nvPr>
        </p:nvSpPr>
        <p:spPr>
          <a:xfrm>
            <a:off x="677334" y="86388"/>
            <a:ext cx="8596668" cy="5492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B43512"/>
              </a:buClr>
              <a:buSzPts val="3240"/>
              <a:buFont typeface="Trebuchet MS"/>
              <a:buNone/>
            </a:pPr>
            <a:r>
              <a:rPr b="1" lang="en-US" sz="3240"/>
              <a:t>text-transform</a:t>
            </a:r>
            <a:endParaRPr/>
          </a:p>
        </p:txBody>
      </p:sp>
      <p:sp>
        <p:nvSpPr>
          <p:cNvPr id="326" name="Google Shape;326;p40"/>
          <p:cNvSpPr txBox="1"/>
          <p:nvPr>
            <p:ph idx="1" type="body"/>
          </p:nvPr>
        </p:nvSpPr>
        <p:spPr>
          <a:xfrm>
            <a:off x="677334" y="635680"/>
            <a:ext cx="8596668" cy="622232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en-US" sz="1500"/>
              <a:t>This property specifies uppercase / lowercase / title case for the text.</a:t>
            </a:r>
            <a:endParaRPr/>
          </a:p>
          <a:p>
            <a:pPr indent="-342900" lvl="0" marL="342900" rtl="0" algn="l">
              <a:spcBef>
                <a:spcPts val="1000"/>
              </a:spcBef>
              <a:spcAft>
                <a:spcPts val="0"/>
              </a:spcAft>
              <a:buSzPts val="1200"/>
              <a:buChar char="►"/>
            </a:pPr>
            <a:r>
              <a:rPr lang="en-US" sz="1500"/>
              <a:t>The default value is "none".</a:t>
            </a:r>
            <a:endParaRPr/>
          </a:p>
          <a:p>
            <a:pPr indent="-342900" lvl="0" marL="342900" rtl="0" algn="l">
              <a:spcBef>
                <a:spcPts val="1000"/>
              </a:spcBef>
              <a:spcAft>
                <a:spcPts val="0"/>
              </a:spcAft>
              <a:buSzPts val="1200"/>
              <a:buChar char="►"/>
            </a:pPr>
            <a:r>
              <a:rPr lang="en-US" sz="1500"/>
              <a:t>If the value is "none", the text appears normally.</a:t>
            </a:r>
            <a:endParaRPr/>
          </a:p>
          <a:p>
            <a:pPr indent="-342900" lvl="0" marL="342900" rtl="0" algn="l">
              <a:spcBef>
                <a:spcPts val="1000"/>
              </a:spcBef>
              <a:spcAft>
                <a:spcPts val="0"/>
              </a:spcAft>
              <a:buSzPts val="1200"/>
              <a:buChar char="►"/>
            </a:pPr>
            <a:r>
              <a:rPr lang="en-US" sz="1500"/>
              <a:t>If the value is "uppercase", the text appears UPPER CASE.</a:t>
            </a:r>
            <a:endParaRPr/>
          </a:p>
          <a:p>
            <a:pPr indent="-342900" lvl="0" marL="342900" rtl="0" algn="l">
              <a:spcBef>
                <a:spcPts val="1000"/>
              </a:spcBef>
              <a:spcAft>
                <a:spcPts val="0"/>
              </a:spcAft>
              <a:buSzPts val="1200"/>
              <a:buChar char="►"/>
            </a:pPr>
            <a:r>
              <a:rPr lang="en-US" sz="1500"/>
              <a:t>If the value is "lowercase", the text appears lower case.</a:t>
            </a:r>
            <a:endParaRPr/>
          </a:p>
          <a:p>
            <a:pPr indent="-342900" lvl="0" marL="342900" rtl="0" algn="l">
              <a:spcBef>
                <a:spcPts val="1000"/>
              </a:spcBef>
              <a:spcAft>
                <a:spcPts val="0"/>
              </a:spcAft>
              <a:buSzPts val="1200"/>
              <a:buChar char="►"/>
            </a:pPr>
            <a:r>
              <a:rPr lang="en-US" sz="1500"/>
              <a:t>If the value is "capitalize", the first letter of each word will be Capital. </a:t>
            </a:r>
            <a:endParaRPr/>
          </a:p>
          <a:p>
            <a:pPr indent="-342900" lvl="0" marL="342900" rtl="0" algn="l">
              <a:spcBef>
                <a:spcPts val="1000"/>
              </a:spcBef>
              <a:spcAft>
                <a:spcPts val="0"/>
              </a:spcAft>
              <a:buSzPts val="1200"/>
              <a:buChar char="►"/>
            </a:pPr>
            <a:r>
              <a:rPr lang="en-US" sz="1500"/>
              <a:t>Syntax:   text-transform: none | uppercase | lowercase | capitalize; </a:t>
            </a:r>
            <a:endParaRPr/>
          </a:p>
          <a:p>
            <a:pPr indent="-342900" lvl="0" marL="342900" rtl="0" algn="l">
              <a:spcBef>
                <a:spcPts val="1000"/>
              </a:spcBef>
              <a:spcAft>
                <a:spcPts val="0"/>
              </a:spcAft>
              <a:buSzPts val="1200"/>
              <a:buChar char="►"/>
            </a:pPr>
            <a:r>
              <a:rPr lang="en-US" sz="1500"/>
              <a:t>Example:  text-transform: capitalize; </a:t>
            </a:r>
            <a:endParaRPr/>
          </a:p>
          <a:p>
            <a:pPr indent="0" lvl="0" marL="0" rtl="0" algn="l">
              <a:spcBef>
                <a:spcPts val="1000"/>
              </a:spcBef>
              <a:spcAft>
                <a:spcPts val="0"/>
              </a:spcAft>
              <a:buSzPts val="1200"/>
              <a:buNone/>
            </a:pPr>
            <a:r>
              <a:rPr b="1" lang="en-US" sz="1500"/>
              <a:t>Example of “text-transform” property</a:t>
            </a:r>
            <a:r>
              <a:rPr lang="en-US" sz="1500"/>
              <a:t> </a:t>
            </a:r>
            <a:endParaRPr/>
          </a:p>
          <a:p>
            <a:pPr indent="0" lvl="0" marL="0" rtl="0" algn="l">
              <a:spcBef>
                <a:spcPts val="1000"/>
              </a:spcBef>
              <a:spcAft>
                <a:spcPts val="0"/>
              </a:spcAft>
              <a:buSzPts val="1200"/>
              <a:buNone/>
            </a:pPr>
            <a:r>
              <a:rPr lang="en-US" sz="1500"/>
              <a:t>&lt;html&gt;</a:t>
            </a:r>
            <a:endParaRPr/>
          </a:p>
          <a:p>
            <a:pPr indent="0" lvl="0" marL="0" rtl="0" algn="l">
              <a:spcBef>
                <a:spcPts val="1000"/>
              </a:spcBef>
              <a:spcAft>
                <a:spcPts val="0"/>
              </a:spcAft>
              <a:buSzPts val="1200"/>
              <a:buNone/>
            </a:pPr>
            <a:r>
              <a:rPr lang="en-US" sz="1500"/>
              <a:t>&lt;head&gt;</a:t>
            </a:r>
            <a:endParaRPr/>
          </a:p>
          <a:p>
            <a:pPr indent="0" lvl="1" marL="400050" rtl="0" algn="l">
              <a:spcBef>
                <a:spcPts val="1000"/>
              </a:spcBef>
              <a:spcAft>
                <a:spcPts val="0"/>
              </a:spcAft>
              <a:buSzPts val="1200"/>
              <a:buNone/>
            </a:pPr>
            <a:r>
              <a:rPr lang="en-US" sz="1500"/>
              <a:t>&lt;title&gt;CSS - Text-transform&lt;/title&gt;</a:t>
            </a:r>
            <a:endParaRPr/>
          </a:p>
          <a:p>
            <a:pPr indent="0" lvl="1" marL="400050" rtl="0" algn="l">
              <a:spcBef>
                <a:spcPts val="1000"/>
              </a:spcBef>
              <a:spcAft>
                <a:spcPts val="0"/>
              </a:spcAft>
              <a:buSzPts val="1200"/>
              <a:buNone/>
            </a:pPr>
            <a:r>
              <a:rPr lang="en-US" sz="1500"/>
              <a:t>&lt;style type="text/css"&gt;</a:t>
            </a:r>
            <a:endParaRPr/>
          </a:p>
          <a:p>
            <a:pPr indent="0" lvl="1" marL="400050" rtl="0" algn="l">
              <a:spcBef>
                <a:spcPts val="1000"/>
              </a:spcBef>
              <a:spcAft>
                <a:spcPts val="0"/>
              </a:spcAft>
              <a:buSzPts val="1200"/>
              <a:buNone/>
            </a:pPr>
            <a:r>
              <a:rPr lang="en-US" sz="1500"/>
              <a:t>#p1{text-transform: none;color: red;}</a:t>
            </a:r>
            <a:endParaRPr/>
          </a:p>
          <a:p>
            <a:pPr indent="0" lvl="1" marL="400050" rtl="0" algn="l">
              <a:spcBef>
                <a:spcPts val="1000"/>
              </a:spcBef>
              <a:spcAft>
                <a:spcPts val="0"/>
              </a:spcAft>
              <a:buSzPts val="1200"/>
              <a:buNone/>
            </a:pPr>
            <a:r>
              <a:rPr lang="en-US" sz="1500"/>
              <a:t>#p2{text-transform: uppercase;color: green;</a:t>
            </a:r>
            <a:endParaRPr/>
          </a:p>
          <a:p>
            <a:pPr indent="0" lvl="1" marL="400050" rtl="0" algn="l">
              <a:spcBef>
                <a:spcPts val="1000"/>
              </a:spcBef>
              <a:spcAft>
                <a:spcPts val="0"/>
              </a:spcAft>
              <a:buSzPts val="1200"/>
              <a:buNone/>
            </a:pPr>
            <a:r>
              <a:rPr lang="en-US" sz="1500"/>
              <a:t>#p3{text-transform: lowercase;color: blue;}</a:t>
            </a:r>
            <a:endParaRPr/>
          </a:p>
          <a:p>
            <a:pPr indent="0" lvl="1" marL="400050" rtl="0" algn="l">
              <a:spcBef>
                <a:spcPts val="1000"/>
              </a:spcBef>
              <a:spcAft>
                <a:spcPts val="0"/>
              </a:spcAft>
              <a:buSzPts val="1200"/>
              <a:buNone/>
            </a:pPr>
            <a:r>
              <a:rPr lang="en-US" sz="1500"/>
              <a:t>#p4{text-transform: capitalize;color: hotpink;}</a:t>
            </a:r>
            <a:endParaRPr/>
          </a:p>
          <a:p>
            <a:pPr indent="0" lvl="1" marL="400050" rtl="0" algn="l">
              <a:spcBef>
                <a:spcPts val="1000"/>
              </a:spcBef>
              <a:spcAft>
                <a:spcPts val="0"/>
              </a:spcAft>
              <a:buSzPts val="1200"/>
              <a:buNone/>
            </a:pPr>
            <a:r>
              <a:rPr lang="en-US" sz="1500"/>
              <a:t>&lt;/style&gt;</a:t>
            </a:r>
            <a:endParaRPr/>
          </a:p>
          <a:p>
            <a:pPr indent="0" lvl="0" marL="0" rtl="0" algn="l">
              <a:spcBef>
                <a:spcPts val="1000"/>
              </a:spcBef>
              <a:spcAft>
                <a:spcPts val="0"/>
              </a:spcAft>
              <a:buSzPts val="1200"/>
              <a:buNone/>
            </a:pPr>
            <a:r>
              <a:rPr lang="en-US" sz="1500"/>
              <a:t>&lt;/head&gt;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1"/>
          <p:cNvSpPr txBox="1"/>
          <p:nvPr>
            <p:ph idx="1" type="body"/>
          </p:nvPr>
        </p:nvSpPr>
        <p:spPr>
          <a:xfrm>
            <a:off x="677334" y="146695"/>
            <a:ext cx="8596668" cy="66061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332"/>
              <a:buNone/>
            </a:pPr>
            <a:r>
              <a:rPr lang="en-US" sz="1665"/>
              <a:t>&lt;body&gt;</a:t>
            </a:r>
            <a:endParaRPr/>
          </a:p>
          <a:p>
            <a:pPr indent="0" lvl="1" marL="400050" rtl="0" algn="l">
              <a:spcBef>
                <a:spcPts val="1000"/>
              </a:spcBef>
              <a:spcAft>
                <a:spcPts val="0"/>
              </a:spcAft>
              <a:buSzPts val="1184"/>
              <a:buNone/>
            </a:pPr>
            <a:r>
              <a:rPr lang="en-US" sz="1480"/>
              <a:t>&lt;p id=“p1"&gt;para 1. You can find more information about how Google uses and stores content inthe privacy policy or additional terms for particular Services. You can find more information about howGoogle uses and stores content in the privacy policy or additional terms for particular Services. You canfind more information about how Google uses and stores content in the privacy policy or additionalterms for particular Services.&lt;/p&gt;</a:t>
            </a:r>
            <a:endParaRPr/>
          </a:p>
          <a:p>
            <a:pPr indent="0" lvl="1" marL="400050" rtl="0" algn="l">
              <a:spcBef>
                <a:spcPts val="1000"/>
              </a:spcBef>
              <a:spcAft>
                <a:spcPts val="0"/>
              </a:spcAft>
              <a:buSzPts val="1184"/>
              <a:buNone/>
            </a:pPr>
            <a:r>
              <a:rPr lang="en-US" sz="1480"/>
              <a:t>&lt;p id=“p2"&gt;para 2. You can find more information about how Google uses and stores content inthe privacy policy or additional terms for particular Services. You can find more information about howGoogle uses and stores content in the privacy policy or additional terms for particular Services. You canfind more information about how Google uses and stores content in the privacy policy or additionalterms for particular Services.&lt;/p&gt;</a:t>
            </a:r>
            <a:endParaRPr/>
          </a:p>
          <a:p>
            <a:pPr indent="0" lvl="1" marL="400050" rtl="0" algn="l">
              <a:spcBef>
                <a:spcPts val="1000"/>
              </a:spcBef>
              <a:spcAft>
                <a:spcPts val="0"/>
              </a:spcAft>
              <a:buSzPts val="1184"/>
              <a:buNone/>
            </a:pPr>
            <a:r>
              <a:rPr lang="en-US" sz="1480"/>
              <a:t>&lt;p id=“p3"&gt;para 3. You can find more information about how Google uses and stores content inthe privacy policy or additional terms for particular Services. You can find more information about howGoogle uses and stores content in the privacy policy or additional terms for particular Services. You canfind more information about how Google uses and stores content in the privacy policy or additionalterms for particular Services.&lt;/p&gt;</a:t>
            </a:r>
            <a:endParaRPr/>
          </a:p>
          <a:p>
            <a:pPr indent="0" lvl="1" marL="400050" rtl="0" algn="l">
              <a:spcBef>
                <a:spcPts val="1000"/>
              </a:spcBef>
              <a:spcAft>
                <a:spcPts val="0"/>
              </a:spcAft>
              <a:buSzPts val="1184"/>
              <a:buNone/>
            </a:pPr>
            <a:r>
              <a:rPr lang="en-US" sz="1480"/>
              <a:t>&lt;p id=“p4"&gt;para 4. You can find more information about how Google uses and stores content inthe privacy policy or additional terms for particular Services. You can find more information about howGoogle uses and stores content in the privacy policy or additional terms for particular Services. You canfind more information about how Google uses and stores content in the privacy policy or additionalterms for particular Services.&lt;/p&gt;</a:t>
            </a:r>
            <a:endParaRPr/>
          </a:p>
          <a:p>
            <a:pPr indent="0" lvl="0" marL="0" rtl="0" algn="l">
              <a:spcBef>
                <a:spcPts val="1000"/>
              </a:spcBef>
              <a:spcAft>
                <a:spcPts val="0"/>
              </a:spcAft>
              <a:buSzPts val="1332"/>
              <a:buNone/>
            </a:pPr>
            <a:r>
              <a:rPr lang="en-US" sz="1665"/>
              <a:t>&lt;/body&gt;</a:t>
            </a:r>
            <a:endParaRPr/>
          </a:p>
          <a:p>
            <a:pPr indent="0" lvl="0" marL="0" rtl="0" algn="l">
              <a:spcBef>
                <a:spcPts val="1000"/>
              </a:spcBef>
              <a:spcAft>
                <a:spcPts val="0"/>
              </a:spcAft>
              <a:buSzPts val="1332"/>
              <a:buNone/>
            </a:pPr>
            <a:r>
              <a:rPr lang="en-US" sz="1665"/>
              <a:t>&lt;/html&gt;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2"/>
          <p:cNvSpPr txBox="1"/>
          <p:nvPr>
            <p:ph type="title"/>
          </p:nvPr>
        </p:nvSpPr>
        <p:spPr>
          <a:xfrm>
            <a:off x="677334" y="0"/>
            <a:ext cx="8596668" cy="56885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B43512"/>
              </a:buClr>
              <a:buSzPts val="3240"/>
              <a:buFont typeface="Trebuchet MS"/>
              <a:buNone/>
            </a:pPr>
            <a:r>
              <a:rPr b="1" lang="en-US" sz="3240"/>
              <a:t>text-align</a:t>
            </a:r>
            <a:endParaRPr/>
          </a:p>
        </p:txBody>
      </p:sp>
      <p:sp>
        <p:nvSpPr>
          <p:cNvPr id="337" name="Google Shape;337;p42"/>
          <p:cNvSpPr txBox="1"/>
          <p:nvPr>
            <p:ph idx="1" type="body"/>
          </p:nvPr>
        </p:nvSpPr>
        <p:spPr>
          <a:xfrm>
            <a:off x="677334" y="568851"/>
            <a:ext cx="8596668" cy="628914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This property specifies alignment for the text.</a:t>
            </a:r>
            <a:endParaRPr/>
          </a:p>
          <a:p>
            <a:pPr indent="-342900" lvl="0" marL="342900" rtl="0" algn="l">
              <a:spcBef>
                <a:spcPts val="1000"/>
              </a:spcBef>
              <a:spcAft>
                <a:spcPts val="0"/>
              </a:spcAft>
              <a:buSzPts val="1440"/>
              <a:buChar char="►"/>
            </a:pPr>
            <a:r>
              <a:rPr lang="en-US"/>
              <a:t>The default value is "left". </a:t>
            </a:r>
            <a:endParaRPr/>
          </a:p>
          <a:p>
            <a:pPr indent="-342900" lvl="0" marL="342900" rtl="0" algn="l">
              <a:spcBef>
                <a:spcPts val="1000"/>
              </a:spcBef>
              <a:spcAft>
                <a:spcPts val="0"/>
              </a:spcAft>
              <a:buSzPts val="1440"/>
              <a:buChar char="►"/>
            </a:pPr>
            <a:r>
              <a:rPr lang="en-US"/>
              <a:t>Syntax:   text-align: left | right | center | justify; </a:t>
            </a:r>
            <a:endParaRPr/>
          </a:p>
          <a:p>
            <a:pPr indent="-342900" lvl="0" marL="342900" rtl="0" algn="l">
              <a:spcBef>
                <a:spcPts val="1000"/>
              </a:spcBef>
              <a:spcAft>
                <a:spcPts val="0"/>
              </a:spcAft>
              <a:buSzPts val="1440"/>
              <a:buChar char="►"/>
            </a:pPr>
            <a:r>
              <a:rPr lang="en-US"/>
              <a:t>Example:  text-align: left; </a:t>
            </a:r>
            <a:endParaRPr/>
          </a:p>
          <a:p>
            <a:pPr indent="0" lvl="0" marL="0" rtl="0" algn="l">
              <a:spcBef>
                <a:spcPts val="1000"/>
              </a:spcBef>
              <a:spcAft>
                <a:spcPts val="0"/>
              </a:spcAft>
              <a:buSzPts val="1440"/>
              <a:buNone/>
            </a:pPr>
            <a:r>
              <a:rPr b="1" lang="en-US"/>
              <a:t>Example of “text-align” property </a:t>
            </a:r>
            <a:endParaRPr/>
          </a:p>
          <a:p>
            <a:pPr indent="0" lvl="0" marL="0" rtl="0" algn="l">
              <a:spcBef>
                <a:spcPts val="1000"/>
              </a:spcBef>
              <a:spcAft>
                <a:spcPts val="0"/>
              </a:spcAft>
              <a:buSzPts val="1440"/>
              <a:buNone/>
            </a:pPr>
            <a:r>
              <a:rPr lang="en-US"/>
              <a:t>&lt;html&gt;</a:t>
            </a:r>
            <a:endParaRPr/>
          </a:p>
          <a:p>
            <a:pPr indent="0" lvl="0" marL="0" rtl="0" algn="l">
              <a:spcBef>
                <a:spcPts val="1000"/>
              </a:spcBef>
              <a:spcAft>
                <a:spcPts val="0"/>
              </a:spcAft>
              <a:buSzPts val="1440"/>
              <a:buNone/>
            </a:pPr>
            <a:r>
              <a:rPr lang="en-US"/>
              <a:t>&lt;head&gt;</a:t>
            </a:r>
            <a:endParaRPr/>
          </a:p>
          <a:p>
            <a:pPr indent="0" lvl="1" marL="400050" rtl="0" algn="l">
              <a:spcBef>
                <a:spcPts val="1000"/>
              </a:spcBef>
              <a:spcAft>
                <a:spcPts val="0"/>
              </a:spcAft>
              <a:buSzPts val="1440"/>
              <a:buNone/>
            </a:pPr>
            <a:r>
              <a:rPr lang="en-US" sz="1800"/>
              <a:t>&lt;title&gt;CSS - Text-align&lt;/title&gt;</a:t>
            </a:r>
            <a:endParaRPr/>
          </a:p>
          <a:p>
            <a:pPr indent="0" lvl="1" marL="400050" rtl="0" algn="l">
              <a:spcBef>
                <a:spcPts val="1000"/>
              </a:spcBef>
              <a:spcAft>
                <a:spcPts val="0"/>
              </a:spcAft>
              <a:buSzPts val="1440"/>
              <a:buNone/>
            </a:pPr>
            <a:r>
              <a:rPr lang="en-US" sz="1800"/>
              <a:t>&lt;style type="text/css"&gt;</a:t>
            </a:r>
            <a:endParaRPr/>
          </a:p>
          <a:p>
            <a:pPr indent="0" lvl="1" marL="400050" rtl="0" algn="l">
              <a:spcBef>
                <a:spcPts val="1000"/>
              </a:spcBef>
              <a:spcAft>
                <a:spcPts val="0"/>
              </a:spcAft>
              <a:buSzPts val="1440"/>
              <a:buNone/>
            </a:pPr>
            <a:r>
              <a:rPr lang="en-US" sz="1800"/>
              <a:t>#p1{text-align: left;color: red;}</a:t>
            </a:r>
            <a:endParaRPr/>
          </a:p>
          <a:p>
            <a:pPr indent="0" lvl="1" marL="400050" rtl="0" algn="l">
              <a:spcBef>
                <a:spcPts val="1000"/>
              </a:spcBef>
              <a:spcAft>
                <a:spcPts val="0"/>
              </a:spcAft>
              <a:buSzPts val="1440"/>
              <a:buNone/>
            </a:pPr>
            <a:r>
              <a:rPr lang="en-US" sz="1800"/>
              <a:t>#p2{text-align: right;color: green;}</a:t>
            </a:r>
            <a:endParaRPr/>
          </a:p>
          <a:p>
            <a:pPr indent="0" lvl="1" marL="400050" rtl="0" algn="l">
              <a:spcBef>
                <a:spcPts val="1000"/>
              </a:spcBef>
              <a:spcAft>
                <a:spcPts val="0"/>
              </a:spcAft>
              <a:buSzPts val="1440"/>
              <a:buNone/>
            </a:pPr>
            <a:r>
              <a:rPr lang="en-US" sz="1800"/>
              <a:t>#p3{text-align: center;color: blue;}</a:t>
            </a:r>
            <a:endParaRPr/>
          </a:p>
          <a:p>
            <a:pPr indent="0" lvl="1" marL="400050" rtl="0" algn="l">
              <a:spcBef>
                <a:spcPts val="1000"/>
              </a:spcBef>
              <a:spcAft>
                <a:spcPts val="0"/>
              </a:spcAft>
              <a:buSzPts val="1440"/>
              <a:buNone/>
            </a:pPr>
            <a:r>
              <a:rPr lang="en-US" sz="1800"/>
              <a:t>#p4{text-align: justify;color: hotpink;}</a:t>
            </a:r>
            <a:endParaRPr/>
          </a:p>
          <a:p>
            <a:pPr indent="0" lvl="1" marL="400050" rtl="0" algn="l">
              <a:spcBef>
                <a:spcPts val="1000"/>
              </a:spcBef>
              <a:spcAft>
                <a:spcPts val="0"/>
              </a:spcAft>
              <a:buSzPts val="1440"/>
              <a:buNone/>
            </a:pPr>
            <a:r>
              <a:rPr lang="en-US" sz="1800"/>
              <a:t>&lt;/style&gt;</a:t>
            </a:r>
            <a:endParaRPr/>
          </a:p>
          <a:p>
            <a:pPr indent="0" lvl="0" marL="0" rtl="0" algn="l">
              <a:spcBef>
                <a:spcPts val="1000"/>
              </a:spcBef>
              <a:spcAft>
                <a:spcPts val="0"/>
              </a:spcAft>
              <a:buSzPts val="1440"/>
              <a:buNone/>
            </a:pPr>
            <a:r>
              <a:rPr lang="en-US"/>
              <a:t>&lt;/head&gt;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3"/>
          <p:cNvSpPr txBox="1"/>
          <p:nvPr>
            <p:ph idx="1" type="body"/>
          </p:nvPr>
        </p:nvSpPr>
        <p:spPr>
          <a:xfrm>
            <a:off x="677334" y="117357"/>
            <a:ext cx="8596668" cy="662084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332"/>
              <a:buNone/>
            </a:pPr>
            <a:r>
              <a:rPr lang="en-US" sz="1665"/>
              <a:t>&lt;body&gt;</a:t>
            </a:r>
            <a:endParaRPr/>
          </a:p>
          <a:p>
            <a:pPr indent="0" lvl="1" marL="400050" rtl="0" algn="l">
              <a:spcBef>
                <a:spcPts val="1000"/>
              </a:spcBef>
              <a:spcAft>
                <a:spcPts val="0"/>
              </a:spcAft>
              <a:buSzPts val="1184"/>
              <a:buNone/>
            </a:pPr>
            <a:r>
              <a:rPr lang="en-US" sz="1480"/>
              <a:t>&lt;p id=“p1"&gt;para 1. You can find more information about how Google uses and stores content in the privacy policy or additional terms for particular Services. You can find more information about how Google uses and stores content in the privacy policy or additional terms for particular Services. You canfind more information about how Google uses and stores content in the privacy policy or additional terms for particular Services.&lt;/p&gt;</a:t>
            </a:r>
            <a:endParaRPr/>
          </a:p>
          <a:p>
            <a:pPr indent="0" lvl="1" marL="400050" rtl="0" algn="l">
              <a:spcBef>
                <a:spcPts val="1000"/>
              </a:spcBef>
              <a:spcAft>
                <a:spcPts val="0"/>
              </a:spcAft>
              <a:buSzPts val="1184"/>
              <a:buNone/>
            </a:pPr>
            <a:r>
              <a:rPr lang="en-US" sz="1480"/>
              <a:t>&lt;p id=“p2"&gt;para 2. You can find more information about how Google uses and stores content inthe privacy policy or additional terms for particular Services. You can find more information about howGoogle uses and stores content in the privacy policy or additional terms for particular Services. You canfind more information about how Google uses and stores content in the privacy policy or additionalterms for particular Services.&lt;/p&gt;</a:t>
            </a:r>
            <a:endParaRPr/>
          </a:p>
          <a:p>
            <a:pPr indent="0" lvl="1" marL="400050" rtl="0" algn="l">
              <a:spcBef>
                <a:spcPts val="1000"/>
              </a:spcBef>
              <a:spcAft>
                <a:spcPts val="0"/>
              </a:spcAft>
              <a:buSzPts val="1184"/>
              <a:buNone/>
            </a:pPr>
            <a:r>
              <a:rPr lang="en-US" sz="1480"/>
              <a:t>&lt;p id=“p3"&gt;para 3. You can find more information about how Google uses and stores content inthe privacy policy or additional terms for particular Services. You can find more information about howGoogle uses and stores content in the privacy policy or additional terms for particular Services. You canfind more information about how Google uses and stores content in the privacy policy or additionalterms for particular Services.&lt;/p&gt;</a:t>
            </a:r>
            <a:endParaRPr/>
          </a:p>
          <a:p>
            <a:pPr indent="0" lvl="1" marL="400050" rtl="0" algn="l">
              <a:spcBef>
                <a:spcPts val="1000"/>
              </a:spcBef>
              <a:spcAft>
                <a:spcPts val="0"/>
              </a:spcAft>
              <a:buSzPts val="1184"/>
              <a:buNone/>
            </a:pPr>
            <a:r>
              <a:rPr lang="en-US" sz="1480"/>
              <a:t>&lt;p id=“p4"&gt;para 4. You can find more information about how Google uses and stores content inthe privacy policy or additional terms for particular Services. You can find more information about howGoogle uses and stores content in the privacy policy or additional terms for particular Services. You canfind more information about how Google uses and stores content in the privacy policy or additionalterms for particular Services.&lt;/p&gt;</a:t>
            </a:r>
            <a:endParaRPr/>
          </a:p>
          <a:p>
            <a:pPr indent="0" lvl="0" marL="0" rtl="0" algn="l">
              <a:spcBef>
                <a:spcPts val="1000"/>
              </a:spcBef>
              <a:spcAft>
                <a:spcPts val="0"/>
              </a:spcAft>
              <a:buSzPts val="1332"/>
              <a:buNone/>
            </a:pPr>
            <a:r>
              <a:rPr lang="en-US" sz="1665"/>
              <a:t>&lt;/body&gt;</a:t>
            </a:r>
            <a:endParaRPr/>
          </a:p>
          <a:p>
            <a:pPr indent="0" lvl="0" marL="0" rtl="0" algn="l">
              <a:spcBef>
                <a:spcPts val="1000"/>
              </a:spcBef>
              <a:spcAft>
                <a:spcPts val="0"/>
              </a:spcAft>
              <a:buSzPts val="1332"/>
              <a:buNone/>
            </a:pPr>
            <a:r>
              <a:rPr lang="en-US" sz="1665"/>
              <a:t>&lt;/html&gt;</a:t>
            </a:r>
            <a:endParaRPr/>
          </a:p>
          <a:p>
            <a:pPr indent="0" lvl="0" marL="0" rtl="0" algn="l">
              <a:spcBef>
                <a:spcPts val="1000"/>
              </a:spcBef>
              <a:spcAft>
                <a:spcPts val="0"/>
              </a:spcAft>
              <a:buSzPts val="1332"/>
              <a:buNone/>
            </a:pPr>
            <a:r>
              <a:t/>
            </a:r>
            <a:endParaRPr sz="1665"/>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4"/>
          <p:cNvSpPr txBox="1"/>
          <p:nvPr>
            <p:ph type="title"/>
          </p:nvPr>
        </p:nvSpPr>
        <p:spPr>
          <a:xfrm>
            <a:off x="677334" y="0"/>
            <a:ext cx="8596668" cy="55907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B43512"/>
              </a:buClr>
              <a:buSzPts val="3240"/>
              <a:buFont typeface="Trebuchet MS"/>
              <a:buNone/>
            </a:pPr>
            <a:r>
              <a:rPr b="1" lang="en-US" sz="3240"/>
              <a:t>text-indent</a:t>
            </a:r>
            <a:endParaRPr/>
          </a:p>
        </p:txBody>
      </p:sp>
      <p:sp>
        <p:nvSpPr>
          <p:cNvPr id="348" name="Google Shape;348;p44"/>
          <p:cNvSpPr txBox="1"/>
          <p:nvPr>
            <p:ph idx="1" type="body"/>
          </p:nvPr>
        </p:nvSpPr>
        <p:spPr>
          <a:xfrm>
            <a:off x="677334" y="559072"/>
            <a:ext cx="8596668" cy="621335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440"/>
              <a:buChar char="►"/>
            </a:pPr>
            <a:r>
              <a:rPr lang="en-US"/>
              <a:t>This property specifies left margin for the first line of the paragraph.</a:t>
            </a:r>
            <a:endParaRPr/>
          </a:p>
          <a:p>
            <a:pPr indent="-342900" lvl="0" marL="342900" rtl="0" algn="l">
              <a:lnSpc>
                <a:spcPct val="90000"/>
              </a:lnSpc>
              <a:spcBef>
                <a:spcPts val="1000"/>
              </a:spcBef>
              <a:spcAft>
                <a:spcPts val="0"/>
              </a:spcAft>
              <a:buSzPts val="1440"/>
              <a:buChar char="►"/>
            </a:pPr>
            <a:r>
              <a:rPr lang="en-US"/>
              <a:t>It is rare to use in real-time. </a:t>
            </a:r>
            <a:endParaRPr/>
          </a:p>
          <a:p>
            <a:pPr indent="-342900" lvl="0" marL="342900" rtl="0" algn="l">
              <a:lnSpc>
                <a:spcPct val="90000"/>
              </a:lnSpc>
              <a:spcBef>
                <a:spcPts val="1000"/>
              </a:spcBef>
              <a:spcAft>
                <a:spcPts val="0"/>
              </a:spcAft>
              <a:buSzPts val="1440"/>
              <a:buChar char="►"/>
            </a:pPr>
            <a:r>
              <a:rPr lang="en-US"/>
              <a:t>Use text-indent if you want to start first line of the paragraph from right side. </a:t>
            </a:r>
            <a:endParaRPr/>
          </a:p>
          <a:p>
            <a:pPr indent="-342900" lvl="0" marL="342900" rtl="0" algn="l">
              <a:lnSpc>
                <a:spcPct val="90000"/>
              </a:lnSpc>
              <a:spcBef>
                <a:spcPts val="1000"/>
              </a:spcBef>
              <a:spcAft>
                <a:spcPts val="0"/>
              </a:spcAft>
              <a:buSzPts val="1440"/>
              <a:buChar char="►"/>
            </a:pPr>
            <a:r>
              <a:rPr lang="en-US"/>
              <a:t>Syntax:   text-indent: pixels; </a:t>
            </a:r>
            <a:endParaRPr/>
          </a:p>
          <a:p>
            <a:pPr indent="-342900" lvl="0" marL="342900" rtl="0" algn="l">
              <a:lnSpc>
                <a:spcPct val="90000"/>
              </a:lnSpc>
              <a:spcBef>
                <a:spcPts val="1000"/>
              </a:spcBef>
              <a:spcAft>
                <a:spcPts val="0"/>
              </a:spcAft>
              <a:buSzPts val="1440"/>
              <a:buChar char="►"/>
            </a:pPr>
            <a:r>
              <a:rPr lang="en-US"/>
              <a:t>Example:  text-indent: 10px; </a:t>
            </a:r>
            <a:endParaRPr/>
          </a:p>
          <a:p>
            <a:pPr indent="0" lvl="0" marL="0" rtl="0" algn="l">
              <a:lnSpc>
                <a:spcPct val="90000"/>
              </a:lnSpc>
              <a:spcBef>
                <a:spcPts val="1000"/>
              </a:spcBef>
              <a:spcAft>
                <a:spcPts val="0"/>
              </a:spcAft>
              <a:buSzPts val="1440"/>
              <a:buNone/>
            </a:pPr>
            <a:r>
              <a:rPr b="1" lang="en-US"/>
              <a:t>Example of “text-indent” property </a:t>
            </a:r>
            <a:endParaRPr/>
          </a:p>
          <a:p>
            <a:pPr indent="0" lvl="0" marL="0" rtl="0" algn="l">
              <a:lnSpc>
                <a:spcPct val="90000"/>
              </a:lnSpc>
              <a:spcBef>
                <a:spcPts val="1000"/>
              </a:spcBef>
              <a:spcAft>
                <a:spcPts val="0"/>
              </a:spcAft>
              <a:buSzPts val="1440"/>
              <a:buNone/>
            </a:pPr>
            <a:r>
              <a:rPr lang="en-US"/>
              <a:t>&lt;html&gt;</a:t>
            </a:r>
            <a:endParaRPr/>
          </a:p>
          <a:p>
            <a:pPr indent="0" lvl="0" marL="0" rtl="0" algn="l">
              <a:lnSpc>
                <a:spcPct val="90000"/>
              </a:lnSpc>
              <a:spcBef>
                <a:spcPts val="1000"/>
              </a:spcBef>
              <a:spcAft>
                <a:spcPts val="0"/>
              </a:spcAft>
              <a:buSzPts val="1440"/>
              <a:buNone/>
            </a:pPr>
            <a:r>
              <a:rPr lang="en-US"/>
              <a:t>&lt;head&gt;</a:t>
            </a:r>
            <a:endParaRPr/>
          </a:p>
          <a:p>
            <a:pPr indent="0" lvl="1" marL="400050" rtl="0" algn="l">
              <a:lnSpc>
                <a:spcPct val="90000"/>
              </a:lnSpc>
              <a:spcBef>
                <a:spcPts val="1000"/>
              </a:spcBef>
              <a:spcAft>
                <a:spcPts val="0"/>
              </a:spcAft>
              <a:buSzPts val="1440"/>
              <a:buNone/>
            </a:pPr>
            <a:r>
              <a:rPr lang="en-US" sz="1800"/>
              <a:t>&lt;title&gt;CSS - Text-indent&lt;/title&gt;</a:t>
            </a:r>
            <a:endParaRPr/>
          </a:p>
          <a:p>
            <a:pPr indent="0" lvl="1" marL="400050" rtl="0" algn="l">
              <a:lnSpc>
                <a:spcPct val="90000"/>
              </a:lnSpc>
              <a:spcBef>
                <a:spcPts val="1000"/>
              </a:spcBef>
              <a:spcAft>
                <a:spcPts val="0"/>
              </a:spcAft>
              <a:buSzPts val="1440"/>
              <a:buNone/>
            </a:pPr>
            <a:r>
              <a:rPr lang="en-US" sz="1800"/>
              <a:t>&lt;style type="text/css"&gt;</a:t>
            </a:r>
            <a:endParaRPr/>
          </a:p>
          <a:p>
            <a:pPr indent="0" lvl="2" marL="800100" rtl="0" algn="l">
              <a:lnSpc>
                <a:spcPct val="90000"/>
              </a:lnSpc>
              <a:spcBef>
                <a:spcPts val="1000"/>
              </a:spcBef>
              <a:spcAft>
                <a:spcPts val="0"/>
              </a:spcAft>
              <a:buSzPts val="1440"/>
              <a:buNone/>
            </a:pPr>
            <a:r>
              <a:rPr lang="en-US" sz="1800"/>
              <a:t>#p1{text-indent: 0px;color: red;}</a:t>
            </a:r>
            <a:endParaRPr/>
          </a:p>
          <a:p>
            <a:pPr indent="0" lvl="2" marL="800100" rtl="0" algn="l">
              <a:lnSpc>
                <a:spcPct val="90000"/>
              </a:lnSpc>
              <a:spcBef>
                <a:spcPts val="1000"/>
              </a:spcBef>
              <a:spcAft>
                <a:spcPts val="0"/>
              </a:spcAft>
              <a:buSzPts val="1440"/>
              <a:buNone/>
            </a:pPr>
            <a:r>
              <a:rPr lang="en-US" sz="1800"/>
              <a:t>#p2{text-indent: 20px;color: green;}</a:t>
            </a:r>
            <a:endParaRPr/>
          </a:p>
          <a:p>
            <a:pPr indent="0" lvl="2" marL="800100" rtl="0" algn="l">
              <a:lnSpc>
                <a:spcPct val="90000"/>
              </a:lnSpc>
              <a:spcBef>
                <a:spcPts val="1000"/>
              </a:spcBef>
              <a:spcAft>
                <a:spcPts val="0"/>
              </a:spcAft>
              <a:buSzPts val="1440"/>
              <a:buNone/>
            </a:pPr>
            <a:r>
              <a:rPr lang="en-US" sz="1800"/>
              <a:t>#p3{text-indent: 40px;color: blue;}</a:t>
            </a:r>
            <a:endParaRPr/>
          </a:p>
          <a:p>
            <a:pPr indent="0" lvl="2" marL="800100" rtl="0" algn="l">
              <a:lnSpc>
                <a:spcPct val="90000"/>
              </a:lnSpc>
              <a:spcBef>
                <a:spcPts val="1000"/>
              </a:spcBef>
              <a:spcAft>
                <a:spcPts val="0"/>
              </a:spcAft>
              <a:buSzPts val="1440"/>
              <a:buNone/>
            </a:pPr>
            <a:r>
              <a:rPr lang="en-US" sz="1800"/>
              <a:t>#p4{text-indent: 60px;color: hotpink;}</a:t>
            </a:r>
            <a:endParaRPr sz="1600"/>
          </a:p>
          <a:p>
            <a:pPr indent="0" lvl="1" marL="400050" rtl="0" algn="l">
              <a:lnSpc>
                <a:spcPct val="90000"/>
              </a:lnSpc>
              <a:spcBef>
                <a:spcPts val="1000"/>
              </a:spcBef>
              <a:spcAft>
                <a:spcPts val="0"/>
              </a:spcAft>
              <a:buSzPts val="1440"/>
              <a:buNone/>
            </a:pPr>
            <a:r>
              <a:rPr lang="en-US" sz="1800"/>
              <a:t>&lt;/style&gt;</a:t>
            </a:r>
            <a:endParaRPr/>
          </a:p>
          <a:p>
            <a:pPr indent="0" lvl="0" marL="0" rtl="0" algn="l">
              <a:lnSpc>
                <a:spcPct val="90000"/>
              </a:lnSpc>
              <a:spcBef>
                <a:spcPts val="1000"/>
              </a:spcBef>
              <a:spcAft>
                <a:spcPts val="0"/>
              </a:spcAft>
              <a:buSzPts val="1440"/>
              <a:buNone/>
            </a:pPr>
            <a:r>
              <a:rPr lang="en-US"/>
              <a:t>&lt;/head&gt;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5"/>
          <p:cNvSpPr txBox="1"/>
          <p:nvPr>
            <p:ph idx="1" type="body"/>
          </p:nvPr>
        </p:nvSpPr>
        <p:spPr>
          <a:xfrm>
            <a:off x="677334" y="97797"/>
            <a:ext cx="8596668" cy="656216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332"/>
              <a:buNone/>
            </a:pPr>
            <a:r>
              <a:rPr lang="en-US" sz="1665"/>
              <a:t>&lt;body&gt;</a:t>
            </a:r>
            <a:endParaRPr/>
          </a:p>
          <a:p>
            <a:pPr indent="0" lvl="1" marL="400050" rtl="0" algn="l">
              <a:spcBef>
                <a:spcPts val="1000"/>
              </a:spcBef>
              <a:spcAft>
                <a:spcPts val="0"/>
              </a:spcAft>
              <a:buSzPts val="1184"/>
              <a:buNone/>
            </a:pPr>
            <a:r>
              <a:rPr lang="en-US" sz="1480"/>
              <a:t>&lt;p id=“p1"&gt;para 1. You can find more information about how Google uses and stores content inthe privacy policy or additional terms for particular Services. You can find more information about howGoogle uses and stores content in the privacy policy or additional terms for particular Services. You canfind more information about how Google uses and stores content in the privacy policy or additionalterms for particular Services.&lt;/p&gt;</a:t>
            </a:r>
            <a:endParaRPr/>
          </a:p>
          <a:p>
            <a:pPr indent="0" lvl="1" marL="400050" rtl="0" algn="l">
              <a:spcBef>
                <a:spcPts val="1000"/>
              </a:spcBef>
              <a:spcAft>
                <a:spcPts val="0"/>
              </a:spcAft>
              <a:buSzPts val="1184"/>
              <a:buNone/>
            </a:pPr>
            <a:r>
              <a:rPr lang="en-US" sz="1480"/>
              <a:t>&lt;p id=“p2"&gt;para 2. You can find more information about how Google uses and stores content inthe privacy policy or additional terms for particular Services. You can find more information about howGoogle uses and stores content in the privacy policy or additional terms for particular Services. You canfind more information about how Google uses and stores content in the privacy policy or additionalterms for particular Services.&lt;/p&gt;</a:t>
            </a:r>
            <a:endParaRPr/>
          </a:p>
          <a:p>
            <a:pPr indent="0" lvl="1" marL="400050" rtl="0" algn="l">
              <a:spcBef>
                <a:spcPts val="1000"/>
              </a:spcBef>
              <a:spcAft>
                <a:spcPts val="0"/>
              </a:spcAft>
              <a:buSzPts val="1184"/>
              <a:buNone/>
            </a:pPr>
            <a:r>
              <a:rPr lang="en-US" sz="1480"/>
              <a:t>&lt;p id=“p3"&gt;para 3. You can find more information about how Google uses and stores content inthe privacy policy or additional terms for particular Services. You can find more information about howGoogle uses and stores content in the privacy policy or additional terms for particular Services. You canfind more information about how Google uses and stores content in the privacy policy or additionalterms for particular Services.&lt;/p&gt;</a:t>
            </a:r>
            <a:endParaRPr/>
          </a:p>
          <a:p>
            <a:pPr indent="0" lvl="1" marL="400050" rtl="0" algn="l">
              <a:spcBef>
                <a:spcPts val="1000"/>
              </a:spcBef>
              <a:spcAft>
                <a:spcPts val="0"/>
              </a:spcAft>
              <a:buSzPts val="1184"/>
              <a:buNone/>
            </a:pPr>
            <a:r>
              <a:rPr lang="en-US" sz="1480"/>
              <a:t>&lt;p id=“p4"&gt;para 4. You can find more information about how Google uses and stores content inthe privacy policy or additional terms for particular Services. You can find more information about howGoogle uses and stores content in the privacy policy or additional terms for particular Services. You can find more information about how Google uses and stores content in the privacy policy or additionalterms for particular Services.&lt;/p&gt;</a:t>
            </a:r>
            <a:endParaRPr/>
          </a:p>
          <a:p>
            <a:pPr indent="0" lvl="0" marL="0" rtl="0" algn="l">
              <a:spcBef>
                <a:spcPts val="1000"/>
              </a:spcBef>
              <a:spcAft>
                <a:spcPts val="0"/>
              </a:spcAft>
              <a:buSzPts val="1332"/>
              <a:buNone/>
            </a:pPr>
            <a:r>
              <a:rPr lang="en-US" sz="1665"/>
              <a:t>&lt;/body&gt;</a:t>
            </a:r>
            <a:endParaRPr/>
          </a:p>
          <a:p>
            <a:pPr indent="0" lvl="0" marL="0" rtl="0" algn="l">
              <a:spcBef>
                <a:spcPts val="1000"/>
              </a:spcBef>
              <a:spcAft>
                <a:spcPts val="0"/>
              </a:spcAft>
              <a:buSzPts val="1332"/>
              <a:buNone/>
            </a:pPr>
            <a:r>
              <a:rPr lang="en-US" sz="1665"/>
              <a:t>&lt;/html&gt;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6"/>
          <p:cNvSpPr txBox="1"/>
          <p:nvPr>
            <p:ph type="title"/>
          </p:nvPr>
        </p:nvSpPr>
        <p:spPr>
          <a:xfrm>
            <a:off x="677334" y="0"/>
            <a:ext cx="8596668" cy="58841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B43512"/>
              </a:buClr>
              <a:buSzPts val="3240"/>
              <a:buFont typeface="Trebuchet MS"/>
              <a:buNone/>
            </a:pPr>
            <a:r>
              <a:rPr b="1" lang="en-US" sz="3240"/>
              <a:t>background-image</a:t>
            </a:r>
            <a:endParaRPr/>
          </a:p>
        </p:txBody>
      </p:sp>
      <p:sp>
        <p:nvSpPr>
          <p:cNvPr id="359" name="Google Shape;359;p46"/>
          <p:cNvSpPr txBox="1"/>
          <p:nvPr>
            <p:ph idx="1" type="body"/>
          </p:nvPr>
        </p:nvSpPr>
        <p:spPr>
          <a:xfrm>
            <a:off x="677334" y="588411"/>
            <a:ext cx="8596668" cy="607155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This property specifies background image of the element.</a:t>
            </a:r>
            <a:endParaRPr/>
          </a:p>
          <a:p>
            <a:pPr indent="-342900" lvl="0" marL="342900" rtl="0" algn="l">
              <a:spcBef>
                <a:spcPts val="1000"/>
              </a:spcBef>
              <a:spcAft>
                <a:spcPts val="0"/>
              </a:spcAft>
              <a:buSzPts val="1440"/>
              <a:buChar char="►"/>
            </a:pPr>
            <a:r>
              <a:rPr lang="en-US"/>
              <a:t>It is recommended to place the background image file in the current folder. </a:t>
            </a:r>
            <a:endParaRPr/>
          </a:p>
          <a:p>
            <a:pPr indent="-342900" lvl="0" marL="342900" rtl="0" algn="l">
              <a:spcBef>
                <a:spcPts val="1000"/>
              </a:spcBef>
              <a:spcAft>
                <a:spcPts val="0"/>
              </a:spcAft>
              <a:buSzPts val="1440"/>
              <a:buChar char="►"/>
            </a:pPr>
            <a:r>
              <a:rPr lang="en-US"/>
              <a:t>Syntax:    background-image: url(“filename.extension”); </a:t>
            </a:r>
            <a:endParaRPr/>
          </a:p>
          <a:p>
            <a:pPr indent="-342900" lvl="0" marL="342900" rtl="0" algn="l">
              <a:spcBef>
                <a:spcPts val="1000"/>
              </a:spcBef>
              <a:spcAft>
                <a:spcPts val="0"/>
              </a:spcAft>
              <a:buSzPts val="1440"/>
              <a:buChar char="►"/>
            </a:pPr>
            <a:r>
              <a:rPr lang="en-US"/>
              <a:t>Example:   background-image: url(“sample.png”); </a:t>
            </a:r>
            <a:endParaRPr/>
          </a:p>
          <a:p>
            <a:pPr indent="0" lvl="0" marL="0" rtl="0" algn="l">
              <a:spcBef>
                <a:spcPts val="1000"/>
              </a:spcBef>
              <a:spcAft>
                <a:spcPts val="0"/>
              </a:spcAft>
              <a:buSzPts val="1440"/>
              <a:buNone/>
            </a:pPr>
            <a:r>
              <a:rPr b="1" lang="en-US"/>
              <a:t>Example of “background-image” property </a:t>
            </a:r>
            <a:endParaRPr/>
          </a:p>
          <a:p>
            <a:pPr indent="0" lvl="0" marL="0" rtl="0" algn="l">
              <a:spcBef>
                <a:spcPts val="1000"/>
              </a:spcBef>
              <a:spcAft>
                <a:spcPts val="0"/>
              </a:spcAft>
              <a:buSzPts val="1440"/>
              <a:buNone/>
            </a:pPr>
            <a:r>
              <a:rPr lang="en-US"/>
              <a:t>&lt;html&gt;</a:t>
            </a:r>
            <a:endParaRPr/>
          </a:p>
          <a:p>
            <a:pPr indent="0" lvl="0" marL="0" rtl="0" algn="l">
              <a:spcBef>
                <a:spcPts val="1000"/>
              </a:spcBef>
              <a:spcAft>
                <a:spcPts val="0"/>
              </a:spcAft>
              <a:buSzPts val="1440"/>
              <a:buNone/>
            </a:pPr>
            <a:r>
              <a:rPr lang="en-US"/>
              <a:t>&lt;head&gt;</a:t>
            </a:r>
            <a:endParaRPr/>
          </a:p>
          <a:p>
            <a:pPr indent="0" lvl="1" marL="457200" rtl="0" algn="l">
              <a:spcBef>
                <a:spcPts val="1000"/>
              </a:spcBef>
              <a:spcAft>
                <a:spcPts val="0"/>
              </a:spcAft>
              <a:buSzPts val="1440"/>
              <a:buNone/>
            </a:pPr>
            <a:r>
              <a:rPr lang="en-US" sz="1800"/>
              <a:t>&lt;title&gt;CSS - Background-image&lt;/title&gt;</a:t>
            </a:r>
            <a:endParaRPr/>
          </a:p>
          <a:p>
            <a:pPr indent="0" lvl="1" marL="457200" rtl="0" algn="l">
              <a:spcBef>
                <a:spcPts val="1000"/>
              </a:spcBef>
              <a:spcAft>
                <a:spcPts val="0"/>
              </a:spcAft>
              <a:buSzPts val="1440"/>
              <a:buNone/>
            </a:pPr>
            <a:r>
              <a:rPr lang="en-US" sz="1800"/>
              <a:t>&lt;style type="text/css"&gt;</a:t>
            </a:r>
            <a:endParaRPr/>
          </a:p>
          <a:p>
            <a:pPr indent="0" lvl="1" marL="457200" rtl="0" algn="l">
              <a:spcBef>
                <a:spcPts val="1000"/>
              </a:spcBef>
              <a:spcAft>
                <a:spcPts val="0"/>
              </a:spcAft>
              <a:buSzPts val="1440"/>
              <a:buNone/>
            </a:pPr>
            <a:r>
              <a:rPr lang="en-US" sz="1800"/>
              <a:t>#p1{</a:t>
            </a:r>
            <a:endParaRPr/>
          </a:p>
          <a:p>
            <a:pPr indent="0" lvl="2" marL="914400" rtl="0" algn="l">
              <a:spcBef>
                <a:spcPts val="1000"/>
              </a:spcBef>
              <a:spcAft>
                <a:spcPts val="0"/>
              </a:spcAft>
              <a:buSzPts val="1440"/>
              <a:buNone/>
            </a:pPr>
            <a:r>
              <a:rPr lang="en-US" sz="1800"/>
              <a:t>background-color: skyblue;</a:t>
            </a:r>
            <a:endParaRPr/>
          </a:p>
          <a:p>
            <a:pPr indent="0" lvl="2" marL="914400" rtl="0" algn="l">
              <a:spcBef>
                <a:spcPts val="1000"/>
              </a:spcBef>
              <a:spcAft>
                <a:spcPts val="0"/>
              </a:spcAft>
              <a:buSzPts val="1440"/>
              <a:buNone/>
            </a:pPr>
            <a:r>
              <a:rPr lang="en-US" sz="1800"/>
              <a:t>background-image: url('sample.png’);</a:t>
            </a:r>
            <a:endParaRPr/>
          </a:p>
          <a:p>
            <a:pPr indent="0" lvl="1" marL="457200" rtl="0" algn="l">
              <a:spcBef>
                <a:spcPts val="1000"/>
              </a:spcBef>
              <a:spcAft>
                <a:spcPts val="0"/>
              </a:spcAft>
              <a:buSzPts val="1440"/>
              <a:buNone/>
            </a:pPr>
            <a:r>
              <a:rPr lang="en-US" sz="1800"/>
              <a:t>}</a:t>
            </a:r>
            <a:endParaRPr/>
          </a:p>
          <a:p>
            <a:pPr indent="0" lvl="1" marL="457200" rtl="0" algn="l">
              <a:spcBef>
                <a:spcPts val="1000"/>
              </a:spcBef>
              <a:spcAft>
                <a:spcPts val="0"/>
              </a:spcAft>
              <a:buSzPts val="1440"/>
              <a:buNone/>
            </a:pPr>
            <a:r>
              <a:rPr lang="en-US" sz="1800"/>
              <a:t>&lt;/style&gt;</a:t>
            </a:r>
            <a:endParaRPr/>
          </a:p>
          <a:p>
            <a:pPr indent="0" lvl="0" marL="0" rtl="0" algn="l">
              <a:spcBef>
                <a:spcPts val="1000"/>
              </a:spcBef>
              <a:spcAft>
                <a:spcPts val="0"/>
              </a:spcAft>
              <a:buSzPts val="1440"/>
              <a:buNone/>
            </a:pPr>
            <a:r>
              <a:rPr lang="en-US"/>
              <a:t>&lt;/head&gt;</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7"/>
          <p:cNvSpPr txBox="1"/>
          <p:nvPr>
            <p:ph idx="1" type="body"/>
          </p:nvPr>
        </p:nvSpPr>
        <p:spPr>
          <a:xfrm>
            <a:off x="677334" y="166255"/>
            <a:ext cx="8596668" cy="657194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224"/>
              <a:buNone/>
            </a:pPr>
            <a:r>
              <a:rPr lang="en-US" sz="1530"/>
              <a:t>&lt;body&gt;</a:t>
            </a:r>
            <a:endParaRPr/>
          </a:p>
          <a:p>
            <a:pPr indent="0" lvl="0" marL="0" rtl="0" algn="l">
              <a:lnSpc>
                <a:spcPct val="90000"/>
              </a:lnSpc>
              <a:spcBef>
                <a:spcPts val="1000"/>
              </a:spcBef>
              <a:spcAft>
                <a:spcPts val="0"/>
              </a:spcAft>
              <a:buSzPts val="1224"/>
              <a:buNone/>
            </a:pPr>
            <a:r>
              <a:rPr lang="en-US" sz="1530"/>
              <a:t>&lt;p id="p1"&gt;Lorem lpsum is simply dummy text of the printing and typesetting industry. Loremlpsum has been the industry's standard dummy text ever since the 15005, when an unknown printer tooka galley of type and scrambled it to make a type specimen book. It has survived not only five centuries,but also the leap into electronic typesetting, remaining essentially unchanged. It was popularised in the19605 with the release of Letraset sheets containing Lorem lpsum passages, and more recently withdesktop publishing software like Aldus PageMaker including versions of Lorem lpsum. Lorem lpsum issimply dummy text of the printing and typesetting industry. Lorem lpsum has been the industry'sstandard dummy text ever since the 15005, when an unknown printer took a galley of type andscrambled it to make a type specimen book. It has survived not only five centuries, but also the leap intoelectronic typesetting, remaining essentially unchanged. It was popularised in the 19605 with therelease of Letraset sheets containing Lorem lpsum passages, and more recently with desktop publishingsoftware like Aldus PageMaker including versions of Lorem lpsum. Lorem lpsum is simply dummy text ofthe printing and typesetting industry. Lorem lpsum has been the industry's standard dummy text eversince the 15005, when an unknown printer took a galley of type and scrambled it to make a typespecimen book. It has survived not only five centuries, but also the leap into electronic typesetting,remaining essentially unchanged. It was popularised in the 19605 with the release of Letraset sheetscontaining Lorem lpsum passages, and more recently with desktop publishing software like AldusPageMaker including versions of Lorem lpsum. Lorem lpsum is simply dummy text of the printing andtypesetting industry. Lorem lpsum has been the industry's standard dummy text ever since the 15005,when an unknown printer took a galley of type and scrambled it to make a type specimen book. It hassurvived not only five centuries, but also the leap into electronic typesetting, remaining essentiallyunchanged. It was popularised in the 19605 with the release of Letraset sheets containing Lorem lpsumpassages, and more recently with desktop publishing software like Aldus PageMaker including versionsof Lorem |psum.&lt;/p&gt;</a:t>
            </a:r>
            <a:endParaRPr/>
          </a:p>
          <a:p>
            <a:pPr indent="0" lvl="0" marL="0" rtl="0" algn="l">
              <a:lnSpc>
                <a:spcPct val="90000"/>
              </a:lnSpc>
              <a:spcBef>
                <a:spcPts val="1000"/>
              </a:spcBef>
              <a:spcAft>
                <a:spcPts val="0"/>
              </a:spcAft>
              <a:buSzPts val="1224"/>
              <a:buNone/>
            </a:pPr>
            <a:r>
              <a:rPr lang="en-US" sz="1530"/>
              <a:t>&lt;/body&gt;</a:t>
            </a:r>
            <a:endParaRPr/>
          </a:p>
          <a:p>
            <a:pPr indent="0" lvl="0" marL="0" rtl="0" algn="l">
              <a:lnSpc>
                <a:spcPct val="90000"/>
              </a:lnSpc>
              <a:spcBef>
                <a:spcPts val="1000"/>
              </a:spcBef>
              <a:spcAft>
                <a:spcPts val="0"/>
              </a:spcAft>
              <a:buSzPts val="1224"/>
              <a:buNone/>
            </a:pPr>
            <a:r>
              <a:rPr lang="en-US" sz="1530"/>
              <a:t>&lt;/html&gt;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8"/>
          <p:cNvSpPr txBox="1"/>
          <p:nvPr>
            <p:ph type="title"/>
          </p:nvPr>
        </p:nvSpPr>
        <p:spPr>
          <a:xfrm>
            <a:off x="677334" y="0"/>
            <a:ext cx="8596668" cy="55907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B43512"/>
              </a:buClr>
              <a:buSzPts val="3240"/>
              <a:buFont typeface="Trebuchet MS"/>
              <a:buNone/>
            </a:pPr>
            <a:r>
              <a:rPr b="1" lang="en-US" sz="3240"/>
              <a:t>background-attachment</a:t>
            </a:r>
            <a:endParaRPr/>
          </a:p>
        </p:txBody>
      </p:sp>
      <p:sp>
        <p:nvSpPr>
          <p:cNvPr id="370" name="Google Shape;370;p48"/>
          <p:cNvSpPr txBox="1"/>
          <p:nvPr>
            <p:ph idx="1" type="body"/>
          </p:nvPr>
        </p:nvSpPr>
        <p:spPr>
          <a:xfrm>
            <a:off x="677334" y="559072"/>
            <a:ext cx="8596668" cy="6203575"/>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332"/>
              <a:buChar char="►"/>
            </a:pPr>
            <a:r>
              <a:rPr lang="en-US" sz="1665"/>
              <a:t>This property specifies whether the background image should be scrolled along with the text, when the user uses the scrollbars of the web page.</a:t>
            </a:r>
            <a:endParaRPr/>
          </a:p>
          <a:p>
            <a:pPr indent="-342900" lvl="0" marL="342900" rtl="0" algn="l">
              <a:lnSpc>
                <a:spcPct val="80000"/>
              </a:lnSpc>
              <a:spcBef>
                <a:spcPts val="1000"/>
              </a:spcBef>
              <a:spcAft>
                <a:spcPts val="0"/>
              </a:spcAft>
              <a:buSzPts val="1332"/>
              <a:buChar char="►"/>
            </a:pPr>
            <a:r>
              <a:rPr lang="en-US" sz="1665"/>
              <a:t>If the value is "scroll", the background image will be scrolled along with the text.</a:t>
            </a:r>
            <a:endParaRPr/>
          </a:p>
          <a:p>
            <a:pPr indent="-342900" lvl="0" marL="342900" rtl="0" algn="l">
              <a:lnSpc>
                <a:spcPct val="80000"/>
              </a:lnSpc>
              <a:spcBef>
                <a:spcPts val="1000"/>
              </a:spcBef>
              <a:spcAft>
                <a:spcPts val="0"/>
              </a:spcAft>
              <a:buSzPts val="1332"/>
              <a:buChar char="►"/>
            </a:pPr>
            <a:r>
              <a:rPr lang="en-US" sz="1665"/>
              <a:t>If the value is "fixed", the background image will not be scrolled along with the text; Only the text will be scrolled; background image will be constantly appears. </a:t>
            </a:r>
            <a:endParaRPr/>
          </a:p>
          <a:p>
            <a:pPr indent="-342900" lvl="0" marL="342900" rtl="0" algn="l">
              <a:lnSpc>
                <a:spcPct val="80000"/>
              </a:lnSpc>
              <a:spcBef>
                <a:spcPts val="1000"/>
              </a:spcBef>
              <a:spcAft>
                <a:spcPts val="0"/>
              </a:spcAft>
              <a:buSzPts val="1332"/>
              <a:buChar char="►"/>
            </a:pPr>
            <a:r>
              <a:rPr lang="en-US" sz="1665"/>
              <a:t>Syntax:   background-attachment: scroll | fixed; </a:t>
            </a:r>
            <a:endParaRPr/>
          </a:p>
          <a:p>
            <a:pPr indent="-342900" lvl="0" marL="342900" rtl="0" algn="l">
              <a:lnSpc>
                <a:spcPct val="80000"/>
              </a:lnSpc>
              <a:spcBef>
                <a:spcPts val="1000"/>
              </a:spcBef>
              <a:spcAft>
                <a:spcPts val="0"/>
              </a:spcAft>
              <a:buSzPts val="1332"/>
              <a:buChar char="►"/>
            </a:pPr>
            <a:r>
              <a:rPr lang="en-US" sz="1665"/>
              <a:t>Example:  background-attachment: scroll; </a:t>
            </a:r>
            <a:endParaRPr/>
          </a:p>
          <a:p>
            <a:pPr indent="0" lvl="0" marL="0" rtl="0" algn="l">
              <a:lnSpc>
                <a:spcPct val="80000"/>
              </a:lnSpc>
              <a:spcBef>
                <a:spcPts val="1000"/>
              </a:spcBef>
              <a:spcAft>
                <a:spcPts val="0"/>
              </a:spcAft>
              <a:buSzPts val="1332"/>
              <a:buNone/>
            </a:pPr>
            <a:r>
              <a:rPr b="1" lang="en-US" sz="1665"/>
              <a:t>Example of "background-attachment" property  </a:t>
            </a:r>
            <a:endParaRPr/>
          </a:p>
          <a:p>
            <a:pPr indent="0" lvl="0" marL="0" rtl="0" algn="l">
              <a:lnSpc>
                <a:spcPct val="80000"/>
              </a:lnSpc>
              <a:spcBef>
                <a:spcPts val="1000"/>
              </a:spcBef>
              <a:spcAft>
                <a:spcPts val="0"/>
              </a:spcAft>
              <a:buSzPts val="1332"/>
              <a:buNone/>
            </a:pPr>
            <a:r>
              <a:rPr lang="en-US" sz="1665"/>
              <a:t>&lt;html&gt;</a:t>
            </a:r>
            <a:endParaRPr/>
          </a:p>
          <a:p>
            <a:pPr indent="0" lvl="0" marL="0" rtl="0" algn="l">
              <a:lnSpc>
                <a:spcPct val="80000"/>
              </a:lnSpc>
              <a:spcBef>
                <a:spcPts val="1000"/>
              </a:spcBef>
              <a:spcAft>
                <a:spcPts val="0"/>
              </a:spcAft>
              <a:buSzPts val="1332"/>
              <a:buNone/>
            </a:pPr>
            <a:r>
              <a:rPr lang="en-US" sz="1665"/>
              <a:t>&lt;head&gt;</a:t>
            </a:r>
            <a:endParaRPr/>
          </a:p>
          <a:p>
            <a:pPr indent="0" lvl="0" marL="0" rtl="0" algn="l">
              <a:lnSpc>
                <a:spcPct val="80000"/>
              </a:lnSpc>
              <a:spcBef>
                <a:spcPts val="1000"/>
              </a:spcBef>
              <a:spcAft>
                <a:spcPts val="0"/>
              </a:spcAft>
              <a:buSzPts val="1332"/>
              <a:buNone/>
            </a:pPr>
            <a:r>
              <a:rPr lang="en-US" sz="1665"/>
              <a:t>&lt;title&gt;CSS - Background-attachment&lt;/title&gt;</a:t>
            </a:r>
            <a:endParaRPr/>
          </a:p>
          <a:p>
            <a:pPr indent="0" lvl="0" marL="0" rtl="0" algn="l">
              <a:lnSpc>
                <a:spcPct val="80000"/>
              </a:lnSpc>
              <a:spcBef>
                <a:spcPts val="1000"/>
              </a:spcBef>
              <a:spcAft>
                <a:spcPts val="0"/>
              </a:spcAft>
              <a:buSzPts val="1332"/>
              <a:buNone/>
            </a:pPr>
            <a:r>
              <a:rPr lang="en-US" sz="1665"/>
              <a:t>&lt;style type="text/css"&gt;</a:t>
            </a:r>
            <a:endParaRPr/>
          </a:p>
          <a:p>
            <a:pPr indent="0" lvl="0" marL="0" rtl="0" algn="l">
              <a:lnSpc>
                <a:spcPct val="80000"/>
              </a:lnSpc>
              <a:spcBef>
                <a:spcPts val="1000"/>
              </a:spcBef>
              <a:spcAft>
                <a:spcPts val="0"/>
              </a:spcAft>
              <a:buSzPts val="1332"/>
              <a:buNone/>
            </a:pPr>
            <a:r>
              <a:rPr lang="en-US" sz="1665"/>
              <a:t>body{</a:t>
            </a:r>
            <a:endParaRPr/>
          </a:p>
          <a:p>
            <a:pPr indent="0" lvl="0" marL="0" rtl="0" algn="l">
              <a:lnSpc>
                <a:spcPct val="80000"/>
              </a:lnSpc>
              <a:spcBef>
                <a:spcPts val="1000"/>
              </a:spcBef>
              <a:spcAft>
                <a:spcPts val="0"/>
              </a:spcAft>
              <a:buSzPts val="1332"/>
              <a:buNone/>
            </a:pPr>
            <a:r>
              <a:rPr lang="en-US" sz="1665"/>
              <a:t>background-color: skyblue;</a:t>
            </a:r>
            <a:endParaRPr/>
          </a:p>
          <a:p>
            <a:pPr indent="0" lvl="0" marL="0" rtl="0" algn="l">
              <a:lnSpc>
                <a:spcPct val="80000"/>
              </a:lnSpc>
              <a:spcBef>
                <a:spcPts val="1000"/>
              </a:spcBef>
              <a:spcAft>
                <a:spcPts val="0"/>
              </a:spcAft>
              <a:buSzPts val="1332"/>
              <a:buNone/>
            </a:pPr>
            <a:r>
              <a:rPr lang="en-US" sz="1665"/>
              <a:t>background-image: url("trees.jpg");</a:t>
            </a:r>
            <a:endParaRPr/>
          </a:p>
          <a:p>
            <a:pPr indent="0" lvl="0" marL="0" rtl="0" algn="l">
              <a:lnSpc>
                <a:spcPct val="80000"/>
              </a:lnSpc>
              <a:spcBef>
                <a:spcPts val="1000"/>
              </a:spcBef>
              <a:spcAft>
                <a:spcPts val="0"/>
              </a:spcAft>
              <a:buSzPts val="1332"/>
              <a:buNone/>
            </a:pPr>
            <a:r>
              <a:rPr lang="en-US" sz="1665"/>
              <a:t>background-attachment: fixed;</a:t>
            </a:r>
            <a:endParaRPr/>
          </a:p>
          <a:p>
            <a:pPr indent="0" lvl="0" marL="0" rtl="0" algn="l">
              <a:lnSpc>
                <a:spcPct val="80000"/>
              </a:lnSpc>
              <a:spcBef>
                <a:spcPts val="1000"/>
              </a:spcBef>
              <a:spcAft>
                <a:spcPts val="0"/>
              </a:spcAft>
              <a:buSzPts val="1332"/>
              <a:buNone/>
            </a:pPr>
            <a:r>
              <a:rPr lang="en-US" sz="1665"/>
              <a:t>}</a:t>
            </a:r>
            <a:endParaRPr/>
          </a:p>
          <a:p>
            <a:pPr indent="0" lvl="0" marL="0" rtl="0" algn="l">
              <a:lnSpc>
                <a:spcPct val="80000"/>
              </a:lnSpc>
              <a:spcBef>
                <a:spcPts val="1000"/>
              </a:spcBef>
              <a:spcAft>
                <a:spcPts val="0"/>
              </a:spcAft>
              <a:buSzPts val="1332"/>
              <a:buNone/>
            </a:pPr>
            <a:r>
              <a:rPr lang="en-US" sz="1665"/>
              <a:t>&lt;/style&gt;</a:t>
            </a:r>
            <a:endParaRPr/>
          </a:p>
          <a:p>
            <a:pPr indent="0" lvl="0" marL="0" rtl="0" algn="l">
              <a:lnSpc>
                <a:spcPct val="80000"/>
              </a:lnSpc>
              <a:spcBef>
                <a:spcPts val="1000"/>
              </a:spcBef>
              <a:spcAft>
                <a:spcPts val="0"/>
              </a:spcAft>
              <a:buSzPts val="1332"/>
              <a:buNone/>
            </a:pPr>
            <a:r>
              <a:rPr lang="en-US" sz="1665"/>
              <a:t>&lt;/head&gt;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2"/>
          <p:cNvSpPr txBox="1"/>
          <p:nvPr>
            <p:ph type="title"/>
          </p:nvPr>
        </p:nvSpPr>
        <p:spPr>
          <a:xfrm>
            <a:off x="677334" y="609600"/>
            <a:ext cx="8596668" cy="79130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B43512"/>
              </a:buClr>
              <a:buSzPts val="3600"/>
              <a:buFont typeface="Trebuchet MS"/>
              <a:buNone/>
            </a:pPr>
            <a:r>
              <a:rPr b="1" lang="en-US"/>
              <a:t>CSS - Properties</a:t>
            </a:r>
            <a:endParaRPr/>
          </a:p>
        </p:txBody>
      </p:sp>
      <p:sp>
        <p:nvSpPr>
          <p:cNvPr id="179" name="Google Shape;179;p22"/>
          <p:cNvSpPr txBox="1"/>
          <p:nvPr>
            <p:ph idx="1" type="body"/>
          </p:nvPr>
        </p:nvSpPr>
        <p:spPr>
          <a:xfrm>
            <a:off x="677334" y="1576319"/>
            <a:ext cx="8596668" cy="446504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“Properties” are “details” or “settings” of html tag.</a:t>
            </a:r>
            <a:endParaRPr/>
          </a:p>
          <a:p>
            <a:pPr indent="-342900" lvl="0" marL="342900" rtl="0" algn="l">
              <a:spcBef>
                <a:spcPts val="1000"/>
              </a:spcBef>
              <a:spcAft>
                <a:spcPts val="0"/>
              </a:spcAft>
              <a:buSzPts val="1440"/>
              <a:buChar char="►"/>
            </a:pPr>
            <a:r>
              <a:rPr lang="en-US"/>
              <a:t>Every property contains a value. </a:t>
            </a:r>
            <a:endParaRPr/>
          </a:p>
          <a:p>
            <a:pPr indent="-342900" lvl="0" marL="342900" rtl="0" algn="l">
              <a:spcBef>
                <a:spcPts val="1000"/>
              </a:spcBef>
              <a:spcAft>
                <a:spcPts val="0"/>
              </a:spcAft>
              <a:buSzPts val="1440"/>
              <a:buChar char="►"/>
            </a:pPr>
            <a:r>
              <a:rPr lang="en-US"/>
              <a:t>Syntax:   property: value;</a:t>
            </a:r>
            <a:endParaRPr/>
          </a:p>
          <a:p>
            <a:pPr indent="-342900" lvl="0" marL="342900" rtl="0" algn="l">
              <a:spcBef>
                <a:spcPts val="1000"/>
              </a:spcBef>
              <a:spcAft>
                <a:spcPts val="0"/>
              </a:spcAft>
              <a:buSzPts val="1440"/>
              <a:buChar char="►"/>
            </a:pPr>
            <a:r>
              <a:rPr lang="en-US"/>
              <a:t>Example:   color: blue; </a:t>
            </a:r>
            <a:endParaRPr/>
          </a:p>
          <a:p>
            <a:pPr indent="-251459" lvl="0" marL="342900" rtl="0" algn="l">
              <a:spcBef>
                <a:spcPts val="1000"/>
              </a:spcBef>
              <a:spcAft>
                <a:spcPts val="0"/>
              </a:spcAft>
              <a:buSzPts val="1440"/>
              <a:buNone/>
            </a:pPr>
            <a:r>
              <a:t/>
            </a:r>
            <a:endParaRPr/>
          </a:p>
        </p:txBody>
      </p:sp>
      <p:pic>
        <p:nvPicPr>
          <p:cNvPr descr="Image result for css syntax" id="180" name="Google Shape;180;p22"/>
          <p:cNvPicPr preferRelativeResize="0"/>
          <p:nvPr/>
        </p:nvPicPr>
        <p:blipFill rotWithShape="1">
          <a:blip r:embed="rId3">
            <a:alphaModFix/>
          </a:blip>
          <a:srcRect b="0" l="0" r="0" t="0"/>
          <a:stretch/>
        </p:blipFill>
        <p:spPr>
          <a:xfrm>
            <a:off x="2779730" y="3808840"/>
            <a:ext cx="3705225" cy="12287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9"/>
          <p:cNvSpPr txBox="1"/>
          <p:nvPr>
            <p:ph idx="1" type="body"/>
          </p:nvPr>
        </p:nvSpPr>
        <p:spPr>
          <a:xfrm>
            <a:off x="677334" y="127137"/>
            <a:ext cx="8596668" cy="661106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332"/>
              <a:buNone/>
            </a:pPr>
            <a:r>
              <a:rPr lang="en-US" sz="1665"/>
              <a:t>&lt;body&gt;</a:t>
            </a:r>
            <a:endParaRPr/>
          </a:p>
          <a:p>
            <a:pPr indent="0" lvl="0" marL="0" rtl="0" algn="l">
              <a:lnSpc>
                <a:spcPct val="90000"/>
              </a:lnSpc>
              <a:spcBef>
                <a:spcPts val="1000"/>
              </a:spcBef>
              <a:spcAft>
                <a:spcPts val="0"/>
              </a:spcAft>
              <a:buSzPts val="1332"/>
              <a:buNone/>
            </a:pPr>
            <a:r>
              <a:rPr lang="en-US" sz="1665"/>
              <a:t>&lt;p&gt;Lorem lpsum is simply dummy text of the printing and typesetting industry. Lorem lpsum hasbeen the industry's standard dummy text ever since the 15005, when an unknown printer took a galley oftype and scrambled it to make a type specimen book. It has survived not only five centuries, but also theleap into electronic typesetting, remaining essentially unchanged. It was popularised in the 19605 withthe release of Letraset sheets containing Lorem lpsum passages, and more recently with desktoppublishing software like Aldus PageMaker including versions of Lorem lpsum. Lorem lpsum is simplydummy text of the printing and typesetting industry. Lorem lpsum has been the industry's standarddummy text ever since the 15005, when an unknown printer took a galley of type and scrambled it tomake a type specimen book. It has survived not only five centuries, but also the leap into electronictypesetting, remaining essentially unchanged. It was popularised in the 19605 with the release of Letrasetsheets containing Lorem lpsum passages, and more recently with desktop publishing software like AldusPageMaker including versions of Lorem lpsum. Lorem lpsum is simply dummy text of the printing andtypesetting industry. Lorem lpsum has been the industry's standard dummy text ever since the 15005,when an unknown printer took a galley of type and scrambled it to make a type specimen book. It hassurvived not only five centuries, but also the leap into electronic typesetting, remaining essentiallyunchanged. It was popularised in the 19605 with the release of Letraset sheets containing Lorem lpsumpassages, and more recently with desktop publishing software like Aldus PageMaker including versionsof Lorem lpsum. &lt;/p&gt;</a:t>
            </a:r>
            <a:endParaRPr/>
          </a:p>
          <a:p>
            <a:pPr indent="0" lvl="0" marL="0" rtl="0" algn="l">
              <a:lnSpc>
                <a:spcPct val="90000"/>
              </a:lnSpc>
              <a:spcBef>
                <a:spcPts val="1000"/>
              </a:spcBef>
              <a:spcAft>
                <a:spcPts val="0"/>
              </a:spcAft>
              <a:buSzPts val="1332"/>
              <a:buNone/>
            </a:pPr>
            <a:r>
              <a:rPr lang="en-US" sz="1665"/>
              <a:t>&lt;/body&gt;</a:t>
            </a:r>
            <a:endParaRPr/>
          </a:p>
          <a:p>
            <a:pPr indent="0" lvl="0" marL="0" rtl="0" algn="l">
              <a:lnSpc>
                <a:spcPct val="90000"/>
              </a:lnSpc>
              <a:spcBef>
                <a:spcPts val="1000"/>
              </a:spcBef>
              <a:spcAft>
                <a:spcPts val="0"/>
              </a:spcAft>
              <a:buSzPts val="1332"/>
              <a:buNone/>
            </a:pPr>
            <a:r>
              <a:rPr lang="en-US" sz="1665"/>
              <a:t>&lt;/html&gt;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0"/>
          <p:cNvSpPr txBox="1"/>
          <p:nvPr>
            <p:ph type="title"/>
          </p:nvPr>
        </p:nvSpPr>
        <p:spPr>
          <a:xfrm>
            <a:off x="677334" y="76608"/>
            <a:ext cx="8596668" cy="51995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B43512"/>
              </a:buClr>
              <a:buSzPts val="3240"/>
              <a:buFont typeface="Trebuchet MS"/>
              <a:buNone/>
            </a:pPr>
            <a:r>
              <a:rPr b="1" lang="en-US" sz="3240"/>
              <a:t>background-size</a:t>
            </a:r>
            <a:endParaRPr sz="3240"/>
          </a:p>
        </p:txBody>
      </p:sp>
      <p:sp>
        <p:nvSpPr>
          <p:cNvPr id="381" name="Google Shape;381;p50"/>
          <p:cNvSpPr txBox="1"/>
          <p:nvPr>
            <p:ph idx="1" type="body"/>
          </p:nvPr>
        </p:nvSpPr>
        <p:spPr>
          <a:xfrm>
            <a:off x="677334" y="689467"/>
            <a:ext cx="8596668" cy="600961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332"/>
              <a:buChar char="►"/>
            </a:pPr>
            <a:r>
              <a:rPr lang="en-US" sz="1665"/>
              <a:t>The background-size property specifies the size of the background images.</a:t>
            </a:r>
            <a:endParaRPr/>
          </a:p>
          <a:p>
            <a:pPr indent="-342900" lvl="0" marL="342900" rtl="0" algn="l">
              <a:lnSpc>
                <a:spcPct val="90000"/>
              </a:lnSpc>
              <a:spcBef>
                <a:spcPts val="1000"/>
              </a:spcBef>
              <a:spcAft>
                <a:spcPts val="0"/>
              </a:spcAft>
              <a:buSzPts val="1332"/>
              <a:buChar char="►"/>
            </a:pPr>
            <a:r>
              <a:rPr lang="en-US" sz="1665"/>
              <a:t>There are four different syntaxes you can use with this property: </a:t>
            </a:r>
            <a:endParaRPr/>
          </a:p>
          <a:p>
            <a:pPr indent="-342900" lvl="0" marL="342900" rtl="0" algn="l">
              <a:lnSpc>
                <a:spcPct val="90000"/>
              </a:lnSpc>
              <a:spcBef>
                <a:spcPts val="1000"/>
              </a:spcBef>
              <a:spcAft>
                <a:spcPts val="0"/>
              </a:spcAft>
              <a:buSzPts val="1332"/>
              <a:buChar char="►"/>
            </a:pPr>
            <a:r>
              <a:rPr lang="en-US" sz="1665"/>
              <a:t>Syntax:   background-size: auto|cover|contain|initial|inherit;</a:t>
            </a:r>
            <a:endParaRPr/>
          </a:p>
          <a:p>
            <a:pPr indent="-342900" lvl="0" marL="342900" rtl="0" algn="l">
              <a:lnSpc>
                <a:spcPct val="90000"/>
              </a:lnSpc>
              <a:spcBef>
                <a:spcPts val="1000"/>
              </a:spcBef>
              <a:spcAft>
                <a:spcPts val="0"/>
              </a:spcAft>
              <a:buSzPts val="1332"/>
              <a:buChar char="►"/>
            </a:pPr>
            <a:r>
              <a:rPr lang="en-US" sz="1665"/>
              <a:t>Example:  background-size: auto; </a:t>
            </a:r>
            <a:endParaRPr/>
          </a:p>
          <a:p>
            <a:pPr indent="0" lvl="0" marL="0" rtl="0" algn="l">
              <a:lnSpc>
                <a:spcPct val="90000"/>
              </a:lnSpc>
              <a:spcBef>
                <a:spcPts val="1000"/>
              </a:spcBef>
              <a:spcAft>
                <a:spcPts val="0"/>
              </a:spcAft>
              <a:buSzPts val="1332"/>
              <a:buNone/>
            </a:pPr>
            <a:r>
              <a:rPr b="1" lang="en-US" sz="1665"/>
              <a:t>Example of "background-attachment" property  </a:t>
            </a:r>
            <a:endParaRPr/>
          </a:p>
          <a:p>
            <a:pPr indent="0" lvl="0" marL="0" rtl="0" algn="l">
              <a:lnSpc>
                <a:spcPct val="90000"/>
              </a:lnSpc>
              <a:spcBef>
                <a:spcPts val="1000"/>
              </a:spcBef>
              <a:spcAft>
                <a:spcPts val="0"/>
              </a:spcAft>
              <a:buSzPts val="1332"/>
              <a:buNone/>
            </a:pPr>
            <a:r>
              <a:rPr lang="en-US" sz="1665"/>
              <a:t>&lt;html&gt;</a:t>
            </a:r>
            <a:endParaRPr/>
          </a:p>
          <a:p>
            <a:pPr indent="0" lvl="0" marL="0" rtl="0" algn="l">
              <a:lnSpc>
                <a:spcPct val="90000"/>
              </a:lnSpc>
              <a:spcBef>
                <a:spcPts val="1000"/>
              </a:spcBef>
              <a:spcAft>
                <a:spcPts val="0"/>
              </a:spcAft>
              <a:buSzPts val="1332"/>
              <a:buNone/>
            </a:pPr>
            <a:r>
              <a:rPr lang="en-US" sz="1665"/>
              <a:t>&lt;head&gt;</a:t>
            </a:r>
            <a:endParaRPr/>
          </a:p>
          <a:p>
            <a:pPr indent="0" lvl="0" marL="0" rtl="0" algn="l">
              <a:lnSpc>
                <a:spcPct val="90000"/>
              </a:lnSpc>
              <a:spcBef>
                <a:spcPts val="1000"/>
              </a:spcBef>
              <a:spcAft>
                <a:spcPts val="0"/>
              </a:spcAft>
              <a:buSzPts val="1332"/>
              <a:buNone/>
            </a:pPr>
            <a:r>
              <a:rPr lang="en-US" sz="1665"/>
              <a:t>&lt;title&gt;CSS - background-size&lt;/title&gt;</a:t>
            </a:r>
            <a:endParaRPr/>
          </a:p>
          <a:p>
            <a:pPr indent="0" lvl="0" marL="0" rtl="0" algn="l">
              <a:lnSpc>
                <a:spcPct val="90000"/>
              </a:lnSpc>
              <a:spcBef>
                <a:spcPts val="1000"/>
              </a:spcBef>
              <a:spcAft>
                <a:spcPts val="0"/>
              </a:spcAft>
              <a:buSzPts val="1332"/>
              <a:buNone/>
            </a:pPr>
            <a:r>
              <a:rPr lang="en-US" sz="1665"/>
              <a:t>&lt;style type="text/css"&gt;</a:t>
            </a:r>
            <a:endParaRPr/>
          </a:p>
          <a:p>
            <a:pPr indent="0" lvl="0" marL="0" rtl="0" algn="l">
              <a:lnSpc>
                <a:spcPct val="90000"/>
              </a:lnSpc>
              <a:spcBef>
                <a:spcPts val="1000"/>
              </a:spcBef>
              <a:spcAft>
                <a:spcPts val="0"/>
              </a:spcAft>
              <a:buSzPts val="1332"/>
              <a:buNone/>
            </a:pPr>
            <a:r>
              <a:rPr lang="en-US" sz="1665"/>
              <a:t>body{</a:t>
            </a:r>
            <a:endParaRPr/>
          </a:p>
          <a:p>
            <a:pPr indent="0" lvl="0" marL="0" rtl="0" algn="l">
              <a:lnSpc>
                <a:spcPct val="90000"/>
              </a:lnSpc>
              <a:spcBef>
                <a:spcPts val="1000"/>
              </a:spcBef>
              <a:spcAft>
                <a:spcPts val="0"/>
              </a:spcAft>
              <a:buSzPts val="1332"/>
              <a:buNone/>
            </a:pPr>
            <a:r>
              <a:rPr lang="en-US" sz="1665"/>
              <a:t>background-color: skyblue;</a:t>
            </a:r>
            <a:endParaRPr/>
          </a:p>
          <a:p>
            <a:pPr indent="0" lvl="0" marL="0" rtl="0" algn="l">
              <a:lnSpc>
                <a:spcPct val="90000"/>
              </a:lnSpc>
              <a:spcBef>
                <a:spcPts val="1000"/>
              </a:spcBef>
              <a:spcAft>
                <a:spcPts val="0"/>
              </a:spcAft>
              <a:buSzPts val="1332"/>
              <a:buNone/>
            </a:pPr>
            <a:r>
              <a:rPr lang="en-US" sz="1665"/>
              <a:t>background-image: url("trees.jpg");</a:t>
            </a:r>
            <a:endParaRPr/>
          </a:p>
          <a:p>
            <a:pPr indent="0" lvl="0" marL="0" rtl="0" algn="l">
              <a:lnSpc>
                <a:spcPct val="90000"/>
              </a:lnSpc>
              <a:spcBef>
                <a:spcPts val="1000"/>
              </a:spcBef>
              <a:spcAft>
                <a:spcPts val="0"/>
              </a:spcAft>
              <a:buSzPts val="1332"/>
              <a:buNone/>
            </a:pPr>
            <a:r>
              <a:rPr lang="en-US" sz="1665"/>
              <a:t>background-size: auto;</a:t>
            </a:r>
            <a:endParaRPr/>
          </a:p>
          <a:p>
            <a:pPr indent="0" lvl="0" marL="0" rtl="0" algn="l">
              <a:lnSpc>
                <a:spcPct val="90000"/>
              </a:lnSpc>
              <a:spcBef>
                <a:spcPts val="1000"/>
              </a:spcBef>
              <a:spcAft>
                <a:spcPts val="0"/>
              </a:spcAft>
              <a:buSzPts val="1332"/>
              <a:buNone/>
            </a:pPr>
            <a:r>
              <a:rPr lang="en-US" sz="1665"/>
              <a:t>}</a:t>
            </a:r>
            <a:endParaRPr/>
          </a:p>
          <a:p>
            <a:pPr indent="0" lvl="0" marL="0" rtl="0" algn="l">
              <a:lnSpc>
                <a:spcPct val="90000"/>
              </a:lnSpc>
              <a:spcBef>
                <a:spcPts val="1000"/>
              </a:spcBef>
              <a:spcAft>
                <a:spcPts val="0"/>
              </a:spcAft>
              <a:buSzPts val="1332"/>
              <a:buNone/>
            </a:pPr>
            <a:r>
              <a:rPr lang="en-US" sz="1665"/>
              <a:t>&lt;/style&gt;</a:t>
            </a:r>
            <a:endParaRPr/>
          </a:p>
          <a:p>
            <a:pPr indent="0" lvl="0" marL="0" rtl="0" algn="l">
              <a:lnSpc>
                <a:spcPct val="90000"/>
              </a:lnSpc>
              <a:spcBef>
                <a:spcPts val="1000"/>
              </a:spcBef>
              <a:spcAft>
                <a:spcPts val="0"/>
              </a:spcAft>
              <a:buSzPts val="1332"/>
              <a:buNone/>
            </a:pPr>
            <a:r>
              <a:rPr lang="en-US" sz="1665"/>
              <a:t>&lt;/head&gt;</a:t>
            </a:r>
            <a:endParaRPr/>
          </a:p>
          <a:p>
            <a:pPr indent="-258318" lvl="0" marL="342900" rtl="0" algn="l">
              <a:lnSpc>
                <a:spcPct val="90000"/>
              </a:lnSpc>
              <a:spcBef>
                <a:spcPts val="1000"/>
              </a:spcBef>
              <a:spcAft>
                <a:spcPts val="0"/>
              </a:spcAft>
              <a:buSzPts val="1332"/>
              <a:buNone/>
            </a:pPr>
            <a:r>
              <a:t/>
            </a:r>
            <a:endParaRPr sz="1665"/>
          </a:p>
          <a:p>
            <a:pPr indent="-258318" lvl="0" marL="342900" rtl="0" algn="l">
              <a:lnSpc>
                <a:spcPct val="90000"/>
              </a:lnSpc>
              <a:spcBef>
                <a:spcPts val="1000"/>
              </a:spcBef>
              <a:spcAft>
                <a:spcPts val="0"/>
              </a:spcAft>
              <a:buSzPts val="1332"/>
              <a:buNone/>
            </a:pPr>
            <a:r>
              <a:t/>
            </a:r>
            <a:endParaRPr sz="1665"/>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1"/>
          <p:cNvSpPr txBox="1"/>
          <p:nvPr>
            <p:ph idx="1" type="body"/>
          </p:nvPr>
        </p:nvSpPr>
        <p:spPr>
          <a:xfrm>
            <a:off x="677334" y="127137"/>
            <a:ext cx="8596668" cy="661106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332"/>
              <a:buNone/>
            </a:pPr>
            <a:r>
              <a:rPr lang="en-US" sz="1665"/>
              <a:t>&lt;body&gt;</a:t>
            </a:r>
            <a:endParaRPr/>
          </a:p>
          <a:p>
            <a:pPr indent="0" lvl="0" marL="0" rtl="0" algn="l">
              <a:lnSpc>
                <a:spcPct val="90000"/>
              </a:lnSpc>
              <a:spcBef>
                <a:spcPts val="1000"/>
              </a:spcBef>
              <a:spcAft>
                <a:spcPts val="0"/>
              </a:spcAft>
              <a:buSzPts val="1332"/>
              <a:buNone/>
            </a:pPr>
            <a:r>
              <a:rPr lang="en-US" sz="1665"/>
              <a:t>&lt;p&gt;Lorem lpsum is simply dummy text of the printing and typesetting industry. Lorem lpsum hasbeen the industry's standard dummy text ever since the 15005, when an unknown printer took a galley oftype and scrambled it to make a type specimen book. It has survived not only five centuries, but also theleap into electronic typesetting, remaining essentially unchanged. It was popularised in the 19605 withthe release of Letraset sheets containing Lorem lpsum passages, and more recently with desktoppublishing software like Aldus PageMaker including versions of Lorem lpsum. Lorem lpsum is simplydummy text of the printing and typesetting industry. Lorem lpsum has been the industry's standarddummy text ever since the 15005, when an unknown printer took a galley of type and scrambled it tomake a type specimen book. It has survived not only five centuries, but also the leap into electronictypesetting, remaining essentially unchanged. It was popularised in the 19605 with the release of Letrasetsheets containing Lorem lpsum passages, and more recently with desktop publishing software like AldusPageMaker including versions of Lorem lpsum. Lorem lpsum is simply dummy text of the printing andtypesetting industry. Lorem lpsum has been the industry's standard dummy text ever since the 15005,when an unknown printer took a galley of type and scrambled it to make a type specimen book. It hassurvived not only five centuries, but also the leap into electronic typesetting, remaining essentiallyunchanged. It was popularised in the 19605 with the release of Letraset sheets containing Lorem lpsumpassages, and more recently with desktop publishing software like Aldus PageMaker including versionsof Lorem lpsum. &lt;/p&gt;</a:t>
            </a:r>
            <a:endParaRPr/>
          </a:p>
          <a:p>
            <a:pPr indent="0" lvl="0" marL="0" rtl="0" algn="l">
              <a:lnSpc>
                <a:spcPct val="90000"/>
              </a:lnSpc>
              <a:spcBef>
                <a:spcPts val="1000"/>
              </a:spcBef>
              <a:spcAft>
                <a:spcPts val="0"/>
              </a:spcAft>
              <a:buSzPts val="1332"/>
              <a:buNone/>
            </a:pPr>
            <a:r>
              <a:rPr lang="en-US" sz="1665"/>
              <a:t>&lt;/body&gt;</a:t>
            </a:r>
            <a:endParaRPr/>
          </a:p>
          <a:p>
            <a:pPr indent="0" lvl="0" marL="0" rtl="0" algn="l">
              <a:lnSpc>
                <a:spcPct val="90000"/>
              </a:lnSpc>
              <a:spcBef>
                <a:spcPts val="1000"/>
              </a:spcBef>
              <a:spcAft>
                <a:spcPts val="0"/>
              </a:spcAft>
              <a:buSzPts val="1332"/>
              <a:buNone/>
            </a:pPr>
            <a:r>
              <a:rPr lang="en-US" sz="1665"/>
              <a:t>&lt;/html&gt;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2"/>
          <p:cNvSpPr txBox="1"/>
          <p:nvPr>
            <p:ph type="title"/>
          </p:nvPr>
        </p:nvSpPr>
        <p:spPr>
          <a:xfrm>
            <a:off x="677334" y="609600"/>
            <a:ext cx="8596668" cy="83779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B43512"/>
              </a:buClr>
              <a:buSzPts val="3600"/>
              <a:buFont typeface="Trebuchet MS"/>
              <a:buNone/>
            </a:pPr>
            <a:r>
              <a:rPr b="1" lang="en-US"/>
              <a:t>“width” and “height” properties</a:t>
            </a:r>
            <a:endParaRPr/>
          </a:p>
        </p:txBody>
      </p:sp>
      <p:sp>
        <p:nvSpPr>
          <p:cNvPr id="392" name="Google Shape;392;p52"/>
          <p:cNvSpPr txBox="1"/>
          <p:nvPr>
            <p:ph idx="1" type="body"/>
          </p:nvPr>
        </p:nvSpPr>
        <p:spPr>
          <a:xfrm>
            <a:off x="677334" y="1579418"/>
            <a:ext cx="8596668" cy="516367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b="1" lang="en-US" u="sng"/>
              <a:t>“width” property </a:t>
            </a:r>
            <a:endParaRPr/>
          </a:p>
          <a:p>
            <a:pPr indent="-342900" lvl="0" marL="342900" rtl="0" algn="l">
              <a:spcBef>
                <a:spcPts val="1000"/>
              </a:spcBef>
              <a:spcAft>
                <a:spcPts val="0"/>
              </a:spcAft>
              <a:buSzPts val="1440"/>
              <a:buChar char="►"/>
            </a:pPr>
            <a:r>
              <a:rPr lang="en-US"/>
              <a:t>This property specifies horizontal size of the element. </a:t>
            </a:r>
            <a:endParaRPr/>
          </a:p>
          <a:p>
            <a:pPr indent="-342900" lvl="0" marL="342900" rtl="0" algn="l">
              <a:spcBef>
                <a:spcPts val="1000"/>
              </a:spcBef>
              <a:spcAft>
                <a:spcPts val="0"/>
              </a:spcAft>
              <a:buSzPts val="1440"/>
              <a:buChar char="►"/>
            </a:pPr>
            <a:r>
              <a:rPr lang="en-US"/>
              <a:t>You can specify the value in the form of pixels or percentages. </a:t>
            </a:r>
            <a:endParaRPr/>
          </a:p>
          <a:p>
            <a:pPr indent="-342900" lvl="0" marL="342900" rtl="0" algn="l">
              <a:spcBef>
                <a:spcPts val="1000"/>
              </a:spcBef>
              <a:spcAft>
                <a:spcPts val="0"/>
              </a:spcAft>
              <a:buSzPts val="1440"/>
              <a:buChar char="►"/>
            </a:pPr>
            <a:r>
              <a:rPr lang="en-US"/>
              <a:t>Syntax:   width: pixels; </a:t>
            </a:r>
            <a:endParaRPr/>
          </a:p>
          <a:p>
            <a:pPr indent="-342900" lvl="0" marL="342900" rtl="0" algn="l">
              <a:spcBef>
                <a:spcPts val="1000"/>
              </a:spcBef>
              <a:spcAft>
                <a:spcPts val="0"/>
              </a:spcAft>
              <a:buSzPts val="1440"/>
              <a:buChar char="►"/>
            </a:pPr>
            <a:r>
              <a:rPr lang="en-US"/>
              <a:t>Example:   width: 200px;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rPr b="1" lang="en-US" u="sng"/>
              <a:t>“height” property </a:t>
            </a:r>
            <a:endParaRPr/>
          </a:p>
          <a:p>
            <a:pPr indent="-342900" lvl="0" marL="342900" rtl="0" algn="l">
              <a:spcBef>
                <a:spcPts val="1000"/>
              </a:spcBef>
              <a:spcAft>
                <a:spcPts val="0"/>
              </a:spcAft>
              <a:buSzPts val="1440"/>
              <a:buChar char="►"/>
            </a:pPr>
            <a:r>
              <a:rPr lang="en-US"/>
              <a:t>This property specifies vertical size of the element.</a:t>
            </a:r>
            <a:endParaRPr/>
          </a:p>
          <a:p>
            <a:pPr indent="-342900" lvl="0" marL="342900" rtl="0" algn="l">
              <a:spcBef>
                <a:spcPts val="1000"/>
              </a:spcBef>
              <a:spcAft>
                <a:spcPts val="0"/>
              </a:spcAft>
              <a:buSzPts val="1440"/>
              <a:buChar char="►"/>
            </a:pPr>
            <a:r>
              <a:rPr lang="en-US"/>
              <a:t>You can specify the value in the form of pixels or percentages. </a:t>
            </a:r>
            <a:endParaRPr/>
          </a:p>
          <a:p>
            <a:pPr indent="-342900" lvl="0" marL="342900" rtl="0" algn="l">
              <a:spcBef>
                <a:spcPts val="1000"/>
              </a:spcBef>
              <a:spcAft>
                <a:spcPts val="0"/>
              </a:spcAft>
              <a:buSzPts val="1440"/>
              <a:buChar char="►"/>
            </a:pPr>
            <a:r>
              <a:rPr lang="en-US"/>
              <a:t>Syntax:   height: pixels; </a:t>
            </a:r>
            <a:endParaRPr/>
          </a:p>
          <a:p>
            <a:pPr indent="-342900" lvl="0" marL="342900" rtl="0" algn="l">
              <a:spcBef>
                <a:spcPts val="1000"/>
              </a:spcBef>
              <a:spcAft>
                <a:spcPts val="0"/>
              </a:spcAft>
              <a:buSzPts val="1440"/>
              <a:buChar char="►"/>
            </a:pPr>
            <a:r>
              <a:rPr lang="en-US"/>
              <a:t>Example:   height: 100px;</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B43512"/>
              </a:buClr>
              <a:buSzPts val="3600"/>
              <a:buFont typeface="Trebuchet MS"/>
              <a:buNone/>
            </a:pPr>
            <a:r>
              <a:rPr b="1" lang="en-US"/>
              <a:t>float</a:t>
            </a:r>
            <a:endParaRPr/>
          </a:p>
        </p:txBody>
      </p:sp>
      <p:sp>
        <p:nvSpPr>
          <p:cNvPr id="398" name="Google Shape;398;p53"/>
          <p:cNvSpPr txBox="1"/>
          <p:nvPr>
            <p:ph idx="1" type="body"/>
          </p:nvPr>
        </p:nvSpPr>
        <p:spPr>
          <a:xfrm>
            <a:off x="677334" y="1349597"/>
            <a:ext cx="8596668" cy="533481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This property displays the elements side-by-side.</a:t>
            </a:r>
            <a:endParaRPr/>
          </a:p>
          <a:p>
            <a:pPr indent="-342900" lvl="0" marL="342900" rtl="0" algn="l">
              <a:spcBef>
                <a:spcPts val="1000"/>
              </a:spcBef>
              <a:spcAft>
                <a:spcPts val="0"/>
              </a:spcAft>
              <a:buSzPts val="1440"/>
              <a:buChar char="►"/>
            </a:pPr>
            <a:r>
              <a:rPr lang="en-US"/>
              <a:t>If the value is "left", the elements will be displayed side-by-side, starting from "left", towards "right".</a:t>
            </a:r>
            <a:endParaRPr/>
          </a:p>
          <a:p>
            <a:pPr indent="-342900" lvl="0" marL="342900" rtl="0" algn="l">
              <a:spcBef>
                <a:spcPts val="1000"/>
              </a:spcBef>
              <a:spcAft>
                <a:spcPts val="0"/>
              </a:spcAft>
              <a:buSzPts val="1440"/>
              <a:buChar char="►"/>
            </a:pPr>
            <a:r>
              <a:rPr lang="en-US"/>
              <a:t>If the value is "right", the elements will be displayed side-by-side, staring from "right", towards "left". </a:t>
            </a:r>
            <a:endParaRPr/>
          </a:p>
          <a:p>
            <a:pPr indent="-342900" lvl="0" marL="342900" rtl="0" algn="l">
              <a:spcBef>
                <a:spcPts val="1000"/>
              </a:spcBef>
              <a:spcAft>
                <a:spcPts val="0"/>
              </a:spcAft>
              <a:buSzPts val="1440"/>
              <a:buChar char="►"/>
            </a:pPr>
            <a:r>
              <a:rPr lang="en-US"/>
              <a:t>Syntax:   float: left | right; </a:t>
            </a:r>
            <a:endParaRPr/>
          </a:p>
          <a:p>
            <a:pPr indent="-342900" lvl="0" marL="342900" rtl="0" algn="l">
              <a:spcBef>
                <a:spcPts val="1000"/>
              </a:spcBef>
              <a:spcAft>
                <a:spcPts val="0"/>
              </a:spcAft>
              <a:buSzPts val="1440"/>
              <a:buChar char="►"/>
            </a:pPr>
            <a:r>
              <a:rPr lang="en-US"/>
              <a:t>Example:  float: left;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4"/>
          <p:cNvSpPr txBox="1"/>
          <p:nvPr>
            <p:ph type="title"/>
          </p:nvPr>
        </p:nvSpPr>
        <p:spPr>
          <a:xfrm>
            <a:off x="677334" y="609600"/>
            <a:ext cx="8596668" cy="6421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B43512"/>
              </a:buClr>
              <a:buSzPts val="3600"/>
              <a:buFont typeface="Trebuchet MS"/>
              <a:buNone/>
            </a:pPr>
            <a:r>
              <a:rPr b="1" lang="en-US"/>
              <a:t>clear</a:t>
            </a:r>
            <a:endParaRPr/>
          </a:p>
        </p:txBody>
      </p:sp>
      <p:sp>
        <p:nvSpPr>
          <p:cNvPr id="404" name="Google Shape;404;p54"/>
          <p:cNvSpPr txBox="1"/>
          <p:nvPr>
            <p:ph idx="1" type="body"/>
          </p:nvPr>
        </p:nvSpPr>
        <p:spPr>
          <a:xfrm>
            <a:off x="677334" y="1413165"/>
            <a:ext cx="8596668" cy="462819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This property cancels the effect of “float” and push the current element to next line. </a:t>
            </a:r>
            <a:endParaRPr/>
          </a:p>
          <a:p>
            <a:pPr indent="-342900" lvl="0" marL="342900" rtl="0" algn="l">
              <a:spcBef>
                <a:spcPts val="1000"/>
              </a:spcBef>
              <a:spcAft>
                <a:spcPts val="0"/>
              </a:spcAft>
              <a:buSzPts val="1440"/>
              <a:buChar char="►"/>
            </a:pPr>
            <a:r>
              <a:rPr lang="en-US"/>
              <a:t>It stops the sequence of “float”. </a:t>
            </a:r>
            <a:endParaRPr/>
          </a:p>
          <a:p>
            <a:pPr indent="-342900" lvl="0" marL="342900" rtl="0" algn="l">
              <a:spcBef>
                <a:spcPts val="1000"/>
              </a:spcBef>
              <a:spcAft>
                <a:spcPts val="0"/>
              </a:spcAft>
              <a:buSzPts val="1440"/>
              <a:buChar char="►"/>
            </a:pPr>
            <a:r>
              <a:rPr lang="en-US"/>
              <a:t>Top stop “float:left” sequence, we use “clear:left”. </a:t>
            </a:r>
            <a:endParaRPr/>
          </a:p>
          <a:p>
            <a:pPr indent="-342900" lvl="0" marL="342900" rtl="0" algn="l">
              <a:spcBef>
                <a:spcPts val="1000"/>
              </a:spcBef>
              <a:spcAft>
                <a:spcPts val="0"/>
              </a:spcAft>
              <a:buSzPts val="1440"/>
              <a:buChar char="►"/>
            </a:pPr>
            <a:r>
              <a:rPr lang="en-US"/>
              <a:t>Top stop “float:right” sequence, we use “clear:right”. </a:t>
            </a:r>
            <a:endParaRPr/>
          </a:p>
          <a:p>
            <a:pPr indent="-342900" lvl="0" marL="342900" rtl="0" algn="l">
              <a:spcBef>
                <a:spcPts val="1000"/>
              </a:spcBef>
              <a:spcAft>
                <a:spcPts val="0"/>
              </a:spcAft>
              <a:buSzPts val="1440"/>
              <a:buChar char="►"/>
            </a:pPr>
            <a:r>
              <a:rPr lang="en-US"/>
              <a:t>Syntax:   clear: left | right; </a:t>
            </a:r>
            <a:endParaRPr/>
          </a:p>
          <a:p>
            <a:pPr indent="-342900" lvl="0" marL="342900" rtl="0" algn="l">
              <a:spcBef>
                <a:spcPts val="1000"/>
              </a:spcBef>
              <a:spcAft>
                <a:spcPts val="0"/>
              </a:spcAft>
              <a:buSzPts val="1440"/>
              <a:buChar char="►"/>
            </a:pPr>
            <a:r>
              <a:rPr lang="en-US"/>
              <a:t>Example:  clear: left;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8" name="Shape 408"/>
        <p:cNvGrpSpPr/>
        <p:nvPr/>
      </p:nvGrpSpPr>
      <p:grpSpPr>
        <a:xfrm>
          <a:off x="0" y="0"/>
          <a:ext cx="0" cy="0"/>
          <a:chOff x="0" y="0"/>
          <a:chExt cx="0" cy="0"/>
        </a:xfrm>
      </p:grpSpPr>
      <p:grpSp>
        <p:nvGrpSpPr>
          <p:cNvPr id="409" name="Google Shape;409;p55"/>
          <p:cNvGrpSpPr/>
          <p:nvPr/>
        </p:nvGrpSpPr>
        <p:grpSpPr>
          <a:xfrm>
            <a:off x="0" y="-8467"/>
            <a:ext cx="12192000" cy="6866467"/>
            <a:chOff x="0" y="-8467"/>
            <a:chExt cx="12192000" cy="6866467"/>
          </a:xfrm>
        </p:grpSpPr>
        <p:cxnSp>
          <p:nvCxnSpPr>
            <p:cNvPr id="410" name="Google Shape;410;p55"/>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411" name="Google Shape;411;p55"/>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412" name="Google Shape;412;p55"/>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413" name="Google Shape;413;p55"/>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14" name="Google Shape;414;p55"/>
            <p:cNvSpPr/>
            <p:nvPr/>
          </p:nvSpPr>
          <p:spPr>
            <a:xfrm>
              <a:off x="8932333" y="3048000"/>
              <a:ext cx="3259667" cy="3810000"/>
            </a:xfrm>
            <a:prstGeom prst="triangle">
              <a:avLst>
                <a:gd fmla="val 100000" name="adj"/>
              </a:avLst>
            </a:prstGeom>
            <a:solidFill>
              <a:schemeClr val="accent1">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5"/>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B43512">
                <a:alpha val="49803"/>
              </a:srgbClr>
            </a:solidFill>
            <a:ln>
              <a:noFill/>
            </a:ln>
          </p:spPr>
        </p:sp>
        <p:sp>
          <p:nvSpPr>
            <p:cNvPr id="416" name="Google Shape;416;p55"/>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43512">
                <a:alpha val="69803"/>
              </a:srgbClr>
            </a:solidFill>
            <a:ln>
              <a:noFill/>
            </a:ln>
          </p:spPr>
        </p:sp>
        <p:sp>
          <p:nvSpPr>
            <p:cNvPr id="417" name="Google Shape;417;p55"/>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78230C">
                <a:alpha val="80000"/>
              </a:srgbClr>
            </a:solidFill>
            <a:ln>
              <a:noFill/>
            </a:ln>
          </p:spPr>
        </p:sp>
        <p:sp>
          <p:nvSpPr>
            <p:cNvPr id="418" name="Google Shape;418;p55"/>
            <p:cNvSpPr/>
            <p:nvPr/>
          </p:nvSpPr>
          <p:spPr>
            <a:xfrm>
              <a:off x="10371666" y="3589867"/>
              <a:ext cx="1817159" cy="3268133"/>
            </a:xfrm>
            <a:prstGeom prst="triangle">
              <a:avLst>
                <a:gd fmla="val 100000" name="adj"/>
              </a:avLst>
            </a:prstGeom>
            <a:solidFill>
              <a:srgbClr val="78230C">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5"/>
            <p:cNvSpPr/>
            <p:nvPr/>
          </p:nvSpPr>
          <p:spPr>
            <a:xfrm rot="10800000">
              <a:off x="0" y="0"/>
              <a:ext cx="842596" cy="5666154"/>
            </a:xfrm>
            <a:prstGeom prst="triangle">
              <a:avLst>
                <a:gd fmla="val 100000" name="adj"/>
              </a:avLst>
            </a:prstGeom>
            <a:solidFill>
              <a:srgbClr val="B43512">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0" name="Google Shape;420;p55"/>
          <p:cNvSpPr txBox="1"/>
          <p:nvPr>
            <p:ph type="title"/>
          </p:nvPr>
        </p:nvSpPr>
        <p:spPr>
          <a:xfrm>
            <a:off x="4974337" y="1265314"/>
            <a:ext cx="4299666" cy="324913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B43512"/>
              </a:buClr>
              <a:buSzPts val="5400"/>
              <a:buFont typeface="Trebuchet MS"/>
              <a:buNone/>
            </a:pPr>
            <a:r>
              <a:rPr lang="en-US" sz="5400"/>
              <a:t>Box model</a:t>
            </a:r>
            <a:br>
              <a:rPr lang="en-US" sz="5400"/>
            </a:br>
            <a:endParaRPr sz="5400"/>
          </a:p>
        </p:txBody>
      </p:sp>
      <p:sp>
        <p:nvSpPr>
          <p:cNvPr id="421" name="Google Shape;421;p55"/>
          <p:cNvSpPr/>
          <p:nvPr/>
        </p:nvSpPr>
        <p:spPr>
          <a:xfrm rot="10800000">
            <a:off x="3174" y="1270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Box" id="422" name="Google Shape;422;p55"/>
          <p:cNvPicPr preferRelativeResize="0"/>
          <p:nvPr/>
        </p:nvPicPr>
        <p:blipFill rotWithShape="1">
          <a:blip r:embed="rId3">
            <a:alphaModFix/>
          </a:blip>
          <a:srcRect b="0" l="0" r="0" t="0"/>
          <a:stretch/>
        </p:blipFill>
        <p:spPr>
          <a:xfrm>
            <a:off x="888604" y="1550139"/>
            <a:ext cx="3765692" cy="376569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6"/>
          <p:cNvSpPr txBox="1"/>
          <p:nvPr>
            <p:ph type="title"/>
          </p:nvPr>
        </p:nvSpPr>
        <p:spPr>
          <a:xfrm>
            <a:off x="677334" y="125506"/>
            <a:ext cx="8596668" cy="59330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B43512"/>
              </a:buClr>
              <a:buSzPts val="3240"/>
              <a:buFont typeface="Trebuchet MS"/>
              <a:buNone/>
            </a:pPr>
            <a:r>
              <a:rPr b="1" lang="en-US" sz="3240"/>
              <a:t>Understanding Box Model</a:t>
            </a:r>
            <a:endParaRPr/>
          </a:p>
        </p:txBody>
      </p:sp>
      <p:sp>
        <p:nvSpPr>
          <p:cNvPr id="428" name="Google Shape;428;p56"/>
          <p:cNvSpPr txBox="1"/>
          <p:nvPr>
            <p:ph idx="1" type="body"/>
          </p:nvPr>
        </p:nvSpPr>
        <p:spPr>
          <a:xfrm>
            <a:off x="677334" y="980075"/>
            <a:ext cx="8596668" cy="558698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Box model is combination of "padding, border and margin". </a:t>
            </a:r>
            <a:endParaRPr/>
          </a:p>
          <a:p>
            <a:pPr indent="-342900" lvl="0" marL="342900" rtl="0" algn="l">
              <a:spcBef>
                <a:spcPts val="1000"/>
              </a:spcBef>
              <a:spcAft>
                <a:spcPts val="0"/>
              </a:spcAft>
              <a:buSzPts val="1440"/>
              <a:buChar char="►"/>
            </a:pPr>
            <a:r>
              <a:rPr lang="en-US"/>
              <a:t>All visible elements are displayed based on box model in the web page.</a:t>
            </a:r>
            <a:endParaRPr/>
          </a:p>
        </p:txBody>
      </p:sp>
      <p:pic>
        <p:nvPicPr>
          <p:cNvPr id="429" name="Google Shape;429;p56"/>
          <p:cNvPicPr preferRelativeResize="0"/>
          <p:nvPr/>
        </p:nvPicPr>
        <p:blipFill rotWithShape="1">
          <a:blip r:embed="rId3">
            <a:alphaModFix/>
          </a:blip>
          <a:srcRect b="0" l="0" r="0" t="0"/>
          <a:stretch/>
        </p:blipFill>
        <p:spPr>
          <a:xfrm>
            <a:off x="1808106" y="2587564"/>
            <a:ext cx="6335124" cy="3420593"/>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7"/>
          <p:cNvSpPr txBox="1"/>
          <p:nvPr>
            <p:ph type="title"/>
          </p:nvPr>
        </p:nvSpPr>
        <p:spPr>
          <a:xfrm>
            <a:off x="677334" y="58940"/>
            <a:ext cx="8596668" cy="51192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B43512"/>
              </a:buClr>
              <a:buSzPts val="3240"/>
              <a:buFont typeface="Trebuchet MS"/>
              <a:buNone/>
            </a:pPr>
            <a:r>
              <a:rPr b="1" lang="en-US" sz="3240"/>
              <a:t>borders</a:t>
            </a:r>
            <a:endParaRPr sz="3240"/>
          </a:p>
        </p:txBody>
      </p:sp>
      <p:sp>
        <p:nvSpPr>
          <p:cNvPr id="435" name="Google Shape;435;p57"/>
          <p:cNvSpPr txBox="1"/>
          <p:nvPr>
            <p:ph idx="1" type="body"/>
          </p:nvPr>
        </p:nvSpPr>
        <p:spPr>
          <a:xfrm>
            <a:off x="677334" y="798206"/>
            <a:ext cx="8596668" cy="6000854"/>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332"/>
              <a:buNone/>
            </a:pPr>
            <a:r>
              <a:rPr b="1" lang="en-US" sz="1665"/>
              <a:t>border-style </a:t>
            </a:r>
            <a:endParaRPr/>
          </a:p>
          <a:p>
            <a:pPr indent="-342900" lvl="0" marL="342900" rtl="0" algn="l">
              <a:lnSpc>
                <a:spcPct val="80000"/>
              </a:lnSpc>
              <a:spcBef>
                <a:spcPts val="1000"/>
              </a:spcBef>
              <a:spcAft>
                <a:spcPts val="0"/>
              </a:spcAft>
              <a:buSzPts val="1332"/>
              <a:buChar char="►"/>
            </a:pPr>
            <a:r>
              <a:rPr lang="en-US" sz="1665"/>
              <a:t>This property specifies type of the border, around the element. </a:t>
            </a:r>
            <a:endParaRPr/>
          </a:p>
          <a:p>
            <a:pPr indent="-342900" lvl="0" marL="342900" rtl="0" algn="l">
              <a:lnSpc>
                <a:spcPct val="80000"/>
              </a:lnSpc>
              <a:spcBef>
                <a:spcPts val="1000"/>
              </a:spcBef>
              <a:spcAft>
                <a:spcPts val="0"/>
              </a:spcAft>
              <a:buSzPts val="1332"/>
              <a:buChar char="►"/>
            </a:pPr>
            <a:r>
              <a:rPr lang="en-US" sz="1665"/>
              <a:t>The default value is "none". </a:t>
            </a:r>
            <a:endParaRPr/>
          </a:p>
          <a:p>
            <a:pPr indent="-342900" lvl="0" marL="342900" rtl="0" algn="l">
              <a:lnSpc>
                <a:spcPct val="80000"/>
              </a:lnSpc>
              <a:spcBef>
                <a:spcPts val="1000"/>
              </a:spcBef>
              <a:spcAft>
                <a:spcPts val="0"/>
              </a:spcAft>
              <a:buSzPts val="1332"/>
              <a:buChar char="►"/>
            </a:pPr>
            <a:r>
              <a:rPr lang="en-US" sz="1665"/>
              <a:t>"Solid" is recommended. </a:t>
            </a:r>
            <a:endParaRPr/>
          </a:p>
          <a:p>
            <a:pPr indent="-342900" lvl="0" marL="342900" rtl="0" algn="l">
              <a:lnSpc>
                <a:spcPct val="80000"/>
              </a:lnSpc>
              <a:spcBef>
                <a:spcPts val="1000"/>
              </a:spcBef>
              <a:spcAft>
                <a:spcPts val="0"/>
              </a:spcAft>
              <a:buSzPts val="1332"/>
              <a:buChar char="►"/>
            </a:pPr>
            <a:r>
              <a:rPr lang="en-US" sz="1665"/>
              <a:t>Depending on the requirement, you can use any of the other borders. </a:t>
            </a:r>
            <a:endParaRPr/>
          </a:p>
          <a:p>
            <a:pPr indent="-342900" lvl="0" marL="342900" rtl="0" algn="l">
              <a:lnSpc>
                <a:spcPct val="80000"/>
              </a:lnSpc>
              <a:spcBef>
                <a:spcPts val="1000"/>
              </a:spcBef>
              <a:spcAft>
                <a:spcPts val="0"/>
              </a:spcAft>
              <a:buSzPts val="1332"/>
              <a:buChar char="►"/>
            </a:pPr>
            <a:r>
              <a:rPr lang="en-US" sz="1665"/>
              <a:t>Syntax:    border-style: none | solid | dotted | dashed | double | inset | outset | ridge | groove; </a:t>
            </a:r>
            <a:endParaRPr/>
          </a:p>
          <a:p>
            <a:pPr indent="-342900" lvl="0" marL="342900" rtl="0" algn="l">
              <a:lnSpc>
                <a:spcPct val="80000"/>
              </a:lnSpc>
              <a:spcBef>
                <a:spcPts val="1000"/>
              </a:spcBef>
              <a:spcAft>
                <a:spcPts val="0"/>
              </a:spcAft>
              <a:buSzPts val="1332"/>
              <a:buChar char="►"/>
            </a:pPr>
            <a:r>
              <a:rPr lang="en-US" sz="1665"/>
              <a:t>Example:   border-style: solid; </a:t>
            </a:r>
            <a:endParaRPr/>
          </a:p>
          <a:p>
            <a:pPr indent="0" lvl="0" marL="0" rtl="0" algn="l">
              <a:lnSpc>
                <a:spcPct val="80000"/>
              </a:lnSpc>
              <a:spcBef>
                <a:spcPts val="1000"/>
              </a:spcBef>
              <a:spcAft>
                <a:spcPts val="0"/>
              </a:spcAft>
              <a:buSzPts val="1332"/>
              <a:buNone/>
            </a:pPr>
            <a:r>
              <a:rPr b="1" lang="en-US" sz="1665"/>
              <a:t>border-width</a:t>
            </a:r>
            <a:endParaRPr/>
          </a:p>
          <a:p>
            <a:pPr indent="-342900" lvl="0" marL="342900" rtl="0" algn="l">
              <a:lnSpc>
                <a:spcPct val="80000"/>
              </a:lnSpc>
              <a:spcBef>
                <a:spcPts val="1000"/>
              </a:spcBef>
              <a:spcAft>
                <a:spcPts val="0"/>
              </a:spcAft>
              <a:buSzPts val="1332"/>
              <a:buChar char="►"/>
            </a:pPr>
            <a:r>
              <a:rPr lang="en-US" sz="1665"/>
              <a:t>This property specifies thickness of the border. </a:t>
            </a:r>
            <a:endParaRPr/>
          </a:p>
          <a:p>
            <a:pPr indent="-342900" lvl="0" marL="342900" rtl="0" algn="l">
              <a:lnSpc>
                <a:spcPct val="80000"/>
              </a:lnSpc>
              <a:spcBef>
                <a:spcPts val="1000"/>
              </a:spcBef>
              <a:spcAft>
                <a:spcPts val="0"/>
              </a:spcAft>
              <a:buSzPts val="1332"/>
              <a:buChar char="►"/>
            </a:pPr>
            <a:r>
              <a:rPr lang="en-US" sz="1665"/>
              <a:t>You can specify the border width in the form of pixels. </a:t>
            </a:r>
            <a:endParaRPr/>
          </a:p>
          <a:p>
            <a:pPr indent="-342900" lvl="0" marL="342900" rtl="0" algn="l">
              <a:lnSpc>
                <a:spcPct val="80000"/>
              </a:lnSpc>
              <a:spcBef>
                <a:spcPts val="1000"/>
              </a:spcBef>
              <a:spcAft>
                <a:spcPts val="0"/>
              </a:spcAft>
              <a:buSzPts val="1332"/>
              <a:buChar char="►"/>
            </a:pPr>
            <a:r>
              <a:rPr lang="en-US" sz="1665"/>
              <a:t>Syntax:   border-width: pixels; </a:t>
            </a:r>
            <a:endParaRPr/>
          </a:p>
          <a:p>
            <a:pPr indent="-342900" lvl="0" marL="342900" rtl="0" algn="l">
              <a:lnSpc>
                <a:spcPct val="80000"/>
              </a:lnSpc>
              <a:spcBef>
                <a:spcPts val="1000"/>
              </a:spcBef>
              <a:spcAft>
                <a:spcPts val="0"/>
              </a:spcAft>
              <a:buSzPts val="1332"/>
              <a:buChar char="►"/>
            </a:pPr>
            <a:r>
              <a:rPr lang="en-US" sz="1665"/>
              <a:t>Example:   border-width: 5px; </a:t>
            </a:r>
            <a:endParaRPr/>
          </a:p>
          <a:p>
            <a:pPr indent="0" lvl="0" marL="0" rtl="0" algn="l">
              <a:lnSpc>
                <a:spcPct val="80000"/>
              </a:lnSpc>
              <a:spcBef>
                <a:spcPts val="1000"/>
              </a:spcBef>
              <a:spcAft>
                <a:spcPts val="0"/>
              </a:spcAft>
              <a:buSzPts val="1332"/>
              <a:buNone/>
            </a:pPr>
            <a:r>
              <a:rPr b="1" lang="en-US" sz="1665"/>
              <a:t>border-color</a:t>
            </a:r>
            <a:endParaRPr/>
          </a:p>
          <a:p>
            <a:pPr indent="-342900" lvl="0" marL="342900" rtl="0" algn="l">
              <a:lnSpc>
                <a:spcPct val="80000"/>
              </a:lnSpc>
              <a:spcBef>
                <a:spcPts val="1000"/>
              </a:spcBef>
              <a:spcAft>
                <a:spcPts val="0"/>
              </a:spcAft>
              <a:buSzPts val="1332"/>
              <a:buChar char="►"/>
            </a:pPr>
            <a:r>
              <a:rPr lang="en-US" sz="1665"/>
              <a:t>This property specifies color of the border.</a:t>
            </a:r>
            <a:endParaRPr/>
          </a:p>
          <a:p>
            <a:pPr indent="-342900" lvl="0" marL="342900" rtl="0" algn="l">
              <a:lnSpc>
                <a:spcPct val="80000"/>
              </a:lnSpc>
              <a:spcBef>
                <a:spcPts val="1000"/>
              </a:spcBef>
              <a:spcAft>
                <a:spcPts val="0"/>
              </a:spcAft>
              <a:buSzPts val="1332"/>
              <a:buChar char="►"/>
            </a:pPr>
            <a:r>
              <a:rPr lang="en-US" sz="1665"/>
              <a:t>You can specify any color. </a:t>
            </a:r>
            <a:endParaRPr/>
          </a:p>
          <a:p>
            <a:pPr indent="-342900" lvl="0" marL="342900" rtl="0" algn="l">
              <a:lnSpc>
                <a:spcPct val="80000"/>
              </a:lnSpc>
              <a:spcBef>
                <a:spcPts val="1000"/>
              </a:spcBef>
              <a:spcAft>
                <a:spcPts val="0"/>
              </a:spcAft>
              <a:buSzPts val="1332"/>
              <a:buChar char="►"/>
            </a:pPr>
            <a:r>
              <a:rPr lang="en-US" sz="1665"/>
              <a:t>Syntax:   border-color: any color; </a:t>
            </a:r>
            <a:endParaRPr/>
          </a:p>
          <a:p>
            <a:pPr indent="-342900" lvl="0" marL="342900" rtl="0" algn="l">
              <a:lnSpc>
                <a:spcPct val="80000"/>
              </a:lnSpc>
              <a:spcBef>
                <a:spcPts val="1000"/>
              </a:spcBef>
              <a:spcAft>
                <a:spcPts val="0"/>
              </a:spcAft>
              <a:buSzPts val="1332"/>
              <a:buChar char="►"/>
            </a:pPr>
            <a:r>
              <a:rPr lang="en-US" sz="1665"/>
              <a:t>Example:   border-color: red;</a:t>
            </a:r>
            <a:endParaRPr/>
          </a:p>
          <a:p>
            <a:pPr indent="-258318" lvl="0" marL="342900" rtl="0" algn="l">
              <a:lnSpc>
                <a:spcPct val="80000"/>
              </a:lnSpc>
              <a:spcBef>
                <a:spcPts val="1000"/>
              </a:spcBef>
              <a:spcAft>
                <a:spcPts val="0"/>
              </a:spcAft>
              <a:buSzPts val="1332"/>
              <a:buNone/>
            </a:pPr>
            <a:r>
              <a:t/>
            </a:r>
            <a:endParaRPr sz="1665"/>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8"/>
          <p:cNvSpPr txBox="1"/>
          <p:nvPr>
            <p:ph idx="1" type="body"/>
          </p:nvPr>
        </p:nvSpPr>
        <p:spPr>
          <a:xfrm>
            <a:off x="677334" y="146507"/>
            <a:ext cx="8596668" cy="665339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40"/>
              <a:buNone/>
            </a:pPr>
            <a:r>
              <a:rPr b="1" lang="en-US"/>
              <a:t>border - shortcut </a:t>
            </a:r>
            <a:endParaRPr/>
          </a:p>
          <a:p>
            <a:pPr indent="-342900" lvl="0" marL="342900" rtl="0" algn="l">
              <a:spcBef>
                <a:spcPts val="1000"/>
              </a:spcBef>
              <a:spcAft>
                <a:spcPts val="0"/>
              </a:spcAft>
              <a:buSzPts val="1440"/>
              <a:buChar char="►"/>
            </a:pPr>
            <a:r>
              <a:rPr lang="en-US"/>
              <a:t>This property specifies border width, border style and border color, at-a-time, in shortcut way. </a:t>
            </a:r>
            <a:endParaRPr/>
          </a:p>
          <a:p>
            <a:pPr indent="-342900" lvl="0" marL="342900" rtl="0" algn="l">
              <a:spcBef>
                <a:spcPts val="1000"/>
              </a:spcBef>
              <a:spcAft>
                <a:spcPts val="0"/>
              </a:spcAft>
              <a:buSzPts val="1440"/>
              <a:buChar char="►"/>
            </a:pPr>
            <a:r>
              <a:rPr lang="en-US"/>
              <a:t>Syntax:  border:  borderwidth  borderstyle  borderColor; </a:t>
            </a:r>
            <a:endParaRPr/>
          </a:p>
          <a:p>
            <a:pPr indent="-342900" lvl="0" marL="342900" rtl="0" algn="l">
              <a:spcBef>
                <a:spcPts val="1000"/>
              </a:spcBef>
              <a:spcAft>
                <a:spcPts val="0"/>
              </a:spcAft>
              <a:buSzPts val="1440"/>
              <a:buChar char="►"/>
            </a:pPr>
            <a:r>
              <a:rPr lang="en-US"/>
              <a:t>Example:  border:  5px solid red; </a:t>
            </a:r>
            <a:endParaRPr/>
          </a:p>
          <a:p>
            <a:pPr indent="-342900" lvl="0" marL="342900" rtl="0" algn="l">
              <a:spcBef>
                <a:spcPts val="1000"/>
              </a:spcBef>
              <a:spcAft>
                <a:spcPts val="0"/>
              </a:spcAft>
              <a:buSzPts val="1440"/>
              <a:buChar char="►"/>
            </a:pPr>
            <a:r>
              <a:rPr lang="en-US"/>
              <a:t>The order doesn't matter.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3"/>
          <p:cNvSpPr txBox="1"/>
          <p:nvPr>
            <p:ph type="title"/>
          </p:nvPr>
        </p:nvSpPr>
        <p:spPr>
          <a:xfrm>
            <a:off x="677334" y="140175"/>
            <a:ext cx="8596668" cy="55907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B43512"/>
              </a:buClr>
              <a:buSzPts val="3240"/>
              <a:buFont typeface="Trebuchet MS"/>
              <a:buNone/>
            </a:pPr>
            <a:r>
              <a:rPr b="1" lang="en-US" sz="3240"/>
              <a:t>CSS Basic Selectors</a:t>
            </a:r>
            <a:endParaRPr/>
          </a:p>
        </p:txBody>
      </p:sp>
      <p:sp>
        <p:nvSpPr>
          <p:cNvPr id="186" name="Google Shape;186;p23"/>
          <p:cNvSpPr txBox="1"/>
          <p:nvPr>
            <p:ph idx="1" type="body"/>
          </p:nvPr>
        </p:nvSpPr>
        <p:spPr>
          <a:xfrm>
            <a:off x="677334" y="767705"/>
            <a:ext cx="8596668" cy="59020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“Select” is a syntax to select the desired elements.</a:t>
            </a:r>
            <a:endParaRPr/>
          </a:p>
          <a:p>
            <a:pPr indent="-342900" lvl="0" marL="342900" rtl="0" algn="l">
              <a:spcBef>
                <a:spcPts val="1000"/>
              </a:spcBef>
              <a:spcAft>
                <a:spcPts val="0"/>
              </a:spcAft>
              <a:buSzPts val="1440"/>
              <a:buChar char="►"/>
            </a:pPr>
            <a:r>
              <a:rPr lang="en-US"/>
              <a:t>CSS supports many selectors. The most important css selectors are: </a:t>
            </a:r>
            <a:endParaRPr/>
          </a:p>
          <a:p>
            <a:pPr indent="0" lvl="1" marL="457200" rtl="0" algn="l">
              <a:spcBef>
                <a:spcPts val="1000"/>
              </a:spcBef>
              <a:spcAft>
                <a:spcPts val="0"/>
              </a:spcAft>
              <a:buSzPts val="1280"/>
              <a:buNone/>
            </a:pPr>
            <a:r>
              <a:rPr lang="en-US"/>
              <a:t>1. Tag Selector </a:t>
            </a:r>
            <a:endParaRPr/>
          </a:p>
          <a:p>
            <a:pPr indent="0" lvl="1" marL="457200" rtl="0" algn="l">
              <a:spcBef>
                <a:spcPts val="1000"/>
              </a:spcBef>
              <a:spcAft>
                <a:spcPts val="0"/>
              </a:spcAft>
              <a:buSzPts val="1280"/>
              <a:buNone/>
            </a:pPr>
            <a:r>
              <a:rPr lang="en-US"/>
              <a:t>2. ID Selector </a:t>
            </a:r>
            <a:endParaRPr/>
          </a:p>
          <a:p>
            <a:pPr indent="-342900" lvl="0" marL="342900" rtl="0" algn="l">
              <a:spcBef>
                <a:spcPts val="1000"/>
              </a:spcBef>
              <a:spcAft>
                <a:spcPts val="0"/>
              </a:spcAft>
              <a:buSzPts val="1440"/>
              <a:buChar char="►"/>
            </a:pPr>
            <a:r>
              <a:rPr b="1" lang="en-US"/>
              <a:t>Tag Selector </a:t>
            </a:r>
            <a:endParaRPr/>
          </a:p>
          <a:p>
            <a:pPr indent="-342900" lvl="0" marL="342900" rtl="0" algn="l">
              <a:spcBef>
                <a:spcPts val="1000"/>
              </a:spcBef>
              <a:spcAft>
                <a:spcPts val="0"/>
              </a:spcAft>
              <a:buSzPts val="1440"/>
              <a:buChar char="►"/>
            </a:pPr>
            <a:r>
              <a:rPr lang="en-US"/>
              <a:t>The “tag selector” selects all the instances of specific tag.</a:t>
            </a:r>
            <a:endParaRPr/>
          </a:p>
          <a:p>
            <a:pPr indent="-342900" lvl="0" marL="342900" rtl="0" algn="l">
              <a:spcBef>
                <a:spcPts val="1000"/>
              </a:spcBef>
              <a:spcAft>
                <a:spcPts val="0"/>
              </a:spcAft>
              <a:buSzPts val="1440"/>
              <a:buChar char="►"/>
            </a:pPr>
            <a:r>
              <a:rPr lang="en-US"/>
              <a:t>Use tag selector to select multiple elemens. </a:t>
            </a:r>
            <a:endParaRPr/>
          </a:p>
          <a:p>
            <a:pPr indent="-342900" lvl="0" marL="342900" rtl="0" algn="l">
              <a:spcBef>
                <a:spcPts val="1000"/>
              </a:spcBef>
              <a:spcAft>
                <a:spcPts val="0"/>
              </a:spcAft>
              <a:buSzPts val="1440"/>
              <a:buChar char="►"/>
            </a:pPr>
            <a:r>
              <a:rPr lang="en-US"/>
              <a:t>Syntax:  tagname Example:  p </a:t>
            </a:r>
            <a:endParaRPr/>
          </a:p>
          <a:p>
            <a:pPr indent="-342900" lvl="0" marL="342900" rtl="0" algn="l">
              <a:spcBef>
                <a:spcPts val="1000"/>
              </a:spcBef>
              <a:spcAft>
                <a:spcPts val="0"/>
              </a:spcAft>
              <a:buSzPts val="1440"/>
              <a:buChar char="►"/>
            </a:pPr>
            <a:r>
              <a:rPr b="1" lang="en-US"/>
              <a:t>ID Selector</a:t>
            </a:r>
            <a:endParaRPr/>
          </a:p>
          <a:p>
            <a:pPr indent="-342900" lvl="0" marL="342900" rtl="0" algn="l">
              <a:spcBef>
                <a:spcPts val="1000"/>
              </a:spcBef>
              <a:spcAft>
                <a:spcPts val="0"/>
              </a:spcAft>
              <a:buSzPts val="1440"/>
              <a:buChar char="►"/>
            </a:pPr>
            <a:r>
              <a:rPr lang="en-US"/>
              <a:t>The “id selector” selects a single tag, based on the “id”. </a:t>
            </a:r>
            <a:endParaRPr/>
          </a:p>
          <a:p>
            <a:pPr indent="-342900" lvl="0" marL="342900" rtl="0" algn="l">
              <a:spcBef>
                <a:spcPts val="1000"/>
              </a:spcBef>
              <a:spcAft>
                <a:spcPts val="0"/>
              </a:spcAft>
              <a:buSzPts val="1440"/>
              <a:buChar char="►"/>
            </a:pPr>
            <a:r>
              <a:rPr lang="en-US"/>
              <a:t>“ID” is the “identification name”; it must be unique.</a:t>
            </a:r>
            <a:endParaRPr/>
          </a:p>
          <a:p>
            <a:pPr indent="-342900" lvl="0" marL="342900" rtl="0" algn="l">
              <a:spcBef>
                <a:spcPts val="1000"/>
              </a:spcBef>
              <a:spcAft>
                <a:spcPts val="0"/>
              </a:spcAft>
              <a:buSzPts val="1440"/>
              <a:buChar char="►"/>
            </a:pPr>
            <a:r>
              <a:rPr lang="en-US"/>
              <a:t>Use ID selector to select a exact single element. </a:t>
            </a:r>
            <a:endParaRPr/>
          </a:p>
          <a:p>
            <a:pPr indent="-342900" lvl="0" marL="342900" rtl="0" algn="l">
              <a:spcBef>
                <a:spcPts val="1000"/>
              </a:spcBef>
              <a:spcAft>
                <a:spcPts val="0"/>
              </a:spcAft>
              <a:buSzPts val="1440"/>
              <a:buChar char="►"/>
            </a:pPr>
            <a:r>
              <a:rPr lang="en-US"/>
              <a:t>"#" is the symbol of "ID". </a:t>
            </a:r>
            <a:endParaRPr/>
          </a:p>
          <a:p>
            <a:pPr indent="-342900" lvl="0" marL="342900" rtl="0" algn="l">
              <a:spcBef>
                <a:spcPts val="1000"/>
              </a:spcBef>
              <a:spcAft>
                <a:spcPts val="0"/>
              </a:spcAft>
              <a:buSzPts val="1440"/>
              <a:buChar char="►"/>
            </a:pPr>
            <a:r>
              <a:rPr lang="en-US"/>
              <a:t>Syntax:  #id Example:  #p1</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9"/>
          <p:cNvSpPr txBox="1"/>
          <p:nvPr>
            <p:ph type="title"/>
          </p:nvPr>
        </p:nvSpPr>
        <p:spPr>
          <a:xfrm>
            <a:off x="677334" y="0"/>
            <a:ext cx="8596668" cy="55739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B43512"/>
              </a:buClr>
              <a:buSzPts val="3240"/>
              <a:buFont typeface="Trebuchet MS"/>
              <a:buNone/>
            </a:pPr>
            <a:r>
              <a:rPr b="1" lang="en-US" sz="3240"/>
              <a:t>border - sides </a:t>
            </a:r>
            <a:endParaRPr/>
          </a:p>
        </p:txBody>
      </p:sp>
      <p:sp>
        <p:nvSpPr>
          <p:cNvPr id="446" name="Google Shape;446;p59"/>
          <p:cNvSpPr txBox="1"/>
          <p:nvPr>
            <p:ph idx="1" type="body"/>
          </p:nvPr>
        </p:nvSpPr>
        <p:spPr>
          <a:xfrm>
            <a:off x="677334" y="611284"/>
            <a:ext cx="8596668" cy="6246715"/>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332"/>
              <a:buNone/>
            </a:pPr>
            <a:r>
              <a:rPr b="1" lang="en-US" sz="1665"/>
              <a:t>“border-top” property</a:t>
            </a:r>
            <a:endParaRPr/>
          </a:p>
          <a:p>
            <a:pPr indent="-342900" lvl="0" marL="342900" rtl="0" algn="l">
              <a:lnSpc>
                <a:spcPct val="80000"/>
              </a:lnSpc>
              <a:spcBef>
                <a:spcPts val="1000"/>
              </a:spcBef>
              <a:spcAft>
                <a:spcPts val="0"/>
              </a:spcAft>
              <a:buSzPts val="1332"/>
              <a:buChar char="►"/>
            </a:pPr>
            <a:r>
              <a:rPr lang="en-US" sz="1665"/>
              <a:t>This property specifies border width, border style and border color for top side only. </a:t>
            </a:r>
            <a:endParaRPr/>
          </a:p>
          <a:p>
            <a:pPr indent="-342900" lvl="0" marL="342900" rtl="0" algn="l">
              <a:lnSpc>
                <a:spcPct val="80000"/>
              </a:lnSpc>
              <a:spcBef>
                <a:spcPts val="1000"/>
              </a:spcBef>
              <a:spcAft>
                <a:spcPts val="0"/>
              </a:spcAft>
              <a:buSzPts val="1332"/>
              <a:buChar char="►"/>
            </a:pPr>
            <a:r>
              <a:rPr lang="en-US" sz="1665"/>
              <a:t>Syntax:  border-top: borderwidth borderstyle bordercolor; </a:t>
            </a:r>
            <a:endParaRPr/>
          </a:p>
          <a:p>
            <a:pPr indent="-342900" lvl="0" marL="342900" rtl="0" algn="l">
              <a:lnSpc>
                <a:spcPct val="80000"/>
              </a:lnSpc>
              <a:spcBef>
                <a:spcPts val="1000"/>
              </a:spcBef>
              <a:spcAft>
                <a:spcPts val="0"/>
              </a:spcAft>
              <a:buSzPts val="1332"/>
              <a:buChar char="►"/>
            </a:pPr>
            <a:r>
              <a:rPr lang="en-US" sz="1665"/>
              <a:t>Example:  border-top: 5px solid red; </a:t>
            </a:r>
            <a:endParaRPr/>
          </a:p>
          <a:p>
            <a:pPr indent="0" lvl="0" marL="0" rtl="0" algn="l">
              <a:lnSpc>
                <a:spcPct val="80000"/>
              </a:lnSpc>
              <a:spcBef>
                <a:spcPts val="1000"/>
              </a:spcBef>
              <a:spcAft>
                <a:spcPts val="0"/>
              </a:spcAft>
              <a:buSzPts val="1332"/>
              <a:buNone/>
            </a:pPr>
            <a:r>
              <a:rPr b="1" lang="en-US" sz="1665"/>
              <a:t>“border-right” property </a:t>
            </a:r>
            <a:endParaRPr/>
          </a:p>
          <a:p>
            <a:pPr indent="-342900" lvl="0" marL="342900" rtl="0" algn="l">
              <a:lnSpc>
                <a:spcPct val="80000"/>
              </a:lnSpc>
              <a:spcBef>
                <a:spcPts val="1000"/>
              </a:spcBef>
              <a:spcAft>
                <a:spcPts val="0"/>
              </a:spcAft>
              <a:buSzPts val="1332"/>
              <a:buChar char="►"/>
            </a:pPr>
            <a:r>
              <a:rPr lang="en-US" sz="1665"/>
              <a:t>This property specifies border width, border style and border color for right side only. </a:t>
            </a:r>
            <a:endParaRPr/>
          </a:p>
          <a:p>
            <a:pPr indent="-342900" lvl="0" marL="342900" rtl="0" algn="l">
              <a:lnSpc>
                <a:spcPct val="80000"/>
              </a:lnSpc>
              <a:spcBef>
                <a:spcPts val="1000"/>
              </a:spcBef>
              <a:spcAft>
                <a:spcPts val="0"/>
              </a:spcAft>
              <a:buSzPts val="1332"/>
              <a:buChar char="►"/>
            </a:pPr>
            <a:r>
              <a:rPr lang="en-US" sz="1665"/>
              <a:t>Syntax:  border-right: borderwidth borderstyle bordercolor; </a:t>
            </a:r>
            <a:endParaRPr/>
          </a:p>
          <a:p>
            <a:pPr indent="-342900" lvl="0" marL="342900" rtl="0" algn="l">
              <a:lnSpc>
                <a:spcPct val="80000"/>
              </a:lnSpc>
              <a:spcBef>
                <a:spcPts val="1000"/>
              </a:spcBef>
              <a:spcAft>
                <a:spcPts val="0"/>
              </a:spcAft>
              <a:buSzPts val="1332"/>
              <a:buChar char="►"/>
            </a:pPr>
            <a:r>
              <a:rPr lang="en-US" sz="1665"/>
              <a:t>Example:  border-right: 5px solid red; </a:t>
            </a:r>
            <a:endParaRPr/>
          </a:p>
          <a:p>
            <a:pPr indent="0" lvl="0" marL="0" rtl="0" algn="l">
              <a:lnSpc>
                <a:spcPct val="80000"/>
              </a:lnSpc>
              <a:spcBef>
                <a:spcPts val="1000"/>
              </a:spcBef>
              <a:spcAft>
                <a:spcPts val="0"/>
              </a:spcAft>
              <a:buSzPts val="1332"/>
              <a:buNone/>
            </a:pPr>
            <a:r>
              <a:rPr b="1" lang="en-US" sz="1665"/>
              <a:t>“border-bottom” property </a:t>
            </a:r>
            <a:endParaRPr/>
          </a:p>
          <a:p>
            <a:pPr indent="-342900" lvl="0" marL="342900" rtl="0" algn="l">
              <a:lnSpc>
                <a:spcPct val="80000"/>
              </a:lnSpc>
              <a:spcBef>
                <a:spcPts val="1000"/>
              </a:spcBef>
              <a:spcAft>
                <a:spcPts val="0"/>
              </a:spcAft>
              <a:buSzPts val="1332"/>
              <a:buChar char="►"/>
            </a:pPr>
            <a:r>
              <a:rPr lang="en-US" sz="1665"/>
              <a:t>This property specifies border width, border style and border color for bottom side only. </a:t>
            </a:r>
            <a:endParaRPr/>
          </a:p>
          <a:p>
            <a:pPr indent="-342900" lvl="0" marL="342900" rtl="0" algn="l">
              <a:lnSpc>
                <a:spcPct val="80000"/>
              </a:lnSpc>
              <a:spcBef>
                <a:spcPts val="1000"/>
              </a:spcBef>
              <a:spcAft>
                <a:spcPts val="0"/>
              </a:spcAft>
              <a:buSzPts val="1332"/>
              <a:buChar char="►"/>
            </a:pPr>
            <a:r>
              <a:rPr lang="en-US" sz="1665"/>
              <a:t>Syntax:  border-bottom: borderwidth borderstyle bordercolor; </a:t>
            </a:r>
            <a:endParaRPr/>
          </a:p>
          <a:p>
            <a:pPr indent="-342900" lvl="0" marL="342900" rtl="0" algn="l">
              <a:lnSpc>
                <a:spcPct val="80000"/>
              </a:lnSpc>
              <a:spcBef>
                <a:spcPts val="1000"/>
              </a:spcBef>
              <a:spcAft>
                <a:spcPts val="0"/>
              </a:spcAft>
              <a:buSzPts val="1332"/>
              <a:buChar char="►"/>
            </a:pPr>
            <a:r>
              <a:rPr lang="en-US" sz="1665"/>
              <a:t>Example:  border-bottom: 5px solid red; </a:t>
            </a:r>
            <a:endParaRPr/>
          </a:p>
          <a:p>
            <a:pPr indent="0" lvl="0" marL="0" rtl="0" algn="l">
              <a:lnSpc>
                <a:spcPct val="80000"/>
              </a:lnSpc>
              <a:spcBef>
                <a:spcPts val="1000"/>
              </a:spcBef>
              <a:spcAft>
                <a:spcPts val="0"/>
              </a:spcAft>
              <a:buSzPts val="1332"/>
              <a:buNone/>
            </a:pPr>
            <a:r>
              <a:rPr b="1" lang="en-US" sz="1665"/>
              <a:t>“border-left” property </a:t>
            </a:r>
            <a:endParaRPr/>
          </a:p>
          <a:p>
            <a:pPr indent="-342900" lvl="0" marL="342900" rtl="0" algn="l">
              <a:lnSpc>
                <a:spcPct val="80000"/>
              </a:lnSpc>
              <a:spcBef>
                <a:spcPts val="1000"/>
              </a:spcBef>
              <a:spcAft>
                <a:spcPts val="0"/>
              </a:spcAft>
              <a:buSzPts val="1332"/>
              <a:buChar char="►"/>
            </a:pPr>
            <a:r>
              <a:rPr lang="en-US" sz="1665"/>
              <a:t>This property specifies border width, border style and border color for left side only. </a:t>
            </a:r>
            <a:endParaRPr/>
          </a:p>
          <a:p>
            <a:pPr indent="-342900" lvl="0" marL="342900" rtl="0" algn="l">
              <a:lnSpc>
                <a:spcPct val="80000"/>
              </a:lnSpc>
              <a:spcBef>
                <a:spcPts val="1000"/>
              </a:spcBef>
              <a:spcAft>
                <a:spcPts val="0"/>
              </a:spcAft>
              <a:buSzPts val="1332"/>
              <a:buChar char="►"/>
            </a:pPr>
            <a:r>
              <a:rPr lang="en-US" sz="1665"/>
              <a:t>Syntax:  border-left: borderwidth borderstyle bordercolor; </a:t>
            </a:r>
            <a:endParaRPr/>
          </a:p>
          <a:p>
            <a:pPr indent="-342900" lvl="0" marL="342900" rtl="0" algn="l">
              <a:lnSpc>
                <a:spcPct val="80000"/>
              </a:lnSpc>
              <a:spcBef>
                <a:spcPts val="1000"/>
              </a:spcBef>
              <a:spcAft>
                <a:spcPts val="0"/>
              </a:spcAft>
              <a:buSzPts val="1332"/>
              <a:buChar char="►"/>
            </a:pPr>
            <a:r>
              <a:rPr lang="en-US" sz="1665"/>
              <a:t>Example:  border-left: 5px solid red;</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0"/>
          <p:cNvSpPr txBox="1"/>
          <p:nvPr>
            <p:ph type="title"/>
          </p:nvPr>
        </p:nvSpPr>
        <p:spPr>
          <a:xfrm>
            <a:off x="677334" y="434466"/>
            <a:ext cx="8596668" cy="56244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B43512"/>
              </a:buClr>
              <a:buSzPts val="3240"/>
              <a:buFont typeface="Trebuchet MS"/>
              <a:buNone/>
            </a:pPr>
            <a:r>
              <a:rPr b="1" lang="en-US" sz="3240"/>
              <a:t>margin</a:t>
            </a:r>
            <a:endParaRPr/>
          </a:p>
        </p:txBody>
      </p:sp>
      <p:sp>
        <p:nvSpPr>
          <p:cNvPr id="452" name="Google Shape;452;p60"/>
          <p:cNvSpPr txBox="1"/>
          <p:nvPr>
            <p:ph idx="1" type="body"/>
          </p:nvPr>
        </p:nvSpPr>
        <p:spPr>
          <a:xfrm>
            <a:off x="677334" y="1198992"/>
            <a:ext cx="8596668" cy="590402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This property specifies the margin (gap) between element to element, surrounding the element. </a:t>
            </a:r>
            <a:endParaRPr/>
          </a:p>
          <a:p>
            <a:pPr indent="-342900" lvl="0" marL="342900" rtl="0" algn="l">
              <a:spcBef>
                <a:spcPts val="1000"/>
              </a:spcBef>
              <a:spcAft>
                <a:spcPts val="0"/>
              </a:spcAft>
              <a:buSzPts val="1440"/>
              <a:buChar char="►"/>
            </a:pPr>
            <a:r>
              <a:rPr lang="en-US"/>
              <a:t>For example, if two &lt;div&gt; tags are display side-by-side, the gap between them is called as "margin". </a:t>
            </a:r>
            <a:endParaRPr/>
          </a:p>
          <a:p>
            <a:pPr indent="-342900" lvl="0" marL="342900" rtl="0" algn="l">
              <a:spcBef>
                <a:spcPts val="1000"/>
              </a:spcBef>
              <a:spcAft>
                <a:spcPts val="0"/>
              </a:spcAft>
              <a:buSzPts val="1440"/>
              <a:buChar char="►"/>
            </a:pPr>
            <a:r>
              <a:rPr lang="en-US"/>
              <a:t>You can specify the value in the form of pixels. </a:t>
            </a:r>
            <a:endParaRPr/>
          </a:p>
          <a:p>
            <a:pPr indent="-342900" lvl="0" marL="342900" rtl="0" algn="l">
              <a:spcBef>
                <a:spcPts val="1000"/>
              </a:spcBef>
              <a:spcAft>
                <a:spcPts val="0"/>
              </a:spcAft>
              <a:buSzPts val="1440"/>
              <a:buChar char="►"/>
            </a:pPr>
            <a:r>
              <a:rPr lang="en-US"/>
              <a:t>Syntax:   margin: pixels; </a:t>
            </a:r>
            <a:endParaRPr/>
          </a:p>
          <a:p>
            <a:pPr indent="-342900" lvl="0" marL="342900" rtl="0" algn="l">
              <a:spcBef>
                <a:spcPts val="1000"/>
              </a:spcBef>
              <a:spcAft>
                <a:spcPts val="0"/>
              </a:spcAft>
              <a:buSzPts val="1440"/>
              <a:buChar char="►"/>
            </a:pPr>
            <a:r>
              <a:rPr lang="en-US"/>
              <a:t>Example:   margin: 10px;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rPr b="1" lang="en-US"/>
              <a:t>margin – shortcut</a:t>
            </a:r>
            <a:endParaRPr/>
          </a:p>
          <a:p>
            <a:pPr indent="-342900" lvl="0" marL="342900" rtl="0" algn="l">
              <a:spcBef>
                <a:spcPts val="1000"/>
              </a:spcBef>
              <a:spcAft>
                <a:spcPts val="0"/>
              </a:spcAft>
              <a:buSzPts val="1440"/>
              <a:buChar char="►"/>
            </a:pPr>
            <a:r>
              <a:rPr lang="en-US"/>
              <a:t>This property specifies the margin (gap) between element to element, all sides independently at-atime. </a:t>
            </a:r>
            <a:endParaRPr/>
          </a:p>
          <a:p>
            <a:pPr indent="-342900" lvl="0" marL="342900" rtl="0" algn="l">
              <a:spcBef>
                <a:spcPts val="1000"/>
              </a:spcBef>
              <a:spcAft>
                <a:spcPts val="0"/>
              </a:spcAft>
              <a:buSzPts val="1440"/>
              <a:buChar char="►"/>
            </a:pPr>
            <a:r>
              <a:rPr lang="en-US"/>
              <a:t>Syntax:   margin: topmargin rightmargin bottommargin leftmargin; </a:t>
            </a:r>
            <a:endParaRPr/>
          </a:p>
          <a:p>
            <a:pPr indent="-342900" lvl="0" marL="342900" rtl="0" algn="l">
              <a:spcBef>
                <a:spcPts val="1000"/>
              </a:spcBef>
              <a:spcAft>
                <a:spcPts val="0"/>
              </a:spcAft>
              <a:buSzPts val="1440"/>
              <a:buChar char="►"/>
            </a:pPr>
            <a:r>
              <a:rPr lang="en-US"/>
              <a:t>Example:   margin: 10px 5px 15px 30px;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1"/>
          <p:cNvSpPr txBox="1"/>
          <p:nvPr>
            <p:ph type="title"/>
          </p:nvPr>
        </p:nvSpPr>
        <p:spPr>
          <a:xfrm>
            <a:off x="677334" y="414258"/>
            <a:ext cx="8596668" cy="55739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B43512"/>
              </a:buClr>
              <a:buSzPts val="3240"/>
              <a:buFont typeface="Trebuchet MS"/>
              <a:buNone/>
            </a:pPr>
            <a:r>
              <a:rPr b="1" lang="en-US" sz="3240"/>
              <a:t>padding</a:t>
            </a:r>
            <a:endParaRPr/>
          </a:p>
        </p:txBody>
      </p:sp>
      <p:sp>
        <p:nvSpPr>
          <p:cNvPr id="458" name="Google Shape;458;p61"/>
          <p:cNvSpPr txBox="1"/>
          <p:nvPr>
            <p:ph idx="1" type="body"/>
          </p:nvPr>
        </p:nvSpPr>
        <p:spPr>
          <a:xfrm>
            <a:off x="677334" y="1156893"/>
            <a:ext cx="8596668" cy="570110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This property specifies the padding (gap) between border and content of the element.</a:t>
            </a:r>
            <a:endParaRPr/>
          </a:p>
          <a:p>
            <a:pPr indent="-342900" lvl="0" marL="342900" rtl="0" algn="l">
              <a:spcBef>
                <a:spcPts val="1000"/>
              </a:spcBef>
              <a:spcAft>
                <a:spcPts val="0"/>
              </a:spcAft>
              <a:buSzPts val="1440"/>
              <a:buChar char="►"/>
            </a:pPr>
            <a:r>
              <a:rPr lang="en-US"/>
              <a:t>You can specify the value in the form of pixels.</a:t>
            </a:r>
            <a:endParaRPr/>
          </a:p>
          <a:p>
            <a:pPr indent="-342900" lvl="0" marL="342900" rtl="0" algn="l">
              <a:spcBef>
                <a:spcPts val="1000"/>
              </a:spcBef>
              <a:spcAft>
                <a:spcPts val="0"/>
              </a:spcAft>
              <a:buSzPts val="1440"/>
              <a:buChar char="►"/>
            </a:pPr>
            <a:r>
              <a:rPr lang="en-US"/>
              <a:t>Inner margin is called as "padding".</a:t>
            </a:r>
            <a:endParaRPr/>
          </a:p>
          <a:p>
            <a:pPr indent="-342900" lvl="0" marL="342900" rtl="0" algn="l">
              <a:spcBef>
                <a:spcPts val="1000"/>
              </a:spcBef>
              <a:spcAft>
                <a:spcPts val="0"/>
              </a:spcAft>
              <a:buSzPts val="1440"/>
              <a:buChar char="►"/>
            </a:pPr>
            <a:r>
              <a:rPr lang="en-US"/>
              <a:t>Outer margin is called as "margin". </a:t>
            </a:r>
            <a:endParaRPr/>
          </a:p>
          <a:p>
            <a:pPr indent="-342900" lvl="0" marL="342900" rtl="0" algn="l">
              <a:spcBef>
                <a:spcPts val="1000"/>
              </a:spcBef>
              <a:spcAft>
                <a:spcPts val="0"/>
              </a:spcAft>
              <a:buSzPts val="1440"/>
              <a:buChar char="►"/>
            </a:pPr>
            <a:r>
              <a:rPr lang="en-US"/>
              <a:t>Syntax:  padding: pixels; </a:t>
            </a:r>
            <a:endParaRPr/>
          </a:p>
          <a:p>
            <a:pPr indent="-342900" lvl="0" marL="342900" rtl="0" algn="l">
              <a:spcBef>
                <a:spcPts val="1000"/>
              </a:spcBef>
              <a:spcAft>
                <a:spcPts val="0"/>
              </a:spcAft>
              <a:buSzPts val="1440"/>
              <a:buChar char="►"/>
            </a:pPr>
            <a:r>
              <a:rPr lang="en-US"/>
              <a:t>Example:  padding: 10px;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rPr b="1" lang="en-US"/>
              <a:t>padding - shortcut </a:t>
            </a:r>
            <a:r>
              <a:rPr lang="en-US"/>
              <a:t> </a:t>
            </a:r>
            <a:endParaRPr/>
          </a:p>
          <a:p>
            <a:pPr indent="-342900" lvl="0" marL="342900" rtl="0" algn="l">
              <a:spcBef>
                <a:spcPts val="1000"/>
              </a:spcBef>
              <a:spcAft>
                <a:spcPts val="0"/>
              </a:spcAft>
              <a:buSzPts val="1440"/>
              <a:buChar char="►"/>
            </a:pPr>
            <a:r>
              <a:rPr lang="en-US"/>
              <a:t>This property specifies the padding for all sides independently at-a-time. </a:t>
            </a:r>
            <a:endParaRPr/>
          </a:p>
          <a:p>
            <a:pPr indent="-342900" lvl="0" marL="342900" rtl="0" algn="l">
              <a:spcBef>
                <a:spcPts val="1000"/>
              </a:spcBef>
              <a:spcAft>
                <a:spcPts val="0"/>
              </a:spcAft>
              <a:buSzPts val="1440"/>
              <a:buChar char="►"/>
            </a:pPr>
            <a:r>
              <a:rPr lang="en-US"/>
              <a:t>Syntax:   padding:  toppadding  rightpadding  bottompadding  leftpadding; </a:t>
            </a:r>
            <a:endParaRPr/>
          </a:p>
          <a:p>
            <a:pPr indent="-342900" lvl="0" marL="342900" rtl="0" algn="l">
              <a:spcBef>
                <a:spcPts val="1000"/>
              </a:spcBef>
              <a:spcAft>
                <a:spcPts val="0"/>
              </a:spcAft>
              <a:buSzPts val="1440"/>
              <a:buChar char="►"/>
            </a:pPr>
            <a:r>
              <a:rPr lang="en-US"/>
              <a:t>Example:   padding: 10px 5px 15px 30px;</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2"/>
          <p:cNvSpPr txBox="1"/>
          <p:nvPr>
            <p:ph type="title"/>
          </p:nvPr>
        </p:nvSpPr>
        <p:spPr>
          <a:xfrm>
            <a:off x="677334" y="250912"/>
            <a:ext cx="8596668" cy="53718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B43512"/>
              </a:buClr>
              <a:buSzPts val="3240"/>
              <a:buFont typeface="Trebuchet MS"/>
              <a:buNone/>
            </a:pPr>
            <a:r>
              <a:rPr b="1" lang="en-US" sz="3240"/>
              <a:t>margin - sides </a:t>
            </a:r>
            <a:endParaRPr/>
          </a:p>
        </p:txBody>
      </p:sp>
      <p:sp>
        <p:nvSpPr>
          <p:cNvPr id="464" name="Google Shape;464;p62"/>
          <p:cNvSpPr txBox="1"/>
          <p:nvPr>
            <p:ph idx="1" type="body"/>
          </p:nvPr>
        </p:nvSpPr>
        <p:spPr>
          <a:xfrm>
            <a:off x="677334" y="858829"/>
            <a:ext cx="8596668" cy="599917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332"/>
              <a:buNone/>
            </a:pPr>
            <a:r>
              <a:rPr b="1" lang="en-US" sz="1665"/>
              <a:t>“margin-top” property </a:t>
            </a:r>
            <a:endParaRPr/>
          </a:p>
          <a:p>
            <a:pPr indent="-342900" lvl="0" marL="342900" rtl="0" algn="l">
              <a:lnSpc>
                <a:spcPct val="90000"/>
              </a:lnSpc>
              <a:spcBef>
                <a:spcPts val="1000"/>
              </a:spcBef>
              <a:spcAft>
                <a:spcPts val="0"/>
              </a:spcAft>
              <a:buSzPts val="1332"/>
              <a:buChar char="►"/>
            </a:pPr>
            <a:r>
              <a:rPr lang="en-US" sz="1665"/>
              <a:t>This property specifies the top margin (gap) between element to element. </a:t>
            </a:r>
            <a:endParaRPr/>
          </a:p>
          <a:p>
            <a:pPr indent="-342900" lvl="0" marL="342900" rtl="0" algn="l">
              <a:lnSpc>
                <a:spcPct val="90000"/>
              </a:lnSpc>
              <a:spcBef>
                <a:spcPts val="1000"/>
              </a:spcBef>
              <a:spcAft>
                <a:spcPts val="0"/>
              </a:spcAft>
              <a:buSzPts val="1332"/>
              <a:buChar char="►"/>
            </a:pPr>
            <a:r>
              <a:rPr lang="en-US" sz="1665"/>
              <a:t>Syntax:   margin-top: pixels; </a:t>
            </a:r>
            <a:endParaRPr/>
          </a:p>
          <a:p>
            <a:pPr indent="-342900" lvl="0" marL="342900" rtl="0" algn="l">
              <a:lnSpc>
                <a:spcPct val="90000"/>
              </a:lnSpc>
              <a:spcBef>
                <a:spcPts val="1000"/>
              </a:spcBef>
              <a:spcAft>
                <a:spcPts val="0"/>
              </a:spcAft>
              <a:buSzPts val="1332"/>
              <a:buChar char="►"/>
            </a:pPr>
            <a:r>
              <a:rPr lang="en-US" sz="1665"/>
              <a:t>Example:   margin-top: 10px; </a:t>
            </a:r>
            <a:endParaRPr/>
          </a:p>
          <a:p>
            <a:pPr indent="0" lvl="0" marL="0" rtl="0" algn="l">
              <a:lnSpc>
                <a:spcPct val="90000"/>
              </a:lnSpc>
              <a:spcBef>
                <a:spcPts val="1000"/>
              </a:spcBef>
              <a:spcAft>
                <a:spcPts val="0"/>
              </a:spcAft>
              <a:buSzPts val="1332"/>
              <a:buNone/>
            </a:pPr>
            <a:r>
              <a:rPr b="1" lang="en-US" sz="1665"/>
              <a:t>“margin-right” property</a:t>
            </a:r>
            <a:endParaRPr/>
          </a:p>
          <a:p>
            <a:pPr indent="-342900" lvl="0" marL="342900" rtl="0" algn="l">
              <a:lnSpc>
                <a:spcPct val="90000"/>
              </a:lnSpc>
              <a:spcBef>
                <a:spcPts val="1000"/>
              </a:spcBef>
              <a:spcAft>
                <a:spcPts val="0"/>
              </a:spcAft>
              <a:buSzPts val="1332"/>
              <a:buChar char="►"/>
            </a:pPr>
            <a:r>
              <a:rPr lang="en-US" sz="1665"/>
              <a:t>This property specifies the right margin (gap) between element to element. </a:t>
            </a:r>
            <a:endParaRPr/>
          </a:p>
          <a:p>
            <a:pPr indent="-342900" lvl="0" marL="342900" rtl="0" algn="l">
              <a:lnSpc>
                <a:spcPct val="90000"/>
              </a:lnSpc>
              <a:spcBef>
                <a:spcPts val="1000"/>
              </a:spcBef>
              <a:spcAft>
                <a:spcPts val="0"/>
              </a:spcAft>
              <a:buSzPts val="1332"/>
              <a:buChar char="►"/>
            </a:pPr>
            <a:r>
              <a:rPr lang="en-US" sz="1665"/>
              <a:t>Syntax:   margin-right: pixels; </a:t>
            </a:r>
            <a:endParaRPr/>
          </a:p>
          <a:p>
            <a:pPr indent="-342900" lvl="0" marL="342900" rtl="0" algn="l">
              <a:lnSpc>
                <a:spcPct val="90000"/>
              </a:lnSpc>
              <a:spcBef>
                <a:spcPts val="1000"/>
              </a:spcBef>
              <a:spcAft>
                <a:spcPts val="0"/>
              </a:spcAft>
              <a:buSzPts val="1332"/>
              <a:buChar char="►"/>
            </a:pPr>
            <a:r>
              <a:rPr lang="en-US" sz="1665"/>
              <a:t>Example:   margin-right: 10px; </a:t>
            </a:r>
            <a:endParaRPr/>
          </a:p>
          <a:p>
            <a:pPr indent="0" lvl="0" marL="0" rtl="0" algn="l">
              <a:lnSpc>
                <a:spcPct val="90000"/>
              </a:lnSpc>
              <a:spcBef>
                <a:spcPts val="1000"/>
              </a:spcBef>
              <a:spcAft>
                <a:spcPts val="0"/>
              </a:spcAft>
              <a:buSzPts val="1332"/>
              <a:buNone/>
            </a:pPr>
            <a:r>
              <a:rPr b="1" lang="en-US" sz="1665"/>
              <a:t>“margin-bottom” property</a:t>
            </a:r>
            <a:endParaRPr/>
          </a:p>
          <a:p>
            <a:pPr indent="-342900" lvl="0" marL="342900" rtl="0" algn="l">
              <a:lnSpc>
                <a:spcPct val="90000"/>
              </a:lnSpc>
              <a:spcBef>
                <a:spcPts val="1000"/>
              </a:spcBef>
              <a:spcAft>
                <a:spcPts val="0"/>
              </a:spcAft>
              <a:buSzPts val="1332"/>
              <a:buChar char="►"/>
            </a:pPr>
            <a:r>
              <a:rPr lang="en-US" sz="1665"/>
              <a:t>This property specifies the bottom margin (gap) between element to element. </a:t>
            </a:r>
            <a:endParaRPr/>
          </a:p>
          <a:p>
            <a:pPr indent="-342900" lvl="0" marL="342900" rtl="0" algn="l">
              <a:lnSpc>
                <a:spcPct val="90000"/>
              </a:lnSpc>
              <a:spcBef>
                <a:spcPts val="1000"/>
              </a:spcBef>
              <a:spcAft>
                <a:spcPts val="0"/>
              </a:spcAft>
              <a:buSzPts val="1332"/>
              <a:buChar char="►"/>
            </a:pPr>
            <a:r>
              <a:rPr lang="en-US" sz="1665"/>
              <a:t>Syntax:   margin-bottom: pixels; </a:t>
            </a:r>
            <a:endParaRPr/>
          </a:p>
          <a:p>
            <a:pPr indent="-342900" lvl="0" marL="342900" rtl="0" algn="l">
              <a:lnSpc>
                <a:spcPct val="90000"/>
              </a:lnSpc>
              <a:spcBef>
                <a:spcPts val="1000"/>
              </a:spcBef>
              <a:spcAft>
                <a:spcPts val="0"/>
              </a:spcAft>
              <a:buSzPts val="1332"/>
              <a:buChar char="►"/>
            </a:pPr>
            <a:r>
              <a:rPr lang="en-US" sz="1665"/>
              <a:t>Example:   margin-bottom: 10px; </a:t>
            </a:r>
            <a:endParaRPr/>
          </a:p>
          <a:p>
            <a:pPr indent="0" lvl="0" marL="0" rtl="0" algn="l">
              <a:lnSpc>
                <a:spcPct val="90000"/>
              </a:lnSpc>
              <a:spcBef>
                <a:spcPts val="1000"/>
              </a:spcBef>
              <a:spcAft>
                <a:spcPts val="0"/>
              </a:spcAft>
              <a:buSzPts val="1332"/>
              <a:buNone/>
            </a:pPr>
            <a:r>
              <a:rPr b="1" lang="en-US" sz="1665"/>
              <a:t>“margin-left” property</a:t>
            </a:r>
            <a:r>
              <a:rPr lang="en-US" sz="1665"/>
              <a:t> </a:t>
            </a:r>
            <a:endParaRPr/>
          </a:p>
          <a:p>
            <a:pPr indent="-342900" lvl="0" marL="342900" rtl="0" algn="l">
              <a:lnSpc>
                <a:spcPct val="90000"/>
              </a:lnSpc>
              <a:spcBef>
                <a:spcPts val="1000"/>
              </a:spcBef>
              <a:spcAft>
                <a:spcPts val="0"/>
              </a:spcAft>
              <a:buSzPts val="1332"/>
              <a:buChar char="►"/>
            </a:pPr>
            <a:r>
              <a:rPr lang="en-US" sz="1665"/>
              <a:t>This property specifies the left margin (gap) between element to element. </a:t>
            </a:r>
            <a:endParaRPr/>
          </a:p>
          <a:p>
            <a:pPr indent="-342900" lvl="0" marL="342900" rtl="0" algn="l">
              <a:lnSpc>
                <a:spcPct val="90000"/>
              </a:lnSpc>
              <a:spcBef>
                <a:spcPts val="1000"/>
              </a:spcBef>
              <a:spcAft>
                <a:spcPts val="0"/>
              </a:spcAft>
              <a:buSzPts val="1332"/>
              <a:buChar char="►"/>
            </a:pPr>
            <a:r>
              <a:rPr lang="en-US" sz="1665"/>
              <a:t>Syntax:   margin-left: pixels; </a:t>
            </a:r>
            <a:endParaRPr/>
          </a:p>
          <a:p>
            <a:pPr indent="-342900" lvl="0" marL="342900" rtl="0" algn="l">
              <a:lnSpc>
                <a:spcPct val="90000"/>
              </a:lnSpc>
              <a:spcBef>
                <a:spcPts val="1000"/>
              </a:spcBef>
              <a:spcAft>
                <a:spcPts val="0"/>
              </a:spcAft>
              <a:buSzPts val="1332"/>
              <a:buChar char="►"/>
            </a:pPr>
            <a:r>
              <a:rPr lang="en-US" sz="1665"/>
              <a:t>Example:   margin-left: 10px; </a:t>
            </a:r>
            <a:endParaRPr/>
          </a:p>
          <a:p>
            <a:pPr indent="-258318" lvl="0" marL="342900" rtl="0" algn="l">
              <a:lnSpc>
                <a:spcPct val="90000"/>
              </a:lnSpc>
              <a:spcBef>
                <a:spcPts val="1000"/>
              </a:spcBef>
              <a:spcAft>
                <a:spcPts val="0"/>
              </a:spcAft>
              <a:buSzPts val="1332"/>
              <a:buNone/>
            </a:pPr>
            <a:r>
              <a:t/>
            </a:r>
            <a:endParaRPr sz="1665"/>
          </a:p>
          <a:p>
            <a:pPr indent="-258318" lvl="0" marL="342900" rtl="0" algn="l">
              <a:lnSpc>
                <a:spcPct val="90000"/>
              </a:lnSpc>
              <a:spcBef>
                <a:spcPts val="1000"/>
              </a:spcBef>
              <a:spcAft>
                <a:spcPts val="0"/>
              </a:spcAft>
              <a:buSzPts val="1332"/>
              <a:buNone/>
            </a:pPr>
            <a:r>
              <a:t/>
            </a:r>
            <a:endParaRPr sz="1665"/>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3"/>
          <p:cNvSpPr txBox="1"/>
          <p:nvPr>
            <p:ph type="title"/>
          </p:nvPr>
        </p:nvSpPr>
        <p:spPr>
          <a:xfrm>
            <a:off x="641970" y="0"/>
            <a:ext cx="8596668" cy="53718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B43512"/>
              </a:buClr>
              <a:buSzPts val="3240"/>
              <a:buFont typeface="Trebuchet MS"/>
              <a:buNone/>
            </a:pPr>
            <a:r>
              <a:rPr b="1" lang="en-US" sz="3240"/>
              <a:t>padding - sides </a:t>
            </a:r>
            <a:endParaRPr sz="3240"/>
          </a:p>
        </p:txBody>
      </p:sp>
      <p:sp>
        <p:nvSpPr>
          <p:cNvPr id="470" name="Google Shape;470;p63"/>
          <p:cNvSpPr txBox="1"/>
          <p:nvPr>
            <p:ph idx="1" type="body"/>
          </p:nvPr>
        </p:nvSpPr>
        <p:spPr>
          <a:xfrm>
            <a:off x="677334" y="616336"/>
            <a:ext cx="8596668" cy="624166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40"/>
              <a:buNone/>
            </a:pPr>
            <a:r>
              <a:rPr b="1" lang="en-US"/>
              <a:t>“padding-top” property</a:t>
            </a:r>
            <a:endParaRPr/>
          </a:p>
          <a:p>
            <a:pPr indent="-342900" lvl="0" marL="342900" rtl="0" algn="l">
              <a:lnSpc>
                <a:spcPct val="90000"/>
              </a:lnSpc>
              <a:spcBef>
                <a:spcPts val="1000"/>
              </a:spcBef>
              <a:spcAft>
                <a:spcPts val="0"/>
              </a:spcAft>
              <a:buSzPts val="1440"/>
              <a:buChar char="►"/>
            </a:pPr>
            <a:r>
              <a:rPr lang="en-US"/>
              <a:t>This property specifies the top padding. </a:t>
            </a:r>
            <a:endParaRPr/>
          </a:p>
          <a:p>
            <a:pPr indent="-342900" lvl="0" marL="342900" rtl="0" algn="l">
              <a:lnSpc>
                <a:spcPct val="90000"/>
              </a:lnSpc>
              <a:spcBef>
                <a:spcPts val="1000"/>
              </a:spcBef>
              <a:spcAft>
                <a:spcPts val="0"/>
              </a:spcAft>
              <a:buSzPts val="1440"/>
              <a:buChar char="►"/>
            </a:pPr>
            <a:r>
              <a:rPr lang="en-US"/>
              <a:t>Syntax:   padding-top: pixels; </a:t>
            </a:r>
            <a:endParaRPr/>
          </a:p>
          <a:p>
            <a:pPr indent="-342900" lvl="0" marL="342900" rtl="0" algn="l">
              <a:lnSpc>
                <a:spcPct val="90000"/>
              </a:lnSpc>
              <a:spcBef>
                <a:spcPts val="1000"/>
              </a:spcBef>
              <a:spcAft>
                <a:spcPts val="0"/>
              </a:spcAft>
              <a:buSzPts val="1440"/>
              <a:buChar char="►"/>
            </a:pPr>
            <a:r>
              <a:rPr lang="en-US"/>
              <a:t>Example:   padding-top: 10px; </a:t>
            </a:r>
            <a:endParaRPr/>
          </a:p>
          <a:p>
            <a:pPr indent="0" lvl="0" marL="0" rtl="0" algn="l">
              <a:lnSpc>
                <a:spcPct val="90000"/>
              </a:lnSpc>
              <a:spcBef>
                <a:spcPts val="1000"/>
              </a:spcBef>
              <a:spcAft>
                <a:spcPts val="0"/>
              </a:spcAft>
              <a:buSzPts val="1440"/>
              <a:buNone/>
            </a:pPr>
            <a:r>
              <a:rPr b="1" lang="en-US"/>
              <a:t>“padding-right” property</a:t>
            </a:r>
            <a:endParaRPr/>
          </a:p>
          <a:p>
            <a:pPr indent="-342900" lvl="0" marL="342900" rtl="0" algn="l">
              <a:lnSpc>
                <a:spcPct val="90000"/>
              </a:lnSpc>
              <a:spcBef>
                <a:spcPts val="1000"/>
              </a:spcBef>
              <a:spcAft>
                <a:spcPts val="0"/>
              </a:spcAft>
              <a:buSzPts val="1440"/>
              <a:buChar char="►"/>
            </a:pPr>
            <a:r>
              <a:rPr lang="en-US"/>
              <a:t>This property specifies the right padding. </a:t>
            </a:r>
            <a:endParaRPr/>
          </a:p>
          <a:p>
            <a:pPr indent="-342900" lvl="0" marL="342900" rtl="0" algn="l">
              <a:lnSpc>
                <a:spcPct val="90000"/>
              </a:lnSpc>
              <a:spcBef>
                <a:spcPts val="1000"/>
              </a:spcBef>
              <a:spcAft>
                <a:spcPts val="0"/>
              </a:spcAft>
              <a:buSzPts val="1440"/>
              <a:buChar char="►"/>
            </a:pPr>
            <a:r>
              <a:rPr lang="en-US"/>
              <a:t>Syntax:   padding-right: pixels; </a:t>
            </a:r>
            <a:endParaRPr/>
          </a:p>
          <a:p>
            <a:pPr indent="-342900" lvl="0" marL="342900" rtl="0" algn="l">
              <a:lnSpc>
                <a:spcPct val="90000"/>
              </a:lnSpc>
              <a:spcBef>
                <a:spcPts val="1000"/>
              </a:spcBef>
              <a:spcAft>
                <a:spcPts val="0"/>
              </a:spcAft>
              <a:buSzPts val="1440"/>
              <a:buChar char="►"/>
            </a:pPr>
            <a:r>
              <a:rPr lang="en-US"/>
              <a:t>Example:   padding-right: 10px; </a:t>
            </a:r>
            <a:endParaRPr/>
          </a:p>
          <a:p>
            <a:pPr indent="0" lvl="0" marL="0" rtl="0" algn="l">
              <a:lnSpc>
                <a:spcPct val="90000"/>
              </a:lnSpc>
              <a:spcBef>
                <a:spcPts val="1000"/>
              </a:spcBef>
              <a:spcAft>
                <a:spcPts val="0"/>
              </a:spcAft>
              <a:buSzPts val="1440"/>
              <a:buNone/>
            </a:pPr>
            <a:r>
              <a:rPr b="1" lang="en-US"/>
              <a:t>“padding-bottom” property </a:t>
            </a:r>
            <a:endParaRPr/>
          </a:p>
          <a:p>
            <a:pPr indent="-342900" lvl="0" marL="342900" rtl="0" algn="l">
              <a:lnSpc>
                <a:spcPct val="90000"/>
              </a:lnSpc>
              <a:spcBef>
                <a:spcPts val="1000"/>
              </a:spcBef>
              <a:spcAft>
                <a:spcPts val="0"/>
              </a:spcAft>
              <a:buSzPts val="1440"/>
              <a:buChar char="►"/>
            </a:pPr>
            <a:r>
              <a:rPr lang="en-US"/>
              <a:t>This property specifies the bottom padding. </a:t>
            </a:r>
            <a:endParaRPr/>
          </a:p>
          <a:p>
            <a:pPr indent="-342900" lvl="0" marL="342900" rtl="0" algn="l">
              <a:lnSpc>
                <a:spcPct val="90000"/>
              </a:lnSpc>
              <a:spcBef>
                <a:spcPts val="1000"/>
              </a:spcBef>
              <a:spcAft>
                <a:spcPts val="0"/>
              </a:spcAft>
              <a:buSzPts val="1440"/>
              <a:buChar char="►"/>
            </a:pPr>
            <a:r>
              <a:rPr lang="en-US"/>
              <a:t>Syntax:   padding-bottom: pixels; </a:t>
            </a:r>
            <a:endParaRPr/>
          </a:p>
          <a:p>
            <a:pPr indent="-342900" lvl="0" marL="342900" rtl="0" algn="l">
              <a:lnSpc>
                <a:spcPct val="90000"/>
              </a:lnSpc>
              <a:spcBef>
                <a:spcPts val="1000"/>
              </a:spcBef>
              <a:spcAft>
                <a:spcPts val="0"/>
              </a:spcAft>
              <a:buSzPts val="1440"/>
              <a:buChar char="►"/>
            </a:pPr>
            <a:r>
              <a:rPr lang="en-US"/>
              <a:t>Example:   padding-bottom: 10px; </a:t>
            </a:r>
            <a:endParaRPr/>
          </a:p>
          <a:p>
            <a:pPr indent="0" lvl="0" marL="0" rtl="0" algn="l">
              <a:lnSpc>
                <a:spcPct val="90000"/>
              </a:lnSpc>
              <a:spcBef>
                <a:spcPts val="1000"/>
              </a:spcBef>
              <a:spcAft>
                <a:spcPts val="0"/>
              </a:spcAft>
              <a:buSzPts val="1440"/>
              <a:buNone/>
            </a:pPr>
            <a:r>
              <a:rPr b="1" lang="en-US"/>
              <a:t>“padding-left” property</a:t>
            </a:r>
            <a:endParaRPr/>
          </a:p>
          <a:p>
            <a:pPr indent="-342900" lvl="0" marL="342900" rtl="0" algn="l">
              <a:lnSpc>
                <a:spcPct val="90000"/>
              </a:lnSpc>
              <a:spcBef>
                <a:spcPts val="1000"/>
              </a:spcBef>
              <a:spcAft>
                <a:spcPts val="0"/>
              </a:spcAft>
              <a:buSzPts val="1440"/>
              <a:buChar char="►"/>
            </a:pPr>
            <a:r>
              <a:rPr lang="en-US"/>
              <a:t>This property specifies the left padding. </a:t>
            </a:r>
            <a:endParaRPr/>
          </a:p>
          <a:p>
            <a:pPr indent="-342900" lvl="0" marL="342900" rtl="0" algn="l">
              <a:lnSpc>
                <a:spcPct val="90000"/>
              </a:lnSpc>
              <a:spcBef>
                <a:spcPts val="1000"/>
              </a:spcBef>
              <a:spcAft>
                <a:spcPts val="0"/>
              </a:spcAft>
              <a:buSzPts val="1440"/>
              <a:buChar char="►"/>
            </a:pPr>
            <a:r>
              <a:rPr lang="en-US"/>
              <a:t>Syntax:   padding-left: pixels; </a:t>
            </a:r>
            <a:endParaRPr/>
          </a:p>
          <a:p>
            <a:pPr indent="-342900" lvl="0" marL="342900" rtl="0" algn="l">
              <a:lnSpc>
                <a:spcPct val="90000"/>
              </a:lnSpc>
              <a:spcBef>
                <a:spcPts val="1000"/>
              </a:spcBef>
              <a:spcAft>
                <a:spcPts val="0"/>
              </a:spcAft>
              <a:buSzPts val="1440"/>
              <a:buChar char="►"/>
            </a:pPr>
            <a:r>
              <a:rPr lang="en-US"/>
              <a:t>Example:   padding-left: 10px; </a:t>
            </a:r>
            <a:endParaRPr/>
          </a:p>
          <a:p>
            <a:pPr indent="-251459" lvl="0" marL="342900" rtl="0" algn="l">
              <a:lnSpc>
                <a:spcPct val="90000"/>
              </a:lnSpc>
              <a:spcBef>
                <a:spcPts val="1000"/>
              </a:spcBef>
              <a:spcAft>
                <a:spcPts val="0"/>
              </a:spcAft>
              <a:buSzPts val="144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74" name="Shape 474"/>
        <p:cNvGrpSpPr/>
        <p:nvPr/>
      </p:nvGrpSpPr>
      <p:grpSpPr>
        <a:xfrm>
          <a:off x="0" y="0"/>
          <a:ext cx="0" cy="0"/>
          <a:chOff x="0" y="0"/>
          <a:chExt cx="0" cy="0"/>
        </a:xfrm>
      </p:grpSpPr>
      <p:grpSp>
        <p:nvGrpSpPr>
          <p:cNvPr id="475" name="Google Shape;475;p64"/>
          <p:cNvGrpSpPr/>
          <p:nvPr/>
        </p:nvGrpSpPr>
        <p:grpSpPr>
          <a:xfrm>
            <a:off x="0" y="-8467"/>
            <a:ext cx="12192000" cy="6866467"/>
            <a:chOff x="0" y="-8467"/>
            <a:chExt cx="12192000" cy="6866467"/>
          </a:xfrm>
        </p:grpSpPr>
        <p:cxnSp>
          <p:nvCxnSpPr>
            <p:cNvPr id="476" name="Google Shape;476;p64"/>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477" name="Google Shape;477;p64"/>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478" name="Google Shape;478;p6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479" name="Google Shape;479;p6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80" name="Google Shape;480;p64"/>
            <p:cNvSpPr/>
            <p:nvPr/>
          </p:nvSpPr>
          <p:spPr>
            <a:xfrm>
              <a:off x="8932333" y="3048000"/>
              <a:ext cx="3259667" cy="3810000"/>
            </a:xfrm>
            <a:prstGeom prst="triangle">
              <a:avLst>
                <a:gd fmla="val 100000" name="adj"/>
              </a:avLst>
            </a:prstGeom>
            <a:solidFill>
              <a:schemeClr val="accent1">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6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B43512">
                <a:alpha val="49803"/>
              </a:srgbClr>
            </a:solidFill>
            <a:ln>
              <a:noFill/>
            </a:ln>
          </p:spPr>
        </p:sp>
        <p:sp>
          <p:nvSpPr>
            <p:cNvPr id="482" name="Google Shape;482;p6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43512">
                <a:alpha val="69803"/>
              </a:srgbClr>
            </a:solidFill>
            <a:ln>
              <a:noFill/>
            </a:ln>
          </p:spPr>
        </p:sp>
        <p:sp>
          <p:nvSpPr>
            <p:cNvPr id="483" name="Google Shape;483;p6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78230C">
                <a:alpha val="80000"/>
              </a:srgbClr>
            </a:solidFill>
            <a:ln>
              <a:noFill/>
            </a:ln>
          </p:spPr>
        </p:sp>
        <p:sp>
          <p:nvSpPr>
            <p:cNvPr id="484" name="Google Shape;484;p64"/>
            <p:cNvSpPr/>
            <p:nvPr/>
          </p:nvSpPr>
          <p:spPr>
            <a:xfrm>
              <a:off x="10371666" y="3589867"/>
              <a:ext cx="1817159" cy="3268133"/>
            </a:xfrm>
            <a:prstGeom prst="triangle">
              <a:avLst>
                <a:gd fmla="val 100000" name="adj"/>
              </a:avLst>
            </a:prstGeom>
            <a:solidFill>
              <a:srgbClr val="78230C">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64"/>
            <p:cNvSpPr/>
            <p:nvPr/>
          </p:nvSpPr>
          <p:spPr>
            <a:xfrm rot="10800000">
              <a:off x="0" y="0"/>
              <a:ext cx="842596" cy="5666154"/>
            </a:xfrm>
            <a:prstGeom prst="triangle">
              <a:avLst>
                <a:gd fmla="val 100000" name="adj"/>
              </a:avLst>
            </a:prstGeom>
            <a:solidFill>
              <a:srgbClr val="B43512">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6" name="Google Shape;486;p64"/>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cxnSp>
        <p:nvCxnSpPr>
          <p:cNvPr id="487" name="Google Shape;487;p64"/>
          <p:cNvCxnSpPr/>
          <p:nvPr/>
        </p:nvCxnSpPr>
        <p:spPr>
          <a:xfrm>
            <a:off x="1448300" y="0"/>
            <a:ext cx="1219200" cy="6858000"/>
          </a:xfrm>
          <a:prstGeom prst="straightConnector1">
            <a:avLst/>
          </a:prstGeom>
          <a:noFill/>
          <a:ln cap="flat" cmpd="sng" w="9525">
            <a:solidFill>
              <a:srgbClr val="B43512"/>
            </a:solidFill>
            <a:prstDash val="solid"/>
            <a:round/>
            <a:headEnd len="sm" w="sm" type="none"/>
            <a:tailEnd len="sm" w="sm" type="none"/>
          </a:ln>
        </p:spPr>
      </p:cxnSp>
      <p:cxnSp>
        <p:nvCxnSpPr>
          <p:cNvPr id="488" name="Google Shape;488;p64"/>
          <p:cNvCxnSpPr/>
          <p:nvPr/>
        </p:nvCxnSpPr>
        <p:spPr>
          <a:xfrm flipH="1">
            <a:off x="67175" y="3681413"/>
            <a:ext cx="4763558" cy="3176587"/>
          </a:xfrm>
          <a:prstGeom prst="straightConnector1">
            <a:avLst/>
          </a:prstGeom>
          <a:noFill/>
          <a:ln cap="flat" cmpd="sng" w="9525">
            <a:solidFill>
              <a:srgbClr val="FEFEFE">
                <a:alpha val="80000"/>
              </a:srgbClr>
            </a:solidFill>
            <a:prstDash val="solid"/>
            <a:round/>
            <a:headEnd len="sm" w="sm" type="none"/>
            <a:tailEnd len="sm" w="sm" type="none"/>
          </a:ln>
        </p:spPr>
      </p:cxnSp>
      <p:sp>
        <p:nvSpPr>
          <p:cNvPr id="489" name="Google Shape;489;p64"/>
          <p:cNvSpPr/>
          <p:nvPr/>
        </p:nvSpPr>
        <p:spPr>
          <a:xfrm>
            <a:off x="1258764"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490" name="Google Shape;490;p64"/>
          <p:cNvSpPr/>
          <p:nvPr/>
        </p:nvSpPr>
        <p:spPr>
          <a:xfrm>
            <a:off x="1680730"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91" name="Google Shape;491;p64"/>
          <p:cNvSpPr/>
          <p:nvPr/>
        </p:nvSpPr>
        <p:spPr>
          <a:xfrm>
            <a:off x="1009621"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64"/>
          <p:cNvSpPr/>
          <p:nvPr/>
        </p:nvSpPr>
        <p:spPr>
          <a:xfrm>
            <a:off x="1411788"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F49C00">
              <a:alpha val="69803"/>
            </a:srgbClr>
          </a:solidFill>
          <a:ln>
            <a:noFill/>
          </a:ln>
        </p:spPr>
      </p:sp>
      <p:sp>
        <p:nvSpPr>
          <p:cNvPr id="493" name="Google Shape;493;p64"/>
          <p:cNvSpPr/>
          <p:nvPr/>
        </p:nvSpPr>
        <p:spPr>
          <a:xfrm>
            <a:off x="2448954"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64"/>
          <p:cNvSpPr/>
          <p:nvPr/>
        </p:nvSpPr>
        <p:spPr>
          <a:xfrm>
            <a:off x="3016287" y="-8467"/>
            <a:ext cx="9175713" cy="6866467"/>
          </a:xfrm>
          <a:custGeom>
            <a:rect b="b" l="l" r="r" t="t"/>
            <a:pathLst>
              <a:path extrusionOk="0" h="6866467" w="9175713">
                <a:moveTo>
                  <a:pt x="0" y="0"/>
                </a:moveTo>
                <a:lnTo>
                  <a:pt x="1249825" y="0"/>
                </a:lnTo>
                <a:lnTo>
                  <a:pt x="1249825" y="8467"/>
                </a:lnTo>
                <a:lnTo>
                  <a:pt x="9175713" y="8467"/>
                </a:lnTo>
                <a:lnTo>
                  <a:pt x="9175713" y="6866467"/>
                </a:lnTo>
                <a:lnTo>
                  <a:pt x="1249825" y="6866467"/>
                </a:lnTo>
                <a:lnTo>
                  <a:pt x="1109382" y="6866467"/>
                </a:lnTo>
                <a:close/>
              </a:path>
            </a:pathLst>
          </a:custGeom>
          <a:solidFill>
            <a:srgbClr val="B4351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95" name="Google Shape;495;p64"/>
          <p:cNvSpPr txBox="1"/>
          <p:nvPr>
            <p:ph type="title"/>
          </p:nvPr>
        </p:nvSpPr>
        <p:spPr>
          <a:xfrm>
            <a:off x="4419136" y="1020871"/>
            <a:ext cx="6960759" cy="284967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FFFF"/>
              </a:buClr>
              <a:buSzPts val="6000"/>
              <a:buFont typeface="Trebuchet MS"/>
              <a:buNone/>
            </a:pPr>
            <a:r>
              <a:rPr b="1" lang="en-US" sz="6000">
                <a:solidFill>
                  <a:srgbClr val="FFFFFF"/>
                </a:solidFill>
              </a:rPr>
              <a:t>Advanced CSS Properties</a:t>
            </a:r>
            <a:endParaRPr sz="6000">
              <a:solidFill>
                <a:srgbClr val="FFFFFF"/>
              </a:solidFill>
            </a:endParaRPr>
          </a:p>
        </p:txBody>
      </p:sp>
      <p:sp>
        <p:nvSpPr>
          <p:cNvPr id="496" name="Google Shape;496;p64"/>
          <p:cNvSpPr/>
          <p:nvPr/>
        </p:nvSpPr>
        <p:spPr>
          <a:xfrm rot="5400000">
            <a:off x="4062562" y="3271487"/>
            <a:ext cx="220660" cy="186439"/>
          </a:xfrm>
          <a:prstGeom prst="triangle">
            <a:avLst>
              <a:gd fmla="val 50000"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5"/>
          <p:cNvSpPr txBox="1"/>
          <p:nvPr>
            <p:ph idx="1" type="body"/>
          </p:nvPr>
        </p:nvSpPr>
        <p:spPr>
          <a:xfrm>
            <a:off x="677334" y="0"/>
            <a:ext cx="8596668" cy="685799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072"/>
              <a:buNone/>
            </a:pPr>
            <a:r>
              <a:rPr b="1" lang="en-US" sz="2590">
                <a:solidFill>
                  <a:srgbClr val="C00000"/>
                </a:solidFill>
              </a:rPr>
              <a:t>“opacity” property </a:t>
            </a:r>
            <a:endParaRPr/>
          </a:p>
          <a:p>
            <a:pPr indent="-342900" lvl="0" marL="342900" rtl="0" algn="l">
              <a:lnSpc>
                <a:spcPct val="90000"/>
              </a:lnSpc>
              <a:spcBef>
                <a:spcPts val="1000"/>
              </a:spcBef>
              <a:spcAft>
                <a:spcPts val="0"/>
              </a:spcAft>
              <a:buSzPts val="1332"/>
              <a:buChar char="►"/>
            </a:pPr>
            <a:r>
              <a:rPr lang="en-US" sz="1665"/>
              <a:t>This property makes the element transparent (background information is visible through the element).</a:t>
            </a:r>
            <a:endParaRPr/>
          </a:p>
          <a:p>
            <a:pPr indent="-342900" lvl="0" marL="342900" rtl="0" algn="l">
              <a:lnSpc>
                <a:spcPct val="90000"/>
              </a:lnSpc>
              <a:spcBef>
                <a:spcPts val="1000"/>
              </a:spcBef>
              <a:spcAft>
                <a:spcPts val="0"/>
              </a:spcAft>
              <a:buSzPts val="1332"/>
              <a:buChar char="►"/>
            </a:pPr>
            <a:r>
              <a:rPr lang="en-US" sz="1665"/>
              <a:t>You can specify any number between 0 to 1.</a:t>
            </a:r>
            <a:endParaRPr/>
          </a:p>
          <a:p>
            <a:pPr indent="-342900" lvl="0" marL="342900" rtl="0" algn="l">
              <a:lnSpc>
                <a:spcPct val="90000"/>
              </a:lnSpc>
              <a:spcBef>
                <a:spcPts val="1000"/>
              </a:spcBef>
              <a:spcAft>
                <a:spcPts val="0"/>
              </a:spcAft>
              <a:buSzPts val="1332"/>
              <a:buChar char="►"/>
            </a:pPr>
            <a:r>
              <a:rPr lang="en-US" sz="1665"/>
              <a:t>Any middle number between 0 and 1 is recommended. </a:t>
            </a:r>
            <a:endParaRPr/>
          </a:p>
          <a:p>
            <a:pPr indent="-342900" lvl="0" marL="342900" rtl="0" algn="l">
              <a:lnSpc>
                <a:spcPct val="90000"/>
              </a:lnSpc>
              <a:spcBef>
                <a:spcPts val="1000"/>
              </a:spcBef>
              <a:spcAft>
                <a:spcPts val="0"/>
              </a:spcAft>
              <a:buSzPts val="1332"/>
              <a:buChar char="►"/>
            </a:pPr>
            <a:r>
              <a:rPr lang="en-US" sz="1665"/>
              <a:t>For example, "0.6". </a:t>
            </a:r>
            <a:endParaRPr/>
          </a:p>
          <a:p>
            <a:pPr indent="-342900" lvl="0" marL="342900" rtl="0" algn="l">
              <a:lnSpc>
                <a:spcPct val="90000"/>
              </a:lnSpc>
              <a:spcBef>
                <a:spcPts val="1000"/>
              </a:spcBef>
              <a:spcAft>
                <a:spcPts val="0"/>
              </a:spcAft>
              <a:buSzPts val="1332"/>
              <a:buChar char="►"/>
            </a:pPr>
            <a:r>
              <a:rPr lang="en-US" sz="1665"/>
              <a:t>Syntax:   opacity: 0 to 1; </a:t>
            </a:r>
            <a:endParaRPr/>
          </a:p>
          <a:p>
            <a:pPr indent="-342900" lvl="0" marL="342900" rtl="0" algn="l">
              <a:lnSpc>
                <a:spcPct val="90000"/>
              </a:lnSpc>
              <a:spcBef>
                <a:spcPts val="1000"/>
              </a:spcBef>
              <a:spcAft>
                <a:spcPts val="0"/>
              </a:spcAft>
              <a:buSzPts val="1332"/>
              <a:buChar char="►"/>
            </a:pPr>
            <a:r>
              <a:rPr lang="en-US" sz="1665"/>
              <a:t>Example:   opacity: 0.6; </a:t>
            </a:r>
            <a:endParaRPr/>
          </a:p>
          <a:p>
            <a:pPr indent="-285750" lvl="1" marL="742950" rtl="0" algn="l">
              <a:lnSpc>
                <a:spcPct val="90000"/>
              </a:lnSpc>
              <a:spcBef>
                <a:spcPts val="1000"/>
              </a:spcBef>
              <a:spcAft>
                <a:spcPts val="0"/>
              </a:spcAft>
              <a:buSzPts val="1184"/>
              <a:buChar char="►"/>
            </a:pPr>
            <a:r>
              <a:rPr lang="en-US" sz="1480"/>
              <a:t>1     :  fully visible </a:t>
            </a:r>
            <a:endParaRPr/>
          </a:p>
          <a:p>
            <a:pPr indent="-285750" lvl="1" marL="742950" rtl="0" algn="l">
              <a:lnSpc>
                <a:spcPct val="90000"/>
              </a:lnSpc>
              <a:spcBef>
                <a:spcPts val="1000"/>
              </a:spcBef>
              <a:spcAft>
                <a:spcPts val="0"/>
              </a:spcAft>
              <a:buSzPts val="1184"/>
              <a:buChar char="►"/>
            </a:pPr>
            <a:r>
              <a:rPr lang="en-US" sz="1480"/>
              <a:t>0.9, …, 0.1  :  transparent </a:t>
            </a:r>
            <a:endParaRPr/>
          </a:p>
          <a:p>
            <a:pPr indent="-285750" lvl="1" marL="742950" rtl="0" algn="l">
              <a:lnSpc>
                <a:spcPct val="90000"/>
              </a:lnSpc>
              <a:spcBef>
                <a:spcPts val="1000"/>
              </a:spcBef>
              <a:spcAft>
                <a:spcPts val="0"/>
              </a:spcAft>
              <a:buSzPts val="1184"/>
              <a:buChar char="►"/>
            </a:pPr>
            <a:r>
              <a:rPr lang="en-US" sz="1480"/>
              <a:t>0     :  fully transparent / invisible </a:t>
            </a:r>
            <a:endParaRPr/>
          </a:p>
          <a:p>
            <a:pPr indent="0" lvl="0" marL="0" rtl="0" algn="l">
              <a:lnSpc>
                <a:spcPct val="90000"/>
              </a:lnSpc>
              <a:spcBef>
                <a:spcPts val="1000"/>
              </a:spcBef>
              <a:spcAft>
                <a:spcPts val="0"/>
              </a:spcAft>
              <a:buSzPts val="2072"/>
              <a:buNone/>
            </a:pPr>
            <a:r>
              <a:rPr b="1" lang="en-US" sz="2590">
                <a:solidFill>
                  <a:srgbClr val="C00000"/>
                </a:solidFill>
              </a:rPr>
              <a:t>display</a:t>
            </a:r>
            <a:endParaRPr b="1" sz="1665">
              <a:solidFill>
                <a:srgbClr val="C00000"/>
              </a:solidFill>
            </a:endParaRPr>
          </a:p>
          <a:p>
            <a:pPr indent="-342900" lvl="0" marL="342900" rtl="0" algn="l">
              <a:lnSpc>
                <a:spcPct val="90000"/>
              </a:lnSpc>
              <a:spcBef>
                <a:spcPts val="1000"/>
              </a:spcBef>
              <a:spcAft>
                <a:spcPts val="0"/>
              </a:spcAft>
              <a:buSzPts val="1332"/>
              <a:buChar char="►"/>
            </a:pPr>
            <a:r>
              <a:rPr lang="en-US" sz="1665"/>
              <a:t>This property specifies display mode of the element. </a:t>
            </a:r>
            <a:endParaRPr/>
          </a:p>
          <a:p>
            <a:pPr indent="-342900" lvl="0" marL="342900" rtl="0" algn="l">
              <a:lnSpc>
                <a:spcPct val="90000"/>
              </a:lnSpc>
              <a:spcBef>
                <a:spcPts val="1000"/>
              </a:spcBef>
              <a:spcAft>
                <a:spcPts val="0"/>
              </a:spcAft>
              <a:buSzPts val="1332"/>
              <a:buChar char="►"/>
            </a:pPr>
            <a:r>
              <a:rPr lang="en-US" sz="1665"/>
              <a:t>Syntax:  display: block | inline | none; </a:t>
            </a:r>
            <a:endParaRPr/>
          </a:p>
          <a:p>
            <a:pPr indent="-342900" lvl="0" marL="342900" rtl="0" algn="l">
              <a:lnSpc>
                <a:spcPct val="90000"/>
              </a:lnSpc>
              <a:spcBef>
                <a:spcPts val="1000"/>
              </a:spcBef>
              <a:spcAft>
                <a:spcPts val="0"/>
              </a:spcAft>
              <a:buSzPts val="1332"/>
              <a:buChar char="►"/>
            </a:pPr>
            <a:r>
              <a:rPr lang="en-US" sz="1665"/>
              <a:t>Example:  display: none;</a:t>
            </a:r>
            <a:endParaRPr/>
          </a:p>
          <a:p>
            <a:pPr indent="-285750" lvl="1" marL="742950" rtl="0" algn="l">
              <a:lnSpc>
                <a:spcPct val="90000"/>
              </a:lnSpc>
              <a:spcBef>
                <a:spcPts val="1000"/>
              </a:spcBef>
              <a:spcAft>
                <a:spcPts val="0"/>
              </a:spcAft>
              <a:buSzPts val="1184"/>
              <a:buChar char="►"/>
            </a:pPr>
            <a:r>
              <a:rPr lang="en-US" sz="1480"/>
              <a:t>“display: block” is default for all the block level elements.</a:t>
            </a:r>
            <a:endParaRPr/>
          </a:p>
          <a:p>
            <a:pPr indent="-285750" lvl="1" marL="742950" rtl="0" algn="l">
              <a:lnSpc>
                <a:spcPct val="90000"/>
              </a:lnSpc>
              <a:spcBef>
                <a:spcPts val="1000"/>
              </a:spcBef>
              <a:spcAft>
                <a:spcPts val="0"/>
              </a:spcAft>
              <a:buSzPts val="1184"/>
              <a:buChar char="►"/>
            </a:pPr>
            <a:r>
              <a:rPr lang="en-US" sz="1480"/>
              <a:t>“display: inline” is default for all the inline elements. </a:t>
            </a:r>
            <a:endParaRPr/>
          </a:p>
          <a:p>
            <a:pPr indent="-285750" lvl="1" marL="742950" rtl="0" algn="l">
              <a:lnSpc>
                <a:spcPct val="90000"/>
              </a:lnSpc>
              <a:spcBef>
                <a:spcPts val="1000"/>
              </a:spcBef>
              <a:spcAft>
                <a:spcPts val="0"/>
              </a:spcAft>
              <a:buSzPts val="1184"/>
              <a:buChar char="►"/>
            </a:pPr>
            <a:r>
              <a:rPr lang="en-US" sz="1480"/>
              <a:t>“display: none” hides the element and its space will be reclaimed by other elements automatically. </a:t>
            </a:r>
            <a:endParaRPr/>
          </a:p>
          <a:p>
            <a:pPr indent="0" lvl="0" marL="0" rtl="0" algn="l">
              <a:lnSpc>
                <a:spcPct val="90000"/>
              </a:lnSpc>
              <a:spcBef>
                <a:spcPts val="1000"/>
              </a:spcBef>
              <a:spcAft>
                <a:spcPts val="0"/>
              </a:spcAft>
              <a:buSzPts val="1332"/>
              <a:buNone/>
            </a:pPr>
            <a:r>
              <a:t/>
            </a:r>
            <a:endParaRPr sz="1665"/>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6"/>
          <p:cNvSpPr txBox="1"/>
          <p:nvPr>
            <p:ph idx="1" type="body"/>
          </p:nvPr>
        </p:nvSpPr>
        <p:spPr>
          <a:xfrm>
            <a:off x="677334" y="156610"/>
            <a:ext cx="8596668" cy="657761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920"/>
              <a:buNone/>
            </a:pPr>
            <a:r>
              <a:rPr b="1" lang="en-US" sz="2400">
                <a:solidFill>
                  <a:srgbClr val="C00000"/>
                </a:solidFill>
              </a:rPr>
              <a:t>Visibility</a:t>
            </a:r>
            <a:endParaRPr/>
          </a:p>
          <a:p>
            <a:pPr indent="-342900" lvl="0" marL="342900" rtl="0" algn="l">
              <a:spcBef>
                <a:spcPts val="1000"/>
              </a:spcBef>
              <a:spcAft>
                <a:spcPts val="0"/>
              </a:spcAft>
              <a:buSzPts val="1440"/>
              <a:buChar char="►"/>
            </a:pPr>
            <a:r>
              <a:rPr lang="en-US"/>
              <a:t>This property specifies whether the element is visible or invisible in the web page. </a:t>
            </a:r>
            <a:endParaRPr/>
          </a:p>
          <a:p>
            <a:pPr indent="-342900" lvl="0" marL="342900" rtl="0" algn="l">
              <a:spcBef>
                <a:spcPts val="1000"/>
              </a:spcBef>
              <a:spcAft>
                <a:spcPts val="0"/>
              </a:spcAft>
              <a:buSzPts val="1440"/>
              <a:buChar char="►"/>
            </a:pPr>
            <a:r>
              <a:rPr lang="en-US"/>
              <a:t>Syntax:  visibility: visible | hidden; </a:t>
            </a:r>
            <a:endParaRPr/>
          </a:p>
          <a:p>
            <a:pPr indent="-342900" lvl="0" marL="342900" rtl="0" algn="l">
              <a:spcBef>
                <a:spcPts val="1000"/>
              </a:spcBef>
              <a:spcAft>
                <a:spcPts val="0"/>
              </a:spcAft>
              <a:buSzPts val="1440"/>
              <a:buChar char="►"/>
            </a:pPr>
            <a:r>
              <a:rPr lang="en-US"/>
              <a:t>Example:  visibility: hidden;</a:t>
            </a:r>
            <a:endParaRPr/>
          </a:p>
          <a:p>
            <a:pPr indent="-342900" lvl="0" marL="342900" rtl="0" algn="l">
              <a:spcBef>
                <a:spcPts val="1000"/>
              </a:spcBef>
              <a:spcAft>
                <a:spcPts val="0"/>
              </a:spcAft>
              <a:buSzPts val="1440"/>
              <a:buChar char="►"/>
            </a:pPr>
            <a:r>
              <a:rPr lang="en-US"/>
              <a:t>“visibility: visible” shows the element. </a:t>
            </a:r>
            <a:endParaRPr/>
          </a:p>
          <a:p>
            <a:pPr indent="-342900" lvl="0" marL="342900" rtl="0" algn="l">
              <a:spcBef>
                <a:spcPts val="1000"/>
              </a:spcBef>
              <a:spcAft>
                <a:spcPts val="0"/>
              </a:spcAft>
              <a:buSzPts val="1440"/>
              <a:buChar char="►"/>
            </a:pPr>
            <a:r>
              <a:rPr lang="en-US"/>
              <a:t>“visibility: visible” hides the element and its space will be reserved as-it-is.</a:t>
            </a:r>
            <a:endParaRPr/>
          </a:p>
          <a:p>
            <a:pPr indent="0" lvl="0" marL="0" rtl="0" algn="l">
              <a:spcBef>
                <a:spcPts val="1000"/>
              </a:spcBef>
              <a:spcAft>
                <a:spcPts val="0"/>
              </a:spcAft>
              <a:buSzPts val="1920"/>
              <a:buNone/>
            </a:pPr>
            <a:r>
              <a:rPr b="1" lang="en-US" sz="2400">
                <a:solidFill>
                  <a:srgbClr val="C00000"/>
                </a:solidFill>
              </a:rPr>
              <a:t>overflow </a:t>
            </a:r>
            <a:endParaRPr/>
          </a:p>
          <a:p>
            <a:pPr indent="-342900" lvl="0" marL="342900" rtl="0" algn="l">
              <a:spcBef>
                <a:spcPts val="1000"/>
              </a:spcBef>
              <a:spcAft>
                <a:spcPts val="0"/>
              </a:spcAft>
              <a:buSzPts val="1440"/>
              <a:buChar char="►"/>
            </a:pPr>
            <a:r>
              <a:rPr lang="en-US"/>
              <a:t>This property specifies how the text should be appear, which is outside the boundaries of the element. </a:t>
            </a:r>
            <a:endParaRPr/>
          </a:p>
          <a:p>
            <a:pPr indent="-342900" lvl="0" marL="342900" rtl="0" algn="l">
              <a:spcBef>
                <a:spcPts val="1000"/>
              </a:spcBef>
              <a:spcAft>
                <a:spcPts val="0"/>
              </a:spcAft>
              <a:buSzPts val="1440"/>
              <a:buChar char="►"/>
            </a:pPr>
            <a:r>
              <a:rPr lang="en-US"/>
              <a:t>Syntax:  overflow: visible | hidden | auto; </a:t>
            </a:r>
            <a:endParaRPr/>
          </a:p>
          <a:p>
            <a:pPr indent="-342900" lvl="0" marL="342900" rtl="0" algn="l">
              <a:spcBef>
                <a:spcPts val="1000"/>
              </a:spcBef>
              <a:spcAft>
                <a:spcPts val="0"/>
              </a:spcAft>
              <a:buSzPts val="1440"/>
              <a:buChar char="►"/>
            </a:pPr>
            <a:r>
              <a:rPr lang="en-US"/>
              <a:t>Example:  overflow: auto; </a:t>
            </a:r>
            <a:endParaRPr/>
          </a:p>
          <a:p>
            <a:pPr indent="-342900" lvl="0" marL="342900" rtl="0" algn="l">
              <a:spcBef>
                <a:spcPts val="1000"/>
              </a:spcBef>
              <a:spcAft>
                <a:spcPts val="0"/>
              </a:spcAft>
              <a:buSzPts val="1440"/>
              <a:buChar char="►"/>
            </a:pPr>
            <a:r>
              <a:rPr lang="en-US"/>
              <a:t>“overflow: visible” shows the additional content outside the element, which doesn’t fit within the element. </a:t>
            </a:r>
            <a:endParaRPr/>
          </a:p>
          <a:p>
            <a:pPr indent="-342900" lvl="0" marL="342900" rtl="0" algn="l">
              <a:spcBef>
                <a:spcPts val="1000"/>
              </a:spcBef>
              <a:spcAft>
                <a:spcPts val="0"/>
              </a:spcAft>
              <a:buSzPts val="1440"/>
              <a:buChar char="►"/>
            </a:pPr>
            <a:r>
              <a:rPr lang="en-US"/>
              <a:t>“overflow: hidden” hides the additional content, which doesn’t fit within the element. </a:t>
            </a:r>
            <a:endParaRPr/>
          </a:p>
          <a:p>
            <a:pPr indent="-342900" lvl="0" marL="342900" rtl="0" algn="l">
              <a:spcBef>
                <a:spcPts val="1000"/>
              </a:spcBef>
              <a:spcAft>
                <a:spcPts val="0"/>
              </a:spcAft>
              <a:buSzPts val="1440"/>
              <a:buChar char="►"/>
            </a:pPr>
            <a:r>
              <a:rPr lang="en-US"/>
              <a:t>“overflow: auto” shows scrollbars automatically if necessary.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grpSp>
        <p:nvGrpSpPr>
          <p:cNvPr id="191" name="Google Shape;191;p24"/>
          <p:cNvGrpSpPr/>
          <p:nvPr/>
        </p:nvGrpSpPr>
        <p:grpSpPr>
          <a:xfrm>
            <a:off x="0" y="-8467"/>
            <a:ext cx="12192000" cy="6866467"/>
            <a:chOff x="0" y="-8467"/>
            <a:chExt cx="12192000" cy="6866467"/>
          </a:xfrm>
        </p:grpSpPr>
        <p:cxnSp>
          <p:nvCxnSpPr>
            <p:cNvPr id="192" name="Google Shape;192;p24"/>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93" name="Google Shape;193;p24"/>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94" name="Google Shape;194;p2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95" name="Google Shape;195;p2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96" name="Google Shape;196;p24"/>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F49C00">
                <a:alpha val="69803"/>
              </a:srgbClr>
            </a:solidFill>
            <a:ln>
              <a:noFill/>
            </a:ln>
          </p:spPr>
        </p:sp>
        <p:sp>
          <p:nvSpPr>
            <p:cNvPr id="198" name="Google Shape;198;p2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F19279">
                <a:alpha val="69803"/>
              </a:srgbClr>
            </a:solidFill>
            <a:ln>
              <a:noFill/>
            </a:ln>
          </p:spPr>
        </p:sp>
        <p:sp>
          <p:nvSpPr>
            <p:cNvPr id="199" name="Google Shape;199;p2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200" name="Google Shape;200;p2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4"/>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 name="Google Shape;202;p24"/>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grpSp>
        <p:nvGrpSpPr>
          <p:cNvPr id="203" name="Google Shape;203;p24"/>
          <p:cNvGrpSpPr/>
          <p:nvPr/>
        </p:nvGrpSpPr>
        <p:grpSpPr>
          <a:xfrm>
            <a:off x="0" y="-8467"/>
            <a:ext cx="12192000" cy="6866467"/>
            <a:chOff x="0" y="-8467"/>
            <a:chExt cx="12192000" cy="6866467"/>
          </a:xfrm>
        </p:grpSpPr>
        <p:cxnSp>
          <p:nvCxnSpPr>
            <p:cNvPr id="204" name="Google Shape;204;p24"/>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05" name="Google Shape;205;p24"/>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06" name="Google Shape;206;p24"/>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07" name="Google Shape;207;p24"/>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F49C00">
                <a:alpha val="69803"/>
              </a:srgbClr>
            </a:solidFill>
            <a:ln>
              <a:noFill/>
            </a:ln>
          </p:spPr>
        </p:sp>
        <p:sp>
          <p:nvSpPr>
            <p:cNvPr id="209" name="Google Shape;209;p24"/>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F19279">
                <a:alpha val="69803"/>
              </a:srgbClr>
            </a:solidFill>
            <a:ln>
              <a:noFill/>
            </a:ln>
          </p:spPr>
        </p:sp>
        <p:sp>
          <p:nvSpPr>
            <p:cNvPr id="210" name="Google Shape;210;p24"/>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211" name="Google Shape;211;p24"/>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 name="Google Shape;213;p24"/>
          <p:cNvSpPr/>
          <p:nvPr/>
        </p:nvSpPr>
        <p:spPr>
          <a:xfrm>
            <a:off x="477012" y="480060"/>
            <a:ext cx="11237976" cy="5897880"/>
          </a:xfrm>
          <a:prstGeom prst="rect">
            <a:avLst/>
          </a:prstGeom>
          <a:solidFill>
            <a:schemeClr val="lt1"/>
          </a:solidFill>
          <a:ln cap="flat" cmpd="sng" w="222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cxnSp>
        <p:nvCxnSpPr>
          <p:cNvPr id="214" name="Google Shape;214;p24"/>
          <p:cNvCxnSpPr/>
          <p:nvPr/>
        </p:nvCxnSpPr>
        <p:spPr>
          <a:xfrm>
            <a:off x="6081305" y="1650669"/>
            <a:ext cx="0" cy="3431969"/>
          </a:xfrm>
          <a:prstGeom prst="straightConnector1">
            <a:avLst/>
          </a:prstGeom>
          <a:noFill/>
          <a:ln cap="rnd" cmpd="sng" w="12700">
            <a:solidFill>
              <a:schemeClr val="accent1"/>
            </a:solidFill>
            <a:prstDash val="solid"/>
            <a:round/>
            <a:headEnd len="sm" w="sm" type="none"/>
            <a:tailEnd len="sm" w="sm" type="none"/>
          </a:ln>
        </p:spPr>
      </p:cxnSp>
      <p:sp>
        <p:nvSpPr>
          <p:cNvPr id="215" name="Google Shape;215;p24"/>
          <p:cNvSpPr/>
          <p:nvPr/>
        </p:nvSpPr>
        <p:spPr>
          <a:xfrm>
            <a:off x="867733" y="911285"/>
            <a:ext cx="4268850" cy="480131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Trebuchet MS"/>
                <a:ea typeface="Trebuchet MS"/>
                <a:cs typeface="Trebuchet MS"/>
                <a:sym typeface="Trebuchet MS"/>
              </a:rPr>
              <a:t>Example on Tag Selector </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&lt;html&gt;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&lt;head&gt;</a:t>
            </a:r>
            <a:endParaRPr/>
          </a:p>
          <a:p>
            <a:pPr indent="0" lvl="1" marL="457200" marR="0" rtl="0" algn="l">
              <a:spcBef>
                <a:spcPts val="0"/>
              </a:spcBef>
              <a:spcAft>
                <a:spcPts val="0"/>
              </a:spcAft>
              <a:buNone/>
            </a:pPr>
            <a:r>
              <a:rPr b="0" i="0" lang="en-US" sz="1800" u="none" cap="none" strike="noStrike">
                <a:solidFill>
                  <a:schemeClr val="dk1"/>
                </a:solidFill>
                <a:latin typeface="Trebuchet MS"/>
                <a:ea typeface="Trebuchet MS"/>
                <a:cs typeface="Trebuchet MS"/>
                <a:sym typeface="Trebuchet MS"/>
              </a:rPr>
              <a:t>&lt;title&gt;CSS - Tag Selector&lt;/title&gt;</a:t>
            </a:r>
            <a:endParaRPr/>
          </a:p>
          <a:p>
            <a:pPr indent="0" lvl="1" marL="457200" marR="0" rtl="0" algn="l">
              <a:spcBef>
                <a:spcPts val="0"/>
              </a:spcBef>
              <a:spcAft>
                <a:spcPts val="0"/>
              </a:spcAft>
              <a:buNone/>
            </a:pPr>
            <a:r>
              <a:rPr b="0" i="0" lang="en-US" sz="1800" u="none" cap="none" strike="noStrike">
                <a:solidFill>
                  <a:schemeClr val="dk1"/>
                </a:solidFill>
                <a:latin typeface="Trebuchet MS"/>
                <a:ea typeface="Trebuchet MS"/>
                <a:cs typeface="Trebuchet MS"/>
                <a:sym typeface="Trebuchet MS"/>
              </a:rPr>
              <a:t>&lt;style type="text/css"&gt;</a:t>
            </a:r>
            <a:endParaRPr/>
          </a:p>
          <a:p>
            <a:pPr indent="0" lvl="1" marL="457200" marR="0" rtl="0" algn="l">
              <a:spcBef>
                <a:spcPts val="0"/>
              </a:spcBef>
              <a:spcAft>
                <a:spcPts val="0"/>
              </a:spcAft>
              <a:buNone/>
            </a:pPr>
            <a:r>
              <a:rPr b="0" i="0" lang="en-US" sz="1800" u="none" cap="none" strike="noStrike">
                <a:solidFill>
                  <a:schemeClr val="dk1"/>
                </a:solidFill>
                <a:latin typeface="Trebuchet MS"/>
                <a:ea typeface="Trebuchet MS"/>
                <a:cs typeface="Trebuchet MS"/>
                <a:sym typeface="Trebuchet MS"/>
              </a:rPr>
              <a:t>p {</a:t>
            </a:r>
            <a:endParaRPr/>
          </a:p>
          <a:p>
            <a:pPr indent="0" lvl="1" marL="457200" marR="0" rtl="0" algn="l">
              <a:spcBef>
                <a:spcPts val="0"/>
              </a:spcBef>
              <a:spcAft>
                <a:spcPts val="0"/>
              </a:spcAft>
              <a:buNone/>
            </a:pPr>
            <a:r>
              <a:rPr b="0" i="0" lang="en-US" sz="1800" u="none" cap="none" strike="noStrike">
                <a:solidFill>
                  <a:schemeClr val="dk1"/>
                </a:solidFill>
                <a:latin typeface="Trebuchet MS"/>
                <a:ea typeface="Trebuchet MS"/>
                <a:cs typeface="Trebuchet MS"/>
                <a:sym typeface="Trebuchet MS"/>
              </a:rPr>
              <a:t>	color: green;</a:t>
            </a:r>
            <a:endParaRPr/>
          </a:p>
          <a:p>
            <a:pPr indent="0" lvl="1" marL="457200" marR="0" rtl="0" algn="l">
              <a:spcBef>
                <a:spcPts val="0"/>
              </a:spcBef>
              <a:spcAft>
                <a:spcPts val="0"/>
              </a:spcAft>
              <a:buNone/>
            </a:pPr>
            <a:r>
              <a:rPr b="0" i="0" lang="en-US" sz="1800" u="none" cap="none" strike="noStrike">
                <a:solidFill>
                  <a:schemeClr val="dk1"/>
                </a:solidFill>
                <a:latin typeface="Trebuchet MS"/>
                <a:ea typeface="Trebuchet MS"/>
                <a:cs typeface="Trebuchet MS"/>
                <a:sym typeface="Trebuchet MS"/>
              </a:rPr>
              <a:t>}</a:t>
            </a:r>
            <a:endParaRPr/>
          </a:p>
          <a:p>
            <a:pPr indent="0" lvl="1" marL="457200" marR="0" rtl="0" algn="l">
              <a:spcBef>
                <a:spcPts val="0"/>
              </a:spcBef>
              <a:spcAft>
                <a:spcPts val="0"/>
              </a:spcAft>
              <a:buNone/>
            </a:pPr>
            <a:r>
              <a:rPr b="0" i="0" lang="en-US" sz="1800" u="none" cap="none" strike="noStrike">
                <a:solidFill>
                  <a:schemeClr val="dk1"/>
                </a:solidFill>
                <a:latin typeface="Trebuchet MS"/>
                <a:ea typeface="Trebuchet MS"/>
                <a:cs typeface="Trebuchet MS"/>
                <a:sym typeface="Trebuchet MS"/>
              </a:rPr>
              <a:t>&lt;/style&gt;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&lt;/head&gt;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&lt;body&gt;</a:t>
            </a:r>
            <a:endParaRPr/>
          </a:p>
          <a:p>
            <a:pPr indent="0" lvl="1" marL="457200" marR="0" rtl="0" algn="l">
              <a:spcBef>
                <a:spcPts val="0"/>
              </a:spcBef>
              <a:spcAft>
                <a:spcPts val="0"/>
              </a:spcAft>
              <a:buNone/>
            </a:pPr>
            <a:r>
              <a:rPr b="0" i="0" lang="en-US" sz="1800" u="none" cap="none" strike="noStrike">
                <a:solidFill>
                  <a:schemeClr val="dk1"/>
                </a:solidFill>
                <a:latin typeface="Trebuchet MS"/>
                <a:ea typeface="Trebuchet MS"/>
                <a:cs typeface="Trebuchet MS"/>
                <a:sym typeface="Trebuchet MS"/>
              </a:rPr>
              <a:t>&lt;p&gt;This is para&lt;/p&gt;</a:t>
            </a:r>
            <a:endParaRPr/>
          </a:p>
          <a:p>
            <a:pPr indent="0" lvl="1" marL="457200" marR="0" rtl="0" algn="l">
              <a:spcBef>
                <a:spcPts val="0"/>
              </a:spcBef>
              <a:spcAft>
                <a:spcPts val="0"/>
              </a:spcAft>
              <a:buNone/>
            </a:pPr>
            <a:r>
              <a:rPr b="0" i="0" lang="en-US" sz="1800" u="none" cap="none" strike="noStrike">
                <a:solidFill>
                  <a:schemeClr val="dk1"/>
                </a:solidFill>
                <a:latin typeface="Trebuchet MS"/>
                <a:ea typeface="Trebuchet MS"/>
                <a:cs typeface="Trebuchet MS"/>
                <a:sym typeface="Trebuchet MS"/>
              </a:rPr>
              <a:t>&lt;p&gt;This is para&lt;/p&gt;</a:t>
            </a:r>
            <a:endParaRPr/>
          </a:p>
          <a:p>
            <a:pPr indent="0" lvl="1" marL="457200" marR="0" rtl="0" algn="l">
              <a:spcBef>
                <a:spcPts val="0"/>
              </a:spcBef>
              <a:spcAft>
                <a:spcPts val="0"/>
              </a:spcAft>
              <a:buNone/>
            </a:pPr>
            <a:r>
              <a:rPr b="0" i="0" lang="en-US" sz="1800" u="none" cap="none" strike="noStrike">
                <a:solidFill>
                  <a:schemeClr val="dk1"/>
                </a:solidFill>
                <a:latin typeface="Trebuchet MS"/>
                <a:ea typeface="Trebuchet MS"/>
                <a:cs typeface="Trebuchet MS"/>
                <a:sym typeface="Trebuchet MS"/>
              </a:rPr>
              <a:t>&lt;p&gt;This is para&lt;/p&gt;</a:t>
            </a:r>
            <a:endParaRPr/>
          </a:p>
          <a:p>
            <a:pPr indent="0" lvl="1" marL="457200" marR="0" rtl="0" algn="l">
              <a:spcBef>
                <a:spcPts val="0"/>
              </a:spcBef>
              <a:spcAft>
                <a:spcPts val="0"/>
              </a:spcAft>
              <a:buNone/>
            </a:pPr>
            <a:r>
              <a:rPr b="0" i="0" lang="en-US" sz="1800" u="none" cap="none" strike="noStrike">
                <a:solidFill>
                  <a:schemeClr val="dk1"/>
                </a:solidFill>
                <a:latin typeface="Trebuchet MS"/>
                <a:ea typeface="Trebuchet MS"/>
                <a:cs typeface="Trebuchet MS"/>
                <a:sym typeface="Trebuchet MS"/>
              </a:rPr>
              <a:t>&lt;p&gt;This is para&lt;/p&gt;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&lt;/body&gt;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&lt;/html&gt;</a:t>
            </a:r>
            <a:endParaRPr/>
          </a:p>
        </p:txBody>
      </p:sp>
      <p:sp>
        <p:nvSpPr>
          <p:cNvPr id="216" name="Google Shape;216;p24"/>
          <p:cNvSpPr/>
          <p:nvPr/>
        </p:nvSpPr>
        <p:spPr>
          <a:xfrm>
            <a:off x="6771108" y="911285"/>
            <a:ext cx="3973363" cy="5078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Example on ID Selector</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&lt;html&gt;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&lt;head&gt;</a:t>
            </a:r>
            <a:endParaRPr/>
          </a:p>
          <a:p>
            <a:pPr indent="0" lvl="1" marL="457200" marR="0" rtl="0" algn="l">
              <a:spcBef>
                <a:spcPts val="0"/>
              </a:spcBef>
              <a:spcAft>
                <a:spcPts val="0"/>
              </a:spcAft>
              <a:buNone/>
            </a:pPr>
            <a:r>
              <a:rPr b="0" i="0" lang="en-US" sz="1800" u="none" cap="none" strike="noStrike">
                <a:solidFill>
                  <a:schemeClr val="dk1"/>
                </a:solidFill>
                <a:latin typeface="Trebuchet MS"/>
                <a:ea typeface="Trebuchet MS"/>
                <a:cs typeface="Trebuchet MS"/>
                <a:sym typeface="Trebuchet MS"/>
              </a:rPr>
              <a:t>&lt;title&gt;CSS - ID Selector&lt;/title&gt;</a:t>
            </a:r>
            <a:endParaRPr/>
          </a:p>
          <a:p>
            <a:pPr indent="0" lvl="1" marL="457200" marR="0" rtl="0" algn="l">
              <a:spcBef>
                <a:spcPts val="0"/>
              </a:spcBef>
              <a:spcAft>
                <a:spcPts val="0"/>
              </a:spcAft>
              <a:buNone/>
            </a:pPr>
            <a:r>
              <a:rPr b="0" i="0" lang="en-US" sz="1800" u="none" cap="none" strike="noStrike">
                <a:solidFill>
                  <a:schemeClr val="dk1"/>
                </a:solidFill>
                <a:latin typeface="Trebuchet MS"/>
                <a:ea typeface="Trebuchet MS"/>
                <a:cs typeface="Trebuchet MS"/>
                <a:sym typeface="Trebuchet MS"/>
              </a:rPr>
              <a:t>&lt;style type="text/css"&gt;</a:t>
            </a:r>
            <a:endParaRPr/>
          </a:p>
          <a:p>
            <a:pPr indent="0" lvl="1" marL="457200" marR="0" rtl="0" algn="l">
              <a:spcBef>
                <a:spcPts val="0"/>
              </a:spcBef>
              <a:spcAft>
                <a:spcPts val="0"/>
              </a:spcAft>
              <a:buNone/>
            </a:pPr>
            <a:r>
              <a:rPr b="0" i="0" lang="en-US" sz="1800" u="none" cap="none" strike="noStrike">
                <a:solidFill>
                  <a:schemeClr val="dk1"/>
                </a:solidFill>
                <a:latin typeface="Trebuchet MS"/>
                <a:ea typeface="Trebuchet MS"/>
                <a:cs typeface="Trebuchet MS"/>
                <a:sym typeface="Trebuchet MS"/>
              </a:rPr>
              <a:t>#p3 {</a:t>
            </a:r>
            <a:endParaRPr/>
          </a:p>
          <a:p>
            <a:pPr indent="0" lvl="1" marL="457200" marR="0" rtl="0" algn="l">
              <a:spcBef>
                <a:spcPts val="0"/>
              </a:spcBef>
              <a:spcAft>
                <a:spcPts val="0"/>
              </a:spcAft>
              <a:buNone/>
            </a:pPr>
            <a:r>
              <a:rPr b="0" i="0" lang="en-US" sz="1800" u="none" cap="none" strike="noStrike">
                <a:solidFill>
                  <a:schemeClr val="dk1"/>
                </a:solidFill>
                <a:latin typeface="Trebuchet MS"/>
                <a:ea typeface="Trebuchet MS"/>
                <a:cs typeface="Trebuchet MS"/>
                <a:sym typeface="Trebuchet MS"/>
              </a:rPr>
              <a:t>	color: blue;</a:t>
            </a:r>
            <a:endParaRPr/>
          </a:p>
          <a:p>
            <a:pPr indent="0" lvl="1" marL="457200" marR="0" rtl="0" algn="l">
              <a:spcBef>
                <a:spcPts val="0"/>
              </a:spcBef>
              <a:spcAft>
                <a:spcPts val="0"/>
              </a:spcAft>
              <a:buNone/>
            </a:pPr>
            <a:r>
              <a:rPr b="0" i="0" lang="en-US" sz="1800" u="none" cap="none" strike="noStrike">
                <a:solidFill>
                  <a:schemeClr val="dk1"/>
                </a:solidFill>
                <a:latin typeface="Trebuchet MS"/>
                <a:ea typeface="Trebuchet MS"/>
                <a:cs typeface="Trebuchet MS"/>
                <a:sym typeface="Trebuchet MS"/>
              </a:rPr>
              <a:t>}</a:t>
            </a:r>
            <a:endParaRPr/>
          </a:p>
          <a:p>
            <a:pPr indent="0" lvl="1" marL="457200" marR="0" rtl="0" algn="l">
              <a:spcBef>
                <a:spcPts val="0"/>
              </a:spcBef>
              <a:spcAft>
                <a:spcPts val="0"/>
              </a:spcAft>
              <a:buNone/>
            </a:pPr>
            <a:r>
              <a:rPr b="0" i="0" lang="en-US" sz="1800" u="none" cap="none" strike="noStrike">
                <a:solidFill>
                  <a:schemeClr val="dk1"/>
                </a:solidFill>
                <a:latin typeface="Trebuchet MS"/>
                <a:ea typeface="Trebuchet MS"/>
                <a:cs typeface="Trebuchet MS"/>
                <a:sym typeface="Trebuchet MS"/>
              </a:rPr>
              <a:t>&lt;/style&gt;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&lt;/head&gt;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&lt;body&gt;</a:t>
            </a:r>
            <a:endParaRPr/>
          </a:p>
          <a:p>
            <a:pPr indent="0" lvl="1" marL="457200" marR="0" rtl="0" algn="l">
              <a:spcBef>
                <a:spcPts val="0"/>
              </a:spcBef>
              <a:spcAft>
                <a:spcPts val="0"/>
              </a:spcAft>
              <a:buNone/>
            </a:pPr>
            <a:r>
              <a:rPr b="0" i="0" lang="en-US" sz="1800" u="none" cap="none" strike="noStrike">
                <a:solidFill>
                  <a:schemeClr val="dk1"/>
                </a:solidFill>
                <a:latin typeface="Trebuchet MS"/>
                <a:ea typeface="Trebuchet MS"/>
                <a:cs typeface="Trebuchet MS"/>
                <a:sym typeface="Trebuchet MS"/>
              </a:rPr>
              <a:t>&lt;p&gt;para 1&lt;/p&gt;</a:t>
            </a:r>
            <a:endParaRPr/>
          </a:p>
          <a:p>
            <a:pPr indent="0" lvl="1" marL="457200" marR="0" rtl="0" algn="l">
              <a:spcBef>
                <a:spcPts val="0"/>
              </a:spcBef>
              <a:spcAft>
                <a:spcPts val="0"/>
              </a:spcAft>
              <a:buNone/>
            </a:pPr>
            <a:r>
              <a:rPr b="0" i="0" lang="en-US" sz="1800" u="none" cap="none" strike="noStrike">
                <a:solidFill>
                  <a:schemeClr val="dk1"/>
                </a:solidFill>
                <a:latin typeface="Trebuchet MS"/>
                <a:ea typeface="Trebuchet MS"/>
                <a:cs typeface="Trebuchet MS"/>
                <a:sym typeface="Trebuchet MS"/>
              </a:rPr>
              <a:t>&lt;p&gt;para 2&lt;/p&gt;</a:t>
            </a:r>
            <a:endParaRPr/>
          </a:p>
          <a:p>
            <a:pPr indent="0" lvl="1" marL="457200" marR="0" rtl="0" algn="l">
              <a:spcBef>
                <a:spcPts val="0"/>
              </a:spcBef>
              <a:spcAft>
                <a:spcPts val="0"/>
              </a:spcAft>
              <a:buNone/>
            </a:pPr>
            <a:r>
              <a:rPr b="0" i="0" lang="en-US" sz="1800" u="none" cap="none" strike="noStrike">
                <a:solidFill>
                  <a:schemeClr val="dk1"/>
                </a:solidFill>
                <a:latin typeface="Trebuchet MS"/>
                <a:ea typeface="Trebuchet MS"/>
                <a:cs typeface="Trebuchet MS"/>
                <a:sym typeface="Trebuchet MS"/>
              </a:rPr>
              <a:t>&lt;p id=“p3”&gt;para 3&lt;/p&gt;</a:t>
            </a:r>
            <a:endParaRPr/>
          </a:p>
          <a:p>
            <a:pPr indent="0" lvl="1" marL="457200" marR="0" rtl="0" algn="l">
              <a:spcBef>
                <a:spcPts val="0"/>
              </a:spcBef>
              <a:spcAft>
                <a:spcPts val="0"/>
              </a:spcAft>
              <a:buNone/>
            </a:pPr>
            <a:r>
              <a:rPr b="0" i="0" lang="en-US" sz="1800" u="none" cap="none" strike="noStrike">
                <a:solidFill>
                  <a:schemeClr val="dk1"/>
                </a:solidFill>
                <a:latin typeface="Trebuchet MS"/>
                <a:ea typeface="Trebuchet MS"/>
                <a:cs typeface="Trebuchet MS"/>
                <a:sym typeface="Trebuchet MS"/>
              </a:rPr>
              <a:t>&lt;p&gt;para 4&lt;/p&gt;</a:t>
            </a:r>
            <a:endParaRPr/>
          </a:p>
          <a:p>
            <a:pPr indent="0" lvl="1" marL="457200" marR="0" rtl="0" algn="l">
              <a:spcBef>
                <a:spcPts val="0"/>
              </a:spcBef>
              <a:spcAft>
                <a:spcPts val="0"/>
              </a:spcAft>
              <a:buNone/>
            </a:pPr>
            <a:r>
              <a:rPr b="0" i="0" lang="en-US" sz="1800" u="none" cap="none" strike="noStrike">
                <a:solidFill>
                  <a:schemeClr val="dk1"/>
                </a:solidFill>
                <a:latin typeface="Trebuchet MS"/>
                <a:ea typeface="Trebuchet MS"/>
                <a:cs typeface="Trebuchet MS"/>
                <a:sym typeface="Trebuchet MS"/>
              </a:rPr>
              <a:t>&lt;p&gt;para 5&lt;/p&gt;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&lt;/body&gt;</a:t>
            </a:r>
            <a:endParaRPr/>
          </a:p>
          <a:p>
            <a:pPr indent="0" lvl="0" marL="0" marR="0" rtl="0" algn="l">
              <a:spcBef>
                <a:spcPts val="0"/>
              </a:spcBef>
              <a:spcAft>
                <a:spcPts val="0"/>
              </a:spcAft>
              <a:buNone/>
            </a:pPr>
            <a:r>
              <a:rPr lang="en-US" sz="1800">
                <a:solidFill>
                  <a:schemeClr val="dk1"/>
                </a:solidFill>
                <a:latin typeface="Trebuchet MS"/>
                <a:ea typeface="Trebuchet MS"/>
                <a:cs typeface="Trebuchet MS"/>
                <a:sym typeface="Trebuchet MS"/>
              </a:rPr>
              <a:t>&lt;/html&gt;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txBox="1"/>
          <p:nvPr>
            <p:ph type="title"/>
          </p:nvPr>
        </p:nvSpPr>
        <p:spPr>
          <a:xfrm>
            <a:off x="677334" y="0"/>
            <a:ext cx="8596668" cy="60794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B43512"/>
              </a:buClr>
              <a:buSzPts val="3240"/>
              <a:buFont typeface="Trebuchet MS"/>
              <a:buNone/>
            </a:pPr>
            <a:r>
              <a:rPr b="1" lang="en-US" sz="3240"/>
              <a:t>Colors</a:t>
            </a:r>
            <a:endParaRPr/>
          </a:p>
        </p:txBody>
      </p:sp>
      <p:sp>
        <p:nvSpPr>
          <p:cNvPr id="222" name="Google Shape;222;p25"/>
          <p:cNvSpPr txBox="1"/>
          <p:nvPr>
            <p:ph idx="1" type="body"/>
          </p:nvPr>
        </p:nvSpPr>
        <p:spPr>
          <a:xfrm>
            <a:off x="677334" y="607943"/>
            <a:ext cx="8596668" cy="6250057"/>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224"/>
              <a:buChar char="►"/>
            </a:pPr>
            <a:r>
              <a:rPr lang="en-US" sz="1530"/>
              <a:t>This property specifies text color (font color) of the element.</a:t>
            </a:r>
            <a:endParaRPr/>
          </a:p>
          <a:p>
            <a:pPr indent="-342900" lvl="0" marL="342900" rtl="0" algn="l">
              <a:lnSpc>
                <a:spcPct val="80000"/>
              </a:lnSpc>
              <a:spcBef>
                <a:spcPts val="1000"/>
              </a:spcBef>
              <a:spcAft>
                <a:spcPts val="0"/>
              </a:spcAft>
              <a:buSzPts val="1224"/>
              <a:buChar char="►"/>
            </a:pPr>
            <a:r>
              <a:rPr lang="en-US" sz="1530"/>
              <a:t>You can specify any color of your choice. </a:t>
            </a:r>
            <a:endParaRPr/>
          </a:p>
          <a:p>
            <a:pPr indent="-342900" lvl="0" marL="342900" rtl="0" algn="l">
              <a:lnSpc>
                <a:spcPct val="80000"/>
              </a:lnSpc>
              <a:spcBef>
                <a:spcPts val="1000"/>
              </a:spcBef>
              <a:spcAft>
                <a:spcPts val="0"/>
              </a:spcAft>
              <a:buSzPts val="1224"/>
              <a:buChar char="►"/>
            </a:pPr>
            <a:r>
              <a:rPr lang="en-US" sz="1530"/>
              <a:t>Syntax:   color: colorname; </a:t>
            </a:r>
            <a:endParaRPr/>
          </a:p>
          <a:p>
            <a:pPr indent="-342900" lvl="0" marL="342900" rtl="0" algn="l">
              <a:lnSpc>
                <a:spcPct val="80000"/>
              </a:lnSpc>
              <a:spcBef>
                <a:spcPts val="1000"/>
              </a:spcBef>
              <a:spcAft>
                <a:spcPts val="0"/>
              </a:spcAft>
              <a:buSzPts val="1224"/>
              <a:buChar char="►"/>
            </a:pPr>
            <a:r>
              <a:rPr lang="en-US" sz="1530"/>
              <a:t>Example:   color: green;</a:t>
            </a:r>
            <a:endParaRPr/>
          </a:p>
          <a:p>
            <a:pPr indent="-342900" lvl="0" marL="342900" rtl="0" algn="l">
              <a:lnSpc>
                <a:spcPct val="80000"/>
              </a:lnSpc>
              <a:spcBef>
                <a:spcPts val="1000"/>
              </a:spcBef>
              <a:spcAft>
                <a:spcPts val="0"/>
              </a:spcAft>
              <a:buSzPts val="1224"/>
              <a:buChar char="►"/>
            </a:pPr>
            <a:r>
              <a:rPr b="1" lang="en-US" sz="1530"/>
              <a:t>Example of "color" property </a:t>
            </a:r>
            <a:endParaRPr/>
          </a:p>
          <a:p>
            <a:pPr indent="0" lvl="0" marL="0" rtl="0" algn="l">
              <a:lnSpc>
                <a:spcPct val="80000"/>
              </a:lnSpc>
              <a:spcBef>
                <a:spcPts val="1000"/>
              </a:spcBef>
              <a:spcAft>
                <a:spcPts val="0"/>
              </a:spcAft>
              <a:buSzPts val="1224"/>
              <a:buNone/>
            </a:pPr>
            <a:r>
              <a:rPr lang="en-US" sz="1530"/>
              <a:t>&lt;html&gt;</a:t>
            </a:r>
            <a:endParaRPr/>
          </a:p>
          <a:p>
            <a:pPr indent="0" lvl="0" marL="0" rtl="0" algn="l">
              <a:lnSpc>
                <a:spcPct val="80000"/>
              </a:lnSpc>
              <a:spcBef>
                <a:spcPts val="1000"/>
              </a:spcBef>
              <a:spcAft>
                <a:spcPts val="0"/>
              </a:spcAft>
              <a:buSzPts val="1224"/>
              <a:buNone/>
            </a:pPr>
            <a:r>
              <a:rPr lang="en-US" sz="1530"/>
              <a:t>&lt;head&gt;</a:t>
            </a:r>
            <a:endParaRPr/>
          </a:p>
          <a:p>
            <a:pPr indent="0" lvl="1" marL="400050" rtl="0" algn="l">
              <a:lnSpc>
                <a:spcPct val="80000"/>
              </a:lnSpc>
              <a:spcBef>
                <a:spcPts val="1000"/>
              </a:spcBef>
              <a:spcAft>
                <a:spcPts val="0"/>
              </a:spcAft>
              <a:buSzPts val="1088"/>
              <a:buNone/>
            </a:pPr>
            <a:r>
              <a:rPr lang="en-US" sz="1360"/>
              <a:t>&lt;title&gt;CSS - Color&lt;/title&gt;</a:t>
            </a:r>
            <a:endParaRPr/>
          </a:p>
          <a:p>
            <a:pPr indent="0" lvl="1" marL="400050" rtl="0" algn="l">
              <a:lnSpc>
                <a:spcPct val="80000"/>
              </a:lnSpc>
              <a:spcBef>
                <a:spcPts val="1000"/>
              </a:spcBef>
              <a:spcAft>
                <a:spcPts val="0"/>
              </a:spcAft>
              <a:buSzPts val="1088"/>
              <a:buNone/>
            </a:pPr>
            <a:r>
              <a:rPr lang="en-US" sz="1360"/>
              <a:t>&lt;style type="text/css"&gt;</a:t>
            </a:r>
            <a:endParaRPr/>
          </a:p>
          <a:p>
            <a:pPr indent="0" lvl="1" marL="400050" rtl="0" algn="l">
              <a:lnSpc>
                <a:spcPct val="80000"/>
              </a:lnSpc>
              <a:spcBef>
                <a:spcPts val="1000"/>
              </a:spcBef>
              <a:spcAft>
                <a:spcPts val="0"/>
              </a:spcAft>
              <a:buSzPts val="1088"/>
              <a:buNone/>
            </a:pPr>
            <a:r>
              <a:rPr lang="en-US" sz="1360"/>
              <a:t>#p1{color: red;}</a:t>
            </a:r>
            <a:endParaRPr/>
          </a:p>
          <a:p>
            <a:pPr indent="0" lvl="1" marL="400050" rtl="0" algn="l">
              <a:lnSpc>
                <a:spcPct val="80000"/>
              </a:lnSpc>
              <a:spcBef>
                <a:spcPts val="1000"/>
              </a:spcBef>
              <a:spcAft>
                <a:spcPts val="0"/>
              </a:spcAft>
              <a:buSzPts val="1088"/>
              <a:buNone/>
            </a:pPr>
            <a:r>
              <a:rPr lang="en-US" sz="1360"/>
              <a:t>#p2{color: green;}</a:t>
            </a:r>
            <a:endParaRPr/>
          </a:p>
          <a:p>
            <a:pPr indent="0" lvl="1" marL="400050" rtl="0" algn="l">
              <a:lnSpc>
                <a:spcPct val="80000"/>
              </a:lnSpc>
              <a:spcBef>
                <a:spcPts val="1000"/>
              </a:spcBef>
              <a:spcAft>
                <a:spcPts val="0"/>
              </a:spcAft>
              <a:buSzPts val="1088"/>
              <a:buNone/>
            </a:pPr>
            <a:r>
              <a:rPr lang="en-US" sz="1360"/>
              <a:t>#p3{color: blue;}</a:t>
            </a:r>
            <a:endParaRPr/>
          </a:p>
          <a:p>
            <a:pPr indent="0" lvl="1" marL="400050" rtl="0" algn="l">
              <a:lnSpc>
                <a:spcPct val="80000"/>
              </a:lnSpc>
              <a:spcBef>
                <a:spcPts val="1000"/>
              </a:spcBef>
              <a:spcAft>
                <a:spcPts val="0"/>
              </a:spcAft>
              <a:buSzPts val="1088"/>
              <a:buNone/>
            </a:pPr>
            <a:r>
              <a:rPr lang="en-US" sz="1360"/>
              <a:t>&lt;/style&gt;</a:t>
            </a:r>
            <a:endParaRPr/>
          </a:p>
          <a:p>
            <a:pPr indent="0" lvl="0" marL="0" rtl="0" algn="l">
              <a:lnSpc>
                <a:spcPct val="80000"/>
              </a:lnSpc>
              <a:spcBef>
                <a:spcPts val="1000"/>
              </a:spcBef>
              <a:spcAft>
                <a:spcPts val="0"/>
              </a:spcAft>
              <a:buSzPts val="1224"/>
              <a:buNone/>
            </a:pPr>
            <a:r>
              <a:rPr lang="en-US" sz="1530"/>
              <a:t>&lt;/head&gt;</a:t>
            </a:r>
            <a:endParaRPr/>
          </a:p>
          <a:p>
            <a:pPr indent="0" lvl="0" marL="0" rtl="0" algn="l">
              <a:lnSpc>
                <a:spcPct val="80000"/>
              </a:lnSpc>
              <a:spcBef>
                <a:spcPts val="1000"/>
              </a:spcBef>
              <a:spcAft>
                <a:spcPts val="0"/>
              </a:spcAft>
              <a:buSzPts val="1224"/>
              <a:buNone/>
            </a:pPr>
            <a:r>
              <a:rPr lang="en-US" sz="1530"/>
              <a:t>&lt;body&gt;</a:t>
            </a:r>
            <a:endParaRPr/>
          </a:p>
          <a:p>
            <a:pPr indent="0" lvl="1" marL="400050" rtl="0" algn="l">
              <a:lnSpc>
                <a:spcPct val="80000"/>
              </a:lnSpc>
              <a:spcBef>
                <a:spcPts val="1000"/>
              </a:spcBef>
              <a:spcAft>
                <a:spcPts val="0"/>
              </a:spcAft>
              <a:buSzPts val="1088"/>
              <a:buNone/>
            </a:pPr>
            <a:r>
              <a:rPr lang="en-US" sz="1360"/>
              <a:t>&lt;p id=“p1”&gt;para 1.&lt;/p&gt;</a:t>
            </a:r>
            <a:endParaRPr/>
          </a:p>
          <a:p>
            <a:pPr indent="0" lvl="1" marL="400050" rtl="0" algn="l">
              <a:lnSpc>
                <a:spcPct val="80000"/>
              </a:lnSpc>
              <a:spcBef>
                <a:spcPts val="1000"/>
              </a:spcBef>
              <a:spcAft>
                <a:spcPts val="0"/>
              </a:spcAft>
              <a:buSzPts val="1088"/>
              <a:buNone/>
            </a:pPr>
            <a:r>
              <a:rPr lang="en-US" sz="1360"/>
              <a:t>&lt;p id=“p2”&gt;para 2.&lt;/p&gt;</a:t>
            </a:r>
            <a:endParaRPr/>
          </a:p>
          <a:p>
            <a:pPr indent="0" lvl="1" marL="400050" rtl="0" algn="l">
              <a:lnSpc>
                <a:spcPct val="80000"/>
              </a:lnSpc>
              <a:spcBef>
                <a:spcPts val="1000"/>
              </a:spcBef>
              <a:spcAft>
                <a:spcPts val="0"/>
              </a:spcAft>
              <a:buSzPts val="1088"/>
              <a:buNone/>
            </a:pPr>
            <a:r>
              <a:rPr lang="en-US" sz="1360"/>
              <a:t>&lt;p id=“p3”&gt;para 3.&lt;/p&gt;</a:t>
            </a:r>
            <a:endParaRPr/>
          </a:p>
          <a:p>
            <a:pPr indent="0" lvl="0" marL="0" rtl="0" algn="l">
              <a:lnSpc>
                <a:spcPct val="80000"/>
              </a:lnSpc>
              <a:spcBef>
                <a:spcPts val="1000"/>
              </a:spcBef>
              <a:spcAft>
                <a:spcPts val="0"/>
              </a:spcAft>
              <a:buSzPts val="1224"/>
              <a:buNone/>
            </a:pPr>
            <a:r>
              <a:rPr lang="en-US" sz="1530"/>
              <a:t>&lt;/body&gt;</a:t>
            </a:r>
            <a:endParaRPr/>
          </a:p>
          <a:p>
            <a:pPr indent="0" lvl="0" marL="0" rtl="0" algn="l">
              <a:lnSpc>
                <a:spcPct val="80000"/>
              </a:lnSpc>
              <a:spcBef>
                <a:spcPts val="1000"/>
              </a:spcBef>
              <a:spcAft>
                <a:spcPts val="0"/>
              </a:spcAft>
              <a:buSzPts val="1224"/>
              <a:buNone/>
            </a:pPr>
            <a:r>
              <a:rPr lang="en-US" sz="1530"/>
              <a:t>&lt;/html&gt;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ph type="title"/>
          </p:nvPr>
        </p:nvSpPr>
        <p:spPr>
          <a:xfrm>
            <a:off x="677334" y="0"/>
            <a:ext cx="8596668" cy="55327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B43512"/>
              </a:buClr>
              <a:buSzPts val="3240"/>
              <a:buFont typeface="Trebuchet MS"/>
              <a:buNone/>
            </a:pPr>
            <a:r>
              <a:rPr b="1" lang="en-US" sz="3240"/>
              <a:t>background-color</a:t>
            </a:r>
            <a:endParaRPr/>
          </a:p>
        </p:txBody>
      </p:sp>
      <p:sp>
        <p:nvSpPr>
          <p:cNvPr id="228" name="Google Shape;228;p26"/>
          <p:cNvSpPr txBox="1"/>
          <p:nvPr>
            <p:ph idx="1" type="body"/>
          </p:nvPr>
        </p:nvSpPr>
        <p:spPr>
          <a:xfrm>
            <a:off x="677334" y="553279"/>
            <a:ext cx="8596668" cy="621527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224"/>
              <a:buChar char="►"/>
            </a:pPr>
            <a:r>
              <a:rPr lang="en-US" sz="1530"/>
              <a:t>This property specifies background color of the element.</a:t>
            </a:r>
            <a:endParaRPr/>
          </a:p>
          <a:p>
            <a:pPr indent="-342900" lvl="0" marL="342900" rtl="0" algn="l">
              <a:lnSpc>
                <a:spcPct val="80000"/>
              </a:lnSpc>
              <a:spcBef>
                <a:spcPts val="1000"/>
              </a:spcBef>
              <a:spcAft>
                <a:spcPts val="0"/>
              </a:spcAft>
              <a:buSzPts val="1224"/>
              <a:buChar char="►"/>
            </a:pPr>
            <a:r>
              <a:rPr lang="en-US" sz="1530"/>
              <a:t>You can set any color as background color. </a:t>
            </a:r>
            <a:endParaRPr/>
          </a:p>
          <a:p>
            <a:pPr indent="-342900" lvl="0" marL="342900" rtl="0" algn="l">
              <a:lnSpc>
                <a:spcPct val="80000"/>
              </a:lnSpc>
              <a:spcBef>
                <a:spcPts val="1000"/>
              </a:spcBef>
              <a:spcAft>
                <a:spcPts val="0"/>
              </a:spcAft>
              <a:buSzPts val="1224"/>
              <a:buChar char="►"/>
            </a:pPr>
            <a:r>
              <a:rPr lang="en-US" sz="1530"/>
              <a:t>Syntax:   background-color: colorname; </a:t>
            </a:r>
            <a:endParaRPr/>
          </a:p>
          <a:p>
            <a:pPr indent="-342900" lvl="0" marL="342900" rtl="0" algn="l">
              <a:lnSpc>
                <a:spcPct val="80000"/>
              </a:lnSpc>
              <a:spcBef>
                <a:spcPts val="1000"/>
              </a:spcBef>
              <a:spcAft>
                <a:spcPts val="0"/>
              </a:spcAft>
              <a:buSzPts val="1224"/>
              <a:buChar char="►"/>
            </a:pPr>
            <a:r>
              <a:rPr lang="en-US" sz="1530"/>
              <a:t>Example:   background-color: green;</a:t>
            </a:r>
            <a:endParaRPr/>
          </a:p>
          <a:p>
            <a:pPr indent="-342900" lvl="0" marL="342900" rtl="0" algn="l">
              <a:lnSpc>
                <a:spcPct val="80000"/>
              </a:lnSpc>
              <a:spcBef>
                <a:spcPts val="1000"/>
              </a:spcBef>
              <a:spcAft>
                <a:spcPts val="0"/>
              </a:spcAft>
              <a:buSzPts val="1224"/>
              <a:buChar char="►"/>
            </a:pPr>
            <a:r>
              <a:rPr b="1" lang="en-US" sz="1530"/>
              <a:t>Example of "background-color" property</a:t>
            </a:r>
            <a:r>
              <a:rPr lang="en-US" sz="1530"/>
              <a:t> </a:t>
            </a:r>
            <a:endParaRPr/>
          </a:p>
          <a:p>
            <a:pPr indent="0" lvl="0" marL="0" rtl="0" algn="l">
              <a:lnSpc>
                <a:spcPct val="80000"/>
              </a:lnSpc>
              <a:spcBef>
                <a:spcPts val="1000"/>
              </a:spcBef>
              <a:spcAft>
                <a:spcPts val="0"/>
              </a:spcAft>
              <a:buSzPts val="1224"/>
              <a:buNone/>
            </a:pPr>
            <a:r>
              <a:rPr lang="en-US" sz="1530"/>
              <a:t>&lt;html&gt;</a:t>
            </a:r>
            <a:endParaRPr/>
          </a:p>
          <a:p>
            <a:pPr indent="0" lvl="0" marL="0" rtl="0" algn="l">
              <a:lnSpc>
                <a:spcPct val="80000"/>
              </a:lnSpc>
              <a:spcBef>
                <a:spcPts val="1000"/>
              </a:spcBef>
              <a:spcAft>
                <a:spcPts val="0"/>
              </a:spcAft>
              <a:buSzPts val="1224"/>
              <a:buNone/>
            </a:pPr>
            <a:r>
              <a:rPr lang="en-US" sz="1530"/>
              <a:t>&lt;head&gt;</a:t>
            </a:r>
            <a:endParaRPr/>
          </a:p>
          <a:p>
            <a:pPr indent="0" lvl="1" marL="400050" rtl="0" algn="l">
              <a:lnSpc>
                <a:spcPct val="80000"/>
              </a:lnSpc>
              <a:spcBef>
                <a:spcPts val="1000"/>
              </a:spcBef>
              <a:spcAft>
                <a:spcPts val="0"/>
              </a:spcAft>
              <a:buSzPts val="1088"/>
              <a:buNone/>
            </a:pPr>
            <a:r>
              <a:rPr lang="en-US" sz="1360"/>
              <a:t>&lt;title&gt;CSS - Background Color&lt;/title&gt;</a:t>
            </a:r>
            <a:endParaRPr/>
          </a:p>
          <a:p>
            <a:pPr indent="0" lvl="1" marL="400050" rtl="0" algn="l">
              <a:lnSpc>
                <a:spcPct val="80000"/>
              </a:lnSpc>
              <a:spcBef>
                <a:spcPts val="1000"/>
              </a:spcBef>
              <a:spcAft>
                <a:spcPts val="0"/>
              </a:spcAft>
              <a:buSzPts val="1088"/>
              <a:buNone/>
            </a:pPr>
            <a:r>
              <a:rPr lang="en-US" sz="1360"/>
              <a:t>&lt;style type="text/css"&gt;</a:t>
            </a:r>
            <a:endParaRPr/>
          </a:p>
          <a:p>
            <a:pPr indent="0" lvl="1" marL="400050" rtl="0" algn="l">
              <a:lnSpc>
                <a:spcPct val="80000"/>
              </a:lnSpc>
              <a:spcBef>
                <a:spcPts val="1000"/>
              </a:spcBef>
              <a:spcAft>
                <a:spcPts val="0"/>
              </a:spcAft>
              <a:buSzPts val="1088"/>
              <a:buNone/>
            </a:pPr>
            <a:r>
              <a:rPr lang="en-US" sz="1360"/>
              <a:t>#p1{ background-color : red; }</a:t>
            </a:r>
            <a:endParaRPr/>
          </a:p>
          <a:p>
            <a:pPr indent="0" lvl="1" marL="400050" rtl="0" algn="l">
              <a:lnSpc>
                <a:spcPct val="80000"/>
              </a:lnSpc>
              <a:spcBef>
                <a:spcPts val="1000"/>
              </a:spcBef>
              <a:spcAft>
                <a:spcPts val="0"/>
              </a:spcAft>
              <a:buSzPts val="1088"/>
              <a:buNone/>
            </a:pPr>
            <a:r>
              <a:rPr lang="en-US" sz="1360"/>
              <a:t>#p2{ background-color : green; }</a:t>
            </a:r>
            <a:endParaRPr/>
          </a:p>
          <a:p>
            <a:pPr indent="0" lvl="1" marL="400050" rtl="0" algn="l">
              <a:lnSpc>
                <a:spcPct val="80000"/>
              </a:lnSpc>
              <a:spcBef>
                <a:spcPts val="1000"/>
              </a:spcBef>
              <a:spcAft>
                <a:spcPts val="0"/>
              </a:spcAft>
              <a:buSzPts val="1088"/>
              <a:buNone/>
            </a:pPr>
            <a:r>
              <a:rPr lang="en-US" sz="1360"/>
              <a:t>#p3{ background-color : blue; }</a:t>
            </a:r>
            <a:endParaRPr/>
          </a:p>
          <a:p>
            <a:pPr indent="0" lvl="1" marL="400050" rtl="0" algn="l">
              <a:lnSpc>
                <a:spcPct val="80000"/>
              </a:lnSpc>
              <a:spcBef>
                <a:spcPts val="1000"/>
              </a:spcBef>
              <a:spcAft>
                <a:spcPts val="0"/>
              </a:spcAft>
              <a:buSzPts val="1088"/>
              <a:buNone/>
            </a:pPr>
            <a:r>
              <a:rPr lang="en-US" sz="1360"/>
              <a:t>&lt;/style&gt;</a:t>
            </a:r>
            <a:endParaRPr/>
          </a:p>
          <a:p>
            <a:pPr indent="0" lvl="0" marL="0" rtl="0" algn="l">
              <a:lnSpc>
                <a:spcPct val="80000"/>
              </a:lnSpc>
              <a:spcBef>
                <a:spcPts val="1000"/>
              </a:spcBef>
              <a:spcAft>
                <a:spcPts val="0"/>
              </a:spcAft>
              <a:buSzPts val="1224"/>
              <a:buNone/>
            </a:pPr>
            <a:r>
              <a:rPr lang="en-US" sz="1530"/>
              <a:t>&lt;/head&gt;</a:t>
            </a:r>
            <a:endParaRPr/>
          </a:p>
          <a:p>
            <a:pPr indent="0" lvl="0" marL="0" rtl="0" algn="l">
              <a:lnSpc>
                <a:spcPct val="80000"/>
              </a:lnSpc>
              <a:spcBef>
                <a:spcPts val="1000"/>
              </a:spcBef>
              <a:spcAft>
                <a:spcPts val="0"/>
              </a:spcAft>
              <a:buSzPts val="1224"/>
              <a:buNone/>
            </a:pPr>
            <a:r>
              <a:rPr lang="en-US" sz="1530"/>
              <a:t>&lt;body&gt;</a:t>
            </a:r>
            <a:endParaRPr/>
          </a:p>
          <a:p>
            <a:pPr indent="0" lvl="1" marL="400050" rtl="0" algn="l">
              <a:lnSpc>
                <a:spcPct val="80000"/>
              </a:lnSpc>
              <a:spcBef>
                <a:spcPts val="1000"/>
              </a:spcBef>
              <a:spcAft>
                <a:spcPts val="0"/>
              </a:spcAft>
              <a:buSzPts val="1088"/>
              <a:buNone/>
            </a:pPr>
            <a:r>
              <a:rPr lang="en-US" sz="1360"/>
              <a:t>&lt;p id=“p1”&gt;para 1&lt;/p&gt;</a:t>
            </a:r>
            <a:endParaRPr/>
          </a:p>
          <a:p>
            <a:pPr indent="0" lvl="1" marL="400050" rtl="0" algn="l">
              <a:lnSpc>
                <a:spcPct val="80000"/>
              </a:lnSpc>
              <a:spcBef>
                <a:spcPts val="1000"/>
              </a:spcBef>
              <a:spcAft>
                <a:spcPts val="0"/>
              </a:spcAft>
              <a:buSzPts val="1088"/>
              <a:buNone/>
            </a:pPr>
            <a:r>
              <a:rPr lang="en-US" sz="1360"/>
              <a:t>&lt;p id=“p2”&gt;para 2&lt;/p&gt;</a:t>
            </a:r>
            <a:endParaRPr/>
          </a:p>
          <a:p>
            <a:pPr indent="0" lvl="1" marL="400050" rtl="0" algn="l">
              <a:lnSpc>
                <a:spcPct val="80000"/>
              </a:lnSpc>
              <a:spcBef>
                <a:spcPts val="1000"/>
              </a:spcBef>
              <a:spcAft>
                <a:spcPts val="0"/>
              </a:spcAft>
              <a:buSzPts val="1088"/>
              <a:buNone/>
            </a:pPr>
            <a:r>
              <a:rPr lang="en-US" sz="1360"/>
              <a:t>&lt;p id=“p3”&gt;para 3&lt;/p&gt;</a:t>
            </a:r>
            <a:endParaRPr/>
          </a:p>
          <a:p>
            <a:pPr indent="0" lvl="0" marL="0" rtl="0" algn="l">
              <a:lnSpc>
                <a:spcPct val="80000"/>
              </a:lnSpc>
              <a:spcBef>
                <a:spcPts val="1000"/>
              </a:spcBef>
              <a:spcAft>
                <a:spcPts val="0"/>
              </a:spcAft>
              <a:buSzPts val="1224"/>
              <a:buNone/>
            </a:pPr>
            <a:r>
              <a:rPr lang="en-US" sz="1530"/>
              <a:t>&lt;/body&gt;</a:t>
            </a:r>
            <a:endParaRPr/>
          </a:p>
          <a:p>
            <a:pPr indent="0" lvl="0" marL="0" rtl="0" algn="l">
              <a:lnSpc>
                <a:spcPct val="80000"/>
              </a:lnSpc>
              <a:spcBef>
                <a:spcPts val="1000"/>
              </a:spcBef>
              <a:spcAft>
                <a:spcPts val="0"/>
              </a:spcAft>
              <a:buSzPts val="1224"/>
              <a:buNone/>
            </a:pPr>
            <a:r>
              <a:rPr lang="en-US" sz="1530"/>
              <a:t>&lt;/html&gt;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7"/>
          <p:cNvSpPr txBox="1"/>
          <p:nvPr>
            <p:ph type="title"/>
          </p:nvPr>
        </p:nvSpPr>
        <p:spPr>
          <a:xfrm>
            <a:off x="677334" y="0"/>
            <a:ext cx="8596668" cy="59634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B43512"/>
              </a:buClr>
              <a:buSzPts val="3240"/>
              <a:buFont typeface="Trebuchet MS"/>
              <a:buNone/>
            </a:pPr>
            <a:r>
              <a:rPr b="1" lang="en-US" sz="3240"/>
              <a:t>Types of colors</a:t>
            </a:r>
            <a:endParaRPr/>
          </a:p>
        </p:txBody>
      </p:sp>
      <p:sp>
        <p:nvSpPr>
          <p:cNvPr id="234" name="Google Shape;234;p27"/>
          <p:cNvSpPr txBox="1"/>
          <p:nvPr>
            <p:ph idx="1" type="body"/>
          </p:nvPr>
        </p:nvSpPr>
        <p:spPr>
          <a:xfrm>
            <a:off x="677334" y="596348"/>
            <a:ext cx="8596668" cy="612250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332"/>
              <a:buChar char="►"/>
            </a:pPr>
            <a:r>
              <a:rPr lang="en-US" sz="1665"/>
              <a:t>Colors can be represented in 3 formats. </a:t>
            </a:r>
            <a:endParaRPr/>
          </a:p>
          <a:p>
            <a:pPr indent="0" lvl="1" marL="400050" rtl="0" algn="l">
              <a:lnSpc>
                <a:spcPct val="90000"/>
              </a:lnSpc>
              <a:spcBef>
                <a:spcPts val="1000"/>
              </a:spcBef>
              <a:spcAft>
                <a:spcPts val="0"/>
              </a:spcAft>
              <a:buSzPts val="1184"/>
              <a:buNone/>
            </a:pPr>
            <a:r>
              <a:rPr lang="en-US" sz="1480"/>
              <a:t>1. Named colors </a:t>
            </a:r>
            <a:endParaRPr/>
          </a:p>
          <a:p>
            <a:pPr indent="0" lvl="1" marL="400050" rtl="0" algn="l">
              <a:lnSpc>
                <a:spcPct val="90000"/>
              </a:lnSpc>
              <a:spcBef>
                <a:spcPts val="1000"/>
              </a:spcBef>
              <a:spcAft>
                <a:spcPts val="0"/>
              </a:spcAft>
              <a:buSzPts val="1184"/>
              <a:buNone/>
            </a:pPr>
            <a:r>
              <a:rPr lang="en-US" sz="1480"/>
              <a:t>2. RGB </a:t>
            </a:r>
            <a:endParaRPr/>
          </a:p>
          <a:p>
            <a:pPr indent="0" lvl="1" marL="400050" rtl="0" algn="l">
              <a:lnSpc>
                <a:spcPct val="90000"/>
              </a:lnSpc>
              <a:spcBef>
                <a:spcPts val="1000"/>
              </a:spcBef>
              <a:spcAft>
                <a:spcPts val="0"/>
              </a:spcAft>
              <a:buSzPts val="1184"/>
              <a:buNone/>
            </a:pPr>
            <a:r>
              <a:rPr lang="en-US" sz="1480"/>
              <a:t>3. Hexadecimal number </a:t>
            </a:r>
            <a:endParaRPr/>
          </a:p>
          <a:p>
            <a:pPr indent="0" lvl="0" marL="0" rtl="0" algn="l">
              <a:lnSpc>
                <a:spcPct val="90000"/>
              </a:lnSpc>
              <a:spcBef>
                <a:spcPts val="1000"/>
              </a:spcBef>
              <a:spcAft>
                <a:spcPts val="0"/>
              </a:spcAft>
              <a:buSzPts val="1332"/>
              <a:buNone/>
            </a:pPr>
            <a:r>
              <a:rPr b="1" lang="en-US" sz="1665" u="sng"/>
              <a:t>Named colors: </a:t>
            </a:r>
            <a:endParaRPr/>
          </a:p>
          <a:p>
            <a:pPr indent="-342900" lvl="0" marL="342900" rtl="0" algn="l">
              <a:lnSpc>
                <a:spcPct val="90000"/>
              </a:lnSpc>
              <a:spcBef>
                <a:spcPts val="1000"/>
              </a:spcBef>
              <a:spcAft>
                <a:spcPts val="0"/>
              </a:spcAft>
              <a:buSzPts val="1332"/>
              <a:buChar char="►"/>
            </a:pPr>
            <a:r>
              <a:rPr lang="en-US" sz="1665"/>
              <a:t>We can write name of the color directly. </a:t>
            </a:r>
            <a:endParaRPr/>
          </a:p>
          <a:p>
            <a:pPr indent="-342900" lvl="0" marL="342900" rtl="0" algn="l">
              <a:lnSpc>
                <a:spcPct val="90000"/>
              </a:lnSpc>
              <a:spcBef>
                <a:spcPts val="1000"/>
              </a:spcBef>
              <a:spcAft>
                <a:spcPts val="0"/>
              </a:spcAft>
              <a:buSzPts val="1332"/>
              <a:buChar char="►"/>
            </a:pPr>
            <a:r>
              <a:rPr lang="en-US" sz="1665"/>
              <a:t>These are limited. </a:t>
            </a:r>
            <a:endParaRPr/>
          </a:p>
          <a:p>
            <a:pPr indent="-342900" lvl="0" marL="342900" rtl="0" algn="l">
              <a:lnSpc>
                <a:spcPct val="90000"/>
              </a:lnSpc>
              <a:spcBef>
                <a:spcPts val="1000"/>
              </a:spcBef>
              <a:spcAft>
                <a:spcPts val="0"/>
              </a:spcAft>
              <a:buSzPts val="1332"/>
              <a:buChar char="►"/>
            </a:pPr>
            <a:r>
              <a:rPr lang="en-US" sz="1665"/>
              <a:t>We can’t get exact shade of the color. </a:t>
            </a:r>
            <a:endParaRPr/>
          </a:p>
          <a:p>
            <a:pPr indent="-342900" lvl="0" marL="342900" rtl="0" algn="l">
              <a:lnSpc>
                <a:spcPct val="90000"/>
              </a:lnSpc>
              <a:spcBef>
                <a:spcPts val="1000"/>
              </a:spcBef>
              <a:spcAft>
                <a:spcPts val="0"/>
              </a:spcAft>
              <a:buSzPts val="1332"/>
              <a:buChar char="►"/>
            </a:pPr>
            <a:r>
              <a:rPr lang="en-US" sz="1665"/>
              <a:t>Ex: white, black, red, green, orange, pink etc. </a:t>
            </a:r>
            <a:endParaRPr/>
          </a:p>
          <a:p>
            <a:pPr indent="-342900" lvl="0" marL="342900" rtl="0" algn="l">
              <a:lnSpc>
                <a:spcPct val="90000"/>
              </a:lnSpc>
              <a:spcBef>
                <a:spcPts val="1000"/>
              </a:spcBef>
              <a:spcAft>
                <a:spcPts val="0"/>
              </a:spcAft>
              <a:buSzPts val="1332"/>
              <a:buChar char="►"/>
            </a:pPr>
            <a:r>
              <a:rPr lang="en-US" sz="1665"/>
              <a:t>It is not recommended in real-time. </a:t>
            </a:r>
            <a:endParaRPr/>
          </a:p>
          <a:p>
            <a:pPr indent="0" lvl="0" marL="0" rtl="0" algn="l">
              <a:lnSpc>
                <a:spcPct val="90000"/>
              </a:lnSpc>
              <a:spcBef>
                <a:spcPts val="1000"/>
              </a:spcBef>
              <a:spcAft>
                <a:spcPts val="0"/>
              </a:spcAft>
              <a:buSzPts val="1332"/>
              <a:buNone/>
            </a:pPr>
            <a:r>
              <a:rPr b="1" lang="en-US" sz="1665" u="sng"/>
              <a:t>RGB:</a:t>
            </a:r>
            <a:r>
              <a:rPr lang="en-US" sz="1665" u="sng"/>
              <a:t> </a:t>
            </a:r>
            <a:endParaRPr/>
          </a:p>
          <a:p>
            <a:pPr indent="-342900" lvl="0" marL="342900" rtl="0" algn="l">
              <a:lnSpc>
                <a:spcPct val="90000"/>
              </a:lnSpc>
              <a:spcBef>
                <a:spcPts val="1000"/>
              </a:spcBef>
              <a:spcAft>
                <a:spcPts val="0"/>
              </a:spcAft>
              <a:buSzPts val="1332"/>
              <a:buChar char="►"/>
            </a:pPr>
            <a:r>
              <a:rPr lang="en-US" sz="1665"/>
              <a:t>RGB formula specifies that the composition of 3 basic colors (red, green, blue), generates 16 million colors. </a:t>
            </a:r>
            <a:endParaRPr/>
          </a:p>
          <a:p>
            <a:pPr indent="-342900" lvl="0" marL="342900" rtl="0" algn="l">
              <a:lnSpc>
                <a:spcPct val="90000"/>
              </a:lnSpc>
              <a:spcBef>
                <a:spcPts val="1000"/>
              </a:spcBef>
              <a:spcAft>
                <a:spcPts val="0"/>
              </a:spcAft>
              <a:buSzPts val="1332"/>
              <a:buChar char="►"/>
            </a:pPr>
            <a:r>
              <a:rPr lang="en-US" sz="1665"/>
              <a:t>Syntax: rgb(red, green, blue) </a:t>
            </a:r>
            <a:endParaRPr/>
          </a:p>
          <a:p>
            <a:pPr indent="-342900" lvl="0" marL="342900" rtl="0" algn="l">
              <a:lnSpc>
                <a:spcPct val="90000"/>
              </a:lnSpc>
              <a:spcBef>
                <a:spcPts val="1000"/>
              </a:spcBef>
              <a:spcAft>
                <a:spcPts val="0"/>
              </a:spcAft>
              <a:buSzPts val="1332"/>
              <a:buChar char="►"/>
            </a:pPr>
            <a:r>
              <a:rPr lang="en-US" sz="1665"/>
              <a:t>Red   =  0 to 255</a:t>
            </a:r>
            <a:endParaRPr/>
          </a:p>
          <a:p>
            <a:pPr indent="-342900" lvl="0" marL="342900" rtl="0" algn="l">
              <a:lnSpc>
                <a:spcPct val="90000"/>
              </a:lnSpc>
              <a:spcBef>
                <a:spcPts val="1000"/>
              </a:spcBef>
              <a:spcAft>
                <a:spcPts val="0"/>
              </a:spcAft>
              <a:buSzPts val="1332"/>
              <a:buChar char="►"/>
            </a:pPr>
            <a:r>
              <a:rPr lang="en-US" sz="1665"/>
              <a:t>Green  =  0 to 255 </a:t>
            </a:r>
            <a:endParaRPr/>
          </a:p>
          <a:p>
            <a:pPr indent="-342900" lvl="0" marL="342900" rtl="0" algn="l">
              <a:lnSpc>
                <a:spcPct val="90000"/>
              </a:lnSpc>
              <a:spcBef>
                <a:spcPts val="1000"/>
              </a:spcBef>
              <a:spcAft>
                <a:spcPts val="0"/>
              </a:spcAft>
              <a:buSzPts val="1332"/>
              <a:buChar char="►"/>
            </a:pPr>
            <a:r>
              <a:rPr lang="en-US" sz="1665"/>
              <a:t>Blue   =  0 to 255 </a:t>
            </a:r>
            <a:endParaRPr/>
          </a:p>
          <a:p>
            <a:pPr indent="-258318" lvl="0" marL="342900" rtl="0" algn="l">
              <a:lnSpc>
                <a:spcPct val="90000"/>
              </a:lnSpc>
              <a:spcBef>
                <a:spcPts val="1000"/>
              </a:spcBef>
              <a:spcAft>
                <a:spcPts val="0"/>
              </a:spcAft>
              <a:buSzPts val="1332"/>
              <a:buNone/>
            </a:pPr>
            <a:r>
              <a:t/>
            </a:r>
            <a:endParaRPr sz="1665"/>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idx="1" type="body"/>
          </p:nvPr>
        </p:nvSpPr>
        <p:spPr>
          <a:xfrm>
            <a:off x="677334" y="168965"/>
            <a:ext cx="8596668" cy="652007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332"/>
              <a:buChar char="►"/>
            </a:pPr>
            <a:r>
              <a:rPr b="1" lang="en-US" sz="1665"/>
              <a:t>Example: </a:t>
            </a:r>
            <a:endParaRPr/>
          </a:p>
          <a:p>
            <a:pPr indent="-342900" lvl="0" marL="342900" rtl="0" algn="l">
              <a:lnSpc>
                <a:spcPct val="80000"/>
              </a:lnSpc>
              <a:spcBef>
                <a:spcPts val="1000"/>
              </a:spcBef>
              <a:spcAft>
                <a:spcPts val="0"/>
              </a:spcAft>
              <a:buSzPts val="1332"/>
              <a:buChar char="►"/>
            </a:pPr>
            <a:r>
              <a:rPr lang="en-US" sz="1665"/>
              <a:t>rgb(0, 0, 0)     = black </a:t>
            </a:r>
            <a:endParaRPr/>
          </a:p>
          <a:p>
            <a:pPr indent="-342900" lvl="0" marL="342900" rtl="0" algn="l">
              <a:lnSpc>
                <a:spcPct val="80000"/>
              </a:lnSpc>
              <a:spcBef>
                <a:spcPts val="1000"/>
              </a:spcBef>
              <a:spcAft>
                <a:spcPts val="0"/>
              </a:spcAft>
              <a:buSzPts val="1332"/>
              <a:buChar char="►"/>
            </a:pPr>
            <a:r>
              <a:rPr lang="en-US" sz="1665"/>
              <a:t>rgb(255, 0, 0)    = red </a:t>
            </a:r>
            <a:endParaRPr/>
          </a:p>
          <a:p>
            <a:pPr indent="-342900" lvl="0" marL="342900" rtl="0" algn="l">
              <a:lnSpc>
                <a:spcPct val="80000"/>
              </a:lnSpc>
              <a:spcBef>
                <a:spcPts val="1000"/>
              </a:spcBef>
              <a:spcAft>
                <a:spcPts val="0"/>
              </a:spcAft>
              <a:buSzPts val="1332"/>
              <a:buChar char="►"/>
            </a:pPr>
            <a:r>
              <a:rPr lang="en-US" sz="1665"/>
              <a:t>rgb(0, 255, 0)    = green </a:t>
            </a:r>
            <a:endParaRPr/>
          </a:p>
          <a:p>
            <a:pPr indent="-342900" lvl="0" marL="342900" rtl="0" algn="l">
              <a:lnSpc>
                <a:spcPct val="80000"/>
              </a:lnSpc>
              <a:spcBef>
                <a:spcPts val="1000"/>
              </a:spcBef>
              <a:spcAft>
                <a:spcPts val="0"/>
              </a:spcAft>
              <a:buSzPts val="1332"/>
              <a:buChar char="►"/>
            </a:pPr>
            <a:r>
              <a:rPr lang="en-US" sz="1665"/>
              <a:t>rgb(0, 0, 255)    = blue </a:t>
            </a:r>
            <a:endParaRPr/>
          </a:p>
          <a:p>
            <a:pPr indent="-342900" lvl="0" marL="342900" rtl="0" algn="l">
              <a:lnSpc>
                <a:spcPct val="80000"/>
              </a:lnSpc>
              <a:spcBef>
                <a:spcPts val="1000"/>
              </a:spcBef>
              <a:spcAft>
                <a:spcPts val="0"/>
              </a:spcAft>
              <a:buSzPts val="1332"/>
              <a:buChar char="►"/>
            </a:pPr>
            <a:r>
              <a:rPr lang="en-US" sz="1665"/>
              <a:t>rgb(255, 255, 0)   = yellow </a:t>
            </a:r>
            <a:endParaRPr/>
          </a:p>
          <a:p>
            <a:pPr indent="-342900" lvl="0" marL="342900" rtl="0" algn="l">
              <a:lnSpc>
                <a:spcPct val="80000"/>
              </a:lnSpc>
              <a:spcBef>
                <a:spcPts val="1000"/>
              </a:spcBef>
              <a:spcAft>
                <a:spcPts val="0"/>
              </a:spcAft>
              <a:buSzPts val="1332"/>
              <a:buChar char="►"/>
            </a:pPr>
            <a:r>
              <a:rPr lang="en-US" sz="1665"/>
              <a:t>rgb(255, 255, 255)  = white  </a:t>
            </a:r>
            <a:endParaRPr/>
          </a:p>
          <a:p>
            <a:pPr indent="0" lvl="0" marL="0" rtl="0" algn="l">
              <a:lnSpc>
                <a:spcPct val="80000"/>
              </a:lnSpc>
              <a:spcBef>
                <a:spcPts val="1000"/>
              </a:spcBef>
              <a:spcAft>
                <a:spcPts val="0"/>
              </a:spcAft>
              <a:buSzPts val="1332"/>
              <a:buNone/>
            </a:pPr>
            <a:r>
              <a:rPr b="1" lang="en-US" sz="1665" u="sng"/>
              <a:t>Hexadecimal format: </a:t>
            </a:r>
            <a:endParaRPr/>
          </a:p>
          <a:p>
            <a:pPr indent="-342900" lvl="0" marL="342900" rtl="0" algn="l">
              <a:lnSpc>
                <a:spcPct val="80000"/>
              </a:lnSpc>
              <a:spcBef>
                <a:spcPts val="1000"/>
              </a:spcBef>
              <a:spcAft>
                <a:spcPts val="0"/>
              </a:spcAft>
              <a:buSzPts val="1332"/>
              <a:buChar char="►"/>
            </a:pPr>
            <a:r>
              <a:rPr lang="en-US" sz="1665"/>
              <a:t>“Hexadecimal format” is the shortcut for “RGB”. </a:t>
            </a:r>
            <a:endParaRPr/>
          </a:p>
          <a:p>
            <a:pPr indent="-342900" lvl="0" marL="342900" rtl="0" algn="l">
              <a:lnSpc>
                <a:spcPct val="80000"/>
              </a:lnSpc>
              <a:spcBef>
                <a:spcPts val="1000"/>
              </a:spcBef>
              <a:spcAft>
                <a:spcPts val="0"/>
              </a:spcAft>
              <a:buSzPts val="1332"/>
              <a:buChar char="►"/>
            </a:pPr>
            <a:r>
              <a:rPr lang="en-US" sz="1665"/>
              <a:t>Hexadecimal number system supports 16 symbols as 0, 1, 2, 3, 4, 5, 6, 7, 8, 9, a, b, c, d, e, f. </a:t>
            </a:r>
            <a:endParaRPr/>
          </a:p>
          <a:p>
            <a:pPr indent="-342900" lvl="0" marL="342900" rtl="0" algn="l">
              <a:lnSpc>
                <a:spcPct val="80000"/>
              </a:lnSpc>
              <a:spcBef>
                <a:spcPts val="1000"/>
              </a:spcBef>
              <a:spcAft>
                <a:spcPts val="0"/>
              </a:spcAft>
              <a:buSzPts val="1332"/>
              <a:buChar char="►"/>
            </a:pPr>
            <a:r>
              <a:rPr lang="en-US" sz="1665"/>
              <a:t>Hexadecimal number should be 6 symbols long, with “#” prefix. First two symbols represent red; Second two symbols represent green; Third two symbols represent blue. </a:t>
            </a:r>
            <a:endParaRPr/>
          </a:p>
          <a:p>
            <a:pPr indent="-342900" lvl="0" marL="342900" rtl="0" algn="l">
              <a:lnSpc>
                <a:spcPct val="80000"/>
              </a:lnSpc>
              <a:spcBef>
                <a:spcPts val="1000"/>
              </a:spcBef>
              <a:spcAft>
                <a:spcPts val="0"/>
              </a:spcAft>
              <a:buSzPts val="1332"/>
              <a:buChar char="►"/>
            </a:pPr>
            <a:r>
              <a:rPr lang="en-US" sz="1665"/>
              <a:t>Syntax:  #redgreenblue </a:t>
            </a:r>
            <a:endParaRPr/>
          </a:p>
          <a:p>
            <a:pPr indent="-342900" lvl="0" marL="342900" rtl="0" algn="l">
              <a:lnSpc>
                <a:spcPct val="80000"/>
              </a:lnSpc>
              <a:spcBef>
                <a:spcPts val="1000"/>
              </a:spcBef>
              <a:spcAft>
                <a:spcPts val="0"/>
              </a:spcAft>
              <a:buSzPts val="1332"/>
              <a:buChar char="►"/>
            </a:pPr>
            <a:r>
              <a:rPr b="1" lang="en-US" sz="1665"/>
              <a:t>Example:</a:t>
            </a:r>
            <a:r>
              <a:rPr lang="en-US" sz="1665"/>
              <a:t> </a:t>
            </a:r>
            <a:endParaRPr/>
          </a:p>
          <a:p>
            <a:pPr indent="-342900" lvl="0" marL="342900" rtl="0" algn="l">
              <a:lnSpc>
                <a:spcPct val="80000"/>
              </a:lnSpc>
              <a:spcBef>
                <a:spcPts val="1000"/>
              </a:spcBef>
              <a:spcAft>
                <a:spcPts val="0"/>
              </a:spcAft>
              <a:buSzPts val="1332"/>
              <a:buChar char="►"/>
            </a:pPr>
            <a:r>
              <a:rPr lang="en-US" sz="1665"/>
              <a:t>#ffffff  = white </a:t>
            </a:r>
            <a:endParaRPr/>
          </a:p>
          <a:p>
            <a:pPr indent="-342900" lvl="0" marL="342900" rtl="0" algn="l">
              <a:lnSpc>
                <a:spcPct val="80000"/>
              </a:lnSpc>
              <a:spcBef>
                <a:spcPts val="1000"/>
              </a:spcBef>
              <a:spcAft>
                <a:spcPts val="0"/>
              </a:spcAft>
              <a:buSzPts val="1332"/>
              <a:buChar char="►"/>
            </a:pPr>
            <a:r>
              <a:rPr lang="en-US" sz="1665"/>
              <a:t>#000000 = black </a:t>
            </a:r>
            <a:endParaRPr/>
          </a:p>
          <a:p>
            <a:pPr indent="-342900" lvl="0" marL="342900" rtl="0" algn="l">
              <a:lnSpc>
                <a:spcPct val="80000"/>
              </a:lnSpc>
              <a:spcBef>
                <a:spcPts val="1000"/>
              </a:spcBef>
              <a:spcAft>
                <a:spcPts val="0"/>
              </a:spcAft>
              <a:buSzPts val="1332"/>
              <a:buChar char="►"/>
            </a:pPr>
            <a:r>
              <a:rPr lang="en-US" sz="1665"/>
              <a:t>#ff0000  = red </a:t>
            </a:r>
            <a:endParaRPr/>
          </a:p>
          <a:p>
            <a:pPr indent="-342900" lvl="0" marL="342900" rtl="0" algn="l">
              <a:lnSpc>
                <a:spcPct val="80000"/>
              </a:lnSpc>
              <a:spcBef>
                <a:spcPts val="1000"/>
              </a:spcBef>
              <a:spcAft>
                <a:spcPts val="0"/>
              </a:spcAft>
              <a:buSzPts val="1332"/>
              <a:buChar char="►"/>
            </a:pPr>
            <a:r>
              <a:rPr lang="en-US" sz="1665"/>
              <a:t>“Hexadecimal format” is recommended in realtime.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Red Orange">
      <a:dk1>
        <a:srgbClr val="000000"/>
      </a:dk1>
      <a:lt1>
        <a:srgbClr val="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acet">
  <a:themeElements>
    <a:clrScheme name="Red Orange">
      <a:dk1>
        <a:srgbClr val="000000"/>
      </a:dk1>
      <a:lt1>
        <a:srgbClr val="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