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3090E3-CE24-4CDF-BF5F-04817143DF79}">
  <a:tblStyle styleId="{AB3090E3-CE24-4CDF-BF5F-04817143DF79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8E7"/>
          </a:solidFill>
        </a:fill>
      </a:tcStyle>
    </a:wholeTbl>
    <a:band1H>
      <a:tcTxStyle/>
      <a:tcStyle>
        <a:fill>
          <a:solidFill>
            <a:srgbClr val="E5CECB"/>
          </a:solidFill>
        </a:fill>
      </a:tcStyle>
    </a:band1H>
    <a:band2H>
      <a:tcTxStyle/>
    </a:band2H>
    <a:band1V>
      <a:tcTxStyle/>
      <a:tcStyle>
        <a:fill>
          <a:solidFill>
            <a:srgbClr val="E5CE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3512">
                <a:alpha val="4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43512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230C">
                <a:alpha val="80000"/>
              </a:srgb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78230C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rgbClr val="B43512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5400"/>
              <a:buFont typeface="Trebuchet MS"/>
              <a:buNone/>
              <a:defRPr sz="5400">
                <a:solidFill>
                  <a:srgbClr val="B4351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3512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43512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230C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78230C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rgbClr val="B43512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B4351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B43512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351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351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351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351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351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351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351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351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B4351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5400"/>
              <a:buFont typeface="Trebuchet MS"/>
              <a:buNone/>
            </a:pPr>
            <a:r>
              <a:rPr lang="en-US"/>
              <a:t>Cascading Style Sheet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By Anil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677334" y="0"/>
            <a:ext cx="8596668" cy="549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3240"/>
              <a:buFont typeface="Trebuchet MS"/>
              <a:buNone/>
            </a:pPr>
            <a:r>
              <a:rPr b="1" lang="en-US" sz="3240"/>
              <a:t>Menubar</a:t>
            </a:r>
            <a:endParaRPr b="1" sz="3240"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677334" y="549292"/>
            <a:ext cx="8596668" cy="630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24"/>
              <a:buChar char="►"/>
            </a:pPr>
            <a:r>
              <a:rPr lang="en-US" sz="1530"/>
              <a:t>Menubar is a collection of hyperlinks arranged vertically / horizontally.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&lt;title&gt;CSS - Menu Bar&lt;/title&gt;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&lt;style type="text/css"&gt;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.menubar{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background-color: #00ffcc;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height: 40px;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font-size: 24px;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font-family: 'Tahoma';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width: 800px;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margin: auto;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.menubar ul{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list-style-type: none;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padding: 0px;</a:t>
            </a:r>
            <a:br>
              <a:rPr lang="en-US" sz="1530"/>
            </a:br>
            <a:r>
              <a:rPr lang="en-US" sz="153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.menubar ul li{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display: inline;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width: 200px;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float: left;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height: 40px;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text-align: center;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}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227" y="3482975"/>
            <a:ext cx="6096000" cy="44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677334" y="0"/>
            <a:ext cx="859666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.menubar ul li a{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line-height: 40px;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text-decoration: none;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.menubar ul li:hover{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background-color: #33cc99;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cursor: pointer;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text-decoration: underline;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&lt;/style&gt;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&lt;/head&gt;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&lt;body&gt;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&lt;div class="menubar"&gt;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&lt;ul&gt;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&lt;li&gt;&lt;a href="#"&gt;Home&lt;/a&gt;&lt;/li&gt;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&lt;li&gt;&lt;a href="#"&gt;About&lt;/a&gt;&lt;/li&gt;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&lt;li&gt;&lt;a href="#"&gt;Contact&lt;/a&gt;&lt;/li&gt;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&lt;li&gt;&lt;a href="#"&gt;Services&lt;/a&gt;&lt;/li&gt;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&lt;/ul&gt;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&lt;/div&gt;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&lt;/body&gt;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&lt;/html&gt;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677334" y="609600"/>
            <a:ext cx="8596668" cy="656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3600"/>
              <a:buFont typeface="Trebuchet MS"/>
              <a:buNone/>
            </a:pPr>
            <a:r>
              <a:rPr b="1" lang="en-US"/>
              <a:t>Border Radius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677334" y="1442503"/>
            <a:ext cx="8596668" cy="4598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used to apply rounded corners for any html element.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 border-radius: pixels;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 border-radius: 10px;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Border Radius – Cornerwise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 border-radius: topleft topright bottomright bottomleft;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 border-radius: 10px 20px 15px 5px;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677334" y="609600"/>
            <a:ext cx="8596668" cy="798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3600"/>
              <a:buFont typeface="Trebuchet MS"/>
              <a:buNone/>
            </a:pPr>
            <a:r>
              <a:rPr b="1" lang="en-US"/>
              <a:t>Shadow 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677334" y="1501181"/>
            <a:ext cx="8596668" cy="454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Box-Shadow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used to apply shadow for the element.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 box-shadow: HorizontalPosition VerticalPosition BlurRadius Spread ShadowColor;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 box-shadow: 5px 5px 5px 2px red;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Text-Shadow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used to apply shadow for the text of the element.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 text-shadow: HorizontalPosition VerticalPosition BlurRadius ShadowColor;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 text-shadow: 2px 2px 5px 1px red;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677334" y="0"/>
            <a:ext cx="8596668" cy="573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3240"/>
              <a:buFont typeface="Trebuchet MS"/>
              <a:buNone/>
            </a:pPr>
            <a:r>
              <a:rPr b="1" lang="en-US" sz="3240"/>
              <a:t>Transitions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677334" y="640569"/>
            <a:ext cx="8596668" cy="5334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Transition is a process of changing a CSS property’s value gradually, based on the specified no. of seconds.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Transitions support only pixels based color based properties. Ex: width, height, opacity, fontsize, border-width, background-color, color, border-color etc.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selector {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property: startvalue;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transition: property seconds;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selector:hover {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property: endvalue;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b="1" lang="en-US" sz="1530"/>
              <a:t>Example on Transitions - Width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&lt;!DOCTYPE 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&lt;title&gt;CSS 3 - Transitions - Width&lt;/title&gt;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&lt;style type="text/css"&gt;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#div1{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width: 300px;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height:100px;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background-color: darkred;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color: yellow;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transition: width 2s;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#div1:hover{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width: 600px;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&lt;div id="div1"&gt;hover me&lt;/div&gt;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&lt;/html&gt;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b="1" lang="en-US" sz="1530"/>
              <a:t>Example on Transitions - Height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&lt;!DOCTYPE 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&lt;title&gt;CSS 3 - Transitions - Height&lt;/title&gt;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&lt;style type="text/css"&gt;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#div1{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width: 300px;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height:100px;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background-color: darkred;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color: yellow;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transition: height 2s;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#div1:hover{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height: 300px;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&lt;div id="div1"&gt;hover me&lt;/div&gt;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&lt;/html&gt;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b="1" lang="en-US" sz="1530"/>
              <a:t>Example on Transitions - Font-size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&lt;!DOCTYPE 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&lt;title&gt;CSS 3 - Transitions - Font-Size&lt;/title&gt;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&lt;style type="text/css"&gt;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#div1{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width: 200px; height: 200px;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color: yellow; background-color: darkgreen;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position: relative;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font-size: 30px;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transition: font-size 3s;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#div1:hover{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font-size: 60px;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&lt;div id="div1"&gt;hover me&lt;/div&gt;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&lt;/b0dy&gt;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&lt;/html&gt;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b="1" lang="en-US" sz="1260"/>
              <a:t>Example on Transitions - Multiple Properties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&lt;!DOCTYPE 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&lt;title&gt;CSS 3 - Transitions - Multiple Properties&lt;/title&gt;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&lt;style type="text/css"&gt;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width:100px; height:100px;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color: yellow; background-color: darkgreen;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position: relative;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font-size: 25px;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transition: background-color 2s, font-size 1s, width 2s;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#div1:hover{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background-color: blue;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font-size: 50px;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width: 400px;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&lt;div id="div1"&gt;hover me&lt;/div&gt;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&lt;/html&gt;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b="1" lang="en-US" sz="1530"/>
              <a:t>Example on Transitions - Opacity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&lt;!DOCTYPE 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&lt;title&gt;CSS 3 - Transitions - Opacity&lt;/title&gt;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&lt;style type="text/css"&gt;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#div1{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width: 300px; height: 300px;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color: yellow; background-color: darkgreen;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position: relative;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opacity: 1;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transition: opacity 1.5s;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#div1:hover{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opacity: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&lt;div id="div1"&gt;hover me&lt;/div&gt;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US" sz="1530"/>
              <a:t>&lt;/html&gt;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61938"/>
            <a:ext cx="8596668" cy="612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3240"/>
              <a:buFont typeface="Trebuchet MS"/>
              <a:buNone/>
            </a:pPr>
            <a:r>
              <a:rPr b="1" lang="en-US" sz="3240"/>
              <a:t>CSS Selectors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77334" y="792154"/>
            <a:ext cx="8596668" cy="6065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First we have to select the element / elements, and then only we can apply some styles to it.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“Selector” is a “syntax to select”. It is used to select the desired elements in the web page.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When we use a selector, the browser searches the entire web page for the matching elements and returns the matching elements; and we apply styles only for those matching elements.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List of CSS Selectors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None/>
            </a:pPr>
            <a:r>
              <a:rPr lang="en-US" sz="1480"/>
              <a:t>1. Tag Selector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None/>
            </a:pPr>
            <a:r>
              <a:rPr lang="en-US" sz="1480"/>
              <a:t>2. ID Selector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None/>
            </a:pPr>
            <a:r>
              <a:rPr lang="en-US" sz="1480"/>
              <a:t>3. Class Selector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None/>
            </a:pPr>
            <a:r>
              <a:rPr lang="en-US" sz="1480"/>
              <a:t>4. Compound Selector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None/>
            </a:pPr>
            <a:r>
              <a:rPr lang="en-US" sz="1480"/>
              <a:t>5. Grouping Selector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None/>
            </a:pPr>
            <a:r>
              <a:rPr lang="en-US" sz="1480"/>
              <a:t>6. Child Selector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None/>
            </a:pPr>
            <a:r>
              <a:rPr lang="en-US" sz="1480"/>
              <a:t>7. Direct Child Selector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None/>
            </a:pPr>
            <a:r>
              <a:rPr lang="en-US" sz="1480"/>
              <a:t>8. Attribute Selector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None/>
            </a:pPr>
            <a:r>
              <a:rPr lang="en-US" sz="1480"/>
              <a:t>9. Hover Selector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None/>
            </a:pPr>
            <a:r>
              <a:rPr lang="en-US" sz="1480"/>
              <a:t>10. Focus Selector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None/>
            </a:pPr>
            <a:r>
              <a:rPr lang="en-US" sz="1480"/>
              <a:t>11. Universal Selector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b="1" lang="en-US" sz="1260"/>
              <a:t>Example on Transitions - Position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&lt;!DOCTYPE 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&lt;title&gt;CSS 3 - Transitions - Position&lt;/title&gt;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&lt;style type="text/css"&gt;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width: 200px; height: 200px;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color: yellow; background-color: darkgreen;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position: relative;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left: 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top: 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transition: left1.5s, top 1.5s;</a:t>
            </a:r>
            <a:endParaRPr sz="126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#div1:hover{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left: 50px;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top: 50px;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&lt;div id="div1"&gt;hover me&lt;/div&gt;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&lt;/html&gt;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677334" y="609599"/>
            <a:ext cx="8596668" cy="71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3600"/>
              <a:buFont typeface="Trebuchet MS"/>
              <a:buNone/>
            </a:pPr>
            <a:r>
              <a:rPr b="1" lang="en-US"/>
              <a:t>Transformations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677334" y="1476733"/>
            <a:ext cx="8596668" cy="4564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Transformations are used to display the element in a different visual dimension.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Types of transformations: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1. Rotate Transformation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2. Skew Transformation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3. Scale Transformation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4. Translate Transformation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677334" y="273831"/>
            <a:ext cx="8596668" cy="632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b="1" lang="en-US" sz="1665"/>
              <a:t>1. Rotate Transformation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It is used to rotate the element, based on the specifies no. of degrees. Ex: 45deg.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Syntax:    transform: rotate(degrees);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Example:   transform: rotate(45deg);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b="1" lang="en-US" sz="1665"/>
              <a:t>2. Skew Transformation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It wrists the element.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Syntax:   transform: skew(degrees);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Example:   transform: skew(30deg);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b="1" lang="en-US" sz="1665"/>
              <a:t>3. Scale Transformation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It shows the element in large size / small size, visually.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Syntax:   transform: scale(number);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Example:   transform: scale(2);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1   = 100% size 2  = 200% size 0.5  = 50% size 1.5  = 150% size …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b="1" lang="en-US" sz="1665"/>
              <a:t>4. Translate Transformation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It changes the visual position of the element.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Syntax:   transform: translate(x, y);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Example:   transform: translate(30px, 30px);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677334" y="224933"/>
            <a:ext cx="8596668" cy="638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Multiple Transformations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can apply more than one transformation at-a-time.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 transform: rotate(degrees) scale(n) translate(x, y) skew(degrees);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transform: rotate(40deg) scale(1.5) translate(30px, 30px) skew(20deg);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transform-origin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specifies the fixed point for rotate transformation and sale transformation etc.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 transform-origin: top left | top center | top right | center left |       center center | center right | bottom left | bottom center | bottom right;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 transform-origin: top left;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16"/>
              <a:buNone/>
            </a:pPr>
            <a:r>
              <a:rPr b="1" lang="en-US" sz="1395"/>
              <a:t>Example on Rotate Transformation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&lt;title&gt;CSS 3 - Transformations - Rotate Transformation&lt;/title&gt;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&lt;style type="text/css"&gt;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#div1{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width: 200px;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height: 200px;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background-color: #OOCCFF;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margin-left: 150px;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cursor: pointer;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box-shadow: 10px 10px 10px 10px #ff0000;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#div1:hover{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transform: rotate(45deg); /* 0 to 360 deg */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&lt;/style&gt;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&lt;h3&gt;CSS 3 Transformations - Rotate Transformation&lt;/h3&gt;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&lt;div id="div1"&gt;Hello&lt;/div&gt;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&lt;/html&gt;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b="1" lang="en-US" sz="1260"/>
              <a:t>Example on Skew Transformation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&lt;title&gt;CSS 3 - Transformations - Skew Transformation&lt;/title&gt;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&lt;style type="text/css"&gt;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width: 200px;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height: 200px;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background-color: #OOCCFF;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margin-left: 150px;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cursor: pointer;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box-shadow: 10px 10px 10px 10px #ff0000;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#div1:hover{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background-color: #0099FF;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transform: skew(30deg); /* 0 to 360 deg */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&lt;h3&gt;CSS 3 Transformations - Skew Transformation&lt;lh3&gt;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&lt;div id="div1"&gt;Hello&lt;/div&gt;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&lt;/html&gt;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b="1" lang="en-US" sz="1260"/>
              <a:t>Example on Scale Transformation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&lt;title&gt;CSS 3 - Transformations - Scale Transformation&lt;/title&gt;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&lt;style type="text/css"&gt;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width: 200px;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height: 200px;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background-color: #OOCCFF;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margin-left: 150px;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cursor: pointer;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box-shadow: 10px 10px 10px 10px #ff0000;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#div1:hover{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background-color: #0099FF;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transform: scale(1.5); /*0 to n*/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&lt;h3&gt;CSS 3 Transformations - Scale Transformation&lt;/h3&gt;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&lt;div id="div1"&gt;Hello&lt;/div&gt;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&lt;/html&gt;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b="1" lang="en-US" sz="1260"/>
              <a:t>Example on Translate Transformation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&lt;title&gt;CSS 3 - Transformations - Translate Transformation&lt;/title&gt;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&lt;style type="text/css"&gt;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width: 200px;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height: 200px;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background-color: #OOCCFF;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margin-left: 150px;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cursor: pointer;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box—shadow: 10px 10px 10px 10px #ff0000;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#div1:hover{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background-color: #0099FF;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transform: translate(30px,30px); /* (x, y) */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&lt;h3&gt;CSS 3 Transformations - Translate Transformation&lt;/h3&gt;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&lt;div id="div1"&gt;Hello&lt;/div&gt;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&lt;/html&gt;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b="1" lang="en-US" sz="1260"/>
              <a:t>Example on Multiple Transformations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&lt;title&gt;CSS 3 - Transformations - Multiple Transformation5&lt;/title&gt;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&lt;style type="text/css"&gt;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width: 200px; height: 200px;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background-color: #OOCCFF;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margin-left: 150px;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margin-top: 100px;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cursor: pointer;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box—shadow: 10px 10px 10px 10px #ff0000;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#div1:hover{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background-color: #0099FF;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transform: rotate(30deg) scale(1.5);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&lt;h3&gt;CSS 3 Transformations - Multiple Transformations&lt;lh3&gt;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&lt;div id="div1"&gt;Hello&lt;/div&gt;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&lt;/html&gt;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b="1" lang="en-US" sz="1260"/>
              <a:t>Example on Transform Origin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&lt;title&gt;CSS 3 - Transformations - Transform Origin&lt;/title&gt;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&lt;style type="text/c55"&gt;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width: 200px; height: 200px;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background-color: #OOCCFF;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margin-left: 150px; margin-top: 100px;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cursor: pointer;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box-shadow: 10px 10px 10px 10px #ff0000;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#div1:hover{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background-color: #0099FF;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transform: rotate(30deg);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transform-origin: top left;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&lt;h3&gt;CSS 3 Transformations - Transform Origin&lt;/h3&gt;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&lt;div id="div1"&gt;Hello&lt;/div&gt;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&lt;/html&gt;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Tag Selector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selects all the instances of the specified tag.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You can specify any tag name.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 tag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 p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ID Selector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selects a single instance of the tag, based on the id.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“ID” is “identification name”.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“ID” should be unique (can’t be duplicate) in the web page.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# is symbol of ID selector.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#id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#p1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Class Selector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selects one or more elements, based on the class name.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use same class for similar elements.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"." is the symbol of class selector.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.class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.c1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Example on Transformation with Transition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&lt;title&gt;CSS 3 - Transformations - with Transition&lt;/title&gt;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&lt;style type="text/css"&gt;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width: 200px; height: 200px;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background-color: #OOCCFF;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margin-left: 150px;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cursor: pointer;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box—shadow: 10px 10px 10px 10px #ff0000;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transition: transform 0.85;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#div1:hover{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background-color: #0099FF;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transform: scale(1.5) skew(30deg);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&lt;h3&gt;CSS 3 Transformations - Transformation with Transition&lt;/h3&gt;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&lt;div id="div1"&gt;Hello&lt;/div&gt;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&lt;/html&gt;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677334" y="0"/>
            <a:ext cx="8596668" cy="720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3600"/>
              <a:buFont typeface="Trebuchet MS"/>
              <a:buNone/>
            </a:pPr>
            <a:r>
              <a:rPr b="1" lang="en-US"/>
              <a:t>Animations</a:t>
            </a:r>
            <a:endParaRPr/>
          </a:p>
        </p:txBody>
      </p:sp>
      <p:sp>
        <p:nvSpPr>
          <p:cNvPr id="303" name="Google Shape;303;p48"/>
          <p:cNvSpPr txBox="1"/>
          <p:nvPr>
            <p:ph idx="1" type="body"/>
          </p:nvPr>
        </p:nvSpPr>
        <p:spPr>
          <a:xfrm>
            <a:off x="677334" y="655239"/>
            <a:ext cx="8596668" cy="6202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Animations are “group of transitions”, which will be performed one after another.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Transition contains two points only (starting point + ending point).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Animation contains multiple points of milestones.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selector {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animation: animationname seconds;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@keyframes animationname 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0% {  property:value; property:value; … },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25% { property:value; property:value; … },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50% { property:value; property:value; … },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75% { property:value; property:value; … },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100% { property:value; property:value; … }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 </a:t>
            </a:r>
            <a:endParaRPr/>
          </a:p>
        </p:txBody>
      </p:sp>
      <p:pic>
        <p:nvPicPr>
          <p:cNvPr id="304" name="Google Shape;30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690411"/>
            <a:ext cx="4856093" cy="1879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677334" y="0"/>
            <a:ext cx="859666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rPr b="1" lang="en-US" sz="1260"/>
              <a:t>Example on Animations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&lt;!DOCTYPE 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&lt;title&gt;Animation5&lt;/title&gt;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background-color: #2edaS9; font-size: 35px; margin: 60px; width: 300px; height: 220px;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#div1:hover{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cursor: pointer;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animation: myanimation 10s;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@keyframes myanimation{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0% { transform: translate(0px, 0px);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25% { transform: translate(50px, 0px);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50% { transform: translate(50px, 100px);}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75% { transform: translate(0px, 100px);}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100% { transform: translate(0px, 0px);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&lt;div id="div1"&gt;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&lt;img src="usa.jpg" width="300px"&gt;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America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08"/>
              <a:buNone/>
            </a:pPr>
            <a:r>
              <a:rPr lang="en-US" sz="1260"/>
              <a:t>&lt;/html&gt;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677334" y="0"/>
            <a:ext cx="8596668" cy="63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3240"/>
              <a:buFont typeface="Trebuchet MS"/>
              <a:buNone/>
            </a:pPr>
            <a:r>
              <a:rPr b="1" lang="en-US" sz="3240"/>
              <a:t>Responsive Web Design</a:t>
            </a:r>
            <a:endParaRPr/>
          </a:p>
        </p:txBody>
      </p:sp>
      <p:sp>
        <p:nvSpPr>
          <p:cNvPr id="315" name="Google Shape;315;p50"/>
          <p:cNvSpPr txBox="1"/>
          <p:nvPr>
            <p:ph idx="1" type="body"/>
          </p:nvPr>
        </p:nvSpPr>
        <p:spPr>
          <a:xfrm>
            <a:off x="677334" y="637309"/>
            <a:ext cx="8596668" cy="6220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“Responsive Web Design” (RWD) is used to make the web page automatically fit based on the current device resolution.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used to display the content differently on different devices, based on the screen resolution.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divide the devices into 4 types, based on the browser width: </a:t>
            </a:r>
            <a:endParaRPr/>
          </a:p>
        </p:txBody>
      </p:sp>
      <p:pic>
        <p:nvPicPr>
          <p:cNvPr descr="Related image" id="316" name="Google Shape;31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32" y="2459284"/>
            <a:ext cx="66675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5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2" name="Google Shape;322;p5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5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4" name="Google Shape;324;p5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25" name="Google Shape;325;p5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6" name="Google Shape;326;p5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9803"/>
              </a:srgbClr>
            </a:solidFill>
            <a:ln>
              <a:noFill/>
            </a:ln>
          </p:spPr>
        </p:sp>
        <p:sp>
          <p:nvSpPr>
            <p:cNvPr id="328" name="Google Shape;328;p5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19279">
                <a:alpha val="69803"/>
              </a:srgbClr>
            </a:solidFill>
            <a:ln>
              <a:noFill/>
            </a:ln>
          </p:spPr>
        </p:sp>
        <p:sp>
          <p:nvSpPr>
            <p:cNvPr id="329" name="Google Shape;329;p5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30" name="Google Shape;330;p5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5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33" name="Google Shape;333;p5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4" name="Google Shape;334;p5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5" name="Google Shape;335;p5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6" name="Google Shape;336;p5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7" name="Google Shape;337;p5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9803"/>
              </a:srgbClr>
            </a:solidFill>
            <a:ln>
              <a:noFill/>
            </a:ln>
          </p:spPr>
        </p:sp>
        <p:sp>
          <p:nvSpPr>
            <p:cNvPr id="339" name="Google Shape;339;p5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19279">
                <a:alpha val="69803"/>
              </a:srgbClr>
            </a:solidFill>
            <a:ln>
              <a:noFill/>
            </a:ln>
          </p:spPr>
        </p:sp>
        <p:sp>
          <p:nvSpPr>
            <p:cNvPr id="340" name="Google Shape;340;p5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41" name="Google Shape;341;p5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51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44" name="Google Shape;344;p51"/>
          <p:cNvGraphicFramePr/>
          <p:nvPr/>
        </p:nvGraphicFramePr>
        <p:xfrm>
          <a:off x="1270252" y="1131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{AB3090E3-CE24-4CDF-BF5F-04817143DF79}</a:tableStyleId>
              </a:tblPr>
              <a:tblGrid>
                <a:gridCol w="935075"/>
                <a:gridCol w="2024400"/>
                <a:gridCol w="2298225"/>
                <a:gridCol w="4395700"/>
              </a:tblGrid>
              <a:tr h="37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Sl. No 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Type of Device 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rebuchet MS"/>
                        <a:buNone/>
                      </a:pPr>
                      <a:r>
                        <a:rPr lang="en-US" sz="1500"/>
                        <a:t>Screen width (pixels) 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Examples</a:t>
                      </a:r>
                      <a:endParaRPr/>
                    </a:p>
                  </a:txBody>
                  <a:tcPr marT="38650" marB="38650" marR="77275" marL="77275"/>
                </a:tc>
              </a:tr>
              <a:tr h="57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rebuchet MS"/>
                        <a:buNone/>
                      </a:pPr>
                      <a:r>
                        <a:rPr lang="en-US" sz="1500"/>
                        <a:t>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Extra Small Devices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1px to 575px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iPhone 2G, 3G (320px / 480px height)</a:t>
                      </a:r>
                      <a:endParaRPr/>
                    </a:p>
                  </a:txBody>
                  <a:tcPr marT="38650" marB="38650" marR="77275" marL="77275"/>
                </a:tc>
              </a:tr>
              <a:tr h="126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Small Devices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576px to 767px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iPhone 4, 4S (640px width / 960px height) iPhone 5, 5C, 5C, SE (640px width / 1136px) iPhone 6, 6S, 7, 8 (750px width / 1134px height)</a:t>
                      </a:r>
                      <a:endParaRPr/>
                    </a:p>
                  </a:txBody>
                  <a:tcPr marT="38650" marB="38650" marR="77275" marL="77275"/>
                </a:tc>
              </a:tr>
              <a:tr h="57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Medium Devices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768px to 991px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Samsung Note 1 (800px width / 1280px height)</a:t>
                      </a:r>
                      <a:endParaRPr/>
                    </a:p>
                  </a:txBody>
                  <a:tcPr marT="38650" marB="38650" marR="77275" marL="77275"/>
                </a:tc>
              </a:tr>
              <a:tr h="803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4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Large Devices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992px to 1199px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iPhone 6 Plus (1080px width / 1920px height) iPhone 10 (1125px width / 2436px height) </a:t>
                      </a:r>
                      <a:endParaRPr/>
                    </a:p>
                  </a:txBody>
                  <a:tcPr marT="38650" marB="38650" marR="77275" marL="77275"/>
                </a:tc>
              </a:tr>
              <a:tr h="57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5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Extra Large Devices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1200px to unlimited</a:t>
                      </a:r>
                      <a:endParaRPr/>
                    </a:p>
                  </a:txBody>
                  <a:tcPr marT="38650" marB="38650" marR="77275" marL="772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iPhone 7+, 8+ (1242px width / 2208px height) Most-used laptops</a:t>
                      </a:r>
                      <a:endParaRPr/>
                    </a:p>
                  </a:txBody>
                  <a:tcPr marT="38650" marB="38650" marR="77275" marL="7727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677334" y="0"/>
            <a:ext cx="8596668" cy="60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3240"/>
              <a:buFont typeface="Trebuchet MS"/>
              <a:buNone/>
            </a:pPr>
            <a:r>
              <a:rPr b="1" lang="en-US" sz="3240"/>
              <a:t>Media Queries</a:t>
            </a:r>
            <a:endParaRPr/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677334" y="603080"/>
            <a:ext cx="8596668" cy="6254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use “Media Queries” to create responsive web design.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media queries apply the styles only when the current device / browser's width meet the given condition / requirements.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1. Extra Small devices (1px to 575px):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@media (min-width: 1px) and (max-width: 575px)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2. Small devices (576px to 767px):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@media (min-width: 576pxpx) and (max-width: 767px)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3. Medium devices (767px to 991px):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@media (min-width: 767pxpx) and (max-width: 991px)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4. Large devices (992px to 1199px):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@media (min-width: 992px) and (max-width: 1199px)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5. Extra Large devices (1200px to unlimited):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@media (min-width: 1200px) { }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3600"/>
              <a:buFont typeface="Trebuchet MS"/>
              <a:buNone/>
            </a:pPr>
            <a:r>
              <a:rPr b="1" lang="en-US"/>
              <a:t>View port meta tag</a:t>
            </a:r>
            <a:endParaRPr/>
          </a:p>
        </p:txBody>
      </p:sp>
      <p:sp>
        <p:nvSpPr>
          <p:cNvPr id="356" name="Google Shape;356;p53"/>
          <p:cNvSpPr txBox="1"/>
          <p:nvPr>
            <p:ph idx="1" type="body"/>
          </p:nvPr>
        </p:nvSpPr>
        <p:spPr>
          <a:xfrm>
            <a:off x="677334" y="2160589"/>
            <a:ext cx="3957349" cy="3749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tag tells to the mobile browsers that we are using “responsive web design”, and don’t treat it as pc-based web page.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Without viewport meta tag, the mobile browsers treat the web page as pc-based web page and apply the pc-based media query.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With viewport meta tag, the mobile browsers apply the appropriate “mobile-based media query” to the web page. </a:t>
            </a:r>
            <a:endParaRPr/>
          </a:p>
        </p:txBody>
      </p:sp>
      <p:pic>
        <p:nvPicPr>
          <p:cNvPr descr="Related image" id="357" name="Google Shape;35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7137" y="2159331"/>
            <a:ext cx="4204989" cy="360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idx="1" type="body"/>
          </p:nvPr>
        </p:nvSpPr>
        <p:spPr>
          <a:xfrm>
            <a:off x="677334" y="0"/>
            <a:ext cx="859666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Example on Responsive Web Design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&lt;!DOCTYPE 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   &lt;head&gt;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      &lt;title&gt;Responsive Web Design&lt;/title&gt;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      &lt;meta name="viewport" content="width=device-width"&gt;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      &lt;style&gt;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         body{ font-family: Verdana; font-size: 20px; margin: 0px; padding: 0px;}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         .div1{ background-color: #2ef314; height: 50px;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         .div2{ background-color: #14abbe; height: 50px;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         .div3{ background-color: #0cb35f; height: 50px;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         .div4{ background-color: #149af3; height: 50px;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         .div5{ background-color: #f3b814; height: 50px;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         .div6{ background-color: #eb3948; height: 50px; }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@media (min-width:100px) and (max-width:575px){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	.div1{ width: 50%;float: left; }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	 .div2{ width: 50%; float: left; }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	 .div3{ width: 100%; clear: left; }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	 .div4{ width: 100%;}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	 .div5{ width: 100%; }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	 .div6{width: 100%;}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idx="1" type="body"/>
          </p:nvPr>
        </p:nvSpPr>
        <p:spPr>
          <a:xfrm>
            <a:off x="677334" y="0"/>
            <a:ext cx="859666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@media (min-width:576px) and (max-width:767px){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.div1{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50%;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.div2{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50%;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.div3{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50%; clear: left;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.div4{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50%;float: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.div5{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50%;clear: left;	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.div6{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50%;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/>
          <p:nvPr>
            <p:ph idx="1" type="body"/>
          </p:nvPr>
        </p:nvSpPr>
        <p:spPr>
          <a:xfrm>
            <a:off x="677334" y="0"/>
            <a:ext cx="859666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@media (min-width:768px) and (max-width:991px){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.div1{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33%;float: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.div2{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33%;float: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.div3{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34%;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.div4{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33%; clear: left;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.div5{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33%;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.div6{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34%;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Compound Selector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selects the instances of specific tag, which have specified class.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tag.class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p.c1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Grouping Selector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selects the specified group of tags.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"," is the symbol of grouping selector.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tag1,tag2,tag3,…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div,p,h2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Child Selector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selects all the child tags (including grand children) of the specified parent tag.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"space" is the symbol of child selector.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parenttag  childtag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div  p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idx="1" type="body"/>
          </p:nvPr>
        </p:nvSpPr>
        <p:spPr>
          <a:xfrm>
            <a:off x="677334" y="0"/>
            <a:ext cx="859666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@media (min-width:992px) and (max-width:1199px){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.div1{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25%;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.div2{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25%;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.div3{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25%;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.div4{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25%;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.div5{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50%; clear: left;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.div6{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width: 50%;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>
            <p:ph idx="1" type="body"/>
          </p:nvPr>
        </p:nvSpPr>
        <p:spPr>
          <a:xfrm>
            <a:off x="677334" y="0"/>
            <a:ext cx="859666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@media (min-width:1200px){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.div1{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width: 17%;float: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.div2{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width: 17%;float: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.div3{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width: 17%;float: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.div4{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width:17%;float: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.div5{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width: 16%; 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.div6{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width:16%;float: left;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&lt;/style&gt;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&lt;/head&gt;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 txBox="1"/>
          <p:nvPr>
            <p:ph idx="1" type="body"/>
          </p:nvPr>
        </p:nvSpPr>
        <p:spPr>
          <a:xfrm>
            <a:off x="677334" y="0"/>
            <a:ext cx="859666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&lt;div class="container"&gt;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&lt;div class="div1"&gt;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   div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&lt;div class="div2"&gt;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   div 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&lt;div class="div3"&gt;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   div 3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&lt;div class="div4"&gt;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   div 4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&lt;div class="div5"&gt;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   div 5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&lt;div class="div6"&gt;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   div 6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  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&lt;/div&gt;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&lt;/html&gt;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6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3" name="Google Shape;393;p6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4" name="Google Shape;394;p6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5" name="Google Shape;395;p6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96" name="Google Shape;396;p6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97" name="Google Shape;397;p6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9803"/>
              </a:srgbClr>
            </a:solidFill>
            <a:ln>
              <a:noFill/>
            </a:ln>
          </p:spPr>
        </p:sp>
        <p:sp>
          <p:nvSpPr>
            <p:cNvPr id="399" name="Google Shape;399;p6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19279">
                <a:alpha val="69803"/>
              </a:srgbClr>
            </a:solidFill>
            <a:ln>
              <a:noFill/>
            </a:ln>
          </p:spPr>
        </p:sp>
        <p:sp>
          <p:nvSpPr>
            <p:cNvPr id="400" name="Google Shape;400;p6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01" name="Google Shape;401;p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6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04" name="Google Shape;404;p6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5" name="Google Shape;405;p6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6" name="Google Shape;406;p6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07" name="Google Shape;407;p6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08" name="Google Shape;408;p6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9803"/>
              </a:srgbClr>
            </a:solidFill>
            <a:ln>
              <a:noFill/>
            </a:ln>
          </p:spPr>
        </p:sp>
        <p:sp>
          <p:nvSpPr>
            <p:cNvPr id="410" name="Google Shape;410;p6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19279">
                <a:alpha val="69803"/>
              </a:srgbClr>
            </a:solidFill>
            <a:ln>
              <a:noFill/>
            </a:ln>
          </p:spPr>
        </p:sp>
        <p:sp>
          <p:nvSpPr>
            <p:cNvPr id="411" name="Google Shape;411;p6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12" name="Google Shape;412;p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60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5" name="Google Shape;41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085" y="1131994"/>
            <a:ext cx="5649706" cy="459038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60"/>
          <p:cNvSpPr/>
          <p:nvPr/>
        </p:nvSpPr>
        <p:spPr>
          <a:xfrm>
            <a:off x="5220679" y="651934"/>
            <a:ext cx="23583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Extra Small Devices: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6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2" name="Google Shape;422;p6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6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4" name="Google Shape;424;p6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25" name="Google Shape;425;p6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6" name="Google Shape;426;p6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9803"/>
              </a:srgbClr>
            </a:solidFill>
            <a:ln>
              <a:noFill/>
            </a:ln>
          </p:spPr>
        </p:sp>
        <p:sp>
          <p:nvSpPr>
            <p:cNvPr id="428" name="Google Shape;428;p6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19279">
                <a:alpha val="69803"/>
              </a:srgbClr>
            </a:solidFill>
            <a:ln>
              <a:noFill/>
            </a:ln>
          </p:spPr>
        </p:sp>
        <p:sp>
          <p:nvSpPr>
            <p:cNvPr id="429" name="Google Shape;429;p6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30" name="Google Shape;430;p6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6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33" name="Google Shape;433;p6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4" name="Google Shape;434;p6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5" name="Google Shape;435;p6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36" name="Google Shape;436;p6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37" name="Google Shape;437;p6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9803"/>
              </a:srgbClr>
            </a:solidFill>
            <a:ln>
              <a:noFill/>
            </a:ln>
          </p:spPr>
        </p:sp>
        <p:sp>
          <p:nvSpPr>
            <p:cNvPr id="439" name="Google Shape;439;p6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19279">
                <a:alpha val="69803"/>
              </a:srgbClr>
            </a:solidFill>
            <a:ln>
              <a:noFill/>
            </a:ln>
          </p:spPr>
        </p:sp>
        <p:sp>
          <p:nvSpPr>
            <p:cNvPr id="440" name="Google Shape;440;p6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41" name="Google Shape;441;p6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61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4" name="Google Shape;44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376" y="1248791"/>
            <a:ext cx="9941259" cy="382738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1"/>
          <p:cNvSpPr/>
          <p:nvPr/>
        </p:nvSpPr>
        <p:spPr>
          <a:xfrm>
            <a:off x="5270208" y="768731"/>
            <a:ext cx="1747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Small Devices: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6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1" name="Google Shape;451;p6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2" name="Google Shape;452;p6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3" name="Google Shape;453;p6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454" name="Google Shape;454;p6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55" name="Google Shape;455;p6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3512">
                <a:alpha val="49803"/>
              </a:srgbClr>
            </a:solidFill>
            <a:ln>
              <a:noFill/>
            </a:ln>
          </p:spPr>
        </p:sp>
        <p:sp>
          <p:nvSpPr>
            <p:cNvPr id="457" name="Google Shape;457;p6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43512">
                <a:alpha val="69803"/>
              </a:srgbClr>
            </a:solidFill>
            <a:ln>
              <a:noFill/>
            </a:ln>
          </p:spPr>
        </p:sp>
        <p:sp>
          <p:nvSpPr>
            <p:cNvPr id="458" name="Google Shape;458;p6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230C">
                <a:alpha val="80000"/>
              </a:srgbClr>
            </a:solidFill>
            <a:ln>
              <a:noFill/>
            </a:ln>
          </p:spPr>
        </p:sp>
        <p:sp>
          <p:nvSpPr>
            <p:cNvPr id="459" name="Google Shape;459;p6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78230C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rgbClr val="B43512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6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62" name="Google Shape;462;p6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3" name="Google Shape;463;p6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4" name="Google Shape;464;p6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65" name="Google Shape;465;p6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66" name="Google Shape;466;p6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9803"/>
              </a:srgbClr>
            </a:solidFill>
            <a:ln>
              <a:noFill/>
            </a:ln>
          </p:spPr>
        </p:sp>
        <p:sp>
          <p:nvSpPr>
            <p:cNvPr id="468" name="Google Shape;468;p6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19279">
                <a:alpha val="69803"/>
              </a:srgbClr>
            </a:solidFill>
            <a:ln>
              <a:noFill/>
            </a:ln>
          </p:spPr>
        </p:sp>
        <p:sp>
          <p:nvSpPr>
            <p:cNvPr id="469" name="Google Shape;469;p6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70" name="Google Shape;470;p6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6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3" name="Google Shape;473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309" y="2246663"/>
            <a:ext cx="9941259" cy="2361048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2"/>
          <p:cNvSpPr/>
          <p:nvPr/>
        </p:nvSpPr>
        <p:spPr>
          <a:xfrm>
            <a:off x="5098850" y="1766603"/>
            <a:ext cx="19912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Medium Devices: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6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0" name="Google Shape;480;p6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6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2" name="Google Shape;482;p6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83" name="Google Shape;483;p6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84" name="Google Shape;484;p6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9803"/>
              </a:srgbClr>
            </a:solidFill>
            <a:ln>
              <a:noFill/>
            </a:ln>
          </p:spPr>
        </p:sp>
        <p:sp>
          <p:nvSpPr>
            <p:cNvPr id="486" name="Google Shape;486;p6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19279">
                <a:alpha val="69803"/>
              </a:srgbClr>
            </a:solidFill>
            <a:ln>
              <a:noFill/>
            </a:ln>
          </p:spPr>
        </p:sp>
        <p:sp>
          <p:nvSpPr>
            <p:cNvPr id="487" name="Google Shape;487;p6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88" name="Google Shape;488;p6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6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91" name="Google Shape;491;p6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2" name="Google Shape;492;p6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3" name="Google Shape;493;p6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94" name="Google Shape;494;p6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95" name="Google Shape;495;p6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9803"/>
              </a:srgbClr>
            </a:solidFill>
            <a:ln>
              <a:noFill/>
            </a:ln>
          </p:spPr>
        </p:sp>
        <p:sp>
          <p:nvSpPr>
            <p:cNvPr id="497" name="Google Shape;497;p6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19279">
                <a:alpha val="69803"/>
              </a:srgbClr>
            </a:solidFill>
            <a:ln>
              <a:noFill/>
            </a:ln>
          </p:spPr>
        </p:sp>
        <p:sp>
          <p:nvSpPr>
            <p:cNvPr id="498" name="Google Shape;498;p6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99" name="Google Shape;499;p6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63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2" name="Google Shape;50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845" y="1059433"/>
            <a:ext cx="9941259" cy="1859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844" y="4146580"/>
            <a:ext cx="9941259" cy="1077353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3"/>
          <p:cNvSpPr/>
          <p:nvPr/>
        </p:nvSpPr>
        <p:spPr>
          <a:xfrm>
            <a:off x="4909693" y="3729331"/>
            <a:ext cx="23695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Extra Large Devices: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5" name="Google Shape;505;p63"/>
          <p:cNvSpPr/>
          <p:nvPr/>
        </p:nvSpPr>
        <p:spPr>
          <a:xfrm>
            <a:off x="5215064" y="603400"/>
            <a:ext cx="1758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Large Devices: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b="1" lang="en-US" sz="1665"/>
              <a:t>Direct Child Selector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It selects only the direct child tags (excluding the grand children) of the specified parent tag.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"&gt;" is the symbol of direct child selector.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Syntax:  parenttag&gt;childtag</a:t>
            </a:r>
            <a:endParaRPr sz="1665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Example:  div&gt;p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b="1" lang="en-US" sz="1665"/>
              <a:t>Attribute Selector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It selects all the tags that are having specified attribute.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"[ ]" are the symbols of attribute selector.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We can use any attribute of any html tag.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Syntax:  tag[attribute=”value”]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Example:  img[width=”120px”]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b="1" lang="en-US" sz="1665"/>
              <a:t>Hover Selector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It applies the style only when the user places the mouse pointer on the element, at run time.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It automatically removes the style, if the mouse pointer is moved outside the element.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It is also called as “pseudo class”. Whenever the selector starts with “:”, it is called as “pseudo class”.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Pseudo = unrealistic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Syntax:  tag:hover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Example:  p:hover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677334" y="777485"/>
            <a:ext cx="8596668" cy="5263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Focus Selector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applies the style only when the focus (cursor) is inside the element.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automatically removes the style when the cursor gets out of the element.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also called as “pseudo class”.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tag:focus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input:focus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Universal Selector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selects all the tags in the web page (including &lt;html&gt;, &lt;head&gt;, &lt;body&gt; etc.).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used to apply global styles.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*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*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677334" y="444975"/>
            <a:ext cx="8596668" cy="559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CSS Style Precedence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css styles are applied in the following order (lowest priority to highest priority).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higher priority style overrides the same property’s value of the lower priority.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1. Browser default style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2. Tag Selector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3. Direct Child Selector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4. Child Selector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5. Class Selector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6. Attribute Selector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7. ID Selector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Note: “!important” is used to override the “style precedence”.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677334" y="0"/>
            <a:ext cx="8596668" cy="5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43512"/>
              </a:buClr>
              <a:buSzPts val="3240"/>
              <a:buFont typeface="Trebuchet MS"/>
              <a:buNone/>
            </a:pPr>
            <a:r>
              <a:rPr b="1" lang="en-US" sz="3240"/>
              <a:t>Hyperlink Styles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677334" y="578631"/>
            <a:ext cx="8596668" cy="6279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It is used to apply styles to hyperlinks.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a:link:   Applies styles to unvisited hyperlinks.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a:hover:  Applies styles to hyperlinks, when we place mouse pointer on it.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a:active:  Applies styles to hyperlinks, when we click and hold it.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en-US" sz="1665"/>
              <a:t>a:visited:  Applies styles to visited hyperlinks.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b="1" lang="en-US" sz="1665"/>
              <a:t>Example on Hyperlink Styles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&lt;html&gt;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&lt;title&gt;CSS - Links&lt;/title&gt;&lt;style&gt;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/* unvisited link */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a:link{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background-color: darkgreen;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font-size: 20px;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color: white;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padding: 2px;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text-decoration: none;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font-weight: bold;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677334" y="0"/>
            <a:ext cx="859666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/* mouse over link */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a:hover{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background-color: yellow;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color: darkgreen;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text-decoration: underline;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/* selected link */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a:active{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background-color: darkred;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color: cyan;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/* visited link */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a:visited{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background-color: black;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color: yellow;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&lt;/style&gt;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&lt;/head&gt;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&lt;a href="http://www.google.com"&gt;Google&lt;/a&gt;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&lt;a href="http://www.facebook.com"&gt;Facebook&lt;/a&gt;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&lt;a href="http://www.twitter.com"&gt;Twitter&lt;/a&gt;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&lt;/body&gt;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US" sz="1395"/>
              <a:t>&lt;/html&gt;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