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b="0" i="0" sz="1800" u="none" cap="none" strike="noStrike">
              <a:solidFill>
                <a:srgbClr val="8DA9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JavaScript</a:t>
            </a:r>
            <a:endParaRPr/>
          </a:p>
        </p:txBody>
      </p:sp>
      <p:sp>
        <p:nvSpPr>
          <p:cNvPr id="144" name="Google Shape;144;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idx="1" type="body"/>
          </p:nvPr>
        </p:nvSpPr>
        <p:spPr>
          <a:xfrm>
            <a:off x="677333" y="327619"/>
            <a:ext cx="8970319" cy="622476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924"/>
              <a:buNone/>
            </a:pPr>
            <a:r>
              <a:rPr b="1" lang="en-US" sz="2405"/>
              <a:t>Weakly Typed Language</a:t>
            </a:r>
            <a:endParaRPr/>
          </a:p>
          <a:p>
            <a:pPr indent="-342900" lvl="0" marL="342900" rtl="0" algn="l">
              <a:lnSpc>
                <a:spcPct val="90000"/>
              </a:lnSpc>
              <a:spcBef>
                <a:spcPts val="1000"/>
              </a:spcBef>
              <a:spcAft>
                <a:spcPts val="0"/>
              </a:spcAft>
              <a:buSzPts val="1332"/>
              <a:buChar char="►"/>
            </a:pPr>
            <a:r>
              <a:rPr lang="en-US" sz="1665"/>
              <a:t>A Weakly typed language is a language where the strict type checking is not performed before executing a program.</a:t>
            </a:r>
            <a:endParaRPr/>
          </a:p>
          <a:p>
            <a:pPr indent="-342900" lvl="0" marL="342900" rtl="0" algn="l">
              <a:lnSpc>
                <a:spcPct val="90000"/>
              </a:lnSpc>
              <a:spcBef>
                <a:spcPts val="1000"/>
              </a:spcBef>
              <a:spcAft>
                <a:spcPts val="0"/>
              </a:spcAft>
              <a:buSzPts val="1332"/>
              <a:buChar char="►"/>
            </a:pPr>
            <a:r>
              <a:rPr lang="en-US" sz="1665"/>
              <a:t>Basically the 'Java’ language is a strongly typed language were the type checking of  each and every variable and proper syntaxes before the compilation of a program.</a:t>
            </a:r>
            <a:endParaRPr/>
          </a:p>
          <a:p>
            <a:pPr indent="-342900" lvl="0" marL="342900" rtl="0" algn="l">
              <a:lnSpc>
                <a:spcPct val="90000"/>
              </a:lnSpc>
              <a:spcBef>
                <a:spcPts val="1000"/>
              </a:spcBef>
              <a:spcAft>
                <a:spcPts val="0"/>
              </a:spcAft>
              <a:buSzPts val="1332"/>
              <a:buChar char="►"/>
            </a:pPr>
            <a:r>
              <a:rPr lang="en-US" sz="1665"/>
              <a:t>JavaScript is actually the most forgiving language and suits to the basic level of programmers in mind.</a:t>
            </a:r>
            <a:endParaRPr/>
          </a:p>
          <a:p>
            <a:pPr indent="-342900" lvl="0" marL="342900" rtl="0" algn="l">
              <a:lnSpc>
                <a:spcPct val="90000"/>
              </a:lnSpc>
              <a:spcBef>
                <a:spcPts val="1000"/>
              </a:spcBef>
              <a:spcAft>
                <a:spcPts val="0"/>
              </a:spcAft>
              <a:buSzPts val="1332"/>
              <a:buChar char="►"/>
            </a:pPr>
            <a:r>
              <a:rPr lang="en-US" sz="1665"/>
              <a:t>Whereas java is actually meant for professional programmers where they need to know each of the rule of the language.</a:t>
            </a:r>
            <a:endParaRPr/>
          </a:p>
          <a:p>
            <a:pPr indent="0" lvl="0" marL="0" rtl="0" algn="l">
              <a:lnSpc>
                <a:spcPct val="90000"/>
              </a:lnSpc>
              <a:spcBef>
                <a:spcPts val="1000"/>
              </a:spcBef>
              <a:spcAft>
                <a:spcPts val="0"/>
              </a:spcAft>
              <a:buSzPts val="1924"/>
              <a:buNone/>
            </a:pPr>
            <a:r>
              <a:rPr b="1" lang="en-US" sz="2405"/>
              <a:t>Strictly Type Language</a:t>
            </a:r>
            <a:endParaRPr/>
          </a:p>
          <a:p>
            <a:pPr indent="-342900" lvl="0" marL="342900" rtl="0" algn="l">
              <a:lnSpc>
                <a:spcPct val="90000"/>
              </a:lnSpc>
              <a:spcBef>
                <a:spcPts val="1000"/>
              </a:spcBef>
              <a:spcAft>
                <a:spcPts val="0"/>
              </a:spcAft>
              <a:buSzPts val="1332"/>
              <a:buChar char="►"/>
            </a:pPr>
            <a:r>
              <a:rPr lang="en-US" sz="1665"/>
              <a:t>Basically java, C++ and other programming languages are strictly typed or strongly typed languages where each and every variable method, class are strictly checked by the compiler.</a:t>
            </a:r>
            <a:endParaRPr/>
          </a:p>
          <a:p>
            <a:pPr indent="-342900" lvl="0" marL="342900" rtl="0" algn="l">
              <a:lnSpc>
                <a:spcPct val="90000"/>
              </a:lnSpc>
              <a:spcBef>
                <a:spcPts val="1000"/>
              </a:spcBef>
              <a:spcAft>
                <a:spcPts val="0"/>
              </a:spcAft>
              <a:buSzPts val="1332"/>
              <a:buChar char="►"/>
            </a:pPr>
            <a:r>
              <a:rPr lang="en-US" sz="1665"/>
              <a:t>There are actually a lot of strict rules to be followed in order to write and compile a program in java.</a:t>
            </a:r>
            <a:endParaRPr/>
          </a:p>
          <a:p>
            <a:pPr indent="-342900" lvl="0" marL="342900" rtl="0" algn="l">
              <a:lnSpc>
                <a:spcPct val="90000"/>
              </a:lnSpc>
              <a:spcBef>
                <a:spcPts val="1000"/>
              </a:spcBef>
              <a:spcAft>
                <a:spcPts val="0"/>
              </a:spcAft>
              <a:buSzPts val="1332"/>
              <a:buChar char="►"/>
            </a:pPr>
            <a:r>
              <a:rPr lang="en-US" sz="1665"/>
              <a:t>Where in JavaScript this strictly typing is not required, and it is a weakly typed language.</a:t>
            </a:r>
            <a:endParaRPr/>
          </a:p>
          <a:p>
            <a:pPr indent="-342900" lvl="0" marL="342900" rtl="0" algn="l">
              <a:lnSpc>
                <a:spcPct val="90000"/>
              </a:lnSpc>
              <a:spcBef>
                <a:spcPts val="1000"/>
              </a:spcBef>
              <a:spcAft>
                <a:spcPts val="0"/>
              </a:spcAft>
              <a:buSzPts val="1332"/>
              <a:buChar char="►"/>
            </a:pPr>
            <a:r>
              <a:rPr lang="en-US" sz="1665"/>
              <a:t>Note: due to this weakly typed feature of JavaScript there are some wired design designs are made in order to provide backward compatibility of the language.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idx="1" type="body"/>
          </p:nvPr>
        </p:nvSpPr>
        <p:spPr>
          <a:xfrm>
            <a:off x="677334" y="327619"/>
            <a:ext cx="8596668" cy="635679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924"/>
              <a:buNone/>
            </a:pPr>
            <a:r>
              <a:rPr b="1" lang="en-US" sz="2405"/>
              <a:t>Understanding Runtime Environment for JavaScript</a:t>
            </a:r>
            <a:endParaRPr/>
          </a:p>
          <a:p>
            <a:pPr indent="-342900" lvl="0" marL="342900" rtl="0" algn="l">
              <a:lnSpc>
                <a:spcPct val="90000"/>
              </a:lnSpc>
              <a:spcBef>
                <a:spcPts val="1000"/>
              </a:spcBef>
              <a:spcAft>
                <a:spcPts val="0"/>
              </a:spcAft>
              <a:buSzPts val="1332"/>
              <a:buChar char="►"/>
            </a:pPr>
            <a:r>
              <a:rPr lang="en-US" sz="1665"/>
              <a:t>A Typical runtime environment for JavaScript a browser.</a:t>
            </a:r>
            <a:endParaRPr/>
          </a:p>
          <a:p>
            <a:pPr indent="-342900" lvl="0" marL="342900" rtl="0" algn="l">
              <a:lnSpc>
                <a:spcPct val="90000"/>
              </a:lnSpc>
              <a:spcBef>
                <a:spcPts val="1000"/>
              </a:spcBef>
              <a:spcAft>
                <a:spcPts val="0"/>
              </a:spcAft>
              <a:buSzPts val="1332"/>
              <a:buChar char="►"/>
            </a:pPr>
            <a:r>
              <a:rPr lang="en-US" sz="1665"/>
              <a:t>Browser send on http requires to a server and server send back an http response to the browser.</a:t>
            </a:r>
            <a:endParaRPr/>
          </a:p>
          <a:p>
            <a:pPr indent="-342900" lvl="0" marL="342900" rtl="0" algn="l">
              <a:lnSpc>
                <a:spcPct val="90000"/>
              </a:lnSpc>
              <a:spcBef>
                <a:spcPts val="1000"/>
              </a:spcBef>
              <a:spcAft>
                <a:spcPts val="0"/>
              </a:spcAft>
              <a:buSzPts val="1332"/>
              <a:buChar char="►"/>
            </a:pPr>
            <a:r>
              <a:rPr lang="en-US" sz="1665"/>
              <a:t>This http response from the server is actually bunch of text which contains a set of HTML tags with data.</a:t>
            </a:r>
            <a:endParaRPr/>
          </a:p>
          <a:p>
            <a:pPr indent="-342900" lvl="0" marL="342900" rtl="0" algn="l">
              <a:lnSpc>
                <a:spcPct val="90000"/>
              </a:lnSpc>
              <a:spcBef>
                <a:spcPts val="1000"/>
              </a:spcBef>
              <a:spcAft>
                <a:spcPts val="0"/>
              </a:spcAft>
              <a:buSzPts val="1332"/>
              <a:buChar char="►"/>
            </a:pPr>
            <a:r>
              <a:rPr lang="en-US" sz="1665"/>
              <a:t>Browser gets the HTML code and builds a tree like structure called a DOM Tree.</a:t>
            </a:r>
            <a:endParaRPr/>
          </a:p>
          <a:p>
            <a:pPr indent="0" lvl="0" marL="0" rtl="0" algn="l">
              <a:lnSpc>
                <a:spcPct val="90000"/>
              </a:lnSpc>
              <a:spcBef>
                <a:spcPts val="1000"/>
              </a:spcBef>
              <a:spcAft>
                <a:spcPts val="0"/>
              </a:spcAft>
              <a:buSzPts val="1924"/>
              <a:buNone/>
            </a:pPr>
            <a:r>
              <a:rPr b="1" lang="en-US" sz="2405"/>
              <a:t>Diagram:</a:t>
            </a:r>
            <a:endParaRPr/>
          </a:p>
          <a:p>
            <a:pPr indent="-342900" lvl="0" marL="342900" rtl="0" algn="l">
              <a:lnSpc>
                <a:spcPct val="90000"/>
              </a:lnSpc>
              <a:spcBef>
                <a:spcPts val="1000"/>
              </a:spcBef>
              <a:spcAft>
                <a:spcPts val="0"/>
              </a:spcAft>
              <a:buSzPts val="1332"/>
              <a:buChar char="►"/>
            </a:pPr>
            <a:r>
              <a:rPr lang="en-US" sz="1665"/>
              <a:t>After building a DOM Tree, it renders the page and display the rendered page on the browser.</a:t>
            </a:r>
            <a:endParaRPr/>
          </a:p>
          <a:p>
            <a:pPr indent="-342900" lvl="0" marL="342900" rtl="0" algn="l">
              <a:lnSpc>
                <a:spcPct val="90000"/>
              </a:lnSpc>
              <a:spcBef>
                <a:spcPts val="1000"/>
              </a:spcBef>
              <a:spcAft>
                <a:spcPts val="0"/>
              </a:spcAft>
              <a:buSzPts val="1332"/>
              <a:buChar char="►"/>
            </a:pPr>
            <a:r>
              <a:rPr lang="en-US" sz="1665"/>
              <a:t>Whenever we load a html on the browser, we get some sort of view on the browser.</a:t>
            </a:r>
            <a:endParaRPr/>
          </a:p>
          <a:p>
            <a:pPr indent="-342900" lvl="0" marL="342900" rtl="0" algn="l">
              <a:lnSpc>
                <a:spcPct val="90000"/>
              </a:lnSpc>
              <a:spcBef>
                <a:spcPts val="1000"/>
              </a:spcBef>
              <a:spcAft>
                <a:spcPts val="0"/>
              </a:spcAft>
              <a:buSzPts val="1332"/>
              <a:buChar char="►"/>
            </a:pPr>
            <a:r>
              <a:rPr lang="en-US" sz="1665"/>
              <a:t>If we load the same html again and again we still get the same view and which will not be changed.</a:t>
            </a:r>
            <a:endParaRPr/>
          </a:p>
          <a:p>
            <a:pPr indent="-342900" lvl="0" marL="342900" rtl="0" algn="l">
              <a:lnSpc>
                <a:spcPct val="90000"/>
              </a:lnSpc>
              <a:spcBef>
                <a:spcPts val="1000"/>
              </a:spcBef>
              <a:spcAft>
                <a:spcPts val="0"/>
              </a:spcAft>
              <a:buSzPts val="1332"/>
              <a:buChar char="►"/>
            </a:pPr>
            <a:r>
              <a:rPr lang="en-US" sz="1665"/>
              <a:t>As the HTML is a static language, whenever we loads and any number of times the view will be same.</a:t>
            </a:r>
            <a:endParaRPr/>
          </a:p>
          <a:p>
            <a:pPr indent="-342900" lvl="0" marL="342900" rtl="0" algn="l">
              <a:lnSpc>
                <a:spcPct val="90000"/>
              </a:lnSpc>
              <a:spcBef>
                <a:spcPts val="1000"/>
              </a:spcBef>
              <a:spcAft>
                <a:spcPts val="0"/>
              </a:spcAft>
              <a:buSzPts val="1332"/>
              <a:buChar char="►"/>
            </a:pPr>
            <a:r>
              <a:rPr lang="en-US" sz="1665"/>
              <a:t>When the browser loads html code along with JavaScript, the view may get change.</a:t>
            </a:r>
            <a:endParaRPr/>
          </a:p>
          <a:p>
            <a:pPr indent="-342900" lvl="0" marL="342900" rtl="0" algn="l">
              <a:lnSpc>
                <a:spcPct val="90000"/>
              </a:lnSpc>
              <a:spcBef>
                <a:spcPts val="1000"/>
              </a:spcBef>
              <a:spcAft>
                <a:spcPts val="0"/>
              </a:spcAft>
              <a:buSzPts val="1332"/>
              <a:buChar char="►"/>
            </a:pPr>
            <a:r>
              <a:rPr lang="en-US" sz="1665"/>
              <a:t>As JavaScript is a dynamic programming language is having an ability to change the DOM tree of a browser.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idx="1" type="body"/>
          </p:nvPr>
        </p:nvSpPr>
        <p:spPr>
          <a:xfrm>
            <a:off x="677333" y="342289"/>
            <a:ext cx="8975209" cy="629811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332"/>
              <a:buChar char="►"/>
            </a:pPr>
            <a:r>
              <a:rPr lang="en-US" sz="1665"/>
              <a:t>By using JavaScript we can</a:t>
            </a:r>
            <a:endParaRPr/>
          </a:p>
          <a:p>
            <a:pPr indent="-285750" lvl="1" marL="742950" rtl="0" algn="l">
              <a:lnSpc>
                <a:spcPct val="90000"/>
              </a:lnSpc>
              <a:spcBef>
                <a:spcPts val="1000"/>
              </a:spcBef>
              <a:spcAft>
                <a:spcPts val="0"/>
              </a:spcAft>
              <a:buSzPts val="1184"/>
              <a:buChar char="►"/>
            </a:pPr>
            <a:r>
              <a:rPr lang="en-US" sz="1480"/>
              <a:t>1. Add a new node to a tree</a:t>
            </a:r>
            <a:endParaRPr/>
          </a:p>
          <a:p>
            <a:pPr indent="-285750" lvl="1" marL="742950" rtl="0" algn="l">
              <a:lnSpc>
                <a:spcPct val="90000"/>
              </a:lnSpc>
              <a:spcBef>
                <a:spcPts val="1000"/>
              </a:spcBef>
              <a:spcAft>
                <a:spcPts val="0"/>
              </a:spcAft>
              <a:buSzPts val="1184"/>
              <a:buChar char="►"/>
            </a:pPr>
            <a:r>
              <a:rPr lang="en-US" sz="1480"/>
              <a:t>2. Remove a node from a tree</a:t>
            </a:r>
            <a:endParaRPr/>
          </a:p>
          <a:p>
            <a:pPr indent="-285750" lvl="1" marL="742950" rtl="0" algn="l">
              <a:lnSpc>
                <a:spcPct val="90000"/>
              </a:lnSpc>
              <a:spcBef>
                <a:spcPts val="1000"/>
              </a:spcBef>
              <a:spcAft>
                <a:spcPts val="0"/>
              </a:spcAft>
              <a:buSzPts val="1184"/>
              <a:buChar char="►"/>
            </a:pPr>
            <a:r>
              <a:rPr lang="en-US" sz="1480"/>
              <a:t>3. Edit a node from a tree</a:t>
            </a:r>
            <a:endParaRPr/>
          </a:p>
          <a:p>
            <a:pPr indent="-342900" lvl="0" marL="342900" rtl="0" algn="l">
              <a:lnSpc>
                <a:spcPct val="90000"/>
              </a:lnSpc>
              <a:spcBef>
                <a:spcPts val="1000"/>
              </a:spcBef>
              <a:spcAft>
                <a:spcPts val="0"/>
              </a:spcAft>
              <a:buSzPts val="1332"/>
              <a:buChar char="►"/>
            </a:pPr>
            <a:r>
              <a:rPr lang="en-US" sz="1665"/>
              <a:t>Because of all these modifications, browser builds a new Dom tree or refactor the DOM tree and render the page view.</a:t>
            </a:r>
            <a:endParaRPr/>
          </a:p>
          <a:p>
            <a:pPr indent="-342900" lvl="0" marL="342900" rtl="0" algn="l">
              <a:lnSpc>
                <a:spcPct val="90000"/>
              </a:lnSpc>
              <a:spcBef>
                <a:spcPts val="1000"/>
              </a:spcBef>
              <a:spcAft>
                <a:spcPts val="0"/>
              </a:spcAft>
              <a:buSzPts val="1332"/>
              <a:buChar char="►"/>
            </a:pPr>
            <a:r>
              <a:rPr lang="en-US" sz="1665"/>
              <a:t>As the browser refactor the DOM tree, obviously we will get another view and static view as with the HTML.</a:t>
            </a:r>
            <a:endParaRPr/>
          </a:p>
          <a:p>
            <a:pPr indent="0" lvl="0" marL="0" rtl="0" algn="l">
              <a:lnSpc>
                <a:spcPct val="90000"/>
              </a:lnSpc>
              <a:spcBef>
                <a:spcPts val="1000"/>
              </a:spcBef>
              <a:spcAft>
                <a:spcPts val="0"/>
              </a:spcAft>
              <a:buSzPts val="1776"/>
              <a:buNone/>
            </a:pPr>
            <a:r>
              <a:rPr b="1" lang="en-US" sz="2220"/>
              <a:t>Why Learn JavaScript</a:t>
            </a:r>
            <a:endParaRPr/>
          </a:p>
          <a:p>
            <a:pPr indent="-342900" lvl="0" marL="342900" rtl="0" algn="l">
              <a:lnSpc>
                <a:spcPct val="90000"/>
              </a:lnSpc>
              <a:spcBef>
                <a:spcPts val="1000"/>
              </a:spcBef>
              <a:spcAft>
                <a:spcPts val="0"/>
              </a:spcAft>
              <a:buSzPts val="1332"/>
              <a:buChar char="►"/>
            </a:pPr>
            <a:r>
              <a:rPr lang="en-US" sz="1665"/>
              <a:t>By using JavaScript we can develop a rich client side applications.</a:t>
            </a:r>
            <a:endParaRPr/>
          </a:p>
          <a:p>
            <a:pPr indent="-342900" lvl="0" marL="342900" rtl="0" algn="l">
              <a:lnSpc>
                <a:spcPct val="90000"/>
              </a:lnSpc>
              <a:spcBef>
                <a:spcPts val="1000"/>
              </a:spcBef>
              <a:spcAft>
                <a:spcPts val="0"/>
              </a:spcAft>
              <a:buSzPts val="1332"/>
              <a:buChar char="►"/>
            </a:pPr>
            <a:r>
              <a:rPr lang="en-US" sz="1665"/>
              <a:t>In any web application the client side web development can be done using JavaScript.</a:t>
            </a:r>
            <a:endParaRPr/>
          </a:p>
          <a:p>
            <a:pPr indent="-342900" lvl="0" marL="342900" rtl="0" algn="l">
              <a:lnSpc>
                <a:spcPct val="90000"/>
              </a:lnSpc>
              <a:spcBef>
                <a:spcPts val="1000"/>
              </a:spcBef>
              <a:spcAft>
                <a:spcPts val="0"/>
              </a:spcAft>
              <a:buSzPts val="1332"/>
              <a:buChar char="►"/>
            </a:pPr>
            <a:r>
              <a:rPr lang="en-US" sz="1665"/>
              <a:t>There are some other areas of usage of JavaScript as follows,</a:t>
            </a:r>
            <a:endParaRPr/>
          </a:p>
          <a:p>
            <a:pPr indent="-285750" lvl="1" marL="742950" rtl="0" algn="l">
              <a:lnSpc>
                <a:spcPct val="90000"/>
              </a:lnSpc>
              <a:spcBef>
                <a:spcPts val="1000"/>
              </a:spcBef>
              <a:spcAft>
                <a:spcPts val="0"/>
              </a:spcAft>
              <a:buSzPts val="1184"/>
              <a:buChar char="►"/>
            </a:pPr>
            <a:r>
              <a:rPr lang="en-US" sz="1480"/>
              <a:t>Client Side Applications.</a:t>
            </a:r>
            <a:endParaRPr/>
          </a:p>
          <a:p>
            <a:pPr indent="-285750" lvl="1" marL="742950" rtl="0" algn="l">
              <a:lnSpc>
                <a:spcPct val="90000"/>
              </a:lnSpc>
              <a:spcBef>
                <a:spcPts val="1000"/>
              </a:spcBef>
              <a:spcAft>
                <a:spcPts val="0"/>
              </a:spcAft>
              <a:buSzPts val="1184"/>
              <a:buChar char="►"/>
            </a:pPr>
            <a:r>
              <a:rPr lang="en-US" sz="1480"/>
              <a:t>Server side Applications.</a:t>
            </a:r>
            <a:endParaRPr/>
          </a:p>
          <a:p>
            <a:pPr indent="-285750" lvl="1" marL="742950" rtl="0" algn="l">
              <a:lnSpc>
                <a:spcPct val="90000"/>
              </a:lnSpc>
              <a:spcBef>
                <a:spcPts val="1000"/>
              </a:spcBef>
              <a:spcAft>
                <a:spcPts val="0"/>
              </a:spcAft>
              <a:buSzPts val="1184"/>
              <a:buChar char="►"/>
            </a:pPr>
            <a:r>
              <a:rPr lang="en-US" sz="1480"/>
              <a:t>Browser extensions.</a:t>
            </a:r>
            <a:endParaRPr/>
          </a:p>
          <a:p>
            <a:pPr indent="-285750" lvl="1" marL="742950" rtl="0" algn="l">
              <a:lnSpc>
                <a:spcPct val="90000"/>
              </a:lnSpc>
              <a:spcBef>
                <a:spcPts val="1000"/>
              </a:spcBef>
              <a:spcAft>
                <a:spcPts val="0"/>
              </a:spcAft>
              <a:buSzPts val="1184"/>
              <a:buChar char="►"/>
            </a:pPr>
            <a:r>
              <a:rPr lang="en-US" sz="1480"/>
              <a:t>Desktop applications</a:t>
            </a:r>
            <a:endParaRPr/>
          </a:p>
          <a:p>
            <a:pPr indent="-285750" lvl="1" marL="742950" rtl="0" algn="l">
              <a:lnSpc>
                <a:spcPct val="90000"/>
              </a:lnSpc>
              <a:spcBef>
                <a:spcPts val="1000"/>
              </a:spcBef>
              <a:spcAft>
                <a:spcPts val="0"/>
              </a:spcAft>
              <a:buSzPts val="1184"/>
              <a:buChar char="►"/>
            </a:pPr>
            <a:r>
              <a:rPr lang="en-US" sz="1480"/>
              <a:t>Mobile Applications</a:t>
            </a:r>
            <a:endParaRPr/>
          </a:p>
          <a:p>
            <a:pPr indent="-285750" lvl="1" marL="742950" rtl="0" algn="l">
              <a:lnSpc>
                <a:spcPct val="90000"/>
              </a:lnSpc>
              <a:spcBef>
                <a:spcPts val="1000"/>
              </a:spcBef>
              <a:spcAft>
                <a:spcPts val="0"/>
              </a:spcAft>
              <a:buSzPts val="1184"/>
              <a:buChar char="►"/>
            </a:pPr>
            <a:r>
              <a:rPr lang="en-US" sz="1480"/>
              <a:t>IOT Applications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idx="1" type="body"/>
          </p:nvPr>
        </p:nvSpPr>
        <p:spPr>
          <a:xfrm>
            <a:off x="677334" y="723697"/>
            <a:ext cx="8596668" cy="53176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Client Side Applications :</a:t>
            </a:r>
            <a:endParaRPr/>
          </a:p>
          <a:p>
            <a:pPr indent="-342900" lvl="0" marL="342900" rtl="0" algn="l">
              <a:spcBef>
                <a:spcPts val="1000"/>
              </a:spcBef>
              <a:spcAft>
                <a:spcPts val="0"/>
              </a:spcAft>
              <a:buSzPts val="1440"/>
              <a:buChar char="►"/>
            </a:pPr>
            <a:r>
              <a:rPr lang="en-US"/>
              <a:t>As JavaScript Is most popular In client side web development.</a:t>
            </a:r>
            <a:endParaRPr/>
          </a:p>
          <a:p>
            <a:pPr indent="-342900" lvl="0" marL="342900" rtl="0" algn="l">
              <a:spcBef>
                <a:spcPts val="1000"/>
              </a:spcBef>
              <a:spcAft>
                <a:spcPts val="0"/>
              </a:spcAft>
              <a:buSzPts val="1440"/>
              <a:buChar char="►"/>
            </a:pPr>
            <a:r>
              <a:rPr lang="en-US"/>
              <a:t>JavaScript is the world most popular Browser's we scripting   of today.</a:t>
            </a:r>
            <a:endParaRPr/>
          </a:p>
          <a:p>
            <a:pPr indent="-342900" lvl="0" marL="342900" rtl="0" algn="l">
              <a:spcBef>
                <a:spcPts val="1000"/>
              </a:spcBef>
              <a:spcAft>
                <a:spcPts val="0"/>
              </a:spcAft>
              <a:buSzPts val="1440"/>
              <a:buChar char="►"/>
            </a:pPr>
            <a:r>
              <a:rPr lang="en-US"/>
              <a:t>By learning JavaScript we can develop a rich client side applications.</a:t>
            </a:r>
            <a:endParaRPr/>
          </a:p>
          <a:p>
            <a:pPr indent="-342900" lvl="0" marL="342900" rtl="0" algn="l">
              <a:spcBef>
                <a:spcPts val="1000"/>
              </a:spcBef>
              <a:spcAft>
                <a:spcPts val="0"/>
              </a:spcAft>
              <a:buSzPts val="1440"/>
              <a:buChar char="►"/>
            </a:pPr>
            <a:r>
              <a:rPr lang="en-US"/>
              <a:t>There are some other frameworks or libraries we can use to develop client applications along with native JavaScript.</a:t>
            </a:r>
            <a:endParaRPr/>
          </a:p>
          <a:p>
            <a:pPr indent="-342900" lvl="0" marL="342900" rtl="0" algn="l">
              <a:spcBef>
                <a:spcPts val="1000"/>
              </a:spcBef>
              <a:spcAft>
                <a:spcPts val="0"/>
              </a:spcAft>
              <a:buSzPts val="1440"/>
              <a:buChar char="►"/>
            </a:pPr>
            <a:r>
              <a:rPr lang="en-US"/>
              <a:t>Once we learn JavaScript, It will be easy for us to learn and understand the following technologies such as JQuery, Angular Js React JS Ember and Backbone JS.</a:t>
            </a:r>
            <a:endParaRPr/>
          </a:p>
          <a:p>
            <a:pPr indent="-342900" lvl="0" marL="342900" rtl="0" algn="l">
              <a:spcBef>
                <a:spcPts val="1000"/>
              </a:spcBef>
              <a:spcAft>
                <a:spcPts val="0"/>
              </a:spcAft>
              <a:buSzPts val="1440"/>
              <a:buChar char="►"/>
            </a:pPr>
            <a:r>
              <a:rPr lang="en-US"/>
              <a:t>As Angular is nowadays most polar JavaScript frame work to build rich client side applications and SPA (Single Page Application).</a:t>
            </a:r>
            <a:endParaRPr/>
          </a:p>
          <a:p>
            <a:pPr indent="-342900" lvl="0" marL="342900" rtl="0" algn="l">
              <a:spcBef>
                <a:spcPts val="1000"/>
              </a:spcBef>
              <a:spcAft>
                <a:spcPts val="0"/>
              </a:spcAft>
              <a:buSzPts val="1440"/>
              <a:buChar char="►"/>
            </a:pPr>
            <a:r>
              <a:rPr lang="en-US"/>
              <a:t>With JavaScript knowledge we can be able to learn and understand AngularJS better way.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idx="1" type="body"/>
          </p:nvPr>
        </p:nvSpPr>
        <p:spPr>
          <a:xfrm>
            <a:off x="677334" y="337399"/>
            <a:ext cx="8596668" cy="617097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920"/>
              <a:buNone/>
            </a:pPr>
            <a:r>
              <a:rPr b="1" lang="en-US" sz="2400"/>
              <a:t>Server side Development:</a:t>
            </a:r>
            <a:endParaRPr b="1"/>
          </a:p>
          <a:p>
            <a:pPr indent="-342900" lvl="0" marL="342900" rtl="0" algn="l">
              <a:lnSpc>
                <a:spcPct val="90000"/>
              </a:lnSpc>
              <a:spcBef>
                <a:spcPts val="1000"/>
              </a:spcBef>
              <a:spcAft>
                <a:spcPts val="0"/>
              </a:spcAft>
              <a:buSzPts val="1440"/>
              <a:buChar char="►"/>
            </a:pPr>
            <a:r>
              <a:rPr lang="en-US"/>
              <a:t>JavaScript also gained popularity in server side environments as well.</a:t>
            </a:r>
            <a:endParaRPr/>
          </a:p>
          <a:p>
            <a:pPr indent="-342900" lvl="0" marL="342900" rtl="0" algn="l">
              <a:lnSpc>
                <a:spcPct val="90000"/>
              </a:lnSpc>
              <a:spcBef>
                <a:spcPts val="1000"/>
              </a:spcBef>
              <a:spcAft>
                <a:spcPts val="0"/>
              </a:spcAft>
              <a:buSzPts val="1440"/>
              <a:buChar char="►"/>
            </a:pPr>
            <a:r>
              <a:rPr lang="en-US"/>
              <a:t>Ex: node js, Express JS.</a:t>
            </a:r>
            <a:endParaRPr/>
          </a:p>
          <a:p>
            <a:pPr indent="-342900" lvl="0" marL="342900" rtl="0" algn="l">
              <a:lnSpc>
                <a:spcPct val="90000"/>
              </a:lnSpc>
              <a:spcBef>
                <a:spcPts val="1000"/>
              </a:spcBef>
              <a:spcAft>
                <a:spcPts val="0"/>
              </a:spcAft>
              <a:buSzPts val="1440"/>
              <a:buChar char="►"/>
            </a:pPr>
            <a:r>
              <a:rPr lang="en-US"/>
              <a:t>By using Node JS and Express JS we can develop server side logic development. Express JS is a Library of Node JS.</a:t>
            </a:r>
            <a:endParaRPr/>
          </a:p>
          <a:p>
            <a:pPr indent="0" lvl="0" marL="0" rtl="0" algn="l">
              <a:lnSpc>
                <a:spcPct val="90000"/>
              </a:lnSpc>
              <a:spcBef>
                <a:spcPts val="1000"/>
              </a:spcBef>
              <a:spcAft>
                <a:spcPts val="0"/>
              </a:spcAft>
              <a:buSzPts val="1920"/>
              <a:buNone/>
            </a:pPr>
            <a:r>
              <a:rPr b="1" lang="en-US" sz="2400"/>
              <a:t>Browser Extensions:</a:t>
            </a:r>
            <a:endParaRPr/>
          </a:p>
          <a:p>
            <a:pPr indent="-342900" lvl="0" marL="342900" rtl="0" algn="l">
              <a:lnSpc>
                <a:spcPct val="90000"/>
              </a:lnSpc>
              <a:spcBef>
                <a:spcPts val="1000"/>
              </a:spcBef>
              <a:spcAft>
                <a:spcPts val="0"/>
              </a:spcAft>
              <a:buSzPts val="1440"/>
              <a:buChar char="►"/>
            </a:pPr>
            <a:r>
              <a:rPr lang="en-US"/>
              <a:t>There are lot of browser extensions available in the market are actually built using JavaScript.</a:t>
            </a:r>
            <a:endParaRPr/>
          </a:p>
          <a:p>
            <a:pPr indent="-342900" lvl="0" marL="342900" rtl="0" algn="l">
              <a:lnSpc>
                <a:spcPct val="90000"/>
              </a:lnSpc>
              <a:spcBef>
                <a:spcPts val="1000"/>
              </a:spcBef>
              <a:spcAft>
                <a:spcPts val="0"/>
              </a:spcAft>
              <a:buSzPts val="1440"/>
              <a:buChar char="►"/>
            </a:pPr>
            <a:r>
              <a:rPr lang="en-US"/>
              <a:t>Example: Add Blocker for Chrome, Eye Dropper.</a:t>
            </a:r>
            <a:endParaRPr/>
          </a:p>
          <a:p>
            <a:pPr indent="0" lvl="0" marL="0" rtl="0" algn="l">
              <a:lnSpc>
                <a:spcPct val="90000"/>
              </a:lnSpc>
              <a:spcBef>
                <a:spcPts val="1000"/>
              </a:spcBef>
              <a:spcAft>
                <a:spcPts val="0"/>
              </a:spcAft>
              <a:buSzPts val="1920"/>
              <a:buNone/>
            </a:pPr>
            <a:r>
              <a:rPr b="1" lang="en-US" sz="2400"/>
              <a:t>Desktop Applications:</a:t>
            </a:r>
            <a:endParaRPr/>
          </a:p>
          <a:p>
            <a:pPr indent="-342900" lvl="0" marL="342900" rtl="0" algn="l">
              <a:lnSpc>
                <a:spcPct val="90000"/>
              </a:lnSpc>
              <a:spcBef>
                <a:spcPts val="1000"/>
              </a:spcBef>
              <a:spcAft>
                <a:spcPts val="0"/>
              </a:spcAft>
              <a:buSzPts val="1440"/>
              <a:buChar char="►"/>
            </a:pPr>
            <a:r>
              <a:rPr lang="en-US"/>
              <a:t>By using JavaScript we can even develop some of the desktop applications using JavaScript.</a:t>
            </a:r>
            <a:endParaRPr/>
          </a:p>
          <a:p>
            <a:pPr indent="-342900" lvl="0" marL="342900" rtl="0" algn="l">
              <a:lnSpc>
                <a:spcPct val="90000"/>
              </a:lnSpc>
              <a:spcBef>
                <a:spcPts val="1000"/>
              </a:spcBef>
              <a:spcAft>
                <a:spcPts val="0"/>
              </a:spcAft>
              <a:buSzPts val="1440"/>
              <a:buChar char="►"/>
            </a:pPr>
            <a:r>
              <a:rPr lang="en-US"/>
              <a:t>Example: Web Torrent Desktop, WordPress Desktop Application, Pexels Desktop Application.</a:t>
            </a:r>
            <a:endParaRPr/>
          </a:p>
          <a:p>
            <a:pPr indent="-342900" lvl="0" marL="342900" rtl="0" algn="l">
              <a:lnSpc>
                <a:spcPct val="90000"/>
              </a:lnSpc>
              <a:spcBef>
                <a:spcPts val="1000"/>
              </a:spcBef>
              <a:spcAft>
                <a:spcPts val="0"/>
              </a:spcAft>
              <a:buSzPts val="1440"/>
              <a:buChar char="►"/>
            </a:pPr>
            <a:r>
              <a:rPr lang="en-US"/>
              <a:t>We can use some of the tools like 'electron' which is a software development platform created by GitHub that lets developers to use JavaScript along with HTML, CSS to create Desktop applications.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idx="1" type="body"/>
          </p:nvPr>
        </p:nvSpPr>
        <p:spPr>
          <a:xfrm>
            <a:off x="677334" y="342289"/>
            <a:ext cx="8596668" cy="56990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Mobile Applications:</a:t>
            </a:r>
            <a:endParaRPr/>
          </a:p>
          <a:p>
            <a:pPr indent="-342900" lvl="0" marL="342900" rtl="0" algn="l">
              <a:spcBef>
                <a:spcPts val="1000"/>
              </a:spcBef>
              <a:spcAft>
                <a:spcPts val="0"/>
              </a:spcAft>
              <a:buSzPts val="1440"/>
              <a:buChar char="►"/>
            </a:pPr>
            <a:r>
              <a:rPr lang="en-US"/>
              <a:t>By using JS we can even develop some of the mobile applications using JavaScript and other tools.</a:t>
            </a:r>
            <a:endParaRPr/>
          </a:p>
          <a:p>
            <a:pPr indent="-342900" lvl="0" marL="342900" rtl="0" algn="l">
              <a:spcBef>
                <a:spcPts val="1000"/>
              </a:spcBef>
              <a:spcAft>
                <a:spcPts val="0"/>
              </a:spcAft>
              <a:buSzPts val="1440"/>
              <a:buChar char="►"/>
            </a:pPr>
            <a:r>
              <a:rPr lang="en-US"/>
              <a:t>Popular tools for developing mobile apps using JS are Phone GAP / Cordova, Titanium / JQuery Mobile / Meteor</a:t>
            </a:r>
            <a:endParaRPr/>
          </a:p>
          <a:p>
            <a:pPr indent="0" lvl="0" marL="0" rtl="0" algn="l">
              <a:spcBef>
                <a:spcPts val="1000"/>
              </a:spcBef>
              <a:spcAft>
                <a:spcPts val="0"/>
              </a:spcAft>
              <a:buSzPts val="1920"/>
              <a:buNone/>
            </a:pPr>
            <a:r>
              <a:rPr b="1" lang="en-US" sz="2400"/>
              <a:t>IoT Apps:</a:t>
            </a:r>
            <a:endParaRPr/>
          </a:p>
          <a:p>
            <a:pPr indent="-342900" lvl="0" marL="342900" rtl="0" algn="l">
              <a:spcBef>
                <a:spcPts val="1000"/>
              </a:spcBef>
              <a:spcAft>
                <a:spcPts val="0"/>
              </a:spcAft>
              <a:buSzPts val="1440"/>
              <a:buChar char="►"/>
            </a:pPr>
            <a:r>
              <a:rPr lang="en-US"/>
              <a:t>JavaScript is the Top programming language for building IOT Apps.</a:t>
            </a:r>
            <a:endParaRPr/>
          </a:p>
          <a:p>
            <a:pPr indent="-342900" lvl="0" marL="342900" rtl="0" algn="l">
              <a:spcBef>
                <a:spcPts val="1000"/>
              </a:spcBef>
              <a:spcAft>
                <a:spcPts val="0"/>
              </a:spcAft>
              <a:buSzPts val="1440"/>
              <a:buChar char="►"/>
            </a:pPr>
            <a:r>
              <a:rPr lang="en-US"/>
              <a:t>IOT stands for Internet of Things.</a:t>
            </a:r>
            <a:endParaRPr/>
          </a:p>
          <a:p>
            <a:pPr indent="-342900" lvl="0" marL="342900" rtl="0" algn="l">
              <a:spcBef>
                <a:spcPts val="1000"/>
              </a:spcBef>
              <a:spcAft>
                <a:spcPts val="0"/>
              </a:spcAft>
              <a:buSzPts val="1440"/>
              <a:buChar char="►"/>
            </a:pPr>
            <a:r>
              <a:rPr lang="en-US"/>
              <a:t>IOT Is the network of physical devices, vehicles and other items embedded with electronics, software sensors with network connectivity to collect and exchange the data.</a:t>
            </a:r>
            <a:endParaRPr/>
          </a:p>
          <a:p>
            <a:pPr indent="-342900" lvl="0" marL="342900" rtl="0" algn="l">
              <a:spcBef>
                <a:spcPts val="1000"/>
              </a:spcBef>
              <a:spcAft>
                <a:spcPts val="0"/>
              </a:spcAft>
              <a:buSzPts val="1440"/>
              <a:buChar char="►"/>
            </a:pPr>
            <a:r>
              <a:rPr lang="en-US"/>
              <a:t>Example: By using IOT apps we can control our home things like washing Machine, TV or A/C from anywhere in the world.</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idx="1" type="body"/>
          </p:nvPr>
        </p:nvSpPr>
        <p:spPr>
          <a:xfrm>
            <a:off x="677333" y="234712"/>
            <a:ext cx="9586439" cy="634701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776"/>
              <a:buNone/>
            </a:pPr>
            <a:r>
              <a:rPr b="1" lang="en-US" sz="2220"/>
              <a:t>Setting Up Development Environment:</a:t>
            </a:r>
            <a:endParaRPr/>
          </a:p>
          <a:p>
            <a:pPr indent="-342900" lvl="0" marL="342900" rtl="0" algn="l">
              <a:lnSpc>
                <a:spcPct val="90000"/>
              </a:lnSpc>
              <a:spcBef>
                <a:spcPts val="1000"/>
              </a:spcBef>
              <a:spcAft>
                <a:spcPts val="0"/>
              </a:spcAft>
              <a:buSzPts val="1332"/>
              <a:buChar char="►"/>
            </a:pPr>
            <a:r>
              <a:rPr lang="en-US" sz="1665"/>
              <a:t>For any language development environment is required. For JavaScript the runtime environment is a web browser.</a:t>
            </a:r>
            <a:endParaRPr/>
          </a:p>
          <a:p>
            <a:pPr indent="-342900" lvl="0" marL="342900" rtl="0" algn="l">
              <a:lnSpc>
                <a:spcPct val="90000"/>
              </a:lnSpc>
              <a:spcBef>
                <a:spcPts val="1000"/>
              </a:spcBef>
              <a:spcAft>
                <a:spcPts val="0"/>
              </a:spcAft>
              <a:buSzPts val="1332"/>
              <a:buChar char="►"/>
            </a:pPr>
            <a:r>
              <a:rPr lang="en-US" sz="1665"/>
              <a:t>Once we install any browser that is enough with the development environment.</a:t>
            </a:r>
            <a:endParaRPr/>
          </a:p>
          <a:p>
            <a:pPr indent="-342900" lvl="0" marL="342900" rtl="0" algn="l">
              <a:lnSpc>
                <a:spcPct val="90000"/>
              </a:lnSpc>
              <a:spcBef>
                <a:spcPts val="1000"/>
              </a:spcBef>
              <a:spcAft>
                <a:spcPts val="0"/>
              </a:spcAft>
              <a:buSzPts val="1332"/>
              <a:buChar char="►"/>
            </a:pPr>
            <a:r>
              <a:rPr lang="en-US" sz="1665"/>
              <a:t>Example: Mozilla, Chrome, IE, Opera, Safari.</a:t>
            </a:r>
            <a:endParaRPr/>
          </a:p>
          <a:p>
            <a:pPr indent="-342900" lvl="0" marL="342900" rtl="0" algn="l">
              <a:lnSpc>
                <a:spcPct val="90000"/>
              </a:lnSpc>
              <a:spcBef>
                <a:spcPts val="1000"/>
              </a:spcBef>
              <a:spcAft>
                <a:spcPts val="0"/>
              </a:spcAft>
              <a:buSzPts val="1332"/>
              <a:buChar char="►"/>
            </a:pPr>
            <a:r>
              <a:rPr lang="en-US" sz="1665"/>
              <a:t>Here in this course we will be using Google Chrome.</a:t>
            </a:r>
            <a:endParaRPr/>
          </a:p>
          <a:p>
            <a:pPr indent="0" lvl="0" marL="0" rtl="0" algn="l">
              <a:lnSpc>
                <a:spcPct val="90000"/>
              </a:lnSpc>
              <a:spcBef>
                <a:spcPts val="1000"/>
              </a:spcBef>
              <a:spcAft>
                <a:spcPts val="0"/>
              </a:spcAft>
              <a:buSzPts val="1332"/>
              <a:buNone/>
            </a:pPr>
            <a:r>
              <a:rPr b="1" lang="en-US" sz="1665"/>
              <a:t>Steps:</a:t>
            </a:r>
            <a:endParaRPr/>
          </a:p>
          <a:p>
            <a:pPr indent="-342900" lvl="0" marL="342900" rtl="0" algn="l">
              <a:lnSpc>
                <a:spcPct val="90000"/>
              </a:lnSpc>
              <a:spcBef>
                <a:spcPts val="1000"/>
              </a:spcBef>
              <a:spcAft>
                <a:spcPts val="0"/>
              </a:spcAft>
              <a:buSzPts val="1332"/>
              <a:buChar char="►"/>
            </a:pPr>
            <a:r>
              <a:rPr lang="en-US" sz="1665"/>
              <a:t>Download and install Google Chrome Browser.</a:t>
            </a:r>
            <a:endParaRPr/>
          </a:p>
          <a:p>
            <a:pPr indent="-342900" lvl="0" marL="342900" rtl="0" algn="l">
              <a:lnSpc>
                <a:spcPct val="90000"/>
              </a:lnSpc>
              <a:spcBef>
                <a:spcPts val="1000"/>
              </a:spcBef>
              <a:spcAft>
                <a:spcPts val="0"/>
              </a:spcAft>
              <a:buSzPts val="1332"/>
              <a:buChar char="►"/>
            </a:pPr>
            <a:r>
              <a:rPr lang="en-US" sz="1665"/>
              <a:t>Open the browser right click on window and select inspect. </a:t>
            </a:r>
            <a:endParaRPr/>
          </a:p>
          <a:p>
            <a:pPr indent="-342900" lvl="0" marL="342900" rtl="0" algn="l">
              <a:lnSpc>
                <a:spcPct val="90000"/>
              </a:lnSpc>
              <a:spcBef>
                <a:spcPts val="1000"/>
              </a:spcBef>
              <a:spcAft>
                <a:spcPts val="0"/>
              </a:spcAft>
              <a:buSzPts val="1332"/>
              <a:buChar char="►"/>
            </a:pPr>
            <a:r>
              <a:rPr lang="en-US" sz="1665"/>
              <a:t>Select Console Tab</a:t>
            </a:r>
            <a:endParaRPr/>
          </a:p>
          <a:p>
            <a:pPr indent="-342900" lvl="0" marL="342900" rtl="0" algn="l">
              <a:lnSpc>
                <a:spcPct val="90000"/>
              </a:lnSpc>
              <a:spcBef>
                <a:spcPts val="1000"/>
              </a:spcBef>
              <a:spcAft>
                <a:spcPts val="0"/>
              </a:spcAft>
              <a:buSzPts val="1332"/>
              <a:buChar char="►"/>
            </a:pPr>
            <a:r>
              <a:rPr lang="en-US" sz="1665"/>
              <a:t>Almost all the browsers comes with an inbuilt JavaScript engine and some tools to write code using JavaScript.</a:t>
            </a:r>
            <a:endParaRPr/>
          </a:p>
          <a:p>
            <a:pPr indent="0" lvl="0" marL="0" rtl="0" algn="l">
              <a:lnSpc>
                <a:spcPct val="90000"/>
              </a:lnSpc>
              <a:spcBef>
                <a:spcPts val="1000"/>
              </a:spcBef>
              <a:spcAft>
                <a:spcPts val="0"/>
              </a:spcAft>
              <a:buSzPts val="1332"/>
              <a:buNone/>
            </a:pPr>
            <a:r>
              <a:rPr b="1" lang="en-US" sz="1665"/>
              <a:t>Example:</a:t>
            </a:r>
            <a:endParaRPr/>
          </a:p>
          <a:p>
            <a:pPr indent="-342900" lvl="0" marL="342900" rtl="0" algn="l">
              <a:lnSpc>
                <a:spcPct val="90000"/>
              </a:lnSpc>
              <a:spcBef>
                <a:spcPts val="1000"/>
              </a:spcBef>
              <a:spcAft>
                <a:spcPts val="0"/>
              </a:spcAft>
              <a:buSzPts val="1332"/>
              <a:buChar char="►"/>
            </a:pPr>
            <a:r>
              <a:rPr lang="en-US" sz="1665"/>
              <a:t>console.log("Hello JavaScript");</a:t>
            </a:r>
            <a:endParaRPr/>
          </a:p>
          <a:p>
            <a:pPr indent="-342900" lvl="0" marL="342900" rtl="0" algn="l">
              <a:lnSpc>
                <a:spcPct val="90000"/>
              </a:lnSpc>
              <a:spcBef>
                <a:spcPts val="1000"/>
              </a:spcBef>
              <a:spcAft>
                <a:spcPts val="0"/>
              </a:spcAft>
              <a:buSzPts val="1332"/>
              <a:buChar char="►"/>
            </a:pPr>
            <a:r>
              <a:rPr lang="en-US" sz="1665"/>
              <a:t>Console -&gt; Global Object</a:t>
            </a:r>
            <a:endParaRPr/>
          </a:p>
          <a:p>
            <a:pPr indent="-342900" lvl="0" marL="342900" rtl="0" algn="l">
              <a:lnSpc>
                <a:spcPct val="90000"/>
              </a:lnSpc>
              <a:spcBef>
                <a:spcPts val="1000"/>
              </a:spcBef>
              <a:spcAft>
                <a:spcPts val="0"/>
              </a:spcAft>
              <a:buSzPts val="1332"/>
              <a:buChar char="►"/>
            </a:pPr>
            <a:r>
              <a:rPr lang="en-US" sz="1665"/>
              <a:t>Log -&gt; function of Global Object</a:t>
            </a:r>
            <a:endParaRPr/>
          </a:p>
          <a:p>
            <a:pPr indent="-342900" lvl="0" marL="342900" rtl="0" algn="l">
              <a:lnSpc>
                <a:spcPct val="90000"/>
              </a:lnSpc>
              <a:spcBef>
                <a:spcPts val="1000"/>
              </a:spcBef>
              <a:spcAft>
                <a:spcPts val="0"/>
              </a:spcAft>
              <a:buSzPts val="1332"/>
              <a:buChar char="►"/>
            </a:pPr>
            <a:r>
              <a:rPr lang="en-US" sz="1665"/>
              <a:t>Hello JavaScript -&gt; the String to be printed on the console.</a:t>
            </a:r>
            <a:endParaRPr/>
          </a:p>
          <a:p>
            <a:pPr indent="-258318" lvl="0" marL="342900" rtl="0" algn="l">
              <a:lnSpc>
                <a:spcPct val="90000"/>
              </a:lnSpc>
              <a:spcBef>
                <a:spcPts val="1000"/>
              </a:spcBef>
              <a:spcAft>
                <a:spcPts val="0"/>
              </a:spcAft>
              <a:buSzPts val="1332"/>
              <a:buNone/>
            </a:pPr>
            <a:r>
              <a:t/>
            </a:r>
            <a:endParaRPr sz="166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677334" y="379777"/>
            <a:ext cx="8596668" cy="50528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Variables and Declaration</a:t>
            </a:r>
            <a:endParaRPr/>
          </a:p>
        </p:txBody>
      </p:sp>
      <p:sp>
        <p:nvSpPr>
          <p:cNvPr id="278" name="Google Shape;278;p34"/>
          <p:cNvSpPr txBox="1"/>
          <p:nvPr>
            <p:ph idx="1" type="body"/>
          </p:nvPr>
        </p:nvSpPr>
        <p:spPr>
          <a:xfrm>
            <a:off x="677333" y="1114883"/>
            <a:ext cx="9537541" cy="55304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In all the other languages there all certain variable and which holds some values.</a:t>
            </a:r>
            <a:endParaRPr/>
          </a:p>
          <a:p>
            <a:pPr indent="-342900" lvl="0" marL="342900" rtl="0" algn="l">
              <a:spcBef>
                <a:spcPts val="1000"/>
              </a:spcBef>
              <a:spcAft>
                <a:spcPts val="0"/>
              </a:spcAft>
              <a:buSzPts val="1440"/>
              <a:buChar char="►"/>
            </a:pPr>
            <a:r>
              <a:rPr lang="en-US"/>
              <a:t>Any variables acts like a container and which holds some value of it.</a:t>
            </a:r>
            <a:endParaRPr/>
          </a:p>
          <a:p>
            <a:pPr indent="-342900" lvl="0" marL="342900" rtl="0" algn="l">
              <a:spcBef>
                <a:spcPts val="1000"/>
              </a:spcBef>
              <a:spcAft>
                <a:spcPts val="0"/>
              </a:spcAft>
              <a:buSzPts val="1440"/>
              <a:buChar char="►"/>
            </a:pPr>
            <a:r>
              <a:rPr lang="en-US"/>
              <a:t>The variable declaration JavaScript as follows,</a:t>
            </a:r>
            <a:endParaRPr/>
          </a:p>
          <a:p>
            <a:pPr indent="0" lvl="0" marL="0" rtl="0" algn="l">
              <a:spcBef>
                <a:spcPts val="1000"/>
              </a:spcBef>
              <a:spcAft>
                <a:spcPts val="0"/>
              </a:spcAft>
              <a:buSzPts val="1440"/>
              <a:buNone/>
            </a:pPr>
            <a:r>
              <a:rPr b="1" lang="en-US"/>
              <a:t>Example:</a:t>
            </a:r>
            <a:endParaRPr/>
          </a:p>
          <a:p>
            <a:pPr indent="0" lvl="0" marL="0" rtl="0" algn="l">
              <a:spcBef>
                <a:spcPts val="1000"/>
              </a:spcBef>
              <a:spcAft>
                <a:spcPts val="0"/>
              </a:spcAft>
              <a:buSzPts val="1440"/>
              <a:buNone/>
            </a:pPr>
            <a:r>
              <a:rPr b="1" lang="en-US"/>
              <a:t>	var num = 10;</a:t>
            </a:r>
            <a:endParaRPr/>
          </a:p>
          <a:p>
            <a:pPr indent="-285750" lvl="1" marL="742950" rtl="0" algn="l">
              <a:spcBef>
                <a:spcPts val="1000"/>
              </a:spcBef>
              <a:spcAft>
                <a:spcPts val="0"/>
              </a:spcAft>
              <a:buSzPts val="1280"/>
              <a:buChar char="►"/>
            </a:pPr>
            <a:r>
              <a:rPr lang="en-US"/>
              <a:t>var -&gt; keyword to declare a variable</a:t>
            </a:r>
            <a:endParaRPr/>
          </a:p>
          <a:p>
            <a:pPr indent="-285750" lvl="1" marL="742950" rtl="0" algn="l">
              <a:spcBef>
                <a:spcPts val="1000"/>
              </a:spcBef>
              <a:spcAft>
                <a:spcPts val="0"/>
              </a:spcAft>
              <a:buSzPts val="1280"/>
              <a:buChar char="►"/>
            </a:pPr>
            <a:r>
              <a:rPr lang="en-US"/>
              <a:t>num -&gt; name of the variable</a:t>
            </a:r>
            <a:endParaRPr/>
          </a:p>
          <a:p>
            <a:pPr indent="-285750" lvl="1" marL="742950" rtl="0" algn="l">
              <a:spcBef>
                <a:spcPts val="1000"/>
              </a:spcBef>
              <a:spcAft>
                <a:spcPts val="0"/>
              </a:spcAft>
              <a:buSzPts val="1280"/>
              <a:buChar char="►"/>
            </a:pPr>
            <a:r>
              <a:rPr lang="en-US"/>
              <a:t>10 -&gt; value of the variable num.</a:t>
            </a:r>
            <a:endParaRPr/>
          </a:p>
          <a:p>
            <a:pPr indent="-342900" lvl="0" marL="342900" rtl="0" algn="l">
              <a:spcBef>
                <a:spcPts val="1000"/>
              </a:spcBef>
              <a:spcAft>
                <a:spcPts val="0"/>
              </a:spcAft>
              <a:buSzPts val="1440"/>
              <a:buChar char="►"/>
            </a:pPr>
            <a:r>
              <a:rPr lang="en-US"/>
              <a:t>Note: In JavaScript we will not specify any type of variable like Java. Any variable can be declared using "var" keyword.</a:t>
            </a:r>
            <a:endParaRPr/>
          </a:p>
          <a:p>
            <a:pPr indent="0" lvl="0" marL="0" rtl="0" algn="l">
              <a:spcBef>
                <a:spcPts val="1000"/>
              </a:spcBef>
              <a:spcAft>
                <a:spcPts val="0"/>
              </a:spcAft>
              <a:buSzPts val="1440"/>
              <a:buNone/>
            </a:pPr>
            <a:r>
              <a:rPr b="1" lang="en-US"/>
              <a:t>Example: </a:t>
            </a:r>
            <a:endParaRPr/>
          </a:p>
          <a:p>
            <a:pPr indent="-342900" lvl="0" marL="342900" rtl="0" algn="l">
              <a:spcBef>
                <a:spcPts val="1000"/>
              </a:spcBef>
              <a:spcAft>
                <a:spcPts val="0"/>
              </a:spcAft>
              <a:buSzPts val="1440"/>
              <a:buChar char="►"/>
            </a:pPr>
            <a:r>
              <a:rPr lang="en-US"/>
              <a:t>var name = "John";</a:t>
            </a:r>
            <a:endParaRPr/>
          </a:p>
          <a:p>
            <a:pPr indent="-342900" lvl="0" marL="342900" rtl="0" algn="l">
              <a:spcBef>
                <a:spcPts val="1000"/>
              </a:spcBef>
              <a:spcAft>
                <a:spcPts val="0"/>
              </a:spcAft>
              <a:buSzPts val="1440"/>
              <a:buChar char="►"/>
            </a:pPr>
            <a:r>
              <a:rPr lang="en-US"/>
              <a:t>var isStudent = true;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idx="1" type="body"/>
          </p:nvPr>
        </p:nvSpPr>
        <p:spPr>
          <a:xfrm>
            <a:off x="677334" y="337399"/>
            <a:ext cx="8596668" cy="61611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JavaScript does not have a concept of variable types.</a:t>
            </a:r>
            <a:endParaRPr/>
          </a:p>
          <a:p>
            <a:pPr indent="-342900" lvl="0" marL="342900" rtl="0" algn="l">
              <a:spcBef>
                <a:spcPts val="1000"/>
              </a:spcBef>
              <a:spcAft>
                <a:spcPts val="0"/>
              </a:spcAft>
              <a:buSzPts val="1440"/>
              <a:buChar char="►"/>
            </a:pPr>
            <a:r>
              <a:rPr lang="en-US"/>
              <a:t>We can break declaration into two likes also.</a:t>
            </a:r>
            <a:endParaRPr/>
          </a:p>
          <a:p>
            <a:pPr indent="-251459" lvl="0" marL="342900" rtl="0" algn="l">
              <a:spcBef>
                <a:spcPts val="1000"/>
              </a:spcBef>
              <a:spcAft>
                <a:spcPts val="0"/>
              </a:spcAft>
              <a:buSzPts val="1440"/>
              <a:buNone/>
            </a:pPr>
            <a:r>
              <a:t/>
            </a:r>
            <a:endParaRPr/>
          </a:p>
          <a:p>
            <a:pPr indent="0" lvl="0" marL="0" rtl="0" algn="l">
              <a:spcBef>
                <a:spcPts val="1000"/>
              </a:spcBef>
              <a:spcAft>
                <a:spcPts val="0"/>
              </a:spcAft>
              <a:buSzPts val="1440"/>
              <a:buNone/>
            </a:pPr>
            <a:r>
              <a:rPr lang="en-US"/>
              <a:t>	</a:t>
            </a:r>
            <a:r>
              <a:rPr b="1" lang="en-US"/>
              <a:t>var name ; // Declaration</a:t>
            </a:r>
            <a:endParaRPr/>
          </a:p>
          <a:p>
            <a:pPr indent="0" lvl="0" marL="0" rtl="0" algn="l">
              <a:spcBef>
                <a:spcPts val="1000"/>
              </a:spcBef>
              <a:spcAft>
                <a:spcPts val="0"/>
              </a:spcAft>
              <a:buSzPts val="1440"/>
              <a:buNone/>
            </a:pPr>
            <a:r>
              <a:rPr b="1" lang="en-US"/>
              <a:t>	name = "John"; // Definition</a:t>
            </a:r>
            <a:endParaRPr/>
          </a:p>
          <a:p>
            <a:pPr indent="0" lvl="0" marL="0" rtl="0" algn="l">
              <a:spcBef>
                <a:spcPts val="1000"/>
              </a:spcBef>
              <a:spcAft>
                <a:spcPts val="0"/>
              </a:spcAft>
              <a:buSzPts val="1440"/>
              <a:buNone/>
            </a:pPr>
            <a:r>
              <a:t/>
            </a:r>
            <a:endParaRPr b="1"/>
          </a:p>
          <a:p>
            <a:pPr indent="-342900" lvl="0" marL="342900" rtl="0" algn="l">
              <a:spcBef>
                <a:spcPts val="1000"/>
              </a:spcBef>
              <a:spcAft>
                <a:spcPts val="0"/>
              </a:spcAft>
              <a:buSzPts val="1440"/>
              <a:buChar char="►"/>
            </a:pPr>
            <a:r>
              <a:rPr lang="en-US"/>
              <a:t>In JavaScript there is no scoping related keywords like public or private like JAVA.</a:t>
            </a:r>
            <a:endParaRPr/>
          </a:p>
          <a:p>
            <a:pPr indent="-342900" lvl="0" marL="342900" rtl="0" algn="l">
              <a:spcBef>
                <a:spcPts val="1000"/>
              </a:spcBef>
              <a:spcAft>
                <a:spcPts val="0"/>
              </a:spcAft>
              <a:buSzPts val="1440"/>
              <a:buChar char="►"/>
            </a:pPr>
            <a:r>
              <a:rPr lang="en-US"/>
              <a:t>Every variable which is declared is always a public in JavaScript.</a:t>
            </a:r>
            <a:endParaRPr/>
          </a:p>
          <a:p>
            <a:pPr indent="-342900" lvl="0" marL="342900" rtl="0" algn="l">
              <a:spcBef>
                <a:spcPts val="1000"/>
              </a:spcBef>
              <a:spcAft>
                <a:spcPts val="0"/>
              </a:spcAft>
              <a:buSzPts val="1440"/>
              <a:buChar char="►"/>
            </a:pPr>
            <a:r>
              <a:rPr lang="en-US"/>
              <a:t>JavaScript is having the following primitive types</a:t>
            </a:r>
            <a:endParaRPr/>
          </a:p>
          <a:p>
            <a:pPr indent="0" lvl="1" marL="457200" rtl="0" algn="l">
              <a:spcBef>
                <a:spcPts val="1000"/>
              </a:spcBef>
              <a:spcAft>
                <a:spcPts val="0"/>
              </a:spcAft>
              <a:buSzPts val="1280"/>
              <a:buNone/>
            </a:pPr>
            <a:r>
              <a:rPr lang="en-US"/>
              <a:t>1) Number</a:t>
            </a:r>
            <a:endParaRPr/>
          </a:p>
          <a:p>
            <a:pPr indent="0" lvl="1" marL="457200" rtl="0" algn="l">
              <a:spcBef>
                <a:spcPts val="1000"/>
              </a:spcBef>
              <a:spcAft>
                <a:spcPts val="0"/>
              </a:spcAft>
              <a:buSzPts val="1280"/>
              <a:buNone/>
            </a:pPr>
            <a:r>
              <a:rPr lang="en-US"/>
              <a:t>2) String</a:t>
            </a:r>
            <a:endParaRPr/>
          </a:p>
          <a:p>
            <a:pPr indent="0" lvl="1" marL="457200" rtl="0" algn="l">
              <a:spcBef>
                <a:spcPts val="1000"/>
              </a:spcBef>
              <a:spcAft>
                <a:spcPts val="0"/>
              </a:spcAft>
              <a:buSzPts val="1280"/>
              <a:buNone/>
            </a:pPr>
            <a:r>
              <a:rPr lang="en-US"/>
              <a:t>3) Boolean</a:t>
            </a:r>
            <a:endParaRPr/>
          </a:p>
          <a:p>
            <a:pPr indent="0" lvl="1" marL="457200" rtl="0" algn="l">
              <a:spcBef>
                <a:spcPts val="1000"/>
              </a:spcBef>
              <a:spcAft>
                <a:spcPts val="0"/>
              </a:spcAft>
              <a:buSzPts val="1280"/>
              <a:buNone/>
            </a:pPr>
            <a:r>
              <a:rPr lang="en-US"/>
              <a:t>4) Undefined</a:t>
            </a:r>
            <a:endParaRPr/>
          </a:p>
          <a:p>
            <a:pPr indent="0" lvl="1" marL="457200" rtl="0" algn="l">
              <a:spcBef>
                <a:spcPts val="1000"/>
              </a:spcBef>
              <a:spcAft>
                <a:spcPts val="0"/>
              </a:spcAft>
              <a:buSzPts val="1280"/>
              <a:buNone/>
            </a:pPr>
            <a:r>
              <a:rPr lang="en-US"/>
              <a:t>5) Null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677334" y="267345"/>
            <a:ext cx="8596668" cy="5492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Number</a:t>
            </a:r>
            <a:endParaRPr/>
          </a:p>
        </p:txBody>
      </p:sp>
      <p:sp>
        <p:nvSpPr>
          <p:cNvPr id="289" name="Google Shape;289;p36"/>
          <p:cNvSpPr txBox="1"/>
          <p:nvPr>
            <p:ph idx="1" type="body"/>
          </p:nvPr>
        </p:nvSpPr>
        <p:spPr>
          <a:xfrm>
            <a:off x="677334" y="909510"/>
            <a:ext cx="8980099" cy="568114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a:t>Number is a JS Primitive type for storing numbers.</a:t>
            </a:r>
            <a:endParaRPr/>
          </a:p>
          <a:p>
            <a:pPr indent="-342900" lvl="0" marL="342900" rtl="0" algn="l">
              <a:lnSpc>
                <a:spcPct val="90000"/>
              </a:lnSpc>
              <a:spcBef>
                <a:spcPts val="1000"/>
              </a:spcBef>
              <a:spcAft>
                <a:spcPts val="0"/>
              </a:spcAft>
              <a:buSzPts val="1440"/>
              <a:buChar char="►"/>
            </a:pPr>
            <a:r>
              <a:rPr lang="en-US"/>
              <a:t>Number in JS are "Double Precision 64 bit format IEE 754 values"</a:t>
            </a:r>
            <a:endParaRPr/>
          </a:p>
          <a:p>
            <a:pPr indent="-342900" lvl="0" marL="342900" rtl="0" algn="l">
              <a:lnSpc>
                <a:spcPct val="90000"/>
              </a:lnSpc>
              <a:spcBef>
                <a:spcPts val="1000"/>
              </a:spcBef>
              <a:spcAft>
                <a:spcPts val="0"/>
              </a:spcAft>
              <a:buSzPts val="1440"/>
              <a:buChar char="►"/>
            </a:pPr>
            <a:r>
              <a:rPr lang="en-US"/>
              <a:t>It means in JS we don't have integers as such. All the Numbers which are declared are floating points Numbers only.</a:t>
            </a:r>
            <a:endParaRPr/>
          </a:p>
          <a:p>
            <a:pPr indent="-342900" lvl="0" marL="342900" rtl="0" algn="l">
              <a:lnSpc>
                <a:spcPct val="90000"/>
              </a:lnSpc>
              <a:spcBef>
                <a:spcPts val="1000"/>
              </a:spcBef>
              <a:spcAft>
                <a:spcPts val="0"/>
              </a:spcAft>
              <a:buSzPts val="1440"/>
              <a:buChar char="►"/>
            </a:pPr>
            <a:r>
              <a:rPr lang="en-US"/>
              <a:t>As in Java We might have byte, short, int, long, float double types for declaring numbers.</a:t>
            </a:r>
            <a:endParaRPr/>
          </a:p>
          <a:p>
            <a:pPr indent="-342900" lvl="0" marL="342900" rtl="0" algn="l">
              <a:lnSpc>
                <a:spcPct val="90000"/>
              </a:lnSpc>
              <a:spcBef>
                <a:spcPts val="1000"/>
              </a:spcBef>
              <a:spcAft>
                <a:spcPts val="0"/>
              </a:spcAft>
              <a:buSzPts val="1440"/>
              <a:buChar char="►"/>
            </a:pPr>
            <a:r>
              <a:rPr lang="en-US"/>
              <a:t>But in JS we have the only type called Number to declare any type of numbers.</a:t>
            </a:r>
            <a:endParaRPr/>
          </a:p>
          <a:p>
            <a:pPr indent="-342900" lvl="0" marL="342900" rtl="0" algn="l">
              <a:lnSpc>
                <a:spcPct val="90000"/>
              </a:lnSpc>
              <a:spcBef>
                <a:spcPts val="1000"/>
              </a:spcBef>
              <a:spcAft>
                <a:spcPts val="0"/>
              </a:spcAft>
              <a:buSzPts val="1440"/>
              <a:buChar char="►"/>
            </a:pPr>
            <a:r>
              <a:rPr lang="en-US"/>
              <a:t>Example:</a:t>
            </a:r>
            <a:endParaRPr/>
          </a:p>
          <a:p>
            <a:pPr indent="-285750" lvl="1" marL="742950" rtl="0" algn="l">
              <a:lnSpc>
                <a:spcPct val="90000"/>
              </a:lnSpc>
              <a:spcBef>
                <a:spcPts val="1000"/>
              </a:spcBef>
              <a:spcAft>
                <a:spcPts val="0"/>
              </a:spcAft>
              <a:buSzPts val="1280"/>
              <a:buFont typeface="Trebuchet MS"/>
              <a:buAutoNum type="arabicPeriod"/>
            </a:pPr>
            <a:r>
              <a:rPr lang="en-US"/>
              <a:t>var a = 10;</a:t>
            </a:r>
            <a:endParaRPr/>
          </a:p>
          <a:p>
            <a:pPr indent="-285750" lvl="1" marL="742950" rtl="0" algn="l">
              <a:lnSpc>
                <a:spcPct val="90000"/>
              </a:lnSpc>
              <a:spcBef>
                <a:spcPts val="1000"/>
              </a:spcBef>
              <a:spcAft>
                <a:spcPts val="0"/>
              </a:spcAft>
              <a:buSzPts val="1280"/>
              <a:buFont typeface="Trebuchet MS"/>
              <a:buAutoNum type="arabicPeriod"/>
            </a:pPr>
            <a:r>
              <a:rPr lang="en-US"/>
              <a:t>console.log(a); // 10</a:t>
            </a:r>
            <a:endParaRPr/>
          </a:p>
          <a:p>
            <a:pPr indent="-285750" lvl="1" marL="742950" rtl="0" algn="l">
              <a:lnSpc>
                <a:spcPct val="90000"/>
              </a:lnSpc>
              <a:spcBef>
                <a:spcPts val="1000"/>
              </a:spcBef>
              <a:spcAft>
                <a:spcPts val="0"/>
              </a:spcAft>
              <a:buSzPts val="1280"/>
              <a:buFont typeface="Trebuchet MS"/>
              <a:buAutoNum type="arabicPeriod"/>
            </a:pPr>
            <a:r>
              <a:rPr lang="en-US"/>
              <a:t>var num1 = 10;</a:t>
            </a:r>
            <a:endParaRPr/>
          </a:p>
          <a:p>
            <a:pPr indent="-285750" lvl="1" marL="742950" rtl="0" algn="l">
              <a:lnSpc>
                <a:spcPct val="90000"/>
              </a:lnSpc>
              <a:spcBef>
                <a:spcPts val="1000"/>
              </a:spcBef>
              <a:spcAft>
                <a:spcPts val="0"/>
              </a:spcAft>
              <a:buSzPts val="1280"/>
              <a:buFont typeface="Trebuchet MS"/>
              <a:buAutoNum type="arabicPeriod"/>
            </a:pPr>
            <a:r>
              <a:rPr lang="en-US"/>
              <a:t>var num2 = 20;</a:t>
            </a:r>
            <a:endParaRPr/>
          </a:p>
          <a:p>
            <a:pPr indent="-285750" lvl="1" marL="742950" rtl="0" algn="l">
              <a:lnSpc>
                <a:spcPct val="90000"/>
              </a:lnSpc>
              <a:spcBef>
                <a:spcPts val="1000"/>
              </a:spcBef>
              <a:spcAft>
                <a:spcPts val="0"/>
              </a:spcAft>
              <a:buSzPts val="1280"/>
              <a:buFont typeface="Trebuchet MS"/>
              <a:buAutoNum type="arabicPeriod"/>
            </a:pPr>
            <a:r>
              <a:rPr lang="en-US"/>
              <a:t>var sum = num1 + num2;</a:t>
            </a:r>
            <a:endParaRPr/>
          </a:p>
          <a:p>
            <a:pPr indent="-285750" lvl="1" marL="742950" rtl="0" algn="l">
              <a:lnSpc>
                <a:spcPct val="90000"/>
              </a:lnSpc>
              <a:spcBef>
                <a:spcPts val="1000"/>
              </a:spcBef>
              <a:spcAft>
                <a:spcPts val="0"/>
              </a:spcAft>
              <a:buSzPts val="1280"/>
              <a:buFont typeface="Trebuchet MS"/>
              <a:buAutoNum type="arabicPeriod"/>
            </a:pPr>
            <a:r>
              <a:rPr lang="en-US"/>
              <a:t>console.log(sum); // 30</a:t>
            </a:r>
            <a:endParaRPr/>
          </a:p>
          <a:p>
            <a:pPr indent="0" lvl="0" marL="0" rtl="0" algn="l">
              <a:lnSpc>
                <a:spcPct val="90000"/>
              </a:lnSpc>
              <a:spcBef>
                <a:spcPts val="1000"/>
              </a:spcBef>
              <a:spcAft>
                <a:spcPts val="0"/>
              </a:spcAft>
              <a:buSzPts val="1440"/>
              <a:buNone/>
            </a:pPr>
            <a:r>
              <a:rPr b="1" lang="en-US"/>
              <a:t>Note: </a:t>
            </a:r>
            <a:r>
              <a:rPr lang="en-US"/>
              <a:t>We can define Integer Values we can be able to see the integer values as result. But JavaScript Actually maintain them as a 64bit floating point numbers.</a:t>
            </a:r>
            <a:endParaRPr/>
          </a:p>
          <a:p>
            <a:pPr indent="-251459" lvl="0" marL="342900" rtl="0" algn="l">
              <a:lnSpc>
                <a:spcPct val="90000"/>
              </a:lnSpc>
              <a:spcBef>
                <a:spcPts val="100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0"/>
            <a:ext cx="8596668" cy="6715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t>Introduction to JavaScript</a:t>
            </a:r>
            <a:endParaRPr/>
          </a:p>
        </p:txBody>
      </p:sp>
      <p:sp>
        <p:nvSpPr>
          <p:cNvPr id="150" name="Google Shape;150;p19"/>
          <p:cNvSpPr txBox="1"/>
          <p:nvPr>
            <p:ph idx="1" type="body"/>
          </p:nvPr>
        </p:nvSpPr>
        <p:spPr>
          <a:xfrm>
            <a:off x="677334" y="671538"/>
            <a:ext cx="8596668" cy="59639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JavaScript is a programming language, which is used to create functionality in the web page. Functionality means, “receiving inputs from the user and providing output to the user”.</a:t>
            </a:r>
            <a:endParaRPr/>
          </a:p>
          <a:p>
            <a:pPr indent="-342900" lvl="0" marL="342900" rtl="0" algn="l">
              <a:spcBef>
                <a:spcPts val="1000"/>
              </a:spcBef>
              <a:spcAft>
                <a:spcPts val="0"/>
              </a:spcAft>
              <a:buSzPts val="1440"/>
              <a:buChar char="►"/>
            </a:pPr>
            <a:r>
              <a:rPr lang="en-US"/>
              <a:t>It can perform tasks such as calculations, decision making, repetitive tasks, dynamically displaying the output, reading inputs from the user dynamically, updating content on the web page based on the inputs, interacting with server, validations etc.</a:t>
            </a:r>
            <a:endParaRPr/>
          </a:p>
          <a:p>
            <a:pPr indent="-342900" lvl="0" marL="342900" rtl="0" algn="l">
              <a:spcBef>
                <a:spcPts val="1000"/>
              </a:spcBef>
              <a:spcAft>
                <a:spcPts val="0"/>
              </a:spcAft>
              <a:buSzPts val="1440"/>
              <a:buChar char="►"/>
            </a:pPr>
            <a:r>
              <a:rPr lang="en-US"/>
              <a:t>It’s operators and control statements are similar to “C” language.</a:t>
            </a:r>
            <a:endParaRPr/>
          </a:p>
          <a:p>
            <a:pPr indent="-342900" lvl="0" marL="342900" rtl="0" algn="l">
              <a:spcBef>
                <a:spcPts val="1000"/>
              </a:spcBef>
              <a:spcAft>
                <a:spcPts val="0"/>
              </a:spcAft>
              <a:buSzPts val="1440"/>
              <a:buChar char="►"/>
            </a:pPr>
            <a:r>
              <a:rPr lang="en-US"/>
              <a:t>JavaScript is client-side (browser-side) language. That means it executes on the browser. It can also be used in server by using NodeJS.</a:t>
            </a:r>
            <a:endParaRPr/>
          </a:p>
          <a:p>
            <a:pPr indent="-342900" lvl="0" marL="342900" rtl="0" algn="l">
              <a:spcBef>
                <a:spcPts val="1000"/>
              </a:spcBef>
              <a:spcAft>
                <a:spcPts val="0"/>
              </a:spcAft>
              <a:buSzPts val="1440"/>
              <a:buChar char="►"/>
            </a:pPr>
            <a:r>
              <a:rPr lang="en-US"/>
              <a:t>JavaScript is a case sensitive language.</a:t>
            </a:r>
            <a:endParaRPr/>
          </a:p>
          <a:p>
            <a:pPr indent="-342900" lvl="0" marL="342900" rtl="0" algn="l">
              <a:spcBef>
                <a:spcPts val="1000"/>
              </a:spcBef>
              <a:spcAft>
                <a:spcPts val="0"/>
              </a:spcAft>
              <a:buSzPts val="1440"/>
              <a:buChar char="►"/>
            </a:pPr>
            <a:r>
              <a:rPr lang="en-US"/>
              <a:t>JavaScript is “interpreter-based” language. That means the code will be converted into machine language, line-by-line.</a:t>
            </a:r>
            <a:endParaRPr/>
          </a:p>
          <a:p>
            <a:pPr indent="-342900" lvl="0" marL="342900" rtl="0" algn="l">
              <a:spcBef>
                <a:spcPts val="1000"/>
              </a:spcBef>
              <a:spcAft>
                <a:spcPts val="0"/>
              </a:spcAft>
              <a:buSzPts val="1440"/>
              <a:buChar char="►"/>
            </a:pPr>
            <a:r>
              <a:rPr lang="en-US"/>
              <a:t>JavaScript was developed by “Netscape Corporation” in 1996.</a:t>
            </a:r>
            <a:endParaRPr/>
          </a:p>
          <a:p>
            <a:pPr indent="-342900" lvl="0" marL="342900" rtl="0" algn="l">
              <a:spcBef>
                <a:spcPts val="1000"/>
              </a:spcBef>
              <a:spcAft>
                <a:spcPts val="0"/>
              </a:spcAft>
              <a:buSzPts val="1440"/>
              <a:buChar char="►"/>
            </a:pPr>
            <a:r>
              <a:rPr lang="en-US"/>
              <a:t>JavaScript is the implementation of "EcmaScript". "EcmaScript" is the specification of "JavaScript".</a:t>
            </a:r>
            <a:endParaRPr/>
          </a:p>
          <a:p>
            <a:pPr indent="-342900" lvl="0" marL="342900" rtl="0" algn="l">
              <a:spcBef>
                <a:spcPts val="1000"/>
              </a:spcBef>
              <a:spcAft>
                <a:spcPts val="0"/>
              </a:spcAft>
              <a:buSzPts val="1440"/>
              <a:buChar char="►"/>
            </a:pPr>
            <a:r>
              <a:rPr lang="en-US"/>
              <a:t>"EcmaScript" is designed by "Ecma International".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677334" y="425450"/>
            <a:ext cx="8596668" cy="5786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String</a:t>
            </a:r>
            <a:endParaRPr/>
          </a:p>
        </p:txBody>
      </p:sp>
      <p:sp>
        <p:nvSpPr>
          <p:cNvPr id="295" name="Google Shape;295;p37"/>
          <p:cNvSpPr txBox="1"/>
          <p:nvPr>
            <p:ph idx="1" type="body"/>
          </p:nvPr>
        </p:nvSpPr>
        <p:spPr>
          <a:xfrm>
            <a:off x="677334" y="1207826"/>
            <a:ext cx="8596668" cy="52247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String in JavaScript is a collection of characters.</a:t>
            </a:r>
            <a:endParaRPr/>
          </a:p>
          <a:p>
            <a:pPr indent="-342900" lvl="0" marL="342900" rtl="0" algn="l">
              <a:spcBef>
                <a:spcPts val="1000"/>
              </a:spcBef>
              <a:spcAft>
                <a:spcPts val="0"/>
              </a:spcAft>
              <a:buSzPts val="1440"/>
              <a:buChar char="►"/>
            </a:pPr>
            <a:r>
              <a:rPr lang="en-US"/>
              <a:t>String is a collection of 16 bit Unicode characters.</a:t>
            </a:r>
            <a:endParaRPr/>
          </a:p>
          <a:p>
            <a:pPr indent="-342900" lvl="0" marL="342900" rtl="0" algn="l">
              <a:spcBef>
                <a:spcPts val="1000"/>
              </a:spcBef>
              <a:spcAft>
                <a:spcPts val="0"/>
              </a:spcAft>
              <a:buSzPts val="1440"/>
              <a:buChar char="►"/>
            </a:pPr>
            <a:r>
              <a:rPr lang="en-US"/>
              <a:t>In JavaScript there no character datatype. And each character is just a string with the length of ONE.</a:t>
            </a:r>
            <a:endParaRPr/>
          </a:p>
          <a:p>
            <a:pPr indent="-342900" lvl="0" marL="342900" rtl="0" algn="l">
              <a:spcBef>
                <a:spcPts val="1000"/>
              </a:spcBef>
              <a:spcAft>
                <a:spcPts val="0"/>
              </a:spcAft>
              <a:buSzPts val="1440"/>
              <a:buChar char="►"/>
            </a:pPr>
            <a:r>
              <a:rPr lang="en-US"/>
              <a:t>Note:</a:t>
            </a:r>
            <a:endParaRPr/>
          </a:p>
          <a:p>
            <a:pPr indent="-342900" lvl="0" marL="342900" rtl="0" algn="l">
              <a:spcBef>
                <a:spcPts val="1000"/>
              </a:spcBef>
              <a:spcAft>
                <a:spcPts val="0"/>
              </a:spcAft>
              <a:buSzPts val="1440"/>
              <a:buChar char="►"/>
            </a:pPr>
            <a:r>
              <a:rPr lang="en-US"/>
              <a:t>In JavaScript any text values which is assigned to a variable is of type "String" only.</a:t>
            </a:r>
            <a:endParaRPr/>
          </a:p>
          <a:p>
            <a:pPr indent="0" lvl="0" marL="0" rtl="0" algn="l">
              <a:spcBef>
                <a:spcPts val="1000"/>
              </a:spcBef>
              <a:spcAft>
                <a:spcPts val="0"/>
              </a:spcAft>
              <a:buSzPts val="1440"/>
              <a:buNone/>
            </a:pPr>
            <a:r>
              <a:rPr b="1" lang="en-US"/>
              <a:t>Example:</a:t>
            </a:r>
            <a:endParaRPr/>
          </a:p>
          <a:p>
            <a:pPr indent="-342900" lvl="0" marL="342900" rtl="0" algn="l">
              <a:spcBef>
                <a:spcPts val="1000"/>
              </a:spcBef>
              <a:spcAft>
                <a:spcPts val="0"/>
              </a:spcAft>
              <a:buSzPts val="1440"/>
              <a:buFont typeface="Trebuchet MS"/>
              <a:buAutoNum type="arabicPeriod"/>
            </a:pPr>
            <a:r>
              <a:rPr lang="en-US"/>
              <a:t>var name1 = "John";</a:t>
            </a:r>
            <a:endParaRPr/>
          </a:p>
          <a:p>
            <a:pPr indent="-342900" lvl="0" marL="342900" rtl="0" algn="l">
              <a:spcBef>
                <a:spcPts val="1000"/>
              </a:spcBef>
              <a:spcAft>
                <a:spcPts val="0"/>
              </a:spcAft>
              <a:buSzPts val="1440"/>
              <a:buFont typeface="Trebuchet MS"/>
              <a:buAutoNum type="arabicPeriod"/>
            </a:pPr>
            <a:r>
              <a:rPr lang="en-US"/>
              <a:t>console.log(name1); // John</a:t>
            </a:r>
            <a:endParaRPr/>
          </a:p>
          <a:p>
            <a:pPr indent="-342900" lvl="0" marL="342900" rtl="0" algn="l">
              <a:spcBef>
                <a:spcPts val="1000"/>
              </a:spcBef>
              <a:spcAft>
                <a:spcPts val="0"/>
              </a:spcAft>
              <a:buSzPts val="1440"/>
              <a:buFont typeface="Trebuchet MS"/>
              <a:buAutoNum type="arabicPeriod"/>
            </a:pPr>
            <a:r>
              <a:rPr lang="en-US"/>
              <a:t>var name2 = "Doe";</a:t>
            </a:r>
            <a:endParaRPr/>
          </a:p>
          <a:p>
            <a:pPr indent="-342900" lvl="0" marL="342900" rtl="0" algn="l">
              <a:spcBef>
                <a:spcPts val="1000"/>
              </a:spcBef>
              <a:spcAft>
                <a:spcPts val="0"/>
              </a:spcAft>
              <a:buSzPts val="1440"/>
              <a:buFont typeface="Trebuchet MS"/>
              <a:buAutoNum type="arabicPeriod"/>
            </a:pPr>
            <a:r>
              <a:rPr lang="en-US"/>
              <a:t>console.log(name1 + name2); // John Doe</a:t>
            </a:r>
            <a:endParaRPr/>
          </a:p>
          <a:p>
            <a:pPr indent="-342900" lvl="0" marL="342900" rtl="0" algn="l">
              <a:spcBef>
                <a:spcPts val="1000"/>
              </a:spcBef>
              <a:spcAft>
                <a:spcPts val="0"/>
              </a:spcAft>
              <a:buSzPts val="1440"/>
              <a:buFont typeface="Trebuchet MS"/>
              <a:buAutoNum type="arabicPeriod"/>
            </a:pPr>
            <a:r>
              <a:rPr lang="en-US"/>
              <a:t>console.log("Hello " + name2); // Hello Doe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677334" y="448235"/>
            <a:ext cx="8596668" cy="5933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Boolean</a:t>
            </a:r>
            <a:endParaRPr/>
          </a:p>
        </p:txBody>
      </p:sp>
      <p:sp>
        <p:nvSpPr>
          <p:cNvPr id="301" name="Google Shape;301;p38"/>
          <p:cNvSpPr txBox="1"/>
          <p:nvPr>
            <p:ph idx="1" type="body"/>
          </p:nvPr>
        </p:nvSpPr>
        <p:spPr>
          <a:xfrm>
            <a:off x="677334" y="1041537"/>
            <a:ext cx="8596668" cy="577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Boolean is a JS primitive datatype to represent true / false values.</a:t>
            </a:r>
            <a:endParaRPr/>
          </a:p>
          <a:p>
            <a:pPr indent="-342900" lvl="0" marL="342900" rtl="0" algn="l">
              <a:spcBef>
                <a:spcPts val="1000"/>
              </a:spcBef>
              <a:spcAft>
                <a:spcPts val="0"/>
              </a:spcAft>
              <a:buSzPts val="1440"/>
              <a:buChar char="►"/>
            </a:pPr>
            <a:r>
              <a:rPr lang="en-US"/>
              <a:t>This Boolean datatype are can use in any conditional statements.</a:t>
            </a:r>
            <a:endParaRPr/>
          </a:p>
          <a:p>
            <a:pPr indent="-342900" lvl="0" marL="342900" rtl="0" algn="l">
              <a:spcBef>
                <a:spcPts val="1000"/>
              </a:spcBef>
              <a:spcAft>
                <a:spcPts val="0"/>
              </a:spcAft>
              <a:buSzPts val="1440"/>
              <a:buFont typeface="Trebuchet MS"/>
              <a:buAutoNum type="arabicPeriod"/>
            </a:pPr>
            <a:r>
              <a:rPr lang="en-US"/>
              <a:t>var isStudent = true;</a:t>
            </a:r>
            <a:endParaRPr/>
          </a:p>
          <a:p>
            <a:pPr indent="-342900" lvl="0" marL="342900" rtl="0" algn="l">
              <a:spcBef>
                <a:spcPts val="1000"/>
              </a:spcBef>
              <a:spcAft>
                <a:spcPts val="0"/>
              </a:spcAft>
              <a:buSzPts val="1440"/>
              <a:buFont typeface="Trebuchet MS"/>
              <a:buAutoNum type="arabicPeriod"/>
            </a:pPr>
            <a:r>
              <a:rPr lang="en-US"/>
              <a:t>console.log(isStudent);// true</a:t>
            </a:r>
            <a:endParaRPr/>
          </a:p>
          <a:p>
            <a:pPr indent="0" lvl="0" marL="0" rtl="0" algn="l">
              <a:spcBef>
                <a:spcPts val="1000"/>
              </a:spcBef>
              <a:spcAft>
                <a:spcPts val="0"/>
              </a:spcAft>
              <a:buSzPts val="2240"/>
              <a:buNone/>
            </a:pPr>
            <a:r>
              <a:rPr lang="en-US" sz="2800">
                <a:solidFill>
                  <a:schemeClr val="accent1"/>
                </a:solidFill>
                <a:latin typeface="Trebuchet MS"/>
                <a:ea typeface="Trebuchet MS"/>
                <a:cs typeface="Trebuchet MS"/>
                <a:sym typeface="Trebuchet MS"/>
              </a:rPr>
              <a:t>JS Typing Interchange</a:t>
            </a:r>
            <a:endParaRPr/>
          </a:p>
          <a:p>
            <a:pPr indent="-342900" lvl="0" marL="342900" rtl="0" algn="l">
              <a:spcBef>
                <a:spcPts val="1000"/>
              </a:spcBef>
              <a:spcAft>
                <a:spcPts val="0"/>
              </a:spcAft>
              <a:buSzPts val="1440"/>
              <a:buChar char="►"/>
            </a:pPr>
            <a:r>
              <a:rPr lang="en-US"/>
              <a:t>In JavaScript the variable type are interchange means, once we declare a variable of one type we can assign the value of another type.</a:t>
            </a:r>
            <a:endParaRPr/>
          </a:p>
          <a:p>
            <a:pPr indent="-342900" lvl="0" marL="342900" rtl="0" algn="l">
              <a:spcBef>
                <a:spcPts val="1000"/>
              </a:spcBef>
              <a:spcAft>
                <a:spcPts val="0"/>
              </a:spcAft>
              <a:buSzPts val="1440"/>
              <a:buChar char="►"/>
            </a:pPr>
            <a:r>
              <a:rPr lang="en-US"/>
              <a:t>Example:</a:t>
            </a:r>
            <a:endParaRPr/>
          </a:p>
          <a:p>
            <a:pPr indent="-342900" lvl="0" marL="342900" rtl="0" algn="l">
              <a:spcBef>
                <a:spcPts val="1000"/>
              </a:spcBef>
              <a:spcAft>
                <a:spcPts val="0"/>
              </a:spcAft>
              <a:buSzPts val="1440"/>
              <a:buFont typeface="Trebuchet MS"/>
              <a:buAutoNum type="arabicPeriod"/>
            </a:pPr>
            <a:r>
              <a:rPr lang="en-US"/>
              <a:t>var a = 10; // a is a Number</a:t>
            </a:r>
            <a:endParaRPr/>
          </a:p>
          <a:p>
            <a:pPr indent="-342900" lvl="0" marL="342900" rtl="0" algn="l">
              <a:spcBef>
                <a:spcPts val="1000"/>
              </a:spcBef>
              <a:spcAft>
                <a:spcPts val="0"/>
              </a:spcAft>
              <a:buSzPts val="1440"/>
              <a:buFont typeface="Trebuchet MS"/>
              <a:buAutoNum type="arabicPeriod"/>
            </a:pPr>
            <a:r>
              <a:rPr lang="en-US"/>
              <a:t>a = "Hello"; // a is String</a:t>
            </a:r>
            <a:endParaRPr/>
          </a:p>
          <a:p>
            <a:pPr indent="-342900" lvl="0" marL="342900" rtl="0" algn="l">
              <a:spcBef>
                <a:spcPts val="1000"/>
              </a:spcBef>
              <a:spcAft>
                <a:spcPts val="0"/>
              </a:spcAft>
              <a:buSzPts val="1440"/>
              <a:buFont typeface="Trebuchet MS"/>
              <a:buAutoNum type="arabicPeriod"/>
            </a:pPr>
            <a:r>
              <a:rPr lang="en-US"/>
              <a:t>a = true; // a is Boolean</a:t>
            </a:r>
            <a:endParaRPr/>
          </a:p>
          <a:p>
            <a:pPr indent="-342900" lvl="0" marL="342900" rtl="0" algn="l">
              <a:spcBef>
                <a:spcPts val="1000"/>
              </a:spcBef>
              <a:spcAft>
                <a:spcPts val="0"/>
              </a:spcAft>
              <a:buSzPts val="1440"/>
              <a:buChar char="►"/>
            </a:pPr>
            <a:r>
              <a:rPr lang="en-US"/>
              <a:t>In any other languages like Java, once a variable is declared of one type it cannot be interchangeable or transferable.</a:t>
            </a:r>
            <a:endParaRPr/>
          </a:p>
          <a:p>
            <a:pPr indent="0" lvl="0" marL="0" rtl="0" algn="l">
              <a:spcBef>
                <a:spcPts val="1000"/>
              </a:spcBef>
              <a:spcAft>
                <a:spcPts val="0"/>
              </a:spcAft>
              <a:buSzPts val="1440"/>
              <a:buNone/>
            </a:pPr>
            <a:r>
              <a:rPr lang="en-US"/>
              <a:t>Note: In JavaScript a variable can contain any values in any point of the entire JavaScript Program.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677334" y="129581"/>
            <a:ext cx="8596668" cy="70576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Undeﬁned</a:t>
            </a:r>
            <a:endParaRPr/>
          </a:p>
        </p:txBody>
      </p:sp>
      <p:sp>
        <p:nvSpPr>
          <p:cNvPr id="307" name="Google Shape;307;p39"/>
          <p:cNvSpPr txBox="1"/>
          <p:nvPr>
            <p:ph idx="1" type="body"/>
          </p:nvPr>
        </p:nvSpPr>
        <p:spPr>
          <a:xfrm>
            <a:off x="677333" y="709027"/>
            <a:ext cx="8955651" cy="601939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224"/>
              <a:buChar char="►"/>
            </a:pPr>
            <a:r>
              <a:rPr lang="en-US" sz="1530"/>
              <a:t>This is a unique datatype which JS available only in JS and not available in any other language.</a:t>
            </a:r>
            <a:endParaRPr/>
          </a:p>
          <a:p>
            <a:pPr indent="-342900" lvl="0" marL="342900" rtl="0" algn="l">
              <a:lnSpc>
                <a:spcPct val="80000"/>
              </a:lnSpc>
              <a:spcBef>
                <a:spcPts val="1000"/>
              </a:spcBef>
              <a:spcAft>
                <a:spcPts val="0"/>
              </a:spcAft>
              <a:buSzPts val="1224"/>
              <a:buChar char="►"/>
            </a:pPr>
            <a:r>
              <a:rPr lang="en-US" sz="1530"/>
              <a:t>In order to understand the "undefined" datatype we should know the difference between "declaration" and "Definition" of variables.</a:t>
            </a:r>
            <a:endParaRPr/>
          </a:p>
          <a:p>
            <a:pPr indent="0" lvl="0" marL="0" rtl="0" algn="l">
              <a:lnSpc>
                <a:spcPct val="80000"/>
              </a:lnSpc>
              <a:spcBef>
                <a:spcPts val="1000"/>
              </a:spcBef>
              <a:spcAft>
                <a:spcPts val="0"/>
              </a:spcAft>
              <a:buSzPts val="1224"/>
              <a:buNone/>
            </a:pPr>
            <a:r>
              <a:rPr b="1" lang="en-US" sz="1530"/>
              <a:t>Declaration:</a:t>
            </a:r>
            <a:endParaRPr/>
          </a:p>
          <a:p>
            <a:pPr indent="0" lvl="0" marL="0" rtl="0" algn="l">
              <a:lnSpc>
                <a:spcPct val="80000"/>
              </a:lnSpc>
              <a:spcBef>
                <a:spcPts val="1000"/>
              </a:spcBef>
              <a:spcAft>
                <a:spcPts val="0"/>
              </a:spcAft>
              <a:buSzPts val="1224"/>
              <a:buNone/>
            </a:pPr>
            <a:r>
              <a:rPr lang="en-US" sz="1530"/>
              <a:t>Just declare a variable without any assignment is called declaration of a variable. </a:t>
            </a:r>
            <a:endParaRPr/>
          </a:p>
          <a:p>
            <a:pPr indent="0" lvl="0" marL="0" rtl="0" algn="l">
              <a:lnSpc>
                <a:spcPct val="80000"/>
              </a:lnSpc>
              <a:spcBef>
                <a:spcPts val="1000"/>
              </a:spcBef>
              <a:spcAft>
                <a:spcPts val="0"/>
              </a:spcAft>
              <a:buSzPts val="1224"/>
              <a:buNone/>
            </a:pPr>
            <a:r>
              <a:rPr b="1" lang="en-US" sz="1530"/>
              <a:t>var name; // Declaration</a:t>
            </a:r>
            <a:endParaRPr/>
          </a:p>
          <a:p>
            <a:pPr indent="0" lvl="0" marL="0" rtl="0" algn="l">
              <a:lnSpc>
                <a:spcPct val="80000"/>
              </a:lnSpc>
              <a:spcBef>
                <a:spcPts val="1000"/>
              </a:spcBef>
              <a:spcAft>
                <a:spcPts val="0"/>
              </a:spcAft>
              <a:buSzPts val="1224"/>
              <a:buNone/>
            </a:pPr>
            <a:r>
              <a:rPr b="1" lang="en-US" sz="1530"/>
              <a:t>Definition:</a:t>
            </a:r>
            <a:endParaRPr/>
          </a:p>
          <a:p>
            <a:pPr indent="0" lvl="0" marL="0" rtl="0" algn="l">
              <a:lnSpc>
                <a:spcPct val="80000"/>
              </a:lnSpc>
              <a:spcBef>
                <a:spcPts val="1000"/>
              </a:spcBef>
              <a:spcAft>
                <a:spcPts val="0"/>
              </a:spcAft>
              <a:buSzPts val="1224"/>
              <a:buNone/>
            </a:pPr>
            <a:r>
              <a:rPr lang="en-US" sz="1530"/>
              <a:t>If assign some value to a declared variable we call it as variable definition.</a:t>
            </a:r>
            <a:endParaRPr/>
          </a:p>
          <a:p>
            <a:pPr indent="0" lvl="0" marL="0" rtl="0" algn="l">
              <a:lnSpc>
                <a:spcPct val="80000"/>
              </a:lnSpc>
              <a:spcBef>
                <a:spcPts val="1000"/>
              </a:spcBef>
              <a:spcAft>
                <a:spcPts val="0"/>
              </a:spcAft>
              <a:buSzPts val="1224"/>
              <a:buNone/>
            </a:pPr>
            <a:r>
              <a:rPr b="1" lang="en-US" sz="1530"/>
              <a:t>name = "John"; // Definition </a:t>
            </a:r>
            <a:endParaRPr/>
          </a:p>
          <a:p>
            <a:pPr indent="0" lvl="0" marL="0" rtl="0" algn="l">
              <a:lnSpc>
                <a:spcPct val="80000"/>
              </a:lnSpc>
              <a:spcBef>
                <a:spcPts val="1000"/>
              </a:spcBef>
              <a:spcAft>
                <a:spcPts val="0"/>
              </a:spcAft>
              <a:buSzPts val="1224"/>
              <a:buNone/>
            </a:pPr>
            <a:r>
              <a:rPr lang="en-US" sz="1530"/>
              <a:t>"undeﬁned" is a value which comes between declaration and definition.</a:t>
            </a:r>
            <a:endParaRPr/>
          </a:p>
          <a:p>
            <a:pPr indent="0" lvl="0" marL="0" rtl="0" algn="l">
              <a:lnSpc>
                <a:spcPct val="80000"/>
              </a:lnSpc>
              <a:spcBef>
                <a:spcPts val="1000"/>
              </a:spcBef>
              <a:spcAft>
                <a:spcPts val="0"/>
              </a:spcAft>
              <a:buSzPts val="1224"/>
              <a:buNone/>
            </a:pPr>
            <a:r>
              <a:rPr b="1" lang="en-US" sz="1530"/>
              <a:t>var name; // undefined</a:t>
            </a:r>
            <a:endParaRPr/>
          </a:p>
          <a:p>
            <a:pPr indent="0" lvl="0" marL="0" rtl="0" algn="l">
              <a:lnSpc>
                <a:spcPct val="80000"/>
              </a:lnSpc>
              <a:spcBef>
                <a:spcPts val="1000"/>
              </a:spcBef>
              <a:spcAft>
                <a:spcPts val="0"/>
              </a:spcAft>
              <a:buSzPts val="1224"/>
              <a:buNone/>
            </a:pPr>
            <a:r>
              <a:rPr b="1" lang="en-US" sz="1530"/>
              <a:t>name = "John"; // John</a:t>
            </a:r>
            <a:endParaRPr/>
          </a:p>
          <a:p>
            <a:pPr indent="0" lvl="0" marL="0" rtl="0" algn="l">
              <a:lnSpc>
                <a:spcPct val="80000"/>
              </a:lnSpc>
              <a:spcBef>
                <a:spcPts val="1000"/>
              </a:spcBef>
              <a:spcAft>
                <a:spcPts val="0"/>
              </a:spcAft>
              <a:buSzPts val="1224"/>
              <a:buNone/>
            </a:pPr>
            <a:r>
              <a:rPr lang="en-US" sz="1530"/>
              <a:t>Before we assign a value to a variable, till then the value of that variable is "undeﬁned".</a:t>
            </a:r>
            <a:endParaRPr/>
          </a:p>
          <a:p>
            <a:pPr indent="0" lvl="0" marL="0" rtl="0" algn="l">
              <a:lnSpc>
                <a:spcPct val="80000"/>
              </a:lnSpc>
              <a:spcBef>
                <a:spcPts val="1000"/>
              </a:spcBef>
              <a:spcAft>
                <a:spcPts val="0"/>
              </a:spcAft>
              <a:buSzPts val="1224"/>
              <a:buNone/>
            </a:pPr>
            <a:r>
              <a:rPr lang="en-US" sz="1530"/>
              <a:t>Once we assign a value to the variable then the value ”undefined" will be replaced with the assigned value.</a:t>
            </a:r>
            <a:endParaRPr/>
          </a:p>
          <a:p>
            <a:pPr indent="0" lvl="0" marL="0" rtl="0" algn="l">
              <a:lnSpc>
                <a:spcPct val="80000"/>
              </a:lnSpc>
              <a:spcBef>
                <a:spcPts val="1000"/>
              </a:spcBef>
              <a:spcAft>
                <a:spcPts val="0"/>
              </a:spcAft>
              <a:buSzPts val="1224"/>
              <a:buNone/>
            </a:pPr>
            <a:r>
              <a:rPr lang="en-US" sz="1530"/>
              <a:t>As in Java, once we declare a variable then some default variable will be assigned based on the type of the variable.</a:t>
            </a:r>
            <a:endParaRPr/>
          </a:p>
          <a:p>
            <a:pPr indent="0" lvl="0" marL="0" rtl="0" algn="l">
              <a:lnSpc>
                <a:spcPct val="80000"/>
              </a:lnSpc>
              <a:spcBef>
                <a:spcPts val="1000"/>
              </a:spcBef>
              <a:spcAft>
                <a:spcPts val="0"/>
              </a:spcAft>
              <a:buSzPts val="1224"/>
              <a:buNone/>
            </a:pPr>
            <a:r>
              <a:rPr lang="en-US" sz="1530"/>
              <a:t>But in JavaScript there is no concept of type declaration at the time of declaring a variable. So for any kind of variable declaration a default value "undefined" will be assigned to it.</a:t>
            </a:r>
            <a:endParaRPr/>
          </a:p>
          <a:p>
            <a:pPr indent="0" lvl="0" marL="0" rtl="0" algn="l">
              <a:lnSpc>
                <a:spcPct val="80000"/>
              </a:lnSpc>
              <a:spcBef>
                <a:spcPts val="1000"/>
              </a:spcBef>
              <a:spcAft>
                <a:spcPts val="0"/>
              </a:spcAft>
              <a:buSzPts val="1224"/>
              <a:buNone/>
            </a:pPr>
            <a:r>
              <a:rPr lang="en-US" sz="1530"/>
              <a:t>var firstName = ‘John’;</a:t>
            </a:r>
            <a:endParaRPr/>
          </a:p>
          <a:p>
            <a:pPr indent="0" lvl="0" marL="0" rtl="0" algn="l">
              <a:lnSpc>
                <a:spcPct val="80000"/>
              </a:lnSpc>
              <a:spcBef>
                <a:spcPts val="1000"/>
              </a:spcBef>
              <a:spcAft>
                <a:spcPts val="0"/>
              </a:spcAft>
              <a:buSzPts val="1224"/>
              <a:buNone/>
            </a:pPr>
            <a:r>
              <a:rPr lang="en-US" sz="1530"/>
              <a:t>console.log(firstName); // John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677334" y="399336"/>
            <a:ext cx="8596668" cy="68620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Understanding Null</a:t>
            </a:r>
            <a:endParaRPr/>
          </a:p>
        </p:txBody>
      </p:sp>
      <p:sp>
        <p:nvSpPr>
          <p:cNvPr id="313" name="Google Shape;313;p40"/>
          <p:cNvSpPr txBox="1"/>
          <p:nvPr>
            <p:ph idx="1" type="body"/>
          </p:nvPr>
        </p:nvSpPr>
        <p:spPr>
          <a:xfrm>
            <a:off x="677334" y="1295807"/>
            <a:ext cx="8596668" cy="531525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As in JavaScript at the time of a variable declaration we have default value as "undeﬁned"</a:t>
            </a:r>
            <a:endParaRPr/>
          </a:p>
          <a:p>
            <a:pPr indent="-342900" lvl="0" marL="342900" rtl="0" algn="l">
              <a:spcBef>
                <a:spcPts val="1000"/>
              </a:spcBef>
              <a:spcAft>
                <a:spcPts val="0"/>
              </a:spcAft>
              <a:buSzPts val="1440"/>
              <a:buChar char="►"/>
            </a:pPr>
            <a:r>
              <a:rPr lang="en-US"/>
              <a:t>In order to assign a value to a variable after the declaration we can assign any value to that variable.</a:t>
            </a:r>
            <a:endParaRPr/>
          </a:p>
          <a:p>
            <a:pPr indent="-342900" lvl="0" marL="342900" rtl="0" algn="l">
              <a:spcBef>
                <a:spcPts val="1000"/>
              </a:spcBef>
              <a:spcAft>
                <a:spcPts val="0"/>
              </a:spcAft>
              <a:buSzPts val="1440"/>
              <a:buChar char="►"/>
            </a:pPr>
            <a:r>
              <a:rPr lang="en-US"/>
              <a:t>In JavaScript there is a provision to add some dummy value to the variable is called "null".</a:t>
            </a:r>
            <a:endParaRPr/>
          </a:p>
          <a:p>
            <a:pPr indent="-342900" lvl="0" marL="342900" rtl="0" algn="l">
              <a:spcBef>
                <a:spcPts val="1000"/>
              </a:spcBef>
              <a:spcAft>
                <a:spcPts val="0"/>
              </a:spcAft>
              <a:buSzPts val="1440"/>
              <a:buChar char="►"/>
            </a:pPr>
            <a:r>
              <a:rPr lang="en-US"/>
              <a:t>This "null" is a value which is assigned to any type of variable in JavaScript.</a:t>
            </a:r>
            <a:endParaRPr/>
          </a:p>
          <a:p>
            <a:pPr indent="0" lvl="0" marL="0" rtl="0" algn="l">
              <a:spcBef>
                <a:spcPts val="1000"/>
              </a:spcBef>
              <a:spcAft>
                <a:spcPts val="0"/>
              </a:spcAft>
              <a:buSzPts val="1440"/>
              <a:buNone/>
            </a:pPr>
            <a:r>
              <a:rPr b="1" lang="en-US"/>
              <a:t>Example:</a:t>
            </a:r>
            <a:endParaRPr/>
          </a:p>
          <a:p>
            <a:pPr indent="-342900" lvl="0" marL="342900" rtl="0" algn="l">
              <a:spcBef>
                <a:spcPts val="1000"/>
              </a:spcBef>
              <a:spcAft>
                <a:spcPts val="0"/>
              </a:spcAft>
              <a:buSzPts val="1440"/>
              <a:buFont typeface="Trebuchet MS"/>
              <a:buAutoNum type="arabicPeriod"/>
            </a:pPr>
            <a:r>
              <a:rPr lang="en-US"/>
              <a:t>var a;</a:t>
            </a:r>
            <a:endParaRPr/>
          </a:p>
          <a:p>
            <a:pPr indent="-342900" lvl="0" marL="342900" rtl="0" algn="l">
              <a:spcBef>
                <a:spcPts val="1000"/>
              </a:spcBef>
              <a:spcAft>
                <a:spcPts val="0"/>
              </a:spcAft>
              <a:buSzPts val="1440"/>
              <a:buFont typeface="Trebuchet MS"/>
              <a:buAutoNum type="arabicPeriod"/>
            </a:pPr>
            <a:r>
              <a:rPr lang="en-US"/>
              <a:t>a = null;</a:t>
            </a:r>
            <a:endParaRPr/>
          </a:p>
          <a:p>
            <a:pPr indent="-342900" lvl="0" marL="342900" rtl="0" algn="l">
              <a:spcBef>
                <a:spcPts val="1000"/>
              </a:spcBef>
              <a:spcAft>
                <a:spcPts val="0"/>
              </a:spcAft>
              <a:buSzPts val="1440"/>
              <a:buFont typeface="Trebuchet MS"/>
              <a:buAutoNum type="arabicPeriod"/>
            </a:pPr>
            <a:r>
              <a:rPr lang="en-US"/>
              <a:t>console.log(a); // null</a:t>
            </a:r>
            <a:endParaRPr/>
          </a:p>
          <a:p>
            <a:pPr indent="-251459" lvl="0" marL="342900" rtl="0" algn="l">
              <a:spcBef>
                <a:spcPts val="1000"/>
              </a:spcBef>
              <a:spcAft>
                <a:spcPts val="0"/>
              </a:spcAft>
              <a:buSzPts val="1440"/>
              <a:buFont typeface="Trebuchet MS"/>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677334" y="609600"/>
            <a:ext cx="8596668" cy="828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Difference between Undeﬁned &amp; Null</a:t>
            </a:r>
            <a:endParaRPr/>
          </a:p>
        </p:txBody>
      </p:sp>
      <p:sp>
        <p:nvSpPr>
          <p:cNvPr id="319" name="Google Shape;319;p41"/>
          <p:cNvSpPr txBox="1"/>
          <p:nvPr>
            <p:ph idx="1" type="body"/>
          </p:nvPr>
        </p:nvSpPr>
        <p:spPr>
          <a:xfrm>
            <a:off x="677334" y="1359375"/>
            <a:ext cx="8596668" cy="525657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332"/>
              <a:buChar char="►"/>
            </a:pPr>
            <a:r>
              <a:rPr lang="en-US" sz="1665"/>
              <a:t>Undeﬁned is value which is assigned at the time of declaration step and null is a value which is assigned at the time of deﬁnition step.</a:t>
            </a:r>
            <a:endParaRPr/>
          </a:p>
          <a:p>
            <a:pPr indent="-342900" lvl="0" marL="342900" rtl="0" algn="l">
              <a:lnSpc>
                <a:spcPct val="90000"/>
              </a:lnSpc>
              <a:spcBef>
                <a:spcPts val="1000"/>
              </a:spcBef>
              <a:spcAft>
                <a:spcPts val="0"/>
              </a:spcAft>
              <a:buSzPts val="1332"/>
              <a:buChar char="►"/>
            </a:pPr>
            <a:r>
              <a:rPr lang="en-US" sz="1665"/>
              <a:t>The default value before assignment of null or any value is ”Undefined” and at the time of assignment there is an assignable dummy value which is null.</a:t>
            </a:r>
            <a:endParaRPr/>
          </a:p>
          <a:p>
            <a:pPr indent="-342900" lvl="0" marL="342900" rtl="0" algn="l">
              <a:lnSpc>
                <a:spcPct val="90000"/>
              </a:lnSpc>
              <a:spcBef>
                <a:spcPts val="1000"/>
              </a:spcBef>
              <a:spcAft>
                <a:spcPts val="0"/>
              </a:spcAft>
              <a:buSzPts val="1332"/>
              <a:buChar char="►"/>
            </a:pPr>
            <a:r>
              <a:rPr lang="en-US" sz="1665"/>
              <a:t>Example:</a:t>
            </a:r>
            <a:endParaRPr/>
          </a:p>
          <a:p>
            <a:pPr indent="-342900" lvl="0" marL="342900" rtl="0" algn="l">
              <a:lnSpc>
                <a:spcPct val="90000"/>
              </a:lnSpc>
              <a:spcBef>
                <a:spcPts val="1000"/>
              </a:spcBef>
              <a:spcAft>
                <a:spcPts val="0"/>
              </a:spcAft>
              <a:buSzPts val="1332"/>
              <a:buChar char="►"/>
            </a:pPr>
            <a:r>
              <a:rPr lang="en-US" sz="1665"/>
              <a:t>var name;</a:t>
            </a:r>
            <a:endParaRPr/>
          </a:p>
          <a:p>
            <a:pPr indent="-342900" lvl="0" marL="342900" rtl="0" algn="l">
              <a:lnSpc>
                <a:spcPct val="90000"/>
              </a:lnSpc>
              <a:spcBef>
                <a:spcPts val="1000"/>
              </a:spcBef>
              <a:spcAft>
                <a:spcPts val="0"/>
              </a:spcAft>
              <a:buSzPts val="1332"/>
              <a:buChar char="►"/>
            </a:pPr>
            <a:r>
              <a:rPr lang="en-US" sz="1665"/>
              <a:t>console.log(name); // undefined</a:t>
            </a:r>
            <a:endParaRPr/>
          </a:p>
          <a:p>
            <a:pPr indent="-342900" lvl="0" marL="342900" rtl="0" algn="l">
              <a:lnSpc>
                <a:spcPct val="90000"/>
              </a:lnSpc>
              <a:spcBef>
                <a:spcPts val="1000"/>
              </a:spcBef>
              <a:spcAft>
                <a:spcPts val="0"/>
              </a:spcAft>
              <a:buSzPts val="1332"/>
              <a:buChar char="►"/>
            </a:pPr>
            <a:r>
              <a:rPr lang="en-US" sz="1665"/>
              <a:t>name = null;</a:t>
            </a:r>
            <a:endParaRPr/>
          </a:p>
          <a:p>
            <a:pPr indent="-342900" lvl="0" marL="342900" rtl="0" algn="l">
              <a:lnSpc>
                <a:spcPct val="90000"/>
              </a:lnSpc>
              <a:spcBef>
                <a:spcPts val="1000"/>
              </a:spcBef>
              <a:spcAft>
                <a:spcPts val="0"/>
              </a:spcAft>
              <a:buSzPts val="1332"/>
              <a:buChar char="►"/>
            </a:pPr>
            <a:r>
              <a:rPr lang="en-US" sz="1665"/>
              <a:t>console.log(name); // null</a:t>
            </a:r>
            <a:endParaRPr/>
          </a:p>
          <a:p>
            <a:pPr indent="-342900" lvl="0" marL="342900" rtl="0" algn="l">
              <a:lnSpc>
                <a:spcPct val="90000"/>
              </a:lnSpc>
              <a:spcBef>
                <a:spcPts val="1000"/>
              </a:spcBef>
              <a:spcAft>
                <a:spcPts val="0"/>
              </a:spcAft>
              <a:buSzPts val="1332"/>
              <a:buChar char="►"/>
            </a:pPr>
            <a:r>
              <a:rPr lang="en-US" sz="1665"/>
              <a:t>name = ‘john’;</a:t>
            </a:r>
            <a:endParaRPr/>
          </a:p>
          <a:p>
            <a:pPr indent="-342900" lvl="0" marL="342900" rtl="0" algn="l">
              <a:lnSpc>
                <a:spcPct val="90000"/>
              </a:lnSpc>
              <a:spcBef>
                <a:spcPts val="1000"/>
              </a:spcBef>
              <a:spcAft>
                <a:spcPts val="0"/>
              </a:spcAft>
              <a:buSzPts val="1332"/>
              <a:buChar char="►"/>
            </a:pPr>
            <a:r>
              <a:rPr lang="en-US" sz="1665"/>
              <a:t> console.log(name); // john</a:t>
            </a:r>
            <a:endParaRPr/>
          </a:p>
          <a:p>
            <a:pPr indent="-342900" lvl="0" marL="342900" rtl="0" algn="l">
              <a:lnSpc>
                <a:spcPct val="90000"/>
              </a:lnSpc>
              <a:spcBef>
                <a:spcPts val="1000"/>
              </a:spcBef>
              <a:spcAft>
                <a:spcPts val="0"/>
              </a:spcAft>
              <a:buSzPts val="1332"/>
              <a:buChar char="►"/>
            </a:pPr>
            <a:r>
              <a:rPr lang="en-US" sz="1665"/>
              <a:t>Note: For example let's take an application form where we need to fill in.</a:t>
            </a:r>
            <a:endParaRPr/>
          </a:p>
          <a:p>
            <a:pPr indent="-342900" lvl="0" marL="342900" rtl="0" algn="l">
              <a:lnSpc>
                <a:spcPct val="90000"/>
              </a:lnSpc>
              <a:spcBef>
                <a:spcPts val="1000"/>
              </a:spcBef>
              <a:spcAft>
                <a:spcPts val="0"/>
              </a:spcAft>
              <a:buSzPts val="1332"/>
              <a:buChar char="►"/>
            </a:pPr>
            <a:r>
              <a:rPr lang="en-US" sz="1665"/>
              <a:t>For any of the field we did not touched or ﬁlled the default value assigned to it is "undeﬁned"</a:t>
            </a:r>
            <a:endParaRPr/>
          </a:p>
          <a:p>
            <a:pPr indent="-342900" lvl="0" marL="342900" rtl="0" algn="l">
              <a:lnSpc>
                <a:spcPct val="90000"/>
              </a:lnSpc>
              <a:spcBef>
                <a:spcPts val="1000"/>
              </a:spcBef>
              <a:spcAft>
                <a:spcPts val="0"/>
              </a:spcAft>
              <a:buSzPts val="1332"/>
              <a:buChar char="►"/>
            </a:pPr>
            <a:r>
              <a:rPr lang="en-US" sz="1665"/>
              <a:t>For any of the field which we add some dummy value as "Not Applicable" then the filed gets the default as null.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677334" y="609600"/>
            <a:ext cx="8596668" cy="5590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JavaScript Basics</a:t>
            </a:r>
            <a:endParaRPr/>
          </a:p>
        </p:txBody>
      </p:sp>
      <p:sp>
        <p:nvSpPr>
          <p:cNvPr id="325" name="Google Shape;325;p42"/>
          <p:cNvSpPr txBox="1"/>
          <p:nvPr>
            <p:ph idx="1" type="body"/>
          </p:nvPr>
        </p:nvSpPr>
        <p:spPr>
          <a:xfrm>
            <a:off x="677334" y="1344707"/>
            <a:ext cx="8596668" cy="469665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Here we will learn some of the basic concepts of JavaScript.</a:t>
            </a:r>
            <a:endParaRPr/>
          </a:p>
          <a:p>
            <a:pPr indent="-342900" lvl="0" marL="342900" rtl="0" algn="l">
              <a:spcBef>
                <a:spcPts val="1000"/>
              </a:spcBef>
              <a:spcAft>
                <a:spcPts val="0"/>
              </a:spcAft>
              <a:buSzPts val="1440"/>
              <a:buChar char="►"/>
            </a:pPr>
            <a:r>
              <a:rPr lang="en-US"/>
              <a:t>If we needs to execute any JavaScript code we don't required any HTML code base. We can just open the browser console and execute the following commands.</a:t>
            </a:r>
            <a:endParaRPr/>
          </a:p>
          <a:p>
            <a:pPr indent="-342900" lvl="0" marL="342900" rtl="0" algn="l">
              <a:spcBef>
                <a:spcPts val="1000"/>
              </a:spcBef>
              <a:spcAft>
                <a:spcPts val="0"/>
              </a:spcAft>
              <a:buSzPts val="1440"/>
              <a:buChar char="►"/>
            </a:pPr>
            <a:r>
              <a:rPr lang="en-US"/>
              <a:t>For logging information in JavaScript we have the following methods.</a:t>
            </a:r>
            <a:endParaRPr/>
          </a:p>
          <a:p>
            <a:pPr indent="-342900" lvl="1" marL="800100" rtl="0" algn="l">
              <a:spcBef>
                <a:spcPts val="1000"/>
              </a:spcBef>
              <a:spcAft>
                <a:spcPts val="0"/>
              </a:spcAft>
              <a:buSzPts val="1280"/>
              <a:buFont typeface="Trebuchet MS"/>
              <a:buAutoNum type="arabicPeriod"/>
            </a:pPr>
            <a:r>
              <a:rPr lang="en-US"/>
              <a:t>Alert Box</a:t>
            </a:r>
            <a:endParaRPr/>
          </a:p>
          <a:p>
            <a:pPr indent="-342900" lvl="1" marL="800100" rtl="0" algn="l">
              <a:spcBef>
                <a:spcPts val="1000"/>
              </a:spcBef>
              <a:spcAft>
                <a:spcPts val="0"/>
              </a:spcAft>
              <a:buSzPts val="1280"/>
              <a:buFont typeface="Trebuchet MS"/>
              <a:buAutoNum type="arabicPeriod"/>
            </a:pPr>
            <a:r>
              <a:rPr lang="en-US"/>
              <a:t>Conﬁrm Box</a:t>
            </a:r>
            <a:endParaRPr/>
          </a:p>
          <a:p>
            <a:pPr indent="-342900" lvl="1" marL="800100" rtl="0" algn="l">
              <a:spcBef>
                <a:spcPts val="1000"/>
              </a:spcBef>
              <a:spcAft>
                <a:spcPts val="0"/>
              </a:spcAft>
              <a:buSzPts val="1280"/>
              <a:buFont typeface="Trebuchet MS"/>
              <a:buAutoNum type="arabicPeriod"/>
            </a:pPr>
            <a:r>
              <a:rPr lang="en-US"/>
              <a:t>Console log</a:t>
            </a:r>
            <a:endParaRPr/>
          </a:p>
          <a:p>
            <a:pPr indent="-342900" lvl="0" marL="342900" rtl="0" algn="l">
              <a:spcBef>
                <a:spcPts val="1000"/>
              </a:spcBef>
              <a:spcAft>
                <a:spcPts val="0"/>
              </a:spcAft>
              <a:buSzPts val="1440"/>
              <a:buChar char="►"/>
            </a:pPr>
            <a:r>
              <a:rPr lang="en-US"/>
              <a:t>By Using alert we can show any textual information on the alert box.1 </a:t>
            </a:r>
            <a:r>
              <a:rPr b="1" lang="en-US"/>
              <a:t>alert("Welcome to JavaScript");</a:t>
            </a:r>
            <a:endParaRPr/>
          </a:p>
        </p:txBody>
      </p:sp>
      <p:pic>
        <p:nvPicPr>
          <p:cNvPr id="326" name="Google Shape;326;p42"/>
          <p:cNvPicPr preferRelativeResize="0"/>
          <p:nvPr/>
        </p:nvPicPr>
        <p:blipFill rotWithShape="1">
          <a:blip r:embed="rId3">
            <a:alphaModFix/>
          </a:blip>
          <a:srcRect b="0" l="0" r="0" t="0"/>
          <a:stretch/>
        </p:blipFill>
        <p:spPr>
          <a:xfrm>
            <a:off x="2332108" y="4977855"/>
            <a:ext cx="5287120" cy="162205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idx="1" type="body"/>
          </p:nvPr>
        </p:nvSpPr>
        <p:spPr>
          <a:xfrm>
            <a:off x="677334" y="264051"/>
            <a:ext cx="8745387" cy="632745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By Using Confirm box also we can show some information on the webpage</a:t>
            </a:r>
            <a:endParaRPr/>
          </a:p>
          <a:p>
            <a:pPr indent="0" lvl="0" marL="0" rtl="0" algn="l">
              <a:spcBef>
                <a:spcPts val="1000"/>
              </a:spcBef>
              <a:spcAft>
                <a:spcPts val="0"/>
              </a:spcAft>
              <a:buSzPts val="1440"/>
              <a:buNone/>
            </a:pPr>
            <a:r>
              <a:rPr lang="en-US"/>
              <a:t>	</a:t>
            </a:r>
            <a:r>
              <a:rPr b="1" lang="en-US"/>
              <a:t>confirm("Welcome to JavaScript");</a:t>
            </a:r>
            <a:endParaRPr/>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342900" lvl="0" marL="342900" rtl="0" algn="l">
              <a:spcBef>
                <a:spcPts val="1000"/>
              </a:spcBef>
              <a:spcAft>
                <a:spcPts val="0"/>
              </a:spcAft>
              <a:buSzPts val="1440"/>
              <a:buChar char="►"/>
            </a:pPr>
            <a:r>
              <a:rPr lang="en-US"/>
              <a:t>The Alert and Confirm boxes are displaying on the webpage. Each time we may have to click on ok button for each and every message on the box.</a:t>
            </a:r>
            <a:endParaRPr/>
          </a:p>
          <a:p>
            <a:pPr indent="-342900" lvl="0" marL="342900" rtl="0" algn="l">
              <a:spcBef>
                <a:spcPts val="1000"/>
              </a:spcBef>
              <a:spcAft>
                <a:spcPts val="0"/>
              </a:spcAft>
              <a:buSzPts val="1440"/>
              <a:buChar char="►"/>
            </a:pPr>
            <a:r>
              <a:rPr lang="en-US"/>
              <a:t>If we wants to add some logging related information, then alert and confirm boxes are not recommended. </a:t>
            </a:r>
            <a:endParaRPr/>
          </a:p>
        </p:txBody>
      </p:sp>
      <p:pic>
        <p:nvPicPr>
          <p:cNvPr id="332" name="Google Shape;332;p43"/>
          <p:cNvPicPr preferRelativeResize="0"/>
          <p:nvPr/>
        </p:nvPicPr>
        <p:blipFill rotWithShape="1">
          <a:blip r:embed="rId3">
            <a:alphaModFix/>
          </a:blip>
          <a:srcRect b="0" l="0" r="0" t="0"/>
          <a:stretch/>
        </p:blipFill>
        <p:spPr>
          <a:xfrm>
            <a:off x="1342412" y="1580322"/>
            <a:ext cx="7415230" cy="217805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idx="1" type="body"/>
          </p:nvPr>
        </p:nvSpPr>
        <p:spPr>
          <a:xfrm>
            <a:off x="677334" y="362779"/>
            <a:ext cx="8596668" cy="623183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For logging related information we may use console.log method of JavaScript. This prints the messages on the browser console instead of on the webpage as follows,</a:t>
            </a:r>
            <a:endParaRPr/>
          </a:p>
          <a:p>
            <a:pPr indent="0" lvl="0" marL="0" rtl="0" algn="l">
              <a:spcBef>
                <a:spcPts val="1000"/>
              </a:spcBef>
              <a:spcAft>
                <a:spcPts val="0"/>
              </a:spcAft>
              <a:buSzPts val="1440"/>
              <a:buNone/>
            </a:pPr>
            <a:r>
              <a:rPr b="1" lang="en-US"/>
              <a:t>	console.log("Welcome to JavaScript");</a:t>
            </a:r>
            <a:endParaRPr/>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console.log is the best way of printing any log related information, this prints the information on the browser console.</a:t>
            </a:r>
            <a:endParaRPr/>
          </a:p>
          <a:p>
            <a:pPr indent="-342900" lvl="0" marL="342900" rtl="0" algn="l">
              <a:spcBef>
                <a:spcPts val="1000"/>
              </a:spcBef>
              <a:spcAft>
                <a:spcPts val="0"/>
              </a:spcAft>
              <a:buSzPts val="1440"/>
              <a:buChar char="►"/>
            </a:pPr>
            <a:r>
              <a:rPr lang="en-US"/>
              <a:t>Along with the textual information we can display any kind of information on the console using console.log method/function.</a:t>
            </a:r>
            <a:endParaRPr/>
          </a:p>
          <a:p>
            <a:pPr indent="-342900" lvl="0" marL="342900" rtl="0" algn="l">
              <a:spcBef>
                <a:spcPts val="1000"/>
              </a:spcBef>
              <a:spcAft>
                <a:spcPts val="0"/>
              </a:spcAft>
              <a:buSzPts val="1440"/>
              <a:buChar char="►"/>
            </a:pPr>
            <a:r>
              <a:rPr lang="en-US"/>
              <a:t>Let's discuss how to display the current date information on the webpage. </a:t>
            </a:r>
            <a:endParaRPr/>
          </a:p>
          <a:p>
            <a:pPr indent="0" lvl="0" marL="0" rtl="0" algn="l">
              <a:spcBef>
                <a:spcPts val="1000"/>
              </a:spcBef>
              <a:spcAft>
                <a:spcPts val="0"/>
              </a:spcAft>
              <a:buSzPts val="1440"/>
              <a:buNone/>
            </a:pPr>
            <a:r>
              <a:rPr b="1" lang="en-US"/>
              <a:t>	var date = new Date();</a:t>
            </a:r>
            <a:endParaRPr/>
          </a:p>
          <a:p>
            <a:pPr indent="0" lvl="0" marL="0" rtl="0" algn="l">
              <a:spcBef>
                <a:spcPts val="1000"/>
              </a:spcBef>
              <a:spcAft>
                <a:spcPts val="0"/>
              </a:spcAft>
              <a:buSzPts val="1440"/>
              <a:buNone/>
            </a:pPr>
            <a:r>
              <a:rPr b="1" lang="en-US"/>
              <a:t>	console.log("Today is " + date);</a:t>
            </a:r>
            <a:endParaRPr/>
          </a:p>
          <a:p>
            <a:pPr indent="-251459" lvl="0" marL="342900" rtl="0" algn="l">
              <a:spcBef>
                <a:spcPts val="1000"/>
              </a:spcBef>
              <a:spcAft>
                <a:spcPts val="0"/>
              </a:spcAft>
              <a:buSzPts val="1440"/>
              <a:buNone/>
            </a:pPr>
            <a:r>
              <a:t/>
            </a:r>
            <a:endParaRPr/>
          </a:p>
        </p:txBody>
      </p:sp>
      <p:pic>
        <p:nvPicPr>
          <p:cNvPr id="338" name="Google Shape;338;p44"/>
          <p:cNvPicPr preferRelativeResize="0"/>
          <p:nvPr/>
        </p:nvPicPr>
        <p:blipFill rotWithShape="1">
          <a:blip r:embed="rId3">
            <a:alphaModFix/>
          </a:blip>
          <a:srcRect b="0" l="0" r="0" t="0"/>
          <a:stretch/>
        </p:blipFill>
        <p:spPr>
          <a:xfrm>
            <a:off x="3363774" y="1993939"/>
            <a:ext cx="5464451" cy="155971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677334" y="137491"/>
            <a:ext cx="8596668" cy="66260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JavaScript Usage</a:t>
            </a:r>
            <a:endParaRPr/>
          </a:p>
        </p:txBody>
      </p:sp>
      <p:sp>
        <p:nvSpPr>
          <p:cNvPr id="344" name="Google Shape;344;p45"/>
          <p:cNvSpPr txBox="1"/>
          <p:nvPr>
            <p:ph idx="1" type="body"/>
          </p:nvPr>
        </p:nvSpPr>
        <p:spPr>
          <a:xfrm>
            <a:off x="677333" y="894523"/>
            <a:ext cx="9391005" cy="571003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We can use the JavaScript along with the HTML in the following ways,</a:t>
            </a:r>
            <a:endParaRPr/>
          </a:p>
          <a:p>
            <a:pPr indent="-285750" lvl="1" marL="742950" rtl="0" algn="l">
              <a:spcBef>
                <a:spcPts val="1000"/>
              </a:spcBef>
              <a:spcAft>
                <a:spcPts val="0"/>
              </a:spcAft>
              <a:buSzPts val="1280"/>
              <a:buChar char="►"/>
            </a:pPr>
            <a:r>
              <a:rPr lang="en-US"/>
              <a:t>Inline Way</a:t>
            </a:r>
            <a:endParaRPr/>
          </a:p>
          <a:p>
            <a:pPr indent="-285750" lvl="1" marL="742950" rtl="0" algn="l">
              <a:spcBef>
                <a:spcPts val="1000"/>
              </a:spcBef>
              <a:spcAft>
                <a:spcPts val="0"/>
              </a:spcAft>
              <a:buSzPts val="1280"/>
              <a:buChar char="►"/>
            </a:pPr>
            <a:r>
              <a:rPr lang="en-US"/>
              <a:t>Internal Way</a:t>
            </a:r>
            <a:endParaRPr/>
          </a:p>
          <a:p>
            <a:pPr indent="-285750" lvl="1" marL="742950" rtl="0" algn="l">
              <a:spcBef>
                <a:spcPts val="1000"/>
              </a:spcBef>
              <a:spcAft>
                <a:spcPts val="0"/>
              </a:spcAft>
              <a:buSzPts val="1280"/>
              <a:buChar char="►"/>
            </a:pPr>
            <a:r>
              <a:rPr lang="en-US"/>
              <a:t>External Way</a:t>
            </a:r>
            <a:endParaRPr/>
          </a:p>
          <a:p>
            <a:pPr indent="-342900" lvl="0" marL="342900" rtl="0" algn="l">
              <a:spcBef>
                <a:spcPts val="1000"/>
              </a:spcBef>
              <a:spcAft>
                <a:spcPts val="0"/>
              </a:spcAft>
              <a:buSzPts val="1440"/>
              <a:buChar char="►"/>
            </a:pPr>
            <a:r>
              <a:rPr lang="en-US"/>
              <a:t>Let’s discuss about each of the way of using the JavaScript.</a:t>
            </a:r>
            <a:endParaRPr/>
          </a:p>
          <a:p>
            <a:pPr indent="0" lvl="0" marL="0" rtl="0" algn="l">
              <a:spcBef>
                <a:spcPts val="1000"/>
              </a:spcBef>
              <a:spcAft>
                <a:spcPts val="0"/>
              </a:spcAft>
              <a:buSzPts val="1920"/>
              <a:buNone/>
            </a:pPr>
            <a:r>
              <a:rPr b="1" lang="en-US" sz="2400"/>
              <a:t>Inline Way</a:t>
            </a:r>
            <a:r>
              <a:rPr lang="en-US"/>
              <a:t> </a:t>
            </a:r>
            <a:endParaRPr/>
          </a:p>
          <a:p>
            <a:pPr indent="-342900" lvl="0" marL="342900" rtl="0" algn="l">
              <a:spcBef>
                <a:spcPts val="1000"/>
              </a:spcBef>
              <a:spcAft>
                <a:spcPts val="0"/>
              </a:spcAft>
              <a:buSzPts val="1440"/>
              <a:buChar char="►"/>
            </a:pPr>
            <a:r>
              <a:rPr lang="en-US"/>
              <a:t>Here in this way we may mix the JavaScript code along with the HTML Code. However this approach is not recommended but we may use this approach for very few lines of code.</a:t>
            </a:r>
            <a:endParaRPr/>
          </a:p>
          <a:p>
            <a:pPr indent="-342900" lvl="0" marL="342900" rtl="0" algn="l">
              <a:spcBef>
                <a:spcPts val="1000"/>
              </a:spcBef>
              <a:spcAft>
                <a:spcPts val="0"/>
              </a:spcAft>
              <a:buSzPts val="1440"/>
              <a:buChar char="►"/>
            </a:pPr>
            <a:r>
              <a:rPr lang="en-US"/>
              <a:t>Example:</a:t>
            </a:r>
            <a:endParaRPr/>
          </a:p>
          <a:p>
            <a:pPr indent="0" lvl="1" marL="400050" rtl="0" algn="l">
              <a:spcBef>
                <a:spcPts val="1000"/>
              </a:spcBef>
              <a:spcAft>
                <a:spcPts val="0"/>
              </a:spcAft>
              <a:buSzPts val="1280"/>
              <a:buNone/>
            </a:pPr>
            <a:r>
              <a:rPr b="1" lang="en-US"/>
              <a:t>&lt;div&gt;</a:t>
            </a:r>
            <a:endParaRPr/>
          </a:p>
          <a:p>
            <a:pPr indent="0" lvl="2" marL="800100" rtl="0" algn="l">
              <a:spcBef>
                <a:spcPts val="1000"/>
              </a:spcBef>
              <a:spcAft>
                <a:spcPts val="0"/>
              </a:spcAft>
              <a:buSzPts val="1120"/>
              <a:buNone/>
            </a:pPr>
            <a:r>
              <a:rPr b="1" lang="en-US"/>
              <a:t>&lt;p id="my-para"&gt;This is a Sample Text&lt;/p&gt;</a:t>
            </a:r>
            <a:endParaRPr/>
          </a:p>
          <a:p>
            <a:pPr indent="0" lvl="2" marL="800100" rtl="0" algn="l">
              <a:spcBef>
                <a:spcPts val="1000"/>
              </a:spcBef>
              <a:spcAft>
                <a:spcPts val="0"/>
              </a:spcAft>
              <a:buSzPts val="1120"/>
              <a:buNone/>
            </a:pPr>
            <a:r>
              <a:rPr b="1" lang="en-US"/>
              <a:t>&lt;button onclick="document.getElementById('my-para').style.color = 'blue'"&gt;Change to Blue&lt;/button&gt;</a:t>
            </a:r>
            <a:endParaRPr/>
          </a:p>
          <a:p>
            <a:pPr indent="0" lvl="2" marL="800100" rtl="0" algn="l">
              <a:spcBef>
                <a:spcPts val="1000"/>
              </a:spcBef>
              <a:spcAft>
                <a:spcPts val="0"/>
              </a:spcAft>
              <a:buSzPts val="1120"/>
              <a:buNone/>
            </a:pPr>
            <a:r>
              <a:rPr b="1" lang="en-US"/>
              <a:t>&lt;button onclick="document.getElementById('my-para').style.color = 'red'"&gt;change to Red&lt;/button&gt;</a:t>
            </a:r>
            <a:endParaRPr/>
          </a:p>
          <a:p>
            <a:pPr indent="0" lvl="1" marL="400050" rtl="0" algn="l">
              <a:spcBef>
                <a:spcPts val="1000"/>
              </a:spcBef>
              <a:spcAft>
                <a:spcPts val="0"/>
              </a:spcAft>
              <a:buSzPts val="1280"/>
              <a:buNone/>
            </a:pPr>
            <a:r>
              <a:rPr b="1" lang="en-US"/>
              <a:t>&lt;/div&gt;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677334" y="301487"/>
            <a:ext cx="8596668" cy="5830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Internal Way</a:t>
            </a:r>
            <a:endParaRPr/>
          </a:p>
        </p:txBody>
      </p:sp>
      <p:sp>
        <p:nvSpPr>
          <p:cNvPr id="350" name="Google Shape;350;p46"/>
          <p:cNvSpPr txBox="1"/>
          <p:nvPr>
            <p:ph idx="1" type="body"/>
          </p:nvPr>
        </p:nvSpPr>
        <p:spPr>
          <a:xfrm>
            <a:off x="677333" y="964095"/>
            <a:ext cx="9142528" cy="567524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2"/>
              <a:buChar char="►"/>
            </a:pPr>
            <a:r>
              <a:rPr lang="en-US" sz="1665"/>
              <a:t>In this way we may use separate &lt;script&gt; Tag and add the completed JavaScript code to it. This is one of the best way instead of mixing the JavaScript code with HTML codebase.</a:t>
            </a:r>
            <a:endParaRPr/>
          </a:p>
          <a:p>
            <a:pPr indent="0" lvl="0" marL="0" rtl="0" algn="l">
              <a:lnSpc>
                <a:spcPct val="80000"/>
              </a:lnSpc>
              <a:spcBef>
                <a:spcPts val="1000"/>
              </a:spcBef>
              <a:spcAft>
                <a:spcPts val="0"/>
              </a:spcAft>
              <a:buSzPts val="1332"/>
              <a:buNone/>
            </a:pPr>
            <a:r>
              <a:rPr b="1" lang="en-US" sz="1665"/>
              <a:t>Example:</a:t>
            </a:r>
            <a:endParaRPr/>
          </a:p>
          <a:p>
            <a:pPr indent="0" lvl="0" marL="0" rtl="0" algn="l">
              <a:lnSpc>
                <a:spcPct val="80000"/>
              </a:lnSpc>
              <a:spcBef>
                <a:spcPts val="1000"/>
              </a:spcBef>
              <a:spcAft>
                <a:spcPts val="0"/>
              </a:spcAft>
              <a:buSzPts val="1332"/>
              <a:buNone/>
            </a:pPr>
            <a:r>
              <a:rPr b="1" lang="en-US" sz="1665"/>
              <a:t>&lt;div&gt;</a:t>
            </a:r>
            <a:endParaRPr/>
          </a:p>
          <a:p>
            <a:pPr indent="0" lvl="0" marL="0" rtl="0" algn="l">
              <a:lnSpc>
                <a:spcPct val="80000"/>
              </a:lnSpc>
              <a:spcBef>
                <a:spcPts val="1000"/>
              </a:spcBef>
              <a:spcAft>
                <a:spcPts val="0"/>
              </a:spcAft>
              <a:buSzPts val="1332"/>
              <a:buNone/>
            </a:pPr>
            <a:r>
              <a:rPr b="1" lang="en-US" sz="1665"/>
              <a:t>	&lt;p id="my-para"&gt;This is a Sample Text&lt;/p&gt;</a:t>
            </a:r>
            <a:endParaRPr/>
          </a:p>
          <a:p>
            <a:pPr indent="0" lvl="0" marL="0" rtl="0" algn="l">
              <a:lnSpc>
                <a:spcPct val="80000"/>
              </a:lnSpc>
              <a:spcBef>
                <a:spcPts val="1000"/>
              </a:spcBef>
              <a:spcAft>
                <a:spcPts val="0"/>
              </a:spcAft>
              <a:buSzPts val="1332"/>
              <a:buNone/>
            </a:pPr>
            <a:r>
              <a:rPr b="1" lang="en-US" sz="1665"/>
              <a:t>	&lt;button onclick="blue();"&gt;Change to Blue&lt;/button&gt;</a:t>
            </a:r>
            <a:endParaRPr/>
          </a:p>
          <a:p>
            <a:pPr indent="0" lvl="0" marL="0" rtl="0" algn="l">
              <a:lnSpc>
                <a:spcPct val="80000"/>
              </a:lnSpc>
              <a:spcBef>
                <a:spcPts val="1000"/>
              </a:spcBef>
              <a:spcAft>
                <a:spcPts val="0"/>
              </a:spcAft>
              <a:buSzPts val="1332"/>
              <a:buNone/>
            </a:pPr>
            <a:r>
              <a:rPr b="1" lang="en-US" sz="1665"/>
              <a:t>	&lt;button onclick="red();"&gt;Change to Red&lt;/button&gt;</a:t>
            </a:r>
            <a:endParaRPr/>
          </a:p>
          <a:p>
            <a:pPr indent="0" lvl="0" marL="0" rtl="0" algn="l">
              <a:lnSpc>
                <a:spcPct val="80000"/>
              </a:lnSpc>
              <a:spcBef>
                <a:spcPts val="1000"/>
              </a:spcBef>
              <a:spcAft>
                <a:spcPts val="0"/>
              </a:spcAft>
              <a:buSzPts val="1332"/>
              <a:buNone/>
            </a:pPr>
            <a:r>
              <a:rPr b="1" lang="en-US" sz="1665"/>
              <a:t>&lt;/div&gt;</a:t>
            </a:r>
            <a:endParaRPr/>
          </a:p>
          <a:p>
            <a:pPr indent="0" lvl="0" marL="0" rtl="0" algn="l">
              <a:lnSpc>
                <a:spcPct val="80000"/>
              </a:lnSpc>
              <a:spcBef>
                <a:spcPts val="1000"/>
              </a:spcBef>
              <a:spcAft>
                <a:spcPts val="0"/>
              </a:spcAft>
              <a:buSzPts val="1332"/>
              <a:buNone/>
            </a:pPr>
            <a:r>
              <a:rPr b="1" lang="en-US" sz="1665"/>
              <a:t>&lt;script&gt;</a:t>
            </a:r>
            <a:endParaRPr/>
          </a:p>
          <a:p>
            <a:pPr indent="0" lvl="0" marL="0" rtl="0" algn="l">
              <a:lnSpc>
                <a:spcPct val="80000"/>
              </a:lnSpc>
              <a:spcBef>
                <a:spcPts val="1000"/>
              </a:spcBef>
              <a:spcAft>
                <a:spcPts val="0"/>
              </a:spcAft>
              <a:buSzPts val="1332"/>
              <a:buNone/>
            </a:pPr>
            <a:r>
              <a:rPr b="1" lang="en-US" sz="1665"/>
              <a:t>function blue() {</a:t>
            </a:r>
            <a:endParaRPr/>
          </a:p>
          <a:p>
            <a:pPr indent="0" lvl="0" marL="0" rtl="0" algn="l">
              <a:lnSpc>
                <a:spcPct val="80000"/>
              </a:lnSpc>
              <a:spcBef>
                <a:spcPts val="1000"/>
              </a:spcBef>
              <a:spcAft>
                <a:spcPts val="0"/>
              </a:spcAft>
              <a:buSzPts val="1332"/>
              <a:buNone/>
            </a:pPr>
            <a:r>
              <a:rPr b="1" lang="en-US" sz="1665"/>
              <a:t>	document.getElementById('my-para').style.color = 'blue';</a:t>
            </a:r>
            <a:endParaRPr/>
          </a:p>
          <a:p>
            <a:pPr indent="0" lvl="0" marL="0" rtl="0" algn="l">
              <a:lnSpc>
                <a:spcPct val="80000"/>
              </a:lnSpc>
              <a:spcBef>
                <a:spcPts val="1000"/>
              </a:spcBef>
              <a:spcAft>
                <a:spcPts val="0"/>
              </a:spcAft>
              <a:buSzPts val="1332"/>
              <a:buNone/>
            </a:pPr>
            <a:r>
              <a:rPr b="1" lang="en-US" sz="1665"/>
              <a:t>}</a:t>
            </a:r>
            <a:endParaRPr/>
          </a:p>
          <a:p>
            <a:pPr indent="0" lvl="0" marL="0" rtl="0" algn="l">
              <a:lnSpc>
                <a:spcPct val="80000"/>
              </a:lnSpc>
              <a:spcBef>
                <a:spcPts val="1000"/>
              </a:spcBef>
              <a:spcAft>
                <a:spcPts val="0"/>
              </a:spcAft>
              <a:buSzPts val="1332"/>
              <a:buNone/>
            </a:pPr>
            <a:r>
              <a:rPr b="1" lang="en-US" sz="1665"/>
              <a:t>function red() {</a:t>
            </a:r>
            <a:endParaRPr/>
          </a:p>
          <a:p>
            <a:pPr indent="0" lvl="0" marL="0" rtl="0" algn="l">
              <a:lnSpc>
                <a:spcPct val="80000"/>
              </a:lnSpc>
              <a:spcBef>
                <a:spcPts val="1000"/>
              </a:spcBef>
              <a:spcAft>
                <a:spcPts val="0"/>
              </a:spcAft>
              <a:buSzPts val="1332"/>
              <a:buNone/>
            </a:pPr>
            <a:r>
              <a:rPr b="1" lang="en-US" sz="1665"/>
              <a:t>	document.getElementById('my-para').sty1e.color = 'red';</a:t>
            </a:r>
            <a:endParaRPr/>
          </a:p>
          <a:p>
            <a:pPr indent="0" lvl="0" marL="0" rtl="0" algn="l">
              <a:lnSpc>
                <a:spcPct val="80000"/>
              </a:lnSpc>
              <a:spcBef>
                <a:spcPts val="1000"/>
              </a:spcBef>
              <a:spcAft>
                <a:spcPts val="0"/>
              </a:spcAft>
              <a:buSzPts val="1332"/>
              <a:buNone/>
            </a:pPr>
            <a:r>
              <a:rPr b="1" lang="en-US" sz="1665"/>
              <a:t>}</a:t>
            </a:r>
            <a:endParaRPr/>
          </a:p>
          <a:p>
            <a:pPr indent="0" lvl="0" marL="0" rtl="0" algn="l">
              <a:lnSpc>
                <a:spcPct val="80000"/>
              </a:lnSpc>
              <a:spcBef>
                <a:spcPts val="1000"/>
              </a:spcBef>
              <a:spcAft>
                <a:spcPts val="0"/>
              </a:spcAft>
              <a:buSzPts val="1332"/>
              <a:buNone/>
            </a:pPr>
            <a:r>
              <a:rPr b="1" lang="en-US" sz="1665"/>
              <a:t>&lt;/script&gt;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t>Lightweight</a:t>
            </a:r>
            <a:endParaRPr/>
          </a:p>
        </p:txBody>
      </p:sp>
      <p:sp>
        <p:nvSpPr>
          <p:cNvPr id="156" name="Google Shape;156;p20"/>
          <p:cNvSpPr txBox="1"/>
          <p:nvPr>
            <p:ph idx="1" type="body"/>
          </p:nvPr>
        </p:nvSpPr>
        <p:spPr>
          <a:xfrm>
            <a:off x="677334" y="2160590"/>
            <a:ext cx="5220430" cy="370127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a:t>JavaScript does not require any large kind of setup like any other languages like java.</a:t>
            </a:r>
            <a:endParaRPr/>
          </a:p>
          <a:p>
            <a:pPr indent="-342900" lvl="0" marL="342900" rtl="0" algn="l">
              <a:lnSpc>
                <a:spcPct val="90000"/>
              </a:lnSpc>
              <a:spcBef>
                <a:spcPts val="1000"/>
              </a:spcBef>
              <a:spcAft>
                <a:spcPts val="0"/>
              </a:spcAft>
              <a:buSzPts val="1440"/>
              <a:buChar char="►"/>
            </a:pPr>
            <a:r>
              <a:rPr lang="en-US"/>
              <a:t>In order to execute a simple java program, we need to do the following, Download and install JDK, setting class path, writing a java program, compile it and run it.</a:t>
            </a:r>
            <a:endParaRPr/>
          </a:p>
          <a:p>
            <a:pPr indent="-342900" lvl="0" marL="342900" rtl="0" algn="l">
              <a:lnSpc>
                <a:spcPct val="90000"/>
              </a:lnSpc>
              <a:spcBef>
                <a:spcPts val="1000"/>
              </a:spcBef>
              <a:spcAft>
                <a:spcPts val="0"/>
              </a:spcAft>
              <a:buSzPts val="1440"/>
              <a:buChar char="►"/>
            </a:pPr>
            <a:r>
              <a:rPr lang="en-US"/>
              <a:t>When comes to JavaScript we can directly write a JavaScript in a file and execute it directly without any compilation process, and even JavaScript occupies small amount of memory an easy to implement it. Because of this we call JavaScript is a light weight programming language.</a:t>
            </a:r>
            <a:endParaRPr b="1"/>
          </a:p>
          <a:p>
            <a:pPr indent="-251459" lvl="0" marL="342900" rtl="0" algn="l">
              <a:lnSpc>
                <a:spcPct val="90000"/>
              </a:lnSpc>
              <a:spcBef>
                <a:spcPts val="1000"/>
              </a:spcBef>
              <a:spcAft>
                <a:spcPts val="0"/>
              </a:spcAft>
              <a:buSzPts val="1440"/>
              <a:buNone/>
            </a:pPr>
            <a:r>
              <a:t/>
            </a:r>
            <a:endParaRPr/>
          </a:p>
        </p:txBody>
      </p:sp>
      <p:pic>
        <p:nvPicPr>
          <p:cNvPr id="157" name="Google Shape;157;p20"/>
          <p:cNvPicPr preferRelativeResize="0"/>
          <p:nvPr/>
        </p:nvPicPr>
        <p:blipFill rotWithShape="1">
          <a:blip r:embed="rId3">
            <a:alphaModFix/>
          </a:blip>
          <a:srcRect b="0" l="0" r="0" t="0"/>
          <a:stretch/>
        </p:blipFill>
        <p:spPr>
          <a:xfrm>
            <a:off x="6087417" y="2159000"/>
            <a:ext cx="3145536" cy="28545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677334" y="231913"/>
            <a:ext cx="8596668" cy="67254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External Way</a:t>
            </a:r>
            <a:endParaRPr/>
          </a:p>
        </p:txBody>
      </p:sp>
      <p:sp>
        <p:nvSpPr>
          <p:cNvPr id="356" name="Google Shape;356;p47"/>
          <p:cNvSpPr txBox="1"/>
          <p:nvPr>
            <p:ph idx="1" type="body"/>
          </p:nvPr>
        </p:nvSpPr>
        <p:spPr>
          <a:xfrm>
            <a:off x="677334" y="904461"/>
            <a:ext cx="8596668" cy="58293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224"/>
              <a:buChar char="►"/>
            </a:pPr>
            <a:r>
              <a:rPr lang="en-US" sz="1530"/>
              <a:t>This is the best way of adding JavaScript to HTML codebase. Here we will be using an external ".js" ﬁle, this separates the HTML codebase with JS code base.</a:t>
            </a:r>
            <a:endParaRPr/>
          </a:p>
          <a:p>
            <a:pPr indent="0" lvl="0" marL="0" rtl="0" algn="l">
              <a:lnSpc>
                <a:spcPct val="80000"/>
              </a:lnSpc>
              <a:spcBef>
                <a:spcPts val="1000"/>
              </a:spcBef>
              <a:spcAft>
                <a:spcPts val="0"/>
              </a:spcAft>
              <a:buSzPts val="1224"/>
              <a:buNone/>
            </a:pPr>
            <a:r>
              <a:rPr b="1" lang="en-US" sz="1530"/>
              <a:t>// HTML File</a:t>
            </a:r>
            <a:endParaRPr/>
          </a:p>
          <a:p>
            <a:pPr indent="0" lvl="0" marL="0" rtl="0" algn="l">
              <a:lnSpc>
                <a:spcPct val="80000"/>
              </a:lnSpc>
              <a:spcBef>
                <a:spcPts val="1000"/>
              </a:spcBef>
              <a:spcAft>
                <a:spcPts val="0"/>
              </a:spcAft>
              <a:buSzPts val="1224"/>
              <a:buNone/>
            </a:pPr>
            <a:r>
              <a:rPr b="1" lang="en-US" sz="1530"/>
              <a:t>&lt;head&gt;</a:t>
            </a:r>
            <a:endParaRPr/>
          </a:p>
          <a:p>
            <a:pPr indent="0" lvl="0" marL="0" rtl="0" algn="l">
              <a:lnSpc>
                <a:spcPct val="80000"/>
              </a:lnSpc>
              <a:spcBef>
                <a:spcPts val="1000"/>
              </a:spcBef>
              <a:spcAft>
                <a:spcPts val="0"/>
              </a:spcAft>
              <a:buSzPts val="1224"/>
              <a:buNone/>
            </a:pPr>
            <a:r>
              <a:rPr b="1" lang="en-US" sz="1530"/>
              <a:t>	&lt;script src="js/script.js"&gt;&lt;/script&gt;</a:t>
            </a:r>
            <a:endParaRPr/>
          </a:p>
          <a:p>
            <a:pPr indent="0" lvl="0" marL="0" rtl="0" algn="l">
              <a:lnSpc>
                <a:spcPct val="80000"/>
              </a:lnSpc>
              <a:spcBef>
                <a:spcPts val="1000"/>
              </a:spcBef>
              <a:spcAft>
                <a:spcPts val="0"/>
              </a:spcAft>
              <a:buSzPts val="1224"/>
              <a:buNone/>
            </a:pPr>
            <a:r>
              <a:rPr b="1" lang="en-US" sz="1530"/>
              <a:t>&lt;/head&gt;</a:t>
            </a:r>
            <a:endParaRPr/>
          </a:p>
          <a:p>
            <a:pPr indent="0" lvl="0" marL="0" rtl="0" algn="l">
              <a:lnSpc>
                <a:spcPct val="80000"/>
              </a:lnSpc>
              <a:spcBef>
                <a:spcPts val="1000"/>
              </a:spcBef>
              <a:spcAft>
                <a:spcPts val="0"/>
              </a:spcAft>
              <a:buSzPts val="1224"/>
              <a:buNone/>
            </a:pPr>
            <a:r>
              <a:rPr b="1" lang="en-US" sz="1530"/>
              <a:t>&lt;div&gt;</a:t>
            </a:r>
            <a:endParaRPr/>
          </a:p>
          <a:p>
            <a:pPr indent="0" lvl="0" marL="0" rtl="0" algn="l">
              <a:lnSpc>
                <a:spcPct val="80000"/>
              </a:lnSpc>
              <a:spcBef>
                <a:spcPts val="1000"/>
              </a:spcBef>
              <a:spcAft>
                <a:spcPts val="0"/>
              </a:spcAft>
              <a:buSzPts val="1224"/>
              <a:buNone/>
            </a:pPr>
            <a:r>
              <a:rPr b="1" lang="en-US" sz="1530"/>
              <a:t>  &lt;p id="my-para"&gt;This is a Green Color Text&lt;/p&gt;</a:t>
            </a:r>
            <a:endParaRPr/>
          </a:p>
          <a:p>
            <a:pPr indent="0" lvl="0" marL="0" rtl="0" algn="l">
              <a:lnSpc>
                <a:spcPct val="80000"/>
              </a:lnSpc>
              <a:spcBef>
                <a:spcPts val="1000"/>
              </a:spcBef>
              <a:spcAft>
                <a:spcPts val="0"/>
              </a:spcAft>
              <a:buSzPts val="1224"/>
              <a:buNone/>
            </a:pPr>
            <a:r>
              <a:rPr b="1" lang="en-US" sz="1530"/>
              <a:t>  &lt;button onclick="blue();"&gt;Change to Blue&lt;/button&gt;</a:t>
            </a:r>
            <a:endParaRPr/>
          </a:p>
          <a:p>
            <a:pPr indent="0" lvl="0" marL="0" rtl="0" algn="l">
              <a:lnSpc>
                <a:spcPct val="80000"/>
              </a:lnSpc>
              <a:spcBef>
                <a:spcPts val="1000"/>
              </a:spcBef>
              <a:spcAft>
                <a:spcPts val="0"/>
              </a:spcAft>
              <a:buSzPts val="1224"/>
              <a:buNone/>
            </a:pPr>
            <a:r>
              <a:rPr b="1" lang="en-US" sz="1530"/>
              <a:t>  &lt;button onclick="red();"&gt;Change to Red&lt;/button&gt;</a:t>
            </a:r>
            <a:endParaRPr/>
          </a:p>
          <a:p>
            <a:pPr indent="0" lvl="0" marL="0" rtl="0" algn="l">
              <a:lnSpc>
                <a:spcPct val="80000"/>
              </a:lnSpc>
              <a:spcBef>
                <a:spcPts val="1000"/>
              </a:spcBef>
              <a:spcAft>
                <a:spcPts val="0"/>
              </a:spcAft>
              <a:buSzPts val="1224"/>
              <a:buNone/>
            </a:pPr>
            <a:r>
              <a:rPr b="1" lang="en-US" sz="1530"/>
              <a:t>&lt;/div&gt;</a:t>
            </a:r>
            <a:endParaRPr/>
          </a:p>
          <a:p>
            <a:pPr indent="0" lvl="0" marL="0" rtl="0" algn="l">
              <a:lnSpc>
                <a:spcPct val="80000"/>
              </a:lnSpc>
              <a:spcBef>
                <a:spcPts val="1000"/>
              </a:spcBef>
              <a:spcAft>
                <a:spcPts val="0"/>
              </a:spcAft>
              <a:buSzPts val="1224"/>
              <a:buNone/>
            </a:pPr>
            <a:r>
              <a:t/>
            </a:r>
            <a:endParaRPr b="1" sz="1530"/>
          </a:p>
          <a:p>
            <a:pPr indent="0" lvl="0" marL="0" rtl="0" algn="l">
              <a:lnSpc>
                <a:spcPct val="80000"/>
              </a:lnSpc>
              <a:spcBef>
                <a:spcPts val="1000"/>
              </a:spcBef>
              <a:spcAft>
                <a:spcPts val="0"/>
              </a:spcAft>
              <a:buSzPts val="1224"/>
              <a:buNone/>
            </a:pPr>
            <a:r>
              <a:rPr b="1" lang="en-US" sz="1530"/>
              <a:t>// Separate Script file</a:t>
            </a:r>
            <a:endParaRPr/>
          </a:p>
          <a:p>
            <a:pPr indent="0" lvl="0" marL="0" rtl="0" algn="l">
              <a:lnSpc>
                <a:spcPct val="80000"/>
              </a:lnSpc>
              <a:spcBef>
                <a:spcPts val="1000"/>
              </a:spcBef>
              <a:spcAft>
                <a:spcPts val="0"/>
              </a:spcAft>
              <a:buSzPts val="1224"/>
              <a:buNone/>
            </a:pPr>
            <a:r>
              <a:rPr b="1" lang="en-US" sz="1530"/>
              <a:t>function blue() {</a:t>
            </a:r>
            <a:endParaRPr/>
          </a:p>
          <a:p>
            <a:pPr indent="0" lvl="0" marL="0" rtl="0" algn="l">
              <a:lnSpc>
                <a:spcPct val="80000"/>
              </a:lnSpc>
              <a:spcBef>
                <a:spcPts val="1000"/>
              </a:spcBef>
              <a:spcAft>
                <a:spcPts val="0"/>
              </a:spcAft>
              <a:buSzPts val="1224"/>
              <a:buNone/>
            </a:pPr>
            <a:r>
              <a:rPr b="1" lang="en-US" sz="1530"/>
              <a:t>	document.getElementById('my-para').style.color = 'blue';</a:t>
            </a:r>
            <a:endParaRPr/>
          </a:p>
          <a:p>
            <a:pPr indent="0" lvl="0" marL="0" rtl="0" algn="l">
              <a:lnSpc>
                <a:spcPct val="80000"/>
              </a:lnSpc>
              <a:spcBef>
                <a:spcPts val="1000"/>
              </a:spcBef>
              <a:spcAft>
                <a:spcPts val="0"/>
              </a:spcAft>
              <a:buSzPts val="1224"/>
              <a:buNone/>
            </a:pPr>
            <a:r>
              <a:rPr b="1" lang="en-US" sz="1530"/>
              <a:t>}</a:t>
            </a:r>
            <a:endParaRPr/>
          </a:p>
          <a:p>
            <a:pPr indent="0" lvl="0" marL="0" rtl="0" algn="l">
              <a:lnSpc>
                <a:spcPct val="80000"/>
              </a:lnSpc>
              <a:spcBef>
                <a:spcPts val="1000"/>
              </a:spcBef>
              <a:spcAft>
                <a:spcPts val="0"/>
              </a:spcAft>
              <a:buSzPts val="1224"/>
              <a:buNone/>
            </a:pPr>
            <a:r>
              <a:rPr b="1" lang="en-US" sz="1530"/>
              <a:t>function red() {</a:t>
            </a:r>
            <a:endParaRPr/>
          </a:p>
          <a:p>
            <a:pPr indent="0" lvl="0" marL="0" rtl="0" algn="l">
              <a:lnSpc>
                <a:spcPct val="80000"/>
              </a:lnSpc>
              <a:spcBef>
                <a:spcPts val="1000"/>
              </a:spcBef>
              <a:spcAft>
                <a:spcPts val="0"/>
              </a:spcAft>
              <a:buSzPts val="1224"/>
              <a:buNone/>
            </a:pPr>
            <a:r>
              <a:rPr b="1" lang="en-US" sz="1530"/>
              <a:t>	document.getElementById('my-para').style.color = 'red';</a:t>
            </a:r>
            <a:endParaRPr/>
          </a:p>
          <a:p>
            <a:pPr indent="0" lvl="0" marL="0" rtl="0" algn="l">
              <a:lnSpc>
                <a:spcPct val="80000"/>
              </a:lnSpc>
              <a:spcBef>
                <a:spcPts val="1000"/>
              </a:spcBef>
              <a:spcAft>
                <a:spcPts val="0"/>
              </a:spcAft>
              <a:buSzPts val="1224"/>
              <a:buNone/>
            </a:pPr>
            <a:r>
              <a:rPr b="1" lang="en-US" sz="1530"/>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677334" y="609600"/>
            <a:ext cx="8596668" cy="6973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t>Interpreted Language</a:t>
            </a:r>
            <a:endParaRPr/>
          </a:p>
        </p:txBody>
      </p:sp>
      <p:sp>
        <p:nvSpPr>
          <p:cNvPr id="163" name="Google Shape;163;p2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In JavaScript the program will be executed directly which does not require any compilation process and no generation of intermediate files to execute the java program.</a:t>
            </a:r>
            <a:endParaRPr/>
          </a:p>
          <a:p>
            <a:pPr indent="-342900" lvl="0" marL="342900" rtl="0" algn="l">
              <a:spcBef>
                <a:spcPts val="1000"/>
              </a:spcBef>
              <a:spcAft>
                <a:spcPts val="0"/>
              </a:spcAft>
              <a:buSzPts val="1440"/>
              <a:buChar char="►"/>
            </a:pPr>
            <a:r>
              <a:rPr lang="en-US"/>
              <a:t>As Java and C++ are compiled and Interpreted programming languages, means we needs to write a java program and compiles to a class file and that has to be executed.</a:t>
            </a:r>
            <a:endParaRPr/>
          </a:p>
          <a:p>
            <a:pPr indent="-342900" lvl="0" marL="342900" rtl="0" algn="l">
              <a:spcBef>
                <a:spcPts val="1000"/>
              </a:spcBef>
              <a:spcAft>
                <a:spcPts val="0"/>
              </a:spcAft>
              <a:buSzPts val="1440"/>
              <a:buChar char="►"/>
            </a:pPr>
            <a:r>
              <a:rPr lang="en-US"/>
              <a:t>When it comes to JavaScript, the instructions will be executed directly.</a:t>
            </a:r>
            <a:endParaRPr/>
          </a:p>
          <a:p>
            <a:pPr indent="-342900" lvl="0" marL="342900" rtl="0" algn="l">
              <a:spcBef>
                <a:spcPts val="1000"/>
              </a:spcBef>
              <a:spcAft>
                <a:spcPts val="0"/>
              </a:spcAft>
              <a:buSzPts val="1440"/>
              <a:buChar char="►"/>
            </a:pPr>
            <a:r>
              <a:rPr lang="en-US"/>
              <a:t>Note: Technically there is a compilation process happens which Is totally different than any other object-oriented language. We will discuss about this compilation concept JavaScript in the later sections.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grpSp>
        <p:nvGrpSpPr>
          <p:cNvPr id="168" name="Google Shape;168;p22"/>
          <p:cNvGrpSpPr/>
          <p:nvPr/>
        </p:nvGrpSpPr>
        <p:grpSpPr>
          <a:xfrm>
            <a:off x="0" y="-8467"/>
            <a:ext cx="12192000" cy="6866467"/>
            <a:chOff x="0" y="-8467"/>
            <a:chExt cx="12192000" cy="6866467"/>
          </a:xfrm>
        </p:grpSpPr>
        <p:cxnSp>
          <p:nvCxnSpPr>
            <p:cNvPr id="169" name="Google Shape;169;p2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70" name="Google Shape;170;p2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71" name="Google Shape;171;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72" name="Google Shape;172;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3" name="Google Shape;173;p2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175" name="Google Shape;175;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176" name="Google Shape;176;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77" name="Google Shape;177;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2"/>
          <p:cNvSpPr/>
          <p:nvPr/>
        </p:nvSpPr>
        <p:spPr>
          <a:xfrm>
            <a:off x="0" y="0"/>
            <a:ext cx="12188952"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180" name="Google Shape;180;p22"/>
          <p:cNvGrpSpPr/>
          <p:nvPr/>
        </p:nvGrpSpPr>
        <p:grpSpPr>
          <a:xfrm>
            <a:off x="0" y="-8467"/>
            <a:ext cx="12192000" cy="6866467"/>
            <a:chOff x="0" y="-8467"/>
            <a:chExt cx="12192000" cy="6866467"/>
          </a:xfrm>
        </p:grpSpPr>
        <p:cxnSp>
          <p:nvCxnSpPr>
            <p:cNvPr id="181" name="Google Shape;181;p2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82" name="Google Shape;182;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3" name="Google Shape;183;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4" name="Google Shape;184;p2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186" name="Google Shape;186;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187" name="Google Shape;187;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88" name="Google Shape;188;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2"/>
          <p:cNvSpPr/>
          <p:nvPr/>
        </p:nvSpPr>
        <p:spPr>
          <a:xfrm>
            <a:off x="477012" y="480060"/>
            <a:ext cx="11237976"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91" name="Google Shape;191;p22"/>
          <p:cNvPicPr preferRelativeResize="0"/>
          <p:nvPr>
            <p:ph idx="1" type="body"/>
          </p:nvPr>
        </p:nvPicPr>
        <p:blipFill rotWithShape="1">
          <a:blip r:embed="rId3">
            <a:alphaModFix/>
          </a:blip>
          <a:srcRect b="0" l="0" r="0" t="0"/>
          <a:stretch/>
        </p:blipFill>
        <p:spPr>
          <a:xfrm>
            <a:off x="3012264" y="766358"/>
            <a:ext cx="6164423" cy="53168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3"/>
          <p:cNvSpPr txBox="1"/>
          <p:nvPr>
            <p:ph type="title"/>
          </p:nvPr>
        </p:nvSpPr>
        <p:spPr>
          <a:xfrm>
            <a:off x="676746" y="609600"/>
            <a:ext cx="3729076" cy="1320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en-US"/>
              <a:t>Object Oriented</a:t>
            </a:r>
            <a:endParaRPr/>
          </a:p>
        </p:txBody>
      </p:sp>
      <p:sp>
        <p:nvSpPr>
          <p:cNvPr id="197" name="Google Shape;197;p23"/>
          <p:cNvSpPr txBox="1"/>
          <p:nvPr>
            <p:ph idx="1" type="body"/>
          </p:nvPr>
        </p:nvSpPr>
        <p:spPr>
          <a:xfrm>
            <a:off x="685167" y="2160589"/>
            <a:ext cx="3720916" cy="356073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en-US" sz="1500"/>
              <a:t>JavaScript is an object-oriented programming language.</a:t>
            </a:r>
            <a:endParaRPr/>
          </a:p>
          <a:p>
            <a:pPr indent="-342900" lvl="0" marL="342900" rtl="0" algn="l">
              <a:lnSpc>
                <a:spcPct val="90000"/>
              </a:lnSpc>
              <a:spcBef>
                <a:spcPts val="1000"/>
              </a:spcBef>
              <a:spcAft>
                <a:spcPts val="0"/>
              </a:spcAft>
              <a:buSzPts val="1200"/>
              <a:buChar char="►"/>
            </a:pPr>
            <a:r>
              <a:rPr lang="en-US" sz="1500"/>
              <a:t>An Object orientation is a concept where in order to solve any problem, instead of writing some set of instructions to be executed, we actually provide a solution by breaking down the problem into the real-world objects.</a:t>
            </a:r>
            <a:endParaRPr/>
          </a:p>
          <a:p>
            <a:pPr indent="-342900" lvl="0" marL="342900" rtl="0" algn="l">
              <a:lnSpc>
                <a:spcPct val="90000"/>
              </a:lnSpc>
              <a:spcBef>
                <a:spcPts val="1000"/>
              </a:spcBef>
              <a:spcAft>
                <a:spcPts val="0"/>
              </a:spcAft>
              <a:buSzPts val="1200"/>
              <a:buChar char="►"/>
            </a:pPr>
            <a:r>
              <a:rPr lang="en-US" sz="1500"/>
              <a:t>JavaScript is also an object-oriented programming language which uses real world objects to solve any problems such as any other object-oriented programming language does.</a:t>
            </a:r>
            <a:endParaRPr/>
          </a:p>
          <a:p>
            <a:pPr indent="-266700" lvl="0" marL="342900" rtl="0" algn="l">
              <a:lnSpc>
                <a:spcPct val="90000"/>
              </a:lnSpc>
              <a:spcBef>
                <a:spcPts val="1000"/>
              </a:spcBef>
              <a:spcAft>
                <a:spcPts val="0"/>
              </a:spcAft>
              <a:buSzPts val="1200"/>
              <a:buNone/>
            </a:pPr>
            <a:r>
              <a:t/>
            </a:r>
            <a:endParaRPr sz="1500"/>
          </a:p>
        </p:txBody>
      </p:sp>
      <p:pic>
        <p:nvPicPr>
          <p:cNvPr descr="Image result for Object Oriented" id="198" name="Google Shape;198;p23"/>
          <p:cNvPicPr preferRelativeResize="0"/>
          <p:nvPr/>
        </p:nvPicPr>
        <p:blipFill rotWithShape="1">
          <a:blip r:embed="rId3">
            <a:alphaModFix/>
          </a:blip>
          <a:srcRect b="0" l="0" r="0" t="0"/>
          <a:stretch/>
        </p:blipFill>
        <p:spPr>
          <a:xfrm>
            <a:off x="4654035" y="875360"/>
            <a:ext cx="4602747" cy="46027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grpSp>
        <p:nvGrpSpPr>
          <p:cNvPr id="203" name="Google Shape;203;p24"/>
          <p:cNvGrpSpPr/>
          <p:nvPr/>
        </p:nvGrpSpPr>
        <p:grpSpPr>
          <a:xfrm>
            <a:off x="0" y="-8467"/>
            <a:ext cx="12192000" cy="6866467"/>
            <a:chOff x="0" y="-8467"/>
            <a:chExt cx="12192000" cy="6866467"/>
          </a:xfrm>
        </p:grpSpPr>
        <p:cxnSp>
          <p:nvCxnSpPr>
            <p:cNvPr id="204" name="Google Shape;204;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05" name="Google Shape;205;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06" name="Google Shape;206;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07" name="Google Shape;207;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08" name="Google Shape;208;p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210" name="Google Shape;210;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211" name="Google Shape;211;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12" name="Google Shape;212;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4"/>
          <p:cNvSpPr/>
          <p:nvPr/>
        </p:nvSpPr>
        <p:spPr>
          <a:xfrm>
            <a:off x="0" y="0"/>
            <a:ext cx="12188952"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215" name="Google Shape;215;p24"/>
          <p:cNvGrpSpPr/>
          <p:nvPr/>
        </p:nvGrpSpPr>
        <p:grpSpPr>
          <a:xfrm>
            <a:off x="0" y="-8467"/>
            <a:ext cx="12192000" cy="6866467"/>
            <a:chOff x="0" y="-8467"/>
            <a:chExt cx="12192000" cy="6866467"/>
          </a:xfrm>
        </p:grpSpPr>
        <p:cxnSp>
          <p:nvCxnSpPr>
            <p:cNvPr id="216" name="Google Shape;216;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17" name="Google Shape;217;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18" name="Google Shape;218;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19" name="Google Shape;219;p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221" name="Google Shape;221;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222" name="Google Shape;222;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23" name="Google Shape;223;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4"/>
          <p:cNvSpPr/>
          <p:nvPr/>
        </p:nvSpPr>
        <p:spPr>
          <a:xfrm>
            <a:off x="477012" y="480060"/>
            <a:ext cx="11237976"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26" name="Google Shape;226;p24"/>
          <p:cNvPicPr preferRelativeResize="0"/>
          <p:nvPr>
            <p:ph idx="1" type="body"/>
          </p:nvPr>
        </p:nvPicPr>
        <p:blipFill rotWithShape="1">
          <a:blip r:embed="rId3">
            <a:alphaModFix/>
          </a:blip>
          <a:srcRect b="0" l="0" r="0" t="0"/>
          <a:stretch/>
        </p:blipFill>
        <p:spPr>
          <a:xfrm>
            <a:off x="1126309" y="1588054"/>
            <a:ext cx="9941259" cy="3678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idx="1" type="body"/>
          </p:nvPr>
        </p:nvSpPr>
        <p:spPr>
          <a:xfrm>
            <a:off x="677334" y="205374"/>
            <a:ext cx="8596668" cy="64301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First Class Functions</a:t>
            </a:r>
            <a:endParaRPr/>
          </a:p>
          <a:p>
            <a:pPr indent="-342900" lvl="0" marL="342900" rtl="0" algn="l">
              <a:spcBef>
                <a:spcPts val="1000"/>
              </a:spcBef>
              <a:spcAft>
                <a:spcPts val="0"/>
              </a:spcAft>
              <a:buSzPts val="1440"/>
              <a:buChar char="►"/>
            </a:pPr>
            <a:r>
              <a:rPr lang="en-US"/>
              <a:t>This is one of the concept of functional programming wherein we can use functions as values and also, we can use functions as an arguments to any other methods just like values of a variable.</a:t>
            </a:r>
            <a:endParaRPr/>
          </a:p>
          <a:p>
            <a:pPr indent="-342900" lvl="0" marL="342900" rtl="0" algn="l">
              <a:spcBef>
                <a:spcPts val="1000"/>
              </a:spcBef>
              <a:spcAft>
                <a:spcPts val="0"/>
              </a:spcAft>
              <a:buSzPts val="1440"/>
              <a:buChar char="►"/>
            </a:pPr>
            <a:r>
              <a:rPr lang="en-US"/>
              <a:t>For example we can assign a string values to a variable as</a:t>
            </a:r>
            <a:endParaRPr/>
          </a:p>
          <a:p>
            <a:pPr indent="0" lvl="0" marL="0" rtl="0" algn="l">
              <a:spcBef>
                <a:spcPts val="1000"/>
              </a:spcBef>
              <a:spcAft>
                <a:spcPts val="0"/>
              </a:spcAft>
              <a:buSzPts val="1440"/>
              <a:buNone/>
            </a:pPr>
            <a:r>
              <a:rPr lang="en-US"/>
              <a:t>	var name = "John";</a:t>
            </a:r>
            <a:endParaRPr/>
          </a:p>
          <a:p>
            <a:pPr indent="-342900" lvl="0" marL="342900" rtl="0" algn="l">
              <a:spcBef>
                <a:spcPts val="1000"/>
              </a:spcBef>
              <a:spcAft>
                <a:spcPts val="0"/>
              </a:spcAft>
              <a:buSzPts val="1440"/>
              <a:buChar char="►"/>
            </a:pPr>
            <a:r>
              <a:rPr lang="en-US"/>
              <a:t>We can also assign an object to a variable as</a:t>
            </a:r>
            <a:endParaRPr/>
          </a:p>
          <a:p>
            <a:pPr indent="0" lvl="0" marL="0" rtl="0" algn="l">
              <a:spcBef>
                <a:spcPts val="1000"/>
              </a:spcBef>
              <a:spcAft>
                <a:spcPts val="0"/>
              </a:spcAft>
              <a:buSzPts val="1440"/>
              <a:buNone/>
            </a:pPr>
            <a:r>
              <a:rPr lang="en-US"/>
              <a:t>	var employee = new Employee();</a:t>
            </a:r>
            <a:endParaRPr/>
          </a:p>
          <a:p>
            <a:pPr indent="-342900" lvl="0" marL="342900" rtl="0" algn="l">
              <a:spcBef>
                <a:spcPts val="1000"/>
              </a:spcBef>
              <a:spcAft>
                <a:spcPts val="0"/>
              </a:spcAft>
              <a:buSzPts val="1440"/>
              <a:buChar char="►"/>
            </a:pPr>
            <a:r>
              <a:rPr lang="en-US"/>
              <a:t>The same we can use a function itself as a value and assign it to a variable.</a:t>
            </a:r>
            <a:endParaRPr/>
          </a:p>
          <a:p>
            <a:pPr indent="0" lvl="0" marL="0" rtl="0" algn="l">
              <a:spcBef>
                <a:spcPts val="1000"/>
              </a:spcBef>
              <a:spcAft>
                <a:spcPts val="0"/>
              </a:spcAft>
              <a:buSzPts val="1440"/>
              <a:buNone/>
            </a:pPr>
            <a:r>
              <a:rPr b="1" lang="en-US"/>
              <a:t>Note:</a:t>
            </a:r>
            <a:endParaRPr/>
          </a:p>
          <a:p>
            <a:pPr indent="-342900" lvl="0" marL="342900" rtl="0" algn="l">
              <a:spcBef>
                <a:spcPts val="1000"/>
              </a:spcBef>
              <a:spcAft>
                <a:spcPts val="0"/>
              </a:spcAft>
              <a:buSzPts val="1440"/>
              <a:buChar char="►"/>
            </a:pPr>
            <a:r>
              <a:rPr lang="en-US"/>
              <a:t>It clearly state that we are not going to execute a function and assigning the return value to a variable, instead we will assign the whole function itself to a variable.</a:t>
            </a:r>
            <a:endParaRPr/>
          </a:p>
          <a:p>
            <a:pPr indent="-342900" lvl="0" marL="342900" rtl="0" algn="l">
              <a:spcBef>
                <a:spcPts val="1000"/>
              </a:spcBef>
              <a:spcAft>
                <a:spcPts val="0"/>
              </a:spcAft>
              <a:buSzPts val="1440"/>
              <a:buChar char="►"/>
            </a:pPr>
            <a:r>
              <a:rPr lang="en-US"/>
              <a:t>We can also use functions itself as a parameters to any other function.</a:t>
            </a:r>
            <a:endParaRPr/>
          </a:p>
          <a:p>
            <a:pPr indent="-342900" lvl="0" marL="342900" rtl="0" algn="l">
              <a:spcBef>
                <a:spcPts val="1000"/>
              </a:spcBef>
              <a:spcAft>
                <a:spcPts val="0"/>
              </a:spcAft>
              <a:buSzPts val="1440"/>
              <a:buChar char="►"/>
            </a:pPr>
            <a:r>
              <a:rPr lang="en-US"/>
              <a:t>This is one of the major feature of functional programming language.</a:t>
            </a:r>
            <a:endParaRPr/>
          </a:p>
          <a:p>
            <a:pPr indent="-342900" lvl="0" marL="342900" rtl="0" algn="l">
              <a:spcBef>
                <a:spcPts val="1000"/>
              </a:spcBef>
              <a:spcAft>
                <a:spcPts val="0"/>
              </a:spcAft>
              <a:buSzPts val="1440"/>
              <a:buChar char="►"/>
            </a:pPr>
            <a:r>
              <a:rPr lang="en-US"/>
              <a:t>As JavaScript is also actually originated from the family of ‘C’ Language which is having this feature already in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677333" y="298281"/>
            <a:ext cx="8596668" cy="46453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Scripting Language</a:t>
            </a:r>
            <a:endParaRPr/>
          </a:p>
        </p:txBody>
      </p:sp>
      <p:sp>
        <p:nvSpPr>
          <p:cNvPr id="237" name="Google Shape;237;p26"/>
          <p:cNvSpPr txBox="1"/>
          <p:nvPr>
            <p:ph idx="1" type="body"/>
          </p:nvPr>
        </p:nvSpPr>
        <p:spPr>
          <a:xfrm>
            <a:off x="677333" y="968188"/>
            <a:ext cx="9165914" cy="5765121"/>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184"/>
              <a:buChar char="►"/>
            </a:pPr>
            <a:r>
              <a:rPr lang="en-US" sz="1480"/>
              <a:t>A scripting language is basically a language where set of instructions are written for a runtime environment.</a:t>
            </a:r>
            <a:endParaRPr/>
          </a:p>
          <a:p>
            <a:pPr indent="-342900" lvl="0" marL="342900" rtl="0" algn="l">
              <a:lnSpc>
                <a:spcPct val="90000"/>
              </a:lnSpc>
              <a:spcBef>
                <a:spcPts val="1000"/>
              </a:spcBef>
              <a:spcAft>
                <a:spcPts val="0"/>
              </a:spcAft>
              <a:buSzPts val="1184"/>
              <a:buChar char="►"/>
            </a:pPr>
            <a:r>
              <a:rPr lang="en-US" sz="1480"/>
              <a:t>The best example for scripting language is "shell" scripting.</a:t>
            </a:r>
            <a:endParaRPr/>
          </a:p>
          <a:p>
            <a:pPr indent="-342900" lvl="0" marL="342900" rtl="0" algn="l">
              <a:lnSpc>
                <a:spcPct val="90000"/>
              </a:lnSpc>
              <a:spcBef>
                <a:spcPts val="1000"/>
              </a:spcBef>
              <a:spcAft>
                <a:spcPts val="0"/>
              </a:spcAft>
              <a:buSzPts val="1184"/>
              <a:buChar char="►"/>
            </a:pPr>
            <a:r>
              <a:rPr lang="en-US" sz="1480"/>
              <a:t>In the Linux or UNIX platform we can execute various commands targeted to any runtime environments like 'listing' a directory and copying files from one place to other.</a:t>
            </a:r>
            <a:endParaRPr/>
          </a:p>
          <a:p>
            <a:pPr indent="-342900" lvl="0" marL="342900" rtl="0" algn="l">
              <a:lnSpc>
                <a:spcPct val="90000"/>
              </a:lnSpc>
              <a:spcBef>
                <a:spcPts val="1000"/>
              </a:spcBef>
              <a:spcAft>
                <a:spcPts val="0"/>
              </a:spcAft>
              <a:buSzPts val="1184"/>
              <a:buChar char="►"/>
            </a:pPr>
            <a:r>
              <a:rPr lang="en-US" sz="1480"/>
              <a:t>Instead of executing each command, we can actually write those commands one by one and bundled into a script ﬁle called .sh file. And that ﬁle will be executed with UNIX or Linux runtime.</a:t>
            </a:r>
            <a:endParaRPr/>
          </a:p>
          <a:p>
            <a:pPr indent="-342900" lvl="0" marL="342900" rtl="0" algn="l">
              <a:lnSpc>
                <a:spcPct val="90000"/>
              </a:lnSpc>
              <a:spcBef>
                <a:spcPts val="1000"/>
              </a:spcBef>
              <a:spcAft>
                <a:spcPts val="0"/>
              </a:spcAft>
              <a:buSzPts val="1184"/>
              <a:buChar char="►"/>
            </a:pPr>
            <a:r>
              <a:rPr lang="en-US" sz="1480"/>
              <a:t>These instructions / commands will be executed by Linux server directly.</a:t>
            </a:r>
            <a:endParaRPr/>
          </a:p>
          <a:p>
            <a:pPr indent="-342900" lvl="0" marL="342900" rtl="0" algn="l">
              <a:lnSpc>
                <a:spcPct val="90000"/>
              </a:lnSpc>
              <a:spcBef>
                <a:spcPts val="1000"/>
              </a:spcBef>
              <a:spcAft>
                <a:spcPts val="0"/>
              </a:spcAft>
              <a:buSzPts val="1184"/>
              <a:buChar char="►"/>
            </a:pPr>
            <a:r>
              <a:rPr lang="en-US" sz="1480"/>
              <a:t>The same way in JavaScript we will be writing a set of instructions and make It to a ‘.js’ ﬁle and this will be executed by the target runtime typically a web browser.</a:t>
            </a:r>
            <a:endParaRPr/>
          </a:p>
          <a:p>
            <a:pPr indent="-342900" lvl="0" marL="342900" rtl="0" algn="l">
              <a:lnSpc>
                <a:spcPct val="90000"/>
              </a:lnSpc>
              <a:spcBef>
                <a:spcPts val="1000"/>
              </a:spcBef>
              <a:spcAft>
                <a:spcPts val="0"/>
              </a:spcAft>
              <a:buSzPts val="1184"/>
              <a:buChar char="►"/>
            </a:pPr>
            <a:r>
              <a:rPr lang="en-US" sz="1480"/>
              <a:t>Due to this JavaScript is called as scripting language.</a:t>
            </a:r>
            <a:endParaRPr/>
          </a:p>
          <a:p>
            <a:pPr indent="-342900" lvl="0" marL="342900" rtl="0" algn="l">
              <a:lnSpc>
                <a:spcPct val="90000"/>
              </a:lnSpc>
              <a:spcBef>
                <a:spcPts val="1000"/>
              </a:spcBef>
              <a:spcAft>
                <a:spcPts val="0"/>
              </a:spcAft>
              <a:buSzPts val="1184"/>
              <a:buChar char="►"/>
            </a:pPr>
            <a:r>
              <a:rPr lang="en-US" sz="1480"/>
              <a:t>There are different runtime environments for JavaScript along with the web browser is a server.</a:t>
            </a:r>
            <a:endParaRPr/>
          </a:p>
          <a:p>
            <a:pPr indent="-342900" lvl="0" marL="342900" rtl="0" algn="l">
              <a:lnSpc>
                <a:spcPct val="90000"/>
              </a:lnSpc>
              <a:spcBef>
                <a:spcPts val="1000"/>
              </a:spcBef>
              <a:spcAft>
                <a:spcPts val="0"/>
              </a:spcAft>
              <a:buSzPts val="1184"/>
              <a:buChar char="►"/>
            </a:pPr>
            <a:r>
              <a:rPr lang="en-US" sz="1480"/>
              <a:t>We can even execute a JavaScript in server like environments.</a:t>
            </a:r>
            <a:endParaRPr/>
          </a:p>
          <a:p>
            <a:pPr indent="-342900" lvl="0" marL="342900" rtl="0" algn="l">
              <a:lnSpc>
                <a:spcPct val="90000"/>
              </a:lnSpc>
              <a:spcBef>
                <a:spcPts val="1000"/>
              </a:spcBef>
              <a:spcAft>
                <a:spcPts val="0"/>
              </a:spcAft>
              <a:buSzPts val="1184"/>
              <a:buChar char="►"/>
            </a:pPr>
            <a:r>
              <a:rPr lang="en-US" sz="1480"/>
              <a:t>Ex: Node JS, Express JS</a:t>
            </a:r>
            <a:endParaRPr/>
          </a:p>
          <a:p>
            <a:pPr indent="-342900" lvl="0" marL="342900" rtl="0" algn="l">
              <a:lnSpc>
                <a:spcPct val="90000"/>
              </a:lnSpc>
              <a:spcBef>
                <a:spcPts val="1000"/>
              </a:spcBef>
              <a:spcAft>
                <a:spcPts val="0"/>
              </a:spcAft>
              <a:buSzPts val="1184"/>
              <a:buChar char="►"/>
            </a:pPr>
            <a:r>
              <a:rPr b="1" lang="en-US" sz="1480"/>
              <a:t>Note: </a:t>
            </a:r>
            <a:r>
              <a:rPr lang="en-US" sz="1480"/>
              <a:t>Node JS is a native JavaScript which is used to execute the JavaScript in the server environments.</a:t>
            </a:r>
            <a:endParaRPr/>
          </a:p>
          <a:p>
            <a:pPr indent="-342900" lvl="0" marL="342900" rtl="0" algn="l">
              <a:lnSpc>
                <a:spcPct val="90000"/>
              </a:lnSpc>
              <a:spcBef>
                <a:spcPts val="1000"/>
              </a:spcBef>
              <a:spcAft>
                <a:spcPts val="0"/>
              </a:spcAft>
              <a:buSzPts val="1184"/>
              <a:buChar char="►"/>
            </a:pPr>
            <a:r>
              <a:rPr lang="en-US" sz="1480"/>
              <a:t>Express Js is a framework built on top of nodejs and also used for server side scripting.</a:t>
            </a:r>
            <a:endParaRPr/>
          </a:p>
          <a:p>
            <a:pPr indent="-342900" lvl="0" marL="342900" rtl="0" algn="l">
              <a:lnSpc>
                <a:spcPct val="90000"/>
              </a:lnSpc>
              <a:spcBef>
                <a:spcPts val="1000"/>
              </a:spcBef>
              <a:spcAft>
                <a:spcPts val="0"/>
              </a:spcAft>
              <a:buSzPts val="1184"/>
              <a:buChar char="►"/>
            </a:pPr>
            <a:r>
              <a:rPr lang="en-US" sz="1480"/>
              <a:t>Both Node JS and express JS are server side scripting languages, whereas native JavaScript, JQuery are browser side scripting languages.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