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B6DEB5-4028-4A94-BAD4-2FA512D404E0}">
  <a:tblStyle styleId="{11B6DEB5-4028-4A94-BAD4-2FA512D404E0}"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Trebuchet MS"/>
          <a:ea typeface="Trebuchet MS"/>
          <a:cs typeface="Trebuchet MS"/>
        </a:font>
        <a:schemeClr val="lt1"/>
      </a:tcTxStyle>
      <a:tcStyle>
        <a:fill>
          <a:solidFill>
            <a:schemeClr val="accent1"/>
          </a:solidFill>
        </a:fill>
      </a:tcStyle>
    </a:lastCol>
    <a:firstCol>
      <a:tcTxStyle b="on" i="off">
        <a:font>
          <a:latin typeface="Trebuchet MS"/>
          <a:ea typeface="Trebuchet MS"/>
          <a:cs typeface="Trebuchet MS"/>
        </a:font>
        <a:schemeClr val="lt1"/>
      </a:tcTxStyle>
      <a:tcStyle>
        <a:fill>
          <a:solidFill>
            <a:schemeClr val="accent1"/>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cxnSp>
          <p:nvCxnSpPr>
            <p:cNvPr id="28" name="Google Shape;28;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34" name="Google Shape;34;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35" name="Google Shape;35;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8DA9DB"/>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8DA9DB"/>
                </a:solidFill>
                <a:latin typeface="Arial"/>
                <a:ea typeface="Arial"/>
                <a:cs typeface="Arial"/>
                <a:sym typeface="Arial"/>
              </a:rPr>
              <a:t>”</a:t>
            </a:r>
            <a:endParaRPr sz="1800">
              <a:solidFill>
                <a:srgbClr val="8DA9DB"/>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8DA9DB"/>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8DA9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JavaScript</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7"/>
          <p:cNvSpPr txBox="1"/>
          <p:nvPr>
            <p:ph idx="1" type="body"/>
          </p:nvPr>
        </p:nvSpPr>
        <p:spPr>
          <a:xfrm>
            <a:off x="677334" y="271707"/>
            <a:ext cx="8743600" cy="641647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en-US"/>
              <a:t>Note: even though the function declaration is placed after the functions execution, in with the process of hoisting in JavaScript (in Compilation Phase) the definition of the function is hoisted to the top.</a:t>
            </a:r>
            <a:endParaRPr/>
          </a:p>
          <a:p>
            <a:pPr indent="-342900" lvl="0" marL="342900" rtl="0" algn="l">
              <a:spcBef>
                <a:spcPts val="1000"/>
              </a:spcBef>
              <a:spcAft>
                <a:spcPts val="0"/>
              </a:spcAft>
              <a:buSzPct val="79999"/>
              <a:buChar char="►"/>
            </a:pPr>
            <a:r>
              <a:rPr lang="en-US"/>
              <a:t>Note: The hoisting is not possible for function expressions.</a:t>
            </a:r>
            <a:endParaRPr/>
          </a:p>
          <a:p>
            <a:pPr indent="0" lvl="0" marL="0" rtl="0" algn="l">
              <a:spcBef>
                <a:spcPts val="1000"/>
              </a:spcBef>
              <a:spcAft>
                <a:spcPts val="0"/>
              </a:spcAft>
              <a:buSzPct val="79999"/>
              <a:buNone/>
            </a:pPr>
            <a:r>
              <a:rPr b="1" lang="en-US"/>
              <a:t>Example:</a:t>
            </a:r>
            <a:endParaRPr/>
          </a:p>
          <a:p>
            <a:pPr indent="0" lvl="0" marL="0" rtl="0" algn="l">
              <a:spcBef>
                <a:spcPts val="1000"/>
              </a:spcBef>
              <a:spcAft>
                <a:spcPts val="0"/>
              </a:spcAft>
              <a:buSzPct val="79999"/>
              <a:buNone/>
            </a:pPr>
            <a:r>
              <a:rPr b="1" lang="en-US"/>
              <a:t>	greet();</a:t>
            </a:r>
            <a:endParaRPr/>
          </a:p>
          <a:p>
            <a:pPr indent="0" lvl="1" marL="400050" rtl="0" algn="l">
              <a:spcBef>
                <a:spcPts val="1000"/>
              </a:spcBef>
              <a:spcAft>
                <a:spcPts val="0"/>
              </a:spcAft>
              <a:buSzPct val="79999"/>
              <a:buNone/>
            </a:pPr>
            <a:r>
              <a:rPr b="1" lang="en-US" sz="1800"/>
              <a:t>var greet = function() {</a:t>
            </a:r>
            <a:endParaRPr/>
          </a:p>
          <a:p>
            <a:pPr indent="0" lvl="1" marL="400050" rtl="0" algn="l">
              <a:spcBef>
                <a:spcPts val="1000"/>
              </a:spcBef>
              <a:spcAft>
                <a:spcPts val="0"/>
              </a:spcAft>
              <a:buSzPct val="79999"/>
              <a:buNone/>
            </a:pPr>
            <a:r>
              <a:rPr b="1" lang="en-US" sz="1800"/>
              <a:t>console.log(“Hello Good Morning");</a:t>
            </a:r>
            <a:endParaRPr/>
          </a:p>
          <a:p>
            <a:pPr indent="0" lvl="1" marL="400050" rtl="0" algn="l">
              <a:spcBef>
                <a:spcPts val="1000"/>
              </a:spcBef>
              <a:spcAft>
                <a:spcPts val="0"/>
              </a:spcAft>
              <a:buSzPct val="79999"/>
              <a:buNone/>
            </a:pPr>
            <a:r>
              <a:rPr b="1" lang="en-US" sz="1800"/>
              <a:t>} //0utput : TypeError: greet is not a function</a:t>
            </a:r>
            <a:endParaRPr/>
          </a:p>
          <a:p>
            <a:pPr indent="0" lvl="1" marL="400050" rtl="0" algn="l">
              <a:spcBef>
                <a:spcPts val="1000"/>
              </a:spcBef>
              <a:spcAft>
                <a:spcPts val="0"/>
              </a:spcAft>
              <a:buSzPct val="79999"/>
              <a:buNone/>
            </a:pPr>
            <a:r>
              <a:t/>
            </a:r>
            <a:endParaRPr b="1" sz="1800"/>
          </a:p>
          <a:p>
            <a:pPr indent="-342900" lvl="0" marL="342900" rtl="0" algn="l">
              <a:spcBef>
                <a:spcPts val="1000"/>
              </a:spcBef>
              <a:spcAft>
                <a:spcPts val="0"/>
              </a:spcAft>
              <a:buSzPct val="79999"/>
              <a:buChar char="►"/>
            </a:pPr>
            <a:r>
              <a:rPr lang="en-US"/>
              <a:t>In the above code first compilation step takes care about the variable declaration, and it just creates a variable 'greet' in the global scope with ‘undeﬁned’ as the value.</a:t>
            </a:r>
            <a:endParaRPr/>
          </a:p>
          <a:p>
            <a:pPr indent="-342900" lvl="0" marL="342900" rtl="0" algn="l">
              <a:spcBef>
                <a:spcPts val="1000"/>
              </a:spcBef>
              <a:spcAft>
                <a:spcPts val="0"/>
              </a:spcAft>
              <a:buSzPct val="79999"/>
              <a:buChar char="►"/>
            </a:pPr>
            <a:r>
              <a:rPr lang="en-US"/>
              <a:t>Now the interpreter comes to execute the function in line number 1, as this variable al ready contains a value as ‘undefined’ and interpreter can’t be able to execute the ‘greet()’ as this is not a function at this point of time.</a:t>
            </a:r>
            <a:endParaRPr/>
          </a:p>
          <a:p>
            <a:pPr indent="-342900" lvl="0" marL="342900" rtl="0" algn="l">
              <a:spcBef>
                <a:spcPts val="1000"/>
              </a:spcBef>
              <a:spcAft>
                <a:spcPts val="0"/>
              </a:spcAft>
              <a:buSzPct val="79999"/>
              <a:buChar char="►"/>
            </a:pPr>
            <a:r>
              <a:rPr lang="en-US"/>
              <a:t>Due to this reason Hoisting is not possible for Function Expressions and the hoisting works for function declaration.</a:t>
            </a:r>
            <a:endParaRPr/>
          </a:p>
          <a:p>
            <a:pPr indent="-342900" lvl="0" marL="342900" rtl="0" algn="l">
              <a:spcBef>
                <a:spcPts val="1000"/>
              </a:spcBef>
              <a:spcAft>
                <a:spcPts val="0"/>
              </a:spcAft>
              <a:buSzPct val="79999"/>
              <a:buChar char="►"/>
            </a:pPr>
            <a:r>
              <a:rPr lang="en-US"/>
              <a:t>Note: While using function expressions in a JavaScript codebase, make sure you write a function expression and then execute that function expression.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677334" y="229906"/>
            <a:ext cx="8596668" cy="5434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Strict Mode</a:t>
            </a:r>
            <a:endParaRPr/>
          </a:p>
        </p:txBody>
      </p:sp>
      <p:sp>
        <p:nvSpPr>
          <p:cNvPr id="209" name="Google Shape;209;p28"/>
          <p:cNvSpPr txBox="1"/>
          <p:nvPr>
            <p:ph idx="1" type="body"/>
          </p:nvPr>
        </p:nvSpPr>
        <p:spPr>
          <a:xfrm>
            <a:off x="677334" y="898725"/>
            <a:ext cx="8596668" cy="562225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US"/>
              <a:t>If we are trying to apply the write operation on non-declared variables, it is allowed in JavaScript but the JavaScript itself creates that variable in 'Global' scope instead of its declared scope.</a:t>
            </a:r>
            <a:endParaRPr/>
          </a:p>
          <a:p>
            <a:pPr indent="-342900" lvl="0" marL="342900" rtl="0" algn="l">
              <a:spcBef>
                <a:spcPts val="1000"/>
              </a:spcBef>
              <a:spcAft>
                <a:spcPts val="0"/>
              </a:spcAft>
              <a:buSzPts val="1440"/>
              <a:buChar char="►"/>
            </a:pPr>
            <a:r>
              <a:rPr lang="en-US"/>
              <a:t>In any programming language declaring any variables in the global scope is bad, it is even worst in JavaScript programming.</a:t>
            </a:r>
            <a:endParaRPr/>
          </a:p>
          <a:p>
            <a:pPr indent="0" lvl="1" marL="400050" rtl="0" algn="l">
              <a:spcBef>
                <a:spcPts val="1000"/>
              </a:spcBef>
              <a:spcAft>
                <a:spcPts val="0"/>
              </a:spcAft>
              <a:buSzPts val="1280"/>
              <a:buNone/>
            </a:pPr>
            <a:r>
              <a:rPr b="1" lang="en-US"/>
              <a:t>var myName = ‘John’;</a:t>
            </a:r>
            <a:endParaRPr/>
          </a:p>
          <a:p>
            <a:pPr indent="0" lvl="1" marL="400050" rtl="0" algn="l">
              <a:spcBef>
                <a:spcPts val="1000"/>
              </a:spcBef>
              <a:spcAft>
                <a:spcPts val="0"/>
              </a:spcAft>
              <a:buSzPts val="1280"/>
              <a:buNone/>
            </a:pPr>
            <a:r>
              <a:rPr b="1" lang="en-US"/>
              <a:t>// some serious logic</a:t>
            </a:r>
            <a:endParaRPr/>
          </a:p>
          <a:p>
            <a:pPr indent="0" lvl="1" marL="400050" rtl="0" algn="l">
              <a:spcBef>
                <a:spcPts val="1000"/>
              </a:spcBef>
              <a:spcAft>
                <a:spcPts val="0"/>
              </a:spcAft>
              <a:buSzPts val="1280"/>
              <a:buNone/>
            </a:pPr>
            <a:r>
              <a:rPr b="1" lang="en-US"/>
              <a:t>myname = ‘Doe’; </a:t>
            </a:r>
            <a:endParaRPr/>
          </a:p>
          <a:p>
            <a:pPr indent="0" lvl="1" marL="400050" rtl="0" algn="l">
              <a:spcBef>
                <a:spcPts val="1000"/>
              </a:spcBef>
              <a:spcAft>
                <a:spcPts val="0"/>
              </a:spcAft>
              <a:buSzPts val="1280"/>
              <a:buNone/>
            </a:pPr>
            <a:r>
              <a:rPr b="1" lang="en-US"/>
              <a:t>// some serious logic</a:t>
            </a:r>
            <a:endParaRPr/>
          </a:p>
          <a:p>
            <a:pPr indent="-342900" lvl="0" marL="342900" rtl="0" algn="l">
              <a:spcBef>
                <a:spcPts val="1000"/>
              </a:spcBef>
              <a:spcAft>
                <a:spcPts val="0"/>
              </a:spcAft>
              <a:buSzPts val="1440"/>
              <a:buChar char="►"/>
            </a:pPr>
            <a:r>
              <a:rPr lang="en-US"/>
              <a:t>Let’s understand the above example, at line number 1 we have created a variable ‘myName’ and assigned a value, after some serious code, we have assigned a value to some other variable called ‘myname’ instead of ‘myName’ and which is not declared at all. As in JavaScript the variable names are case sensitive, and both are two different variables.</a:t>
            </a:r>
            <a:endParaRPr/>
          </a:p>
          <a:p>
            <a:pPr indent="-342900" lvl="0" marL="342900" rtl="0" algn="l">
              <a:spcBef>
                <a:spcPts val="1000"/>
              </a:spcBef>
              <a:spcAft>
                <a:spcPts val="0"/>
              </a:spcAft>
              <a:buSzPts val="1440"/>
              <a:buChar char="►"/>
            </a:pPr>
            <a:r>
              <a:rPr lang="en-US"/>
              <a:t>As the variable ‘myname’ is not declared anywhere else in the program, and as it is a write operation and also write operation is possible for non-declared variables so JavaScript creates this variable in the global scope (check the window object on the browser)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idx="1" type="body"/>
          </p:nvPr>
        </p:nvSpPr>
        <p:spPr>
          <a:xfrm>
            <a:off x="677333" y="334409"/>
            <a:ext cx="8727923" cy="619702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lang="en-US"/>
              <a:t>Due to the global variables are bad in JavaScript and we haven’t expected the behavior of JavaScript creating a variable in the global scope.</a:t>
            </a:r>
            <a:endParaRPr/>
          </a:p>
          <a:p>
            <a:pPr indent="-342900" lvl="0" marL="342900" rtl="0" algn="l">
              <a:spcBef>
                <a:spcPts val="1000"/>
              </a:spcBef>
              <a:spcAft>
                <a:spcPts val="0"/>
              </a:spcAft>
              <a:buSzPct val="79999"/>
              <a:buChar char="►"/>
            </a:pPr>
            <a:r>
              <a:rPr lang="en-US"/>
              <a:t>In order to avoid this, from ESS version we got a new feature called Strict Mode.</a:t>
            </a:r>
            <a:endParaRPr/>
          </a:p>
          <a:p>
            <a:pPr indent="-342900" lvl="0" marL="342900" rtl="0" algn="l">
              <a:spcBef>
                <a:spcPts val="1000"/>
              </a:spcBef>
              <a:spcAft>
                <a:spcPts val="0"/>
              </a:spcAft>
              <a:buSzPct val="79999"/>
              <a:buChar char="►"/>
            </a:pPr>
            <a:r>
              <a:rPr lang="en-US"/>
              <a:t>If we run any JavaScript in Strict Mode, It warns the non-declared variables as follows,</a:t>
            </a:r>
            <a:endParaRPr/>
          </a:p>
          <a:p>
            <a:pPr indent="0" lvl="1" marL="400050" rtl="0" algn="l">
              <a:spcBef>
                <a:spcPts val="1000"/>
              </a:spcBef>
              <a:spcAft>
                <a:spcPts val="0"/>
              </a:spcAft>
              <a:buSzPct val="80000"/>
              <a:buNone/>
            </a:pPr>
            <a:r>
              <a:rPr b="1" lang="en-US"/>
              <a:t>"use strict";</a:t>
            </a:r>
            <a:endParaRPr/>
          </a:p>
          <a:p>
            <a:pPr indent="0" lvl="1" marL="400050" rtl="0" algn="l">
              <a:spcBef>
                <a:spcPts val="1000"/>
              </a:spcBef>
              <a:spcAft>
                <a:spcPts val="0"/>
              </a:spcAft>
              <a:buSzPct val="80000"/>
              <a:buNone/>
            </a:pPr>
            <a:r>
              <a:rPr b="1" lang="en-US"/>
              <a:t>var myName = 'John';</a:t>
            </a:r>
            <a:endParaRPr/>
          </a:p>
          <a:p>
            <a:pPr indent="0" lvl="1" marL="400050" rtl="0" algn="l">
              <a:spcBef>
                <a:spcPts val="1000"/>
              </a:spcBef>
              <a:spcAft>
                <a:spcPts val="0"/>
              </a:spcAft>
              <a:buSzPct val="80000"/>
              <a:buNone/>
            </a:pPr>
            <a:r>
              <a:rPr b="1" lang="en-US"/>
              <a:t>// some serious logic</a:t>
            </a:r>
            <a:endParaRPr/>
          </a:p>
          <a:p>
            <a:pPr indent="0" lvl="1" marL="400050" rtl="0" algn="l">
              <a:spcBef>
                <a:spcPts val="1000"/>
              </a:spcBef>
              <a:spcAft>
                <a:spcPts val="0"/>
              </a:spcAft>
              <a:buSzPct val="80000"/>
              <a:buNone/>
            </a:pPr>
            <a:r>
              <a:rPr b="1" lang="en-US"/>
              <a:t>myname = 'Doe';// ReferenceError: assignment to undeclared variable myname</a:t>
            </a:r>
            <a:endParaRPr b="1"/>
          </a:p>
          <a:p>
            <a:pPr indent="-342900" lvl="0" marL="342900" rtl="0" algn="l">
              <a:spcBef>
                <a:spcPts val="1000"/>
              </a:spcBef>
              <a:spcAft>
                <a:spcPts val="0"/>
              </a:spcAft>
              <a:buSzPct val="79999"/>
              <a:buChar char="►"/>
            </a:pPr>
            <a:r>
              <a:rPr lang="en-US"/>
              <a:t>Note: We can use this Strict Mode to the entire JavaScript to run it in the strict mode just by adding this line to the top of any JavaScript File.</a:t>
            </a:r>
            <a:endParaRPr/>
          </a:p>
          <a:p>
            <a:pPr indent="-342900" lvl="0" marL="342900" rtl="0" algn="l">
              <a:spcBef>
                <a:spcPts val="1000"/>
              </a:spcBef>
              <a:spcAft>
                <a:spcPts val="0"/>
              </a:spcAft>
              <a:buSzPct val="79999"/>
              <a:buChar char="►"/>
            </a:pPr>
            <a:r>
              <a:rPr lang="en-US"/>
              <a:t>"use strict";</a:t>
            </a:r>
            <a:endParaRPr/>
          </a:p>
          <a:p>
            <a:pPr indent="-342900" lvl="0" marL="342900" rtl="0" algn="l">
              <a:spcBef>
                <a:spcPts val="1000"/>
              </a:spcBef>
              <a:spcAft>
                <a:spcPts val="0"/>
              </a:spcAft>
              <a:buSzPct val="79999"/>
              <a:buChar char="►"/>
            </a:pPr>
            <a:r>
              <a:rPr lang="en-US"/>
              <a:t>We can even execute only a function in strict mode, by adding the above line inside a function.</a:t>
            </a:r>
            <a:endParaRPr/>
          </a:p>
          <a:p>
            <a:pPr indent="0" lvl="0" marL="0" rtl="0" algn="l">
              <a:spcBef>
                <a:spcPts val="1000"/>
              </a:spcBef>
              <a:spcAft>
                <a:spcPts val="0"/>
              </a:spcAft>
              <a:buSzPct val="79999"/>
              <a:buNone/>
            </a:pPr>
            <a:r>
              <a:rPr b="1" lang="en-US"/>
              <a:t>function greet(){</a:t>
            </a:r>
            <a:endParaRPr/>
          </a:p>
          <a:p>
            <a:pPr indent="0" lvl="1" marL="457200" rtl="0" algn="l">
              <a:spcBef>
                <a:spcPts val="1000"/>
              </a:spcBef>
              <a:spcAft>
                <a:spcPts val="0"/>
              </a:spcAft>
              <a:buSzPct val="79999"/>
              <a:buNone/>
            </a:pPr>
            <a:r>
              <a:rPr b="1" lang="en-US" sz="1800"/>
              <a:t>"use strict";</a:t>
            </a:r>
            <a:endParaRPr/>
          </a:p>
          <a:p>
            <a:pPr indent="0" lvl="1" marL="457200" rtl="0" algn="l">
              <a:spcBef>
                <a:spcPts val="1000"/>
              </a:spcBef>
              <a:spcAft>
                <a:spcPts val="0"/>
              </a:spcAft>
              <a:buSzPct val="79999"/>
              <a:buNone/>
            </a:pPr>
            <a:r>
              <a:rPr b="1" lang="en-US" sz="1800"/>
              <a:t>// Some serious logic</a:t>
            </a:r>
            <a:endParaRPr/>
          </a:p>
          <a:p>
            <a:pPr indent="0" lvl="0" marL="0" rtl="0" algn="l">
              <a:spcBef>
                <a:spcPts val="1000"/>
              </a:spcBef>
              <a:spcAft>
                <a:spcPts val="0"/>
              </a:spcAft>
              <a:buSzPct val="79999"/>
              <a:buNone/>
            </a:pPr>
            <a:r>
              <a:rPr b="1" lang="en-US"/>
              <a:t>}</a:t>
            </a:r>
            <a:endParaRPr/>
          </a:p>
          <a:p>
            <a:pPr indent="-342900" lvl="0" marL="342900" rtl="0" algn="l">
              <a:spcBef>
                <a:spcPts val="1000"/>
              </a:spcBef>
              <a:spcAft>
                <a:spcPts val="0"/>
              </a:spcAft>
              <a:buSzPct val="79999"/>
              <a:buChar char="►"/>
            </a:pPr>
            <a:r>
              <a:rPr lang="en-US"/>
              <a:t>Note: We should always run the JavaScript in Strict Mode to avoid such errors as mentioned above.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677334" y="222940"/>
            <a:ext cx="8596668" cy="65488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Closures</a:t>
            </a:r>
            <a:endParaRPr/>
          </a:p>
        </p:txBody>
      </p:sp>
      <p:sp>
        <p:nvSpPr>
          <p:cNvPr id="220" name="Google Shape;220;p30"/>
          <p:cNvSpPr txBox="1"/>
          <p:nvPr>
            <p:ph idx="1" type="body"/>
          </p:nvPr>
        </p:nvSpPr>
        <p:spPr>
          <a:xfrm>
            <a:off x="677333" y="877825"/>
            <a:ext cx="9177285" cy="582080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80"/>
              <a:buChar char="►"/>
            </a:pPr>
            <a:r>
              <a:rPr lang="en-US" sz="2100"/>
              <a:t>This is one of the most important concept in JavaScript along with Scopes. This allows the programmers to write better, creative and expressive code.</a:t>
            </a:r>
            <a:endParaRPr/>
          </a:p>
          <a:p>
            <a:pPr indent="-342900" lvl="0" marL="342900" rtl="0" algn="l">
              <a:spcBef>
                <a:spcPts val="1000"/>
              </a:spcBef>
              <a:spcAft>
                <a:spcPts val="0"/>
              </a:spcAft>
              <a:buSzPts val="1680"/>
              <a:buChar char="►"/>
            </a:pPr>
            <a:r>
              <a:rPr lang="en-US" sz="2100"/>
              <a:t>A Closure is an inner function that has access to the outer (enclosing) function’s variables scope chain.</a:t>
            </a:r>
            <a:endParaRPr/>
          </a:p>
          <a:p>
            <a:pPr indent="-342900" lvl="0" marL="342900" rtl="0" algn="l">
              <a:spcBef>
                <a:spcPts val="1000"/>
              </a:spcBef>
              <a:spcAft>
                <a:spcPts val="0"/>
              </a:spcAft>
              <a:buSzPts val="1680"/>
              <a:buChar char="►"/>
            </a:pPr>
            <a:r>
              <a:rPr lang="en-US" sz="2100"/>
              <a:t>The Closure is having three scope chains as follows,</a:t>
            </a:r>
            <a:endParaRPr/>
          </a:p>
          <a:p>
            <a:pPr indent="0" lvl="1" marL="400050" rtl="0" algn="l">
              <a:spcBef>
                <a:spcPts val="1000"/>
              </a:spcBef>
              <a:spcAft>
                <a:spcPts val="0"/>
              </a:spcAft>
              <a:buSzPts val="1600"/>
              <a:buNone/>
            </a:pPr>
            <a:r>
              <a:rPr lang="en-US" sz="2000"/>
              <a:t>1) It have access to its own scope (the variables defined in its curly braces).</a:t>
            </a:r>
            <a:endParaRPr/>
          </a:p>
          <a:p>
            <a:pPr indent="0" lvl="1" marL="400050" rtl="0" algn="l">
              <a:spcBef>
                <a:spcPts val="1000"/>
              </a:spcBef>
              <a:spcAft>
                <a:spcPts val="0"/>
              </a:spcAft>
              <a:buSzPts val="1600"/>
              <a:buNone/>
            </a:pPr>
            <a:r>
              <a:rPr lang="en-US" sz="2000"/>
              <a:t>2) It has access to the outer functions variables.</a:t>
            </a:r>
            <a:endParaRPr/>
          </a:p>
          <a:p>
            <a:pPr indent="0" lvl="1" marL="400050" rtl="0" algn="l">
              <a:spcBef>
                <a:spcPts val="1000"/>
              </a:spcBef>
              <a:spcAft>
                <a:spcPts val="0"/>
              </a:spcAft>
              <a:buSzPts val="1600"/>
              <a:buNone/>
            </a:pPr>
            <a:r>
              <a:rPr lang="en-US" sz="2000"/>
              <a:t>3) It has access to the Global Variables.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idx="1" type="body"/>
          </p:nvPr>
        </p:nvSpPr>
        <p:spPr>
          <a:xfrm>
            <a:off x="677333" y="256033"/>
            <a:ext cx="8759275" cy="632242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79999"/>
              <a:buNone/>
            </a:pPr>
            <a:r>
              <a:rPr b="1" lang="en-US"/>
              <a:t>Example:</a:t>
            </a:r>
            <a:endParaRPr/>
          </a:p>
          <a:p>
            <a:pPr indent="0" lvl="1" marL="400050" rtl="0" algn="l">
              <a:spcBef>
                <a:spcPts val="1000"/>
              </a:spcBef>
              <a:spcAft>
                <a:spcPts val="0"/>
              </a:spcAft>
              <a:buSzPct val="80000"/>
              <a:buNone/>
            </a:pPr>
            <a:r>
              <a:rPr b="1" lang="en-US" sz="1900"/>
              <a:t>// Closure Example 1</a:t>
            </a:r>
            <a:endParaRPr/>
          </a:p>
          <a:p>
            <a:pPr indent="0" lvl="1" marL="400050" rtl="0" algn="l">
              <a:spcBef>
                <a:spcPts val="1000"/>
              </a:spcBef>
              <a:spcAft>
                <a:spcPts val="0"/>
              </a:spcAft>
              <a:buSzPct val="80000"/>
              <a:buNone/>
            </a:pPr>
            <a:r>
              <a:rPr b="1" lang="en-US" sz="1900"/>
              <a:t>var a = 10;</a:t>
            </a:r>
            <a:endParaRPr/>
          </a:p>
          <a:p>
            <a:pPr indent="0" lvl="2" marL="800100" rtl="0" algn="l">
              <a:spcBef>
                <a:spcPts val="1000"/>
              </a:spcBef>
              <a:spcAft>
                <a:spcPts val="0"/>
              </a:spcAft>
              <a:buSzPct val="80000"/>
              <a:buNone/>
            </a:pPr>
            <a:r>
              <a:rPr b="1" lang="en-US" sz="1900"/>
              <a:t>function outer() {</a:t>
            </a:r>
            <a:br>
              <a:rPr b="1" lang="en-US" sz="1900"/>
            </a:br>
            <a:r>
              <a:rPr b="1" lang="en-US" sz="1900"/>
              <a:t>var b = 20;</a:t>
            </a:r>
            <a:endParaRPr/>
          </a:p>
          <a:p>
            <a:pPr indent="0" lvl="2" marL="800100" rtl="0" algn="l">
              <a:spcBef>
                <a:spcPts val="1000"/>
              </a:spcBef>
              <a:spcAft>
                <a:spcPts val="0"/>
              </a:spcAft>
              <a:buSzPct val="80000"/>
              <a:buNone/>
            </a:pPr>
            <a:r>
              <a:rPr b="1" lang="en-US" sz="1900"/>
              <a:t>function inner() {</a:t>
            </a:r>
            <a:endParaRPr/>
          </a:p>
          <a:p>
            <a:pPr indent="0" lvl="3" marL="1257300" rtl="0" algn="l">
              <a:spcBef>
                <a:spcPts val="1000"/>
              </a:spcBef>
              <a:spcAft>
                <a:spcPts val="0"/>
              </a:spcAft>
              <a:buSzPct val="80000"/>
              <a:buNone/>
            </a:pPr>
            <a:r>
              <a:rPr b="1" lang="en-US" sz="1900"/>
              <a:t>console.log(a);</a:t>
            </a:r>
            <a:endParaRPr/>
          </a:p>
          <a:p>
            <a:pPr indent="0" lvl="3" marL="1257300" rtl="0" algn="l">
              <a:spcBef>
                <a:spcPts val="1000"/>
              </a:spcBef>
              <a:spcAft>
                <a:spcPts val="0"/>
              </a:spcAft>
              <a:buSzPct val="80000"/>
              <a:buNone/>
            </a:pPr>
            <a:r>
              <a:rPr b="1" lang="en-US" sz="1900"/>
              <a:t>console.log(b);</a:t>
            </a:r>
            <a:endParaRPr/>
          </a:p>
          <a:p>
            <a:pPr indent="0" lvl="2" marL="800100" rtl="0" algn="l">
              <a:spcBef>
                <a:spcPts val="1000"/>
              </a:spcBef>
              <a:spcAft>
                <a:spcPts val="0"/>
              </a:spcAft>
              <a:buSzPct val="80000"/>
              <a:buNone/>
            </a:pPr>
            <a:r>
              <a:rPr b="1" lang="en-US" sz="1900"/>
              <a:t>}</a:t>
            </a:r>
            <a:endParaRPr/>
          </a:p>
          <a:p>
            <a:pPr indent="0" lvl="2" marL="800100" rtl="0" algn="l">
              <a:spcBef>
                <a:spcPts val="1000"/>
              </a:spcBef>
              <a:spcAft>
                <a:spcPts val="0"/>
              </a:spcAft>
              <a:buSzPct val="80000"/>
              <a:buNone/>
            </a:pPr>
            <a:r>
              <a:rPr b="1" lang="en-US" sz="1900"/>
              <a:t>inner();</a:t>
            </a:r>
            <a:endParaRPr/>
          </a:p>
          <a:p>
            <a:pPr indent="0" lvl="1" marL="400050" rtl="0" algn="l">
              <a:spcBef>
                <a:spcPts val="1000"/>
              </a:spcBef>
              <a:spcAft>
                <a:spcPts val="0"/>
              </a:spcAft>
              <a:buSzPct val="80000"/>
              <a:buNone/>
            </a:pPr>
            <a:r>
              <a:rPr b="1" lang="en-US" sz="1900"/>
              <a:t>}</a:t>
            </a:r>
            <a:endParaRPr/>
          </a:p>
          <a:p>
            <a:pPr indent="0" lvl="1" marL="400050" rtl="0" algn="l">
              <a:spcBef>
                <a:spcPts val="1000"/>
              </a:spcBef>
              <a:spcAft>
                <a:spcPts val="0"/>
              </a:spcAft>
              <a:buSzPct val="80000"/>
              <a:buNone/>
            </a:pPr>
            <a:r>
              <a:rPr b="1" lang="en-US" sz="1900"/>
              <a:t>outer(); // Output : 10 20</a:t>
            </a:r>
            <a:endParaRPr/>
          </a:p>
          <a:p>
            <a:pPr indent="0" lvl="0" marL="0" rtl="0" algn="l">
              <a:spcBef>
                <a:spcPts val="1000"/>
              </a:spcBef>
              <a:spcAft>
                <a:spcPts val="0"/>
              </a:spcAft>
              <a:buSzPct val="79999"/>
              <a:buNone/>
            </a:pPr>
            <a:r>
              <a:t/>
            </a:r>
            <a:endParaRPr/>
          </a:p>
          <a:p>
            <a:pPr indent="-342900" lvl="0" marL="342900" rtl="0" algn="l">
              <a:spcBef>
                <a:spcPts val="1000"/>
              </a:spcBef>
              <a:spcAft>
                <a:spcPts val="0"/>
              </a:spcAft>
              <a:buSzPct val="79999"/>
              <a:buChar char="►"/>
            </a:pPr>
            <a:r>
              <a:rPr lang="en-US"/>
              <a:t>In the above example variable ‘a’ is created in the global scope and variable ‘b’ is created in the outer scope.</a:t>
            </a:r>
            <a:endParaRPr/>
          </a:p>
          <a:p>
            <a:pPr indent="-342900" lvl="0" marL="342900" rtl="0" algn="l">
              <a:spcBef>
                <a:spcPts val="1000"/>
              </a:spcBef>
              <a:spcAft>
                <a:spcPts val="0"/>
              </a:spcAft>
              <a:buSzPct val="79999"/>
              <a:buChar char="►"/>
            </a:pPr>
            <a:r>
              <a:rPr lang="en-US"/>
              <a:t>We are executing the ‘outer()’ function in the global scope, it goes to outer() function deﬁnition and creates a variable 'b' and also executes the inner() function.</a:t>
            </a:r>
            <a:endParaRPr/>
          </a:p>
          <a:p>
            <a:pPr indent="-342900" lvl="0" marL="342900" rtl="0" algn="l">
              <a:spcBef>
                <a:spcPts val="1000"/>
              </a:spcBef>
              <a:spcAft>
                <a:spcPts val="0"/>
              </a:spcAft>
              <a:buSzPct val="79999"/>
              <a:buChar char="►"/>
            </a:pPr>
            <a:r>
              <a:rPr lang="en-US"/>
              <a:t>While executing the inner(), there is no variable ‘a’ in the inner() and outer() function, so the variable gets from the global scope and prints it on the console. And trying to access the variable ‘b’ in the inner() and it is not there in the inner() and then the control goes one level up and gets the variable ‘b’ and prints it on the console.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idx="1" type="body"/>
          </p:nvPr>
        </p:nvSpPr>
        <p:spPr>
          <a:xfrm>
            <a:off x="677333" y="151529"/>
            <a:ext cx="8905579" cy="6651607"/>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SzPct val="79999"/>
              <a:buNone/>
            </a:pPr>
            <a:r>
              <a:rPr b="1" lang="en-US"/>
              <a:t>Example:</a:t>
            </a:r>
            <a:endParaRPr/>
          </a:p>
          <a:p>
            <a:pPr indent="0" lvl="0" marL="0" rtl="0" algn="l">
              <a:spcBef>
                <a:spcPts val="1000"/>
              </a:spcBef>
              <a:spcAft>
                <a:spcPts val="0"/>
              </a:spcAft>
              <a:buSzPct val="79999"/>
              <a:buNone/>
            </a:pPr>
            <a:r>
              <a:rPr b="1" lang="en-US" sz="2100"/>
              <a:t>// Closure Example 2</a:t>
            </a:r>
            <a:endParaRPr/>
          </a:p>
          <a:p>
            <a:pPr indent="0" lvl="0" marL="0" rtl="0" algn="l">
              <a:spcBef>
                <a:spcPts val="1000"/>
              </a:spcBef>
              <a:spcAft>
                <a:spcPts val="0"/>
              </a:spcAft>
              <a:buSzPct val="79999"/>
              <a:buNone/>
            </a:pPr>
            <a:r>
              <a:rPr b="1" lang="en-US" sz="2100"/>
              <a:t>var a = 10;</a:t>
            </a:r>
            <a:endParaRPr/>
          </a:p>
          <a:p>
            <a:pPr indent="0" lvl="1" marL="400050" rtl="0" algn="l">
              <a:spcBef>
                <a:spcPts val="1000"/>
              </a:spcBef>
              <a:spcAft>
                <a:spcPts val="0"/>
              </a:spcAft>
              <a:buSzPct val="79999"/>
              <a:buNone/>
            </a:pPr>
            <a:r>
              <a:rPr b="1" lang="en-US" sz="2100"/>
              <a:t>function outer() {</a:t>
            </a:r>
            <a:endParaRPr/>
          </a:p>
          <a:p>
            <a:pPr indent="0" lvl="1" marL="400050" rtl="0" algn="l">
              <a:spcBef>
                <a:spcPts val="1000"/>
              </a:spcBef>
              <a:spcAft>
                <a:spcPts val="0"/>
              </a:spcAft>
              <a:buSzPct val="79999"/>
              <a:buNone/>
            </a:pPr>
            <a:r>
              <a:rPr b="1" lang="en-US" sz="2100"/>
              <a:t>var b = 20;</a:t>
            </a:r>
            <a:endParaRPr/>
          </a:p>
          <a:p>
            <a:pPr indent="0" lvl="1" marL="400050" rtl="0" algn="l">
              <a:spcBef>
                <a:spcPts val="1000"/>
              </a:spcBef>
              <a:spcAft>
                <a:spcPts val="0"/>
              </a:spcAft>
              <a:buSzPct val="79999"/>
              <a:buNone/>
            </a:pPr>
            <a:r>
              <a:rPr b="1" lang="en-US" sz="2100"/>
              <a:t>Var inner = function() {</a:t>
            </a:r>
            <a:endParaRPr/>
          </a:p>
          <a:p>
            <a:pPr indent="0" lvl="2" marL="800100" rtl="0" algn="l">
              <a:spcBef>
                <a:spcPts val="1000"/>
              </a:spcBef>
              <a:spcAft>
                <a:spcPts val="0"/>
              </a:spcAft>
              <a:buSzPct val="79999"/>
              <a:buNone/>
            </a:pPr>
            <a:r>
              <a:rPr b="1" lang="en-US" sz="2100"/>
              <a:t>console.log(a);</a:t>
            </a:r>
            <a:endParaRPr/>
          </a:p>
          <a:p>
            <a:pPr indent="0" lvl="2" marL="800100" rtl="0" algn="l">
              <a:spcBef>
                <a:spcPts val="1000"/>
              </a:spcBef>
              <a:spcAft>
                <a:spcPts val="0"/>
              </a:spcAft>
              <a:buSzPct val="79999"/>
              <a:buNone/>
            </a:pPr>
            <a:r>
              <a:rPr b="1" lang="en-US" sz="2100"/>
              <a:t>console.log(b);</a:t>
            </a:r>
            <a:endParaRPr/>
          </a:p>
          <a:p>
            <a:pPr indent="0" lvl="1" marL="400050" rtl="0" algn="l">
              <a:spcBef>
                <a:spcPts val="1000"/>
              </a:spcBef>
              <a:spcAft>
                <a:spcPts val="0"/>
              </a:spcAft>
              <a:buSzPct val="79999"/>
              <a:buNone/>
            </a:pPr>
            <a:r>
              <a:rPr b="1" lang="en-US" sz="2100"/>
              <a:t>}</a:t>
            </a:r>
            <a:endParaRPr/>
          </a:p>
          <a:p>
            <a:pPr indent="0" lvl="1" marL="400050" rtl="0" algn="l">
              <a:spcBef>
                <a:spcPts val="1000"/>
              </a:spcBef>
              <a:spcAft>
                <a:spcPts val="0"/>
              </a:spcAft>
              <a:buSzPct val="79999"/>
              <a:buNone/>
            </a:pPr>
            <a:r>
              <a:rPr b="1" lang="en-US" sz="2100"/>
              <a:t>return inner;</a:t>
            </a:r>
            <a:endParaRPr/>
          </a:p>
          <a:p>
            <a:pPr indent="0" lvl="0" marL="0" rtl="0" algn="l">
              <a:spcBef>
                <a:spcPts val="1000"/>
              </a:spcBef>
              <a:spcAft>
                <a:spcPts val="0"/>
              </a:spcAft>
              <a:buSzPct val="79999"/>
              <a:buNone/>
            </a:pPr>
            <a:r>
              <a:rPr b="1" lang="en-US" sz="2100"/>
              <a:t>}</a:t>
            </a:r>
            <a:endParaRPr/>
          </a:p>
          <a:p>
            <a:pPr indent="0" lvl="0" marL="0" rtl="0" algn="l">
              <a:spcBef>
                <a:spcPts val="1000"/>
              </a:spcBef>
              <a:spcAft>
                <a:spcPts val="0"/>
              </a:spcAft>
              <a:buSzPct val="79999"/>
              <a:buNone/>
            </a:pPr>
            <a:r>
              <a:rPr b="1" lang="en-US" sz="2100"/>
              <a:t>var innerFun = outer(); </a:t>
            </a:r>
            <a:endParaRPr/>
          </a:p>
          <a:p>
            <a:pPr indent="0" lvl="0" marL="0" rtl="0" algn="l">
              <a:spcBef>
                <a:spcPts val="1000"/>
              </a:spcBef>
              <a:spcAft>
                <a:spcPts val="0"/>
              </a:spcAft>
              <a:buSzPct val="79999"/>
              <a:buNone/>
            </a:pPr>
            <a:r>
              <a:rPr b="1" lang="en-US" sz="2100"/>
              <a:t>innerFun();</a:t>
            </a:r>
            <a:endParaRPr/>
          </a:p>
          <a:p>
            <a:pPr indent="0" lvl="0" marL="0" rtl="0" algn="l">
              <a:spcBef>
                <a:spcPts val="1000"/>
              </a:spcBef>
              <a:spcAft>
                <a:spcPts val="0"/>
              </a:spcAft>
              <a:buSzPct val="79999"/>
              <a:buNone/>
            </a:pPr>
            <a:r>
              <a:rPr b="1" lang="en-US" sz="2100"/>
              <a:t>// Output : 10 20</a:t>
            </a:r>
            <a:endParaRPr/>
          </a:p>
          <a:p>
            <a:pPr indent="-342900" lvl="0" marL="342900" rtl="0" algn="l">
              <a:spcBef>
                <a:spcPts val="1000"/>
              </a:spcBef>
              <a:spcAft>
                <a:spcPts val="0"/>
              </a:spcAft>
              <a:buSzPct val="80000"/>
              <a:buChar char="►"/>
            </a:pPr>
            <a:r>
              <a:rPr lang="en-US" sz="2400"/>
              <a:t>In the above Example, instead of a normal function inner(), we have created a function expression, this is an isolated function inside outer().</a:t>
            </a:r>
            <a:endParaRPr/>
          </a:p>
          <a:p>
            <a:pPr indent="-342900" lvl="0" marL="342900" rtl="0" algn="l">
              <a:spcBef>
                <a:spcPts val="1000"/>
              </a:spcBef>
              <a:spcAft>
                <a:spcPts val="0"/>
              </a:spcAft>
              <a:buSzPct val="80000"/>
              <a:buChar char="►"/>
            </a:pPr>
            <a:r>
              <a:rPr lang="en-US" sz="2400"/>
              <a:t>At line number 12, we are executing the function outer(), here the variable 'b' will created in the outer() scope and the isolated function will be returned and which is assigned to ‘innerFn’.</a:t>
            </a:r>
            <a:endParaRPr/>
          </a:p>
          <a:p>
            <a:pPr indent="-342900" lvl="0" marL="342900" rtl="0" algn="l">
              <a:spcBef>
                <a:spcPts val="1000"/>
              </a:spcBef>
              <a:spcAft>
                <a:spcPts val="0"/>
              </a:spcAft>
              <a:buSzPct val="80000"/>
              <a:buChar char="►"/>
            </a:pPr>
            <a:r>
              <a:rPr lang="en-US" sz="2400"/>
              <a:t>At Line number 13, we are executing an isolated function and here there is not outer involved. At this place the variable ‘a’ is declared in the global scope and it is available to ‘innerFn’ , but the scope of variable ‘b’ is to outer() only and how does the variable ‘b’ is accessible here? (this is the concept of closure).The Whole concept of closures is, at the time a function creation it remembers its scope chain and if we execute that function in a totally different context, it still remembers it’s scope chain. This is the concept of closure.</a:t>
            </a:r>
            <a:endParaRPr/>
          </a:p>
          <a:p>
            <a:pPr indent="0" lvl="0" marL="0" rtl="0" algn="l">
              <a:spcBef>
                <a:spcPts val="1000"/>
              </a:spcBef>
              <a:spcAft>
                <a:spcPts val="0"/>
              </a:spcAft>
              <a:buSzPct val="79999"/>
              <a:buNone/>
            </a:pPr>
            <a:r>
              <a:t/>
            </a:r>
            <a:endParaRPr b="1" sz="2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idx="1" type="body"/>
          </p:nvPr>
        </p:nvSpPr>
        <p:spPr>
          <a:xfrm>
            <a:off x="677333" y="151529"/>
            <a:ext cx="8905579" cy="6651607"/>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79999"/>
              <a:buNone/>
            </a:pPr>
            <a:r>
              <a:rPr b="1" lang="en-US"/>
              <a:t>Example:</a:t>
            </a:r>
            <a:endParaRPr/>
          </a:p>
          <a:p>
            <a:pPr indent="0" lvl="0" marL="0" rtl="0" algn="l">
              <a:spcBef>
                <a:spcPts val="1000"/>
              </a:spcBef>
              <a:spcAft>
                <a:spcPts val="0"/>
              </a:spcAft>
              <a:buSzPct val="79999"/>
              <a:buNone/>
            </a:pPr>
            <a:r>
              <a:rPr b="1" lang="en-US" sz="2100"/>
              <a:t>// Closure Example 3</a:t>
            </a:r>
            <a:endParaRPr/>
          </a:p>
          <a:p>
            <a:pPr indent="0" lvl="0" marL="0" rtl="0" algn="l">
              <a:spcBef>
                <a:spcPts val="1000"/>
              </a:spcBef>
              <a:spcAft>
                <a:spcPts val="0"/>
              </a:spcAft>
              <a:buSzPct val="79999"/>
              <a:buNone/>
            </a:pPr>
            <a:r>
              <a:rPr b="1" lang="en-US" sz="2100"/>
              <a:t>var a = 10;</a:t>
            </a:r>
            <a:endParaRPr/>
          </a:p>
          <a:p>
            <a:pPr indent="0" lvl="1" marL="400050" rtl="0" algn="l">
              <a:spcBef>
                <a:spcPts val="1000"/>
              </a:spcBef>
              <a:spcAft>
                <a:spcPts val="0"/>
              </a:spcAft>
              <a:buSzPct val="79999"/>
              <a:buNone/>
            </a:pPr>
            <a:r>
              <a:rPr b="1" lang="en-US" sz="2100"/>
              <a:t>function outer() {</a:t>
            </a:r>
            <a:endParaRPr/>
          </a:p>
          <a:p>
            <a:pPr indent="0" lvl="1" marL="400050" rtl="0" algn="l">
              <a:spcBef>
                <a:spcPts val="1000"/>
              </a:spcBef>
              <a:spcAft>
                <a:spcPts val="0"/>
              </a:spcAft>
              <a:buSzPct val="79999"/>
              <a:buNone/>
            </a:pPr>
            <a:r>
              <a:rPr b="1" lang="en-US" sz="2100"/>
              <a:t>var b = 20;</a:t>
            </a:r>
            <a:endParaRPr/>
          </a:p>
          <a:p>
            <a:pPr indent="0" lvl="1" marL="400050" rtl="0" algn="l">
              <a:spcBef>
                <a:spcPts val="1000"/>
              </a:spcBef>
              <a:spcAft>
                <a:spcPts val="0"/>
              </a:spcAft>
              <a:buSzPct val="79999"/>
              <a:buNone/>
            </a:pPr>
            <a:r>
              <a:rPr b="1" lang="en-US" sz="2100"/>
              <a:t>var inner = function() {</a:t>
            </a:r>
            <a:endParaRPr/>
          </a:p>
          <a:p>
            <a:pPr indent="0" lvl="2" marL="800100" rtl="0" algn="l">
              <a:spcBef>
                <a:spcPts val="1000"/>
              </a:spcBef>
              <a:spcAft>
                <a:spcPts val="0"/>
              </a:spcAft>
              <a:buSzPct val="79999"/>
              <a:buNone/>
            </a:pPr>
            <a:r>
              <a:rPr b="1" lang="en-US" sz="2100"/>
              <a:t>console.log(a);</a:t>
            </a:r>
            <a:endParaRPr/>
          </a:p>
          <a:p>
            <a:pPr indent="0" lvl="2" marL="800100" rtl="0" algn="l">
              <a:spcBef>
                <a:spcPts val="1000"/>
              </a:spcBef>
              <a:spcAft>
                <a:spcPts val="0"/>
              </a:spcAft>
              <a:buSzPct val="79999"/>
              <a:buNone/>
            </a:pPr>
            <a:r>
              <a:rPr b="1" lang="en-US" sz="2100"/>
              <a:t>console.log(b);</a:t>
            </a:r>
            <a:endParaRPr/>
          </a:p>
          <a:p>
            <a:pPr indent="0" lvl="1" marL="400050" rtl="0" algn="l">
              <a:spcBef>
                <a:spcPts val="1000"/>
              </a:spcBef>
              <a:spcAft>
                <a:spcPts val="0"/>
              </a:spcAft>
              <a:buSzPct val="79999"/>
              <a:buNone/>
            </a:pPr>
            <a:r>
              <a:rPr b="1" lang="en-US" sz="2100"/>
              <a:t>}</a:t>
            </a:r>
            <a:endParaRPr/>
          </a:p>
          <a:p>
            <a:pPr indent="0" lvl="1" marL="400050" rtl="0" algn="l">
              <a:spcBef>
                <a:spcPts val="1000"/>
              </a:spcBef>
              <a:spcAft>
                <a:spcPts val="0"/>
              </a:spcAft>
              <a:buSzPct val="79999"/>
              <a:buNone/>
            </a:pPr>
            <a:r>
              <a:rPr b="1" lang="en-US" sz="2100"/>
              <a:t>return inner;</a:t>
            </a:r>
            <a:endParaRPr/>
          </a:p>
          <a:p>
            <a:pPr indent="0" lvl="0" marL="0" rtl="0" algn="l">
              <a:spcBef>
                <a:spcPts val="1000"/>
              </a:spcBef>
              <a:spcAft>
                <a:spcPts val="0"/>
              </a:spcAft>
              <a:buSzPct val="79999"/>
              <a:buNone/>
            </a:pPr>
            <a:r>
              <a:rPr b="1" lang="en-US" sz="2100"/>
              <a:t>}</a:t>
            </a:r>
            <a:endParaRPr/>
          </a:p>
          <a:p>
            <a:pPr indent="0" lvl="0" marL="0" rtl="0" algn="l">
              <a:spcBef>
                <a:spcPts val="1000"/>
              </a:spcBef>
              <a:spcAft>
                <a:spcPts val="0"/>
              </a:spcAft>
              <a:buSzPct val="79999"/>
              <a:buNone/>
            </a:pPr>
            <a:r>
              <a:rPr b="1" lang="en-US" sz="2100"/>
              <a:t>function processEngine(fName) {</a:t>
            </a:r>
            <a:endParaRPr/>
          </a:p>
          <a:p>
            <a:pPr indent="0" lvl="0" marL="0" rtl="0" algn="l">
              <a:spcBef>
                <a:spcPts val="1000"/>
              </a:spcBef>
              <a:spcAft>
                <a:spcPts val="0"/>
              </a:spcAft>
              <a:buSzPct val="79999"/>
              <a:buNone/>
            </a:pPr>
            <a:r>
              <a:rPr b="1" lang="en-US" sz="2100"/>
              <a:t>	fName();</a:t>
            </a:r>
            <a:endParaRPr/>
          </a:p>
          <a:p>
            <a:pPr indent="0" lvl="0" marL="0" rtl="0" algn="l">
              <a:spcBef>
                <a:spcPts val="1000"/>
              </a:spcBef>
              <a:spcAft>
                <a:spcPts val="0"/>
              </a:spcAft>
              <a:buSzPct val="79999"/>
              <a:buNone/>
            </a:pPr>
            <a:r>
              <a:rPr b="1" lang="en-US" sz="2100"/>
              <a:t>}</a:t>
            </a:r>
            <a:endParaRPr/>
          </a:p>
          <a:p>
            <a:pPr indent="0" lvl="0" marL="0" rtl="0" algn="l">
              <a:spcBef>
                <a:spcPts val="1000"/>
              </a:spcBef>
              <a:spcAft>
                <a:spcPts val="0"/>
              </a:spcAft>
              <a:buSzPct val="79999"/>
              <a:buNone/>
            </a:pPr>
            <a:r>
              <a:rPr b="1" lang="en-US" sz="2100"/>
              <a:t>var innerFun = outer(); </a:t>
            </a:r>
            <a:endParaRPr/>
          </a:p>
          <a:p>
            <a:pPr indent="0" lvl="0" marL="0" rtl="0" algn="l">
              <a:spcBef>
                <a:spcPts val="1000"/>
              </a:spcBef>
              <a:spcAft>
                <a:spcPts val="0"/>
              </a:spcAft>
              <a:buSzPct val="79999"/>
              <a:buNone/>
            </a:pPr>
            <a:r>
              <a:rPr b="1" lang="en-US" sz="2100"/>
              <a:t>processEngine(innerFun);</a:t>
            </a:r>
            <a:endParaRPr/>
          </a:p>
          <a:p>
            <a:pPr indent="0" lvl="0" marL="0" rtl="0" algn="l">
              <a:spcBef>
                <a:spcPts val="1000"/>
              </a:spcBef>
              <a:spcAft>
                <a:spcPts val="0"/>
              </a:spcAft>
              <a:buSzPct val="79999"/>
              <a:buNone/>
            </a:pPr>
            <a:r>
              <a:rPr b="1" lang="en-US" sz="2100"/>
              <a:t>// Output : 10 20</a:t>
            </a:r>
            <a:endParaRPr/>
          </a:p>
          <a:p>
            <a:pPr indent="-342925" lvl="0" marL="342900" rtl="0" algn="l">
              <a:spcBef>
                <a:spcPts val="1000"/>
              </a:spcBef>
              <a:spcAft>
                <a:spcPts val="0"/>
              </a:spcAft>
              <a:buSzPct val="79999"/>
              <a:buChar char="►"/>
            </a:pPr>
            <a:r>
              <a:rPr lang="en-US" sz="2100"/>
              <a:t>In the above Example, at line number 17 we got an isolated function 'innerFun', this variable we are passing to another function called ‘processEngine()’ this is even inside a different context.</a:t>
            </a:r>
            <a:endParaRPr/>
          </a:p>
          <a:p>
            <a:pPr indent="-342925" lvl="0" marL="342900" rtl="0" algn="l">
              <a:spcBef>
                <a:spcPts val="1000"/>
              </a:spcBef>
              <a:spcAft>
                <a:spcPts val="0"/>
              </a:spcAft>
              <a:buSzPct val="79999"/>
              <a:buChar char="►"/>
            </a:pPr>
            <a:r>
              <a:rPr lang="en-US" sz="2100"/>
              <a:t>Here in line number 18, we are executing the processEngine() function, due to the concept of closures it still remembers its scope chain and prints the values 10, 20 to the console.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ph idx="1" type="body"/>
          </p:nvPr>
        </p:nvSpPr>
        <p:spPr>
          <a:xfrm>
            <a:off x="677333" y="151529"/>
            <a:ext cx="8905579" cy="665160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79999"/>
              <a:buNone/>
            </a:pPr>
            <a:r>
              <a:rPr b="1" lang="en-US" sz="2100"/>
              <a:t>Example:</a:t>
            </a:r>
            <a:endParaRPr/>
          </a:p>
          <a:p>
            <a:pPr indent="0" lvl="0" marL="0" rtl="0" algn="l">
              <a:spcBef>
                <a:spcPts val="1000"/>
              </a:spcBef>
              <a:spcAft>
                <a:spcPts val="0"/>
              </a:spcAft>
              <a:buSzPct val="79999"/>
              <a:buNone/>
            </a:pPr>
            <a:r>
              <a:rPr b="1" lang="en-US" sz="2100"/>
              <a:t>// Closure Example 4</a:t>
            </a:r>
            <a:endParaRPr/>
          </a:p>
          <a:p>
            <a:pPr indent="0" lvl="0" marL="0" rtl="0" algn="l">
              <a:spcBef>
                <a:spcPts val="1000"/>
              </a:spcBef>
              <a:spcAft>
                <a:spcPts val="0"/>
              </a:spcAft>
              <a:buSzPct val="79999"/>
              <a:buNone/>
            </a:pPr>
            <a:r>
              <a:rPr b="1" lang="en-US" sz="2100"/>
              <a:t>var a = 10;</a:t>
            </a:r>
            <a:endParaRPr/>
          </a:p>
          <a:p>
            <a:pPr indent="0" lvl="0" marL="0" rtl="0" algn="l">
              <a:spcBef>
                <a:spcPts val="1000"/>
              </a:spcBef>
              <a:spcAft>
                <a:spcPts val="0"/>
              </a:spcAft>
              <a:buSzPct val="79999"/>
              <a:buNone/>
            </a:pPr>
            <a:r>
              <a:rPr b="1" lang="en-US" sz="2100"/>
              <a:t>function outer() {</a:t>
            </a:r>
            <a:endParaRPr/>
          </a:p>
          <a:p>
            <a:pPr indent="0" lvl="1" marL="400050" rtl="0" algn="l">
              <a:spcBef>
                <a:spcPts val="1000"/>
              </a:spcBef>
              <a:spcAft>
                <a:spcPts val="0"/>
              </a:spcAft>
              <a:buSzPct val="79999"/>
              <a:buNone/>
            </a:pPr>
            <a:r>
              <a:rPr b="1" lang="en-US" sz="2100"/>
              <a:t>var b = 20;</a:t>
            </a:r>
            <a:endParaRPr/>
          </a:p>
          <a:p>
            <a:pPr indent="0" lvl="1" marL="400050" rtl="0" algn="l">
              <a:spcBef>
                <a:spcPts val="1000"/>
              </a:spcBef>
              <a:spcAft>
                <a:spcPts val="0"/>
              </a:spcAft>
              <a:buSzPct val="79999"/>
              <a:buNone/>
            </a:pPr>
            <a:r>
              <a:rPr b="1" lang="en-US" sz="2100"/>
              <a:t>var inner = function() {</a:t>
            </a:r>
            <a:endParaRPr/>
          </a:p>
          <a:p>
            <a:pPr indent="0" lvl="2" marL="800100" rtl="0" algn="l">
              <a:spcBef>
                <a:spcPts val="1000"/>
              </a:spcBef>
              <a:spcAft>
                <a:spcPts val="0"/>
              </a:spcAft>
              <a:buSzPct val="79999"/>
              <a:buNone/>
            </a:pPr>
            <a:r>
              <a:rPr b="1" lang="en-US" sz="2100"/>
              <a:t>console.log(a);</a:t>
            </a:r>
            <a:endParaRPr/>
          </a:p>
          <a:p>
            <a:pPr indent="0" lvl="2" marL="800100" rtl="0" algn="l">
              <a:spcBef>
                <a:spcPts val="1000"/>
              </a:spcBef>
              <a:spcAft>
                <a:spcPts val="0"/>
              </a:spcAft>
              <a:buSzPct val="79999"/>
              <a:buNone/>
            </a:pPr>
            <a:r>
              <a:rPr b="1" lang="en-US" sz="2100"/>
              <a:t>consol</a:t>
            </a:r>
            <a:r>
              <a:rPr b="1" lang="en-US" sz="1900"/>
              <a:t>e.log(b);</a:t>
            </a:r>
            <a:endParaRPr/>
          </a:p>
          <a:p>
            <a:pPr indent="0" lvl="1" marL="400050" rtl="0" algn="l">
              <a:spcBef>
                <a:spcPts val="1000"/>
              </a:spcBef>
              <a:spcAft>
                <a:spcPts val="0"/>
              </a:spcAft>
              <a:buSzPct val="79999"/>
              <a:buNone/>
            </a:pPr>
            <a:r>
              <a:rPr b="1" lang="en-US" sz="2100"/>
              <a:t>}</a:t>
            </a:r>
            <a:endParaRPr/>
          </a:p>
          <a:p>
            <a:pPr indent="0" lvl="1" marL="400050" rtl="0" algn="l">
              <a:spcBef>
                <a:spcPts val="1000"/>
              </a:spcBef>
              <a:spcAft>
                <a:spcPts val="0"/>
              </a:spcAft>
              <a:buSzPct val="79999"/>
              <a:buNone/>
            </a:pPr>
            <a:r>
              <a:rPr b="1" lang="en-US" sz="2100"/>
              <a:t>return inner;</a:t>
            </a:r>
            <a:endParaRPr/>
          </a:p>
          <a:p>
            <a:pPr indent="0" lvl="0" marL="0" rtl="0" algn="l">
              <a:spcBef>
                <a:spcPts val="1000"/>
              </a:spcBef>
              <a:spcAft>
                <a:spcPts val="0"/>
              </a:spcAft>
              <a:buSzPct val="79999"/>
              <a:buNone/>
            </a:pPr>
            <a:r>
              <a:rPr b="1" lang="en-US" sz="2100"/>
              <a:t>}</a:t>
            </a:r>
            <a:endParaRPr/>
          </a:p>
          <a:p>
            <a:pPr indent="0" lvl="0" marL="0" rtl="0" algn="l">
              <a:spcBef>
                <a:spcPts val="1000"/>
              </a:spcBef>
              <a:spcAft>
                <a:spcPts val="0"/>
              </a:spcAft>
              <a:buSzPct val="79999"/>
              <a:buNone/>
            </a:pPr>
            <a:r>
              <a:rPr b="1" lang="en-US" sz="2100"/>
              <a:t>var innerFun1 = outer(); </a:t>
            </a:r>
            <a:endParaRPr/>
          </a:p>
          <a:p>
            <a:pPr indent="0" lvl="0" marL="0" rtl="0" algn="l">
              <a:spcBef>
                <a:spcPts val="1000"/>
              </a:spcBef>
              <a:spcAft>
                <a:spcPts val="0"/>
              </a:spcAft>
              <a:buSzPct val="79999"/>
              <a:buNone/>
            </a:pPr>
            <a:r>
              <a:rPr b="1" lang="en-US" sz="2100"/>
              <a:t>innerFun1(); // Output : 11 21</a:t>
            </a:r>
            <a:endParaRPr/>
          </a:p>
          <a:p>
            <a:pPr indent="0" lvl="0" marL="0" rtl="0" algn="l">
              <a:spcBef>
                <a:spcPts val="1000"/>
              </a:spcBef>
              <a:spcAft>
                <a:spcPts val="0"/>
              </a:spcAft>
              <a:buSzPct val="79999"/>
              <a:buNone/>
            </a:pPr>
            <a:r>
              <a:rPr b="1" lang="en-US" sz="2100"/>
              <a:t>var innerFun2 = outer(); </a:t>
            </a:r>
            <a:endParaRPr/>
          </a:p>
          <a:p>
            <a:pPr indent="0" lvl="0" marL="0" rtl="0" algn="l">
              <a:spcBef>
                <a:spcPts val="1000"/>
              </a:spcBef>
              <a:spcAft>
                <a:spcPts val="0"/>
              </a:spcAft>
              <a:buSzPct val="79999"/>
              <a:buNone/>
            </a:pPr>
            <a:r>
              <a:rPr b="1" lang="en-US" sz="2100"/>
              <a:t>innerFun2(); // Output : 12 21</a:t>
            </a:r>
            <a:endParaRPr/>
          </a:p>
          <a:p>
            <a:pPr indent="-342900" lvl="0" marL="342900" rtl="0" algn="l">
              <a:spcBef>
                <a:spcPts val="1000"/>
              </a:spcBef>
              <a:spcAft>
                <a:spcPts val="0"/>
              </a:spcAft>
              <a:buSzPct val="79999"/>
              <a:buChar char="►"/>
            </a:pPr>
            <a:r>
              <a:rPr lang="en-US" sz="2100"/>
              <a:t>In the above example, whenever we execute a function, then a new copy of variables will created. And there will only one copy of global variable.</a:t>
            </a:r>
            <a:endParaRPr/>
          </a:p>
          <a:p>
            <a:pPr indent="-342900" lvl="0" marL="342900" rtl="0" algn="l">
              <a:spcBef>
                <a:spcPts val="1000"/>
              </a:spcBef>
              <a:spcAft>
                <a:spcPts val="0"/>
              </a:spcAft>
              <a:buSzPct val="79999"/>
              <a:buChar char="►"/>
            </a:pPr>
            <a:r>
              <a:rPr lang="en-US" sz="2100"/>
              <a:t>Due to the concept of closures and above information it prints the values as specified in the example.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ph type="title"/>
          </p:nvPr>
        </p:nvSpPr>
        <p:spPr>
          <a:xfrm>
            <a:off x="677334" y="71411"/>
            <a:ext cx="8596668" cy="60263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Example</a:t>
            </a:r>
            <a:endParaRPr/>
          </a:p>
        </p:txBody>
      </p:sp>
      <p:sp>
        <p:nvSpPr>
          <p:cNvPr id="247" name="Google Shape;247;p35"/>
          <p:cNvSpPr txBox="1"/>
          <p:nvPr>
            <p:ph idx="1" type="body"/>
          </p:nvPr>
        </p:nvSpPr>
        <p:spPr>
          <a:xfrm>
            <a:off x="677334" y="674045"/>
            <a:ext cx="8596668" cy="602458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79999"/>
              <a:buNone/>
            </a:pPr>
            <a:r>
              <a:rPr lang="en-US"/>
              <a:t>&lt;div id="mydiv"&gt;&lt;/div&gt;</a:t>
            </a:r>
            <a:endParaRPr/>
          </a:p>
          <a:p>
            <a:pPr indent="0" lvl="0" marL="0" rtl="0" algn="l">
              <a:spcBef>
                <a:spcPts val="1000"/>
              </a:spcBef>
              <a:spcAft>
                <a:spcPts val="0"/>
              </a:spcAft>
              <a:buSzPct val="79999"/>
              <a:buNone/>
            </a:pPr>
            <a:r>
              <a:rPr lang="en-US"/>
              <a:t>&lt;script&gt;</a:t>
            </a:r>
            <a:endParaRPr/>
          </a:p>
          <a:p>
            <a:pPr indent="0" lvl="0" marL="0" rtl="0" algn="l">
              <a:spcBef>
                <a:spcPts val="1000"/>
              </a:spcBef>
              <a:spcAft>
                <a:spcPts val="0"/>
              </a:spcAft>
              <a:buSzPct val="79999"/>
              <a:buNone/>
            </a:pPr>
            <a:r>
              <a:rPr lang="en-US"/>
              <a:t>var mystudents = myjson.students;</a:t>
            </a:r>
            <a:endParaRPr/>
          </a:p>
          <a:p>
            <a:pPr indent="0" lvl="0" marL="0" rtl="0" algn="l">
              <a:spcBef>
                <a:spcPts val="1000"/>
              </a:spcBef>
              <a:spcAft>
                <a:spcPts val="0"/>
              </a:spcAft>
              <a:buSzPct val="79999"/>
              <a:buNone/>
            </a:pPr>
            <a:r>
              <a:rPr lang="en-US"/>
              <a:t>var mydiv = document.getElementById("mydiv");</a:t>
            </a:r>
            <a:endParaRPr/>
          </a:p>
          <a:p>
            <a:pPr indent="0" lvl="0" marL="0" rtl="0" algn="l">
              <a:spcBef>
                <a:spcPts val="1000"/>
              </a:spcBef>
              <a:spcAft>
                <a:spcPts val="0"/>
              </a:spcAft>
              <a:buSzPct val="79999"/>
              <a:buNone/>
            </a:pPr>
            <a:r>
              <a:rPr lang="en-US"/>
              <a:t>var mytable = "&lt;table border='1'&gt;"</a:t>
            </a:r>
            <a:endParaRPr/>
          </a:p>
          <a:p>
            <a:pPr indent="0" lvl="0" marL="0" rtl="0" algn="l">
              <a:spcBef>
                <a:spcPts val="1000"/>
              </a:spcBef>
              <a:spcAft>
                <a:spcPts val="0"/>
              </a:spcAft>
              <a:buSzPct val="79999"/>
              <a:buNone/>
            </a:pPr>
            <a:r>
              <a:rPr lang="en-US"/>
              <a:t>mytable += "&lt;thead&gt;"</a:t>
            </a:r>
            <a:endParaRPr/>
          </a:p>
          <a:p>
            <a:pPr indent="0" lvl="0" marL="0" rtl="0" algn="l">
              <a:spcBef>
                <a:spcPts val="1000"/>
              </a:spcBef>
              <a:spcAft>
                <a:spcPts val="0"/>
              </a:spcAft>
              <a:buSzPct val="79999"/>
              <a:buNone/>
            </a:pPr>
            <a:r>
              <a:rPr lang="en-US"/>
              <a:t>mytable += 	"&lt;th&gt;ID&lt;/th&gt;"</a:t>
            </a:r>
            <a:endParaRPr/>
          </a:p>
          <a:p>
            <a:pPr indent="0" lvl="0" marL="0" rtl="0" algn="l">
              <a:spcBef>
                <a:spcPts val="1000"/>
              </a:spcBef>
              <a:spcAft>
                <a:spcPts val="0"/>
              </a:spcAft>
              <a:buSzPct val="79999"/>
              <a:buNone/>
            </a:pPr>
            <a:r>
              <a:rPr lang="en-US"/>
              <a:t>mytable += 	"&lt;th&gt;First Name&lt;/th&gt;"</a:t>
            </a:r>
            <a:endParaRPr/>
          </a:p>
          <a:p>
            <a:pPr indent="0" lvl="0" marL="0" rtl="0" algn="l">
              <a:spcBef>
                <a:spcPts val="1000"/>
              </a:spcBef>
              <a:spcAft>
                <a:spcPts val="0"/>
              </a:spcAft>
              <a:buSzPct val="79999"/>
              <a:buNone/>
            </a:pPr>
            <a:r>
              <a:rPr lang="en-US"/>
              <a:t>mytable += 	"&lt;th&gt;Last Name&lt;/th&gt;"</a:t>
            </a:r>
            <a:endParaRPr/>
          </a:p>
          <a:p>
            <a:pPr indent="0" lvl="0" marL="0" rtl="0" algn="l">
              <a:spcBef>
                <a:spcPts val="1000"/>
              </a:spcBef>
              <a:spcAft>
                <a:spcPts val="0"/>
              </a:spcAft>
              <a:buSzPct val="79999"/>
              <a:buNone/>
            </a:pPr>
            <a:r>
              <a:rPr lang="en-US"/>
              <a:t>mytable += 	"&lt;th&gt;Email&lt;/th&gt;"</a:t>
            </a:r>
            <a:endParaRPr/>
          </a:p>
          <a:p>
            <a:pPr indent="0" lvl="0" marL="0" rtl="0" algn="l">
              <a:spcBef>
                <a:spcPts val="1000"/>
              </a:spcBef>
              <a:spcAft>
                <a:spcPts val="0"/>
              </a:spcAft>
              <a:buSzPct val="79999"/>
              <a:buNone/>
            </a:pPr>
            <a:r>
              <a:rPr lang="en-US"/>
              <a:t>mytable += "&lt;/thead&gt;"</a:t>
            </a:r>
            <a:endParaRPr/>
          </a:p>
          <a:p>
            <a:pPr indent="0" lvl="0" marL="0" rtl="0" algn="l">
              <a:spcBef>
                <a:spcPts val="1000"/>
              </a:spcBef>
              <a:spcAft>
                <a:spcPts val="0"/>
              </a:spcAft>
              <a:buSzPct val="79999"/>
              <a:buNone/>
            </a:pPr>
            <a:r>
              <a:rPr lang="en-US"/>
              <a:t>for(var i=0;i&lt;mystudents.length;i++){</a:t>
            </a:r>
            <a:endParaRPr/>
          </a:p>
          <a:p>
            <a:pPr indent="0" lvl="0" marL="0" rtl="0" algn="l">
              <a:spcBef>
                <a:spcPts val="1000"/>
              </a:spcBef>
              <a:spcAft>
                <a:spcPts val="0"/>
              </a:spcAft>
              <a:buSzPct val="79999"/>
              <a:buNone/>
            </a:pPr>
            <a:r>
              <a:rPr lang="en-US"/>
              <a:t>	mytable += "&lt;tr&gt;"</a:t>
            </a:r>
            <a:endParaRPr/>
          </a:p>
          <a:p>
            <a:pPr indent="0" lvl="0" marL="0" rtl="0" algn="l">
              <a:spcBef>
                <a:spcPts val="1000"/>
              </a:spcBef>
              <a:spcAft>
                <a:spcPts val="0"/>
              </a:spcAft>
              <a:buSzPct val="79999"/>
              <a:buNone/>
            </a:pPr>
            <a:r>
              <a:rPr lang="en-US"/>
              <a:t>    	for(key in mystudents[i]){</a:t>
            </a:r>
            <a:endParaRPr/>
          </a:p>
          <a:p>
            <a:pPr indent="0" lvl="0" marL="0" rtl="0" algn="l">
              <a:spcBef>
                <a:spcPts val="1000"/>
              </a:spcBef>
              <a:spcAft>
                <a:spcPts val="0"/>
              </a:spcAft>
              <a:buSzPct val="79999"/>
              <a:buNone/>
            </a:pPr>
            <a:r>
              <a:rPr lang="en-US"/>
              <a:t>        		mytable += "&lt;td&gt;"+mystudents[i][key]+"&lt;/td&gt;"</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mytable += "&lt;tr&gt;"</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mydiv.innerHTML = mytable;</a:t>
            </a:r>
            <a:endParaRPr/>
          </a:p>
          <a:p>
            <a:pPr indent="0" lvl="0" marL="0" rtl="0" algn="l">
              <a:spcBef>
                <a:spcPts val="1000"/>
              </a:spcBef>
              <a:spcAft>
                <a:spcPts val="0"/>
              </a:spcAft>
              <a:buSzPct val="79999"/>
              <a:buNone/>
            </a:pPr>
            <a:r>
              <a:rPr lang="en-US"/>
              <a:t>&lt;/script&gt;</a:t>
            </a:r>
            <a:endParaRPr/>
          </a:p>
        </p:txBody>
      </p:sp>
      <p:sp>
        <p:nvSpPr>
          <p:cNvPr id="248" name="Google Shape;248;p35"/>
          <p:cNvSpPr/>
          <p:nvPr/>
        </p:nvSpPr>
        <p:spPr>
          <a:xfrm>
            <a:off x="6096000" y="674044"/>
            <a:ext cx="3196047" cy="353943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var myjson = {</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"students": [</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"id":"01",</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"firstname": "John",</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"lastname": "Deo",</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"email": "john@gmail.com"</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	</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"id":"02",</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"firstname": "Mike",</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"lastname": "Tyson",</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"email": "mike@gmail.com"</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   ]</a:t>
            </a:r>
            <a:endParaRPr/>
          </a:p>
          <a:p>
            <a:pPr indent="0" lvl="0" marL="0" marR="0" rtl="0" algn="l">
              <a:spcBef>
                <a:spcPts val="0"/>
              </a:spcBef>
              <a:spcAft>
                <a:spcPts val="0"/>
              </a:spcAft>
              <a:buNone/>
            </a:pPr>
            <a:r>
              <a:rPr lang="en-US" sz="1400">
                <a:solidFill>
                  <a:schemeClr val="dk1"/>
                </a:solidFill>
                <a:latin typeface="Trebuchet MS"/>
                <a:ea typeface="Trebuchet MS"/>
                <a:cs typeface="Trebuchet MS"/>
                <a:sym typeface="Trebuchet MS"/>
              </a:rPr>
              <a:t>}</a:t>
            </a:r>
            <a:endParaRPr/>
          </a:p>
        </p:txBody>
      </p:sp>
      <p:pic>
        <p:nvPicPr>
          <p:cNvPr id="249" name="Google Shape;249;p35"/>
          <p:cNvPicPr preferRelativeResize="0"/>
          <p:nvPr/>
        </p:nvPicPr>
        <p:blipFill rotWithShape="1">
          <a:blip r:embed="rId3">
            <a:alphaModFix/>
          </a:blip>
          <a:srcRect b="0" l="0" r="0" t="0"/>
          <a:stretch/>
        </p:blipFill>
        <p:spPr>
          <a:xfrm>
            <a:off x="5662532" y="4938622"/>
            <a:ext cx="3629515" cy="10348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677334" y="0"/>
            <a:ext cx="8596668" cy="72803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Regular Expressions</a:t>
            </a:r>
            <a:endParaRPr/>
          </a:p>
        </p:txBody>
      </p:sp>
      <p:sp>
        <p:nvSpPr>
          <p:cNvPr id="154" name="Google Shape;154;p19"/>
          <p:cNvSpPr txBox="1"/>
          <p:nvPr>
            <p:ph idx="1" type="body"/>
          </p:nvPr>
        </p:nvSpPr>
        <p:spPr>
          <a:xfrm>
            <a:off x="677334" y="728037"/>
            <a:ext cx="8596668" cy="590266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Regular expression represents “pattern” of the value.</a:t>
            </a:r>
            <a:endParaRPr/>
          </a:p>
          <a:p>
            <a:pPr indent="-342900" lvl="0" marL="342900" rtl="0" algn="l">
              <a:spcBef>
                <a:spcPts val="1000"/>
              </a:spcBef>
              <a:spcAft>
                <a:spcPts val="0"/>
              </a:spcAft>
              <a:buSzPts val="1440"/>
              <a:buChar char="►"/>
            </a:pPr>
            <a:r>
              <a:rPr lang="en-US"/>
              <a:t>Regular expressions are useful in validations, to check whether it is matching with the specified pattern or not. </a:t>
            </a:r>
            <a:endParaRPr/>
          </a:p>
          <a:p>
            <a:pPr indent="-342900" lvl="0" marL="342900" rtl="0" algn="l">
              <a:spcBef>
                <a:spcPts val="1000"/>
              </a:spcBef>
              <a:spcAft>
                <a:spcPts val="0"/>
              </a:spcAft>
              <a:buSzPts val="1440"/>
              <a:buChar char="►"/>
            </a:pPr>
            <a:r>
              <a:rPr b="1" lang="en-US"/>
              <a:t>List of Important Regular Expressions: </a:t>
            </a:r>
            <a:endParaRPr/>
          </a:p>
          <a:p>
            <a:pPr indent="0" lvl="0" marL="0" rtl="0" algn="l">
              <a:spcBef>
                <a:spcPts val="1000"/>
              </a:spcBef>
              <a:spcAft>
                <a:spcPts val="0"/>
              </a:spcAft>
              <a:buSzPts val="1440"/>
              <a:buNone/>
            </a:pPr>
            <a:r>
              <a:t/>
            </a:r>
            <a:endParaRPr/>
          </a:p>
        </p:txBody>
      </p:sp>
      <p:graphicFrame>
        <p:nvGraphicFramePr>
          <p:cNvPr id="155" name="Google Shape;155;p19"/>
          <p:cNvGraphicFramePr/>
          <p:nvPr/>
        </p:nvGraphicFramePr>
        <p:xfrm>
          <a:off x="971296" y="2404146"/>
          <a:ext cx="3000000" cy="3000000"/>
        </p:xfrm>
        <a:graphic>
          <a:graphicData uri="http://schemas.openxmlformats.org/drawingml/2006/table">
            <a:tbl>
              <a:tblPr bandRow="1" firstRow="1">
                <a:noFill/>
                <a:tableStyleId>{11B6DEB5-4028-4A94-BAD4-2FA512D404E0}</a:tableStyleId>
              </a:tblPr>
              <a:tblGrid>
                <a:gridCol w="1233725"/>
                <a:gridCol w="3432925"/>
                <a:gridCol w="3461375"/>
              </a:tblGrid>
              <a:tr h="370850">
                <a:tc>
                  <a:txBody>
                    <a:bodyPr/>
                    <a:lstStyle/>
                    <a:p>
                      <a:pPr indent="0" lvl="0" marL="0" marR="0" rtl="0" algn="l">
                        <a:spcBef>
                          <a:spcPts val="0"/>
                        </a:spcBef>
                        <a:spcAft>
                          <a:spcPts val="0"/>
                        </a:spcAft>
                        <a:buNone/>
                      </a:pPr>
                      <a:r>
                        <a:rPr lang="en-US" sz="1800" u="none" cap="none" strike="noStrike"/>
                        <a:t>Sl. No</a:t>
                      </a:r>
                      <a:endParaRPr/>
                    </a:p>
                  </a:txBody>
                  <a:tcPr marT="45725" marB="45725" marR="91450" marL="91450"/>
                </a:tc>
                <a:tc>
                  <a:txBody>
                    <a:bodyPr/>
                    <a:lstStyle/>
                    <a:p>
                      <a:pPr indent="0" lvl="0" marL="0" marR="0" rtl="0" algn="l">
                        <a:spcBef>
                          <a:spcPts val="0"/>
                        </a:spcBef>
                        <a:spcAft>
                          <a:spcPts val="0"/>
                        </a:spcAft>
                        <a:buNone/>
                      </a:pPr>
                      <a:r>
                        <a:rPr lang="en-US" sz="1800"/>
                        <a:t>Description Regular</a:t>
                      </a:r>
                      <a:endParaRPr/>
                    </a:p>
                  </a:txBody>
                  <a:tcPr marT="45725" marB="45725" marR="91450" marL="91450"/>
                </a:tc>
                <a:tc>
                  <a:txBody>
                    <a:bodyPr/>
                    <a:lstStyle/>
                    <a:p>
                      <a:pPr indent="0" lvl="0" marL="0" marR="0" rtl="0" algn="l">
                        <a:spcBef>
                          <a:spcPts val="0"/>
                        </a:spcBef>
                        <a:spcAft>
                          <a:spcPts val="0"/>
                        </a:spcAft>
                        <a:buNone/>
                      </a:pPr>
                      <a:r>
                        <a:rPr lang="en-US" sz="1800"/>
                        <a:t>Expression </a:t>
                      </a:r>
                      <a:endParaRPr/>
                    </a:p>
                  </a:txBody>
                  <a:tcPr marT="45725" marB="45725" marR="91450" marL="91450"/>
                </a:tc>
              </a:tr>
              <a:tr h="370850">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Digits only</a:t>
                      </a:r>
                      <a:endParaRPr/>
                    </a:p>
                  </a:txBody>
                  <a:tcPr marT="45725" marB="45725" marR="91450" marL="91450"/>
                </a:tc>
                <a:tc>
                  <a:txBody>
                    <a:bodyPr/>
                    <a:lstStyle/>
                    <a:p>
                      <a:pPr indent="0" lvl="0" marL="0" marR="0" rtl="0" algn="l">
                        <a:spcBef>
                          <a:spcPts val="0"/>
                        </a:spcBef>
                        <a:spcAft>
                          <a:spcPts val="0"/>
                        </a:spcAft>
                        <a:buNone/>
                      </a:pPr>
                      <a:r>
                        <a:rPr lang="en-US" sz="1800"/>
                        <a:t>^[0-9]*$</a:t>
                      </a:r>
                      <a:endParaRPr/>
                    </a:p>
                  </a:txBody>
                  <a:tcPr marT="45725" marB="45725" marR="91450" marL="91450"/>
                </a:tc>
              </a:tr>
              <a:tr h="370850">
                <a:tc>
                  <a:txBody>
                    <a:bodyPr/>
                    <a:lstStyle/>
                    <a:p>
                      <a:pPr indent="0" lvl="0" marL="0" marR="0" rtl="0" algn="l">
                        <a:spcBef>
                          <a:spcPts val="0"/>
                        </a:spcBef>
                        <a:spcAft>
                          <a:spcPts val="0"/>
                        </a:spcAft>
                        <a:buNone/>
                      </a:pPr>
                      <a:r>
                        <a:rPr lang="en-US" sz="1800"/>
                        <a:t>2 </a:t>
                      </a:r>
                      <a:endParaRPr/>
                    </a:p>
                  </a:txBody>
                  <a:tcPr marT="45725" marB="45725" marR="91450" marL="91450"/>
                </a:tc>
                <a:tc>
                  <a:txBody>
                    <a:bodyPr/>
                    <a:lstStyle/>
                    <a:p>
                      <a:pPr indent="0" lvl="0" marL="0" marR="0" rtl="0" algn="l">
                        <a:spcBef>
                          <a:spcPts val="0"/>
                        </a:spcBef>
                        <a:spcAft>
                          <a:spcPts val="0"/>
                        </a:spcAft>
                        <a:buNone/>
                      </a:pPr>
                      <a:r>
                        <a:rPr lang="en-US" sz="1800"/>
                        <a:t>Alphabets only</a:t>
                      </a:r>
                      <a:endParaRPr/>
                    </a:p>
                  </a:txBody>
                  <a:tcPr marT="45725" marB="45725" marR="91450" marL="91450"/>
                </a:tc>
                <a:tc>
                  <a:txBody>
                    <a:bodyPr/>
                    <a:lstStyle/>
                    <a:p>
                      <a:pPr indent="0" lvl="0" marL="0" marR="0" rtl="0" algn="l">
                        <a:spcBef>
                          <a:spcPts val="0"/>
                        </a:spcBef>
                        <a:spcAft>
                          <a:spcPts val="0"/>
                        </a:spcAft>
                        <a:buNone/>
                      </a:pPr>
                      <a:r>
                        <a:rPr lang="en-US" sz="1800"/>
                        <a:t>^[a-zA-Z ]*$</a:t>
                      </a:r>
                      <a:endParaRPr/>
                    </a:p>
                  </a:txBody>
                  <a:tcPr marT="45725" marB="45725" marR="91450" marL="91450"/>
                </a:tc>
              </a:tr>
              <a:tr h="370850">
                <a:tc>
                  <a:txBody>
                    <a:bodyPr/>
                    <a:lstStyle/>
                    <a:p>
                      <a:pPr indent="0" lvl="0" marL="0" marR="0" rtl="0" algn="l">
                        <a:spcBef>
                          <a:spcPts val="0"/>
                        </a:spcBef>
                        <a:spcAft>
                          <a:spcPts val="0"/>
                        </a:spcAft>
                        <a:buNone/>
                      </a:pPr>
                      <a:r>
                        <a:rPr lang="en-US" sz="1800"/>
                        <a:t>3 </a:t>
                      </a:r>
                      <a:endParaRPr/>
                    </a:p>
                  </a:txBody>
                  <a:tcPr marT="45725" marB="45725" marR="91450" marL="91450"/>
                </a:tc>
                <a:tc>
                  <a:txBody>
                    <a:bodyPr/>
                    <a:lstStyle/>
                    <a:p>
                      <a:pPr indent="0" lvl="0" marL="0" marR="0" rtl="0" algn="l">
                        <a:spcBef>
                          <a:spcPts val="0"/>
                        </a:spcBef>
                        <a:spcAft>
                          <a:spcPts val="0"/>
                        </a:spcAft>
                        <a:buNone/>
                      </a:pPr>
                      <a:r>
                        <a:rPr lang="en-US" sz="1800"/>
                        <a:t>Indian Mobile Number</a:t>
                      </a:r>
                      <a:endParaRPr/>
                    </a:p>
                  </a:txBody>
                  <a:tcPr marT="45725" marB="45725" marR="91450" marL="91450"/>
                </a:tc>
                <a:tc>
                  <a:txBody>
                    <a:bodyPr/>
                    <a:lstStyle/>
                    <a:p>
                      <a:pPr indent="0" lvl="0" marL="0" marR="0" rtl="0" algn="l">
                        <a:spcBef>
                          <a:spcPts val="0"/>
                        </a:spcBef>
                        <a:spcAft>
                          <a:spcPts val="0"/>
                        </a:spcAft>
                        <a:buNone/>
                      </a:pPr>
                      <a:r>
                        <a:rPr lang="en-US" sz="1800"/>
                        <a:t>^[789]\d{9}$ </a:t>
                      </a:r>
                      <a:endParaRPr/>
                    </a:p>
                  </a:txBody>
                  <a:tcPr marT="45725" marB="45725" marR="91450" marL="91450"/>
                </a:tc>
              </a:tr>
              <a:tr h="370850">
                <a:tc>
                  <a:txBody>
                    <a:bodyPr/>
                    <a:lstStyle/>
                    <a:p>
                      <a:pPr indent="0" lvl="0" marL="0" marR="0" rtl="0" algn="l">
                        <a:spcBef>
                          <a:spcPts val="0"/>
                        </a:spcBef>
                        <a:spcAft>
                          <a:spcPts val="0"/>
                        </a:spcAft>
                        <a:buNone/>
                      </a:pPr>
                      <a:r>
                        <a:rPr lang="en-US" sz="1800"/>
                        <a:t>4 </a:t>
                      </a:r>
                      <a:endParaRPr/>
                    </a:p>
                  </a:txBody>
                  <a:tcPr marT="45725" marB="45725" marR="91450" marL="91450"/>
                </a:tc>
                <a:tc>
                  <a:txBody>
                    <a:bodyPr/>
                    <a:lstStyle/>
                    <a:p>
                      <a:pPr indent="0" lvl="0" marL="0" marR="0" rtl="0" algn="l">
                        <a:spcBef>
                          <a:spcPts val="0"/>
                        </a:spcBef>
                        <a:spcAft>
                          <a:spcPts val="0"/>
                        </a:spcAft>
                        <a:buNone/>
                      </a:pPr>
                      <a:r>
                        <a:rPr lang="en-US" sz="1800"/>
                        <a:t>Email </a:t>
                      </a:r>
                      <a:endParaRPr/>
                    </a:p>
                  </a:txBody>
                  <a:tcPr marT="45725" marB="45725" marR="91450" marL="91450"/>
                </a:tc>
                <a:tc>
                  <a:txBody>
                    <a:bodyPr/>
                    <a:lstStyle/>
                    <a:p>
                      <a:pPr indent="0" lvl="0" marL="0" marR="0" rtl="0" algn="l">
                        <a:spcBef>
                          <a:spcPts val="0"/>
                        </a:spcBef>
                        <a:spcAft>
                          <a:spcPts val="0"/>
                        </a:spcAft>
                        <a:buNone/>
                      </a:pPr>
                      <a:r>
                        <a:rPr lang="en-US" sz="1800"/>
                        <a:t>\w+([-+.']\w+)*@\w+([-.]\w+)*\.\w+([-.]\w+)* </a:t>
                      </a:r>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rebuchet MS"/>
                        <a:buNone/>
                      </a:pPr>
                      <a:r>
                        <a:rPr lang="en-US" sz="1800"/>
                        <a:t>5</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Usernames: Alphabets, Digits and Hyphens only</a:t>
                      </a:r>
                      <a:endParaRPr/>
                    </a:p>
                  </a:txBody>
                  <a:tcPr marT="45725" marB="45725" marR="91450" marL="91450"/>
                </a:tc>
                <a:tc>
                  <a:txBody>
                    <a:bodyPr/>
                    <a:lstStyle/>
                    <a:p>
                      <a:pPr indent="0" lvl="0" marL="0" marR="0" rtl="0" algn="l">
                        <a:spcBef>
                          <a:spcPts val="0"/>
                        </a:spcBef>
                        <a:spcAft>
                          <a:spcPts val="0"/>
                        </a:spcAft>
                        <a:buNone/>
                      </a:pPr>
                      <a:r>
                        <a:rPr lang="en-US" sz="1800"/>
                        <a:t>([A-Za-z0-9-]+)</a:t>
                      </a:r>
                      <a:endParaRPr/>
                    </a:p>
                  </a:txBody>
                  <a:tcPr marT="45725" marB="45725" marR="91450" marL="91450"/>
                </a:tc>
              </a:tr>
              <a:tr h="370850">
                <a:tc>
                  <a:txBody>
                    <a:bodyPr/>
                    <a:lstStyle/>
                    <a:p>
                      <a:pPr indent="0" lvl="0" marL="0" marR="0" rtl="0" algn="l">
                        <a:spcBef>
                          <a:spcPts val="0"/>
                        </a:spcBef>
                        <a:spcAft>
                          <a:spcPts val="0"/>
                        </a:spcAft>
                        <a:buNone/>
                      </a:pPr>
                      <a:r>
                        <a:rPr lang="en-US" sz="1800"/>
                        <a:t>6</a:t>
                      </a:r>
                      <a:endParaRPr/>
                    </a:p>
                  </a:txBody>
                  <a:tcPr marT="45725" marB="45725" marR="91450" marL="91450"/>
                </a:tc>
                <a:tc>
                  <a:txBody>
                    <a:bodyPr/>
                    <a:lstStyle/>
                    <a:p>
                      <a:pPr indent="0" lvl="0" marL="0" marR="0" rtl="0" algn="l">
                        <a:spcBef>
                          <a:spcPts val="0"/>
                        </a:spcBef>
                        <a:spcAft>
                          <a:spcPts val="0"/>
                        </a:spcAft>
                        <a:buNone/>
                      </a:pPr>
                      <a:r>
                        <a:rPr lang="en-US" sz="1800"/>
                        <a:t>Passwords: 6 to 15 characters; at least one upper case letter, one lower case letter and one digit</a:t>
                      </a:r>
                      <a:endParaRPr/>
                    </a:p>
                  </a:txBody>
                  <a:tcPr marT="45725" marB="45725" marR="91450" marL="91450"/>
                </a:tc>
                <a:tc>
                  <a:txBody>
                    <a:bodyPr/>
                    <a:lstStyle/>
                    <a:p>
                      <a:pPr indent="0" lvl="0" marL="0" marR="0" rtl="0" algn="l">
                        <a:spcBef>
                          <a:spcPts val="0"/>
                        </a:spcBef>
                        <a:spcAft>
                          <a:spcPts val="0"/>
                        </a:spcAft>
                        <a:buNone/>
                      </a:pPr>
                      <a:r>
                        <a:rPr lang="en-US" sz="1800"/>
                        <a:t>((?=.*\d)(?=.*[a-z])(?=.*[A-Z]).{6,15})</a:t>
                      </a:r>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rPr b="1" lang="en-US"/>
              <a:t>Syntax to check Regular Expressions in JavaScript:</a:t>
            </a:r>
            <a:endParaRPr/>
          </a:p>
          <a:p>
            <a:pPr indent="0" lvl="0" marL="0" rtl="0" algn="l">
              <a:spcBef>
                <a:spcPts val="600"/>
              </a:spcBef>
              <a:spcAft>
                <a:spcPts val="0"/>
              </a:spcAft>
              <a:buSzPct val="79999"/>
              <a:buNone/>
            </a:pPr>
            <a:r>
              <a:rPr lang="en-US"/>
              <a:t>/regular expression/.test(value)</a:t>
            </a:r>
            <a:endParaRPr/>
          </a:p>
          <a:p>
            <a:pPr indent="0" lvl="0" marL="0" rtl="0" algn="l">
              <a:spcBef>
                <a:spcPts val="600"/>
              </a:spcBef>
              <a:spcAft>
                <a:spcPts val="0"/>
              </a:spcAft>
              <a:buSzPct val="79999"/>
              <a:buNone/>
            </a:pPr>
            <a:r>
              <a:t/>
            </a:r>
            <a:endParaRPr/>
          </a:p>
          <a:p>
            <a:pPr indent="0" lvl="0" marL="0" rtl="0" algn="l">
              <a:spcBef>
                <a:spcPts val="600"/>
              </a:spcBef>
              <a:spcAft>
                <a:spcPts val="0"/>
              </a:spcAft>
              <a:buSzPct val="79999"/>
              <a:buNone/>
            </a:pPr>
            <a:r>
              <a:rPr b="1" lang="en-US"/>
              <a:t>Example on Regular Expressions</a:t>
            </a:r>
            <a:endParaRPr/>
          </a:p>
          <a:p>
            <a:pPr indent="0" lvl="0" marL="0" rtl="0" algn="l">
              <a:spcBef>
                <a:spcPts val="600"/>
              </a:spcBef>
              <a:spcAft>
                <a:spcPts val="0"/>
              </a:spcAft>
              <a:buSzPct val="79999"/>
              <a:buNone/>
            </a:pPr>
            <a:r>
              <a:rPr lang="en-US"/>
              <a:t>&lt;html&gt;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&lt;title&gt;Regular Expressions&lt;/title&gt;</a:t>
            </a:r>
            <a:endParaRPr/>
          </a:p>
          <a:p>
            <a:pPr indent="0" lvl="0" marL="0" rtl="0" algn="l">
              <a:spcBef>
                <a:spcPts val="600"/>
              </a:spcBef>
              <a:spcAft>
                <a:spcPts val="0"/>
              </a:spcAft>
              <a:buSzPct val="79999"/>
              <a:buNone/>
            </a:pPr>
            <a:r>
              <a:rPr lang="en-US"/>
              <a:t>&lt;style&gt;</a:t>
            </a:r>
            <a:endParaRPr/>
          </a:p>
          <a:p>
            <a:pPr indent="0" lvl="0" marL="0" rtl="0" algn="l">
              <a:spcBef>
                <a:spcPts val="600"/>
              </a:spcBef>
              <a:spcAft>
                <a:spcPts val="0"/>
              </a:spcAft>
              <a:buSzPct val="79999"/>
              <a:buNone/>
            </a:pPr>
            <a:r>
              <a:rPr lang="en-US"/>
              <a:t>.error{</a:t>
            </a:r>
            <a:endParaRPr/>
          </a:p>
          <a:p>
            <a:pPr indent="0" lvl="0" marL="0" rtl="0" algn="l">
              <a:spcBef>
                <a:spcPts val="600"/>
              </a:spcBef>
              <a:spcAft>
                <a:spcPts val="0"/>
              </a:spcAft>
              <a:buSzPct val="79999"/>
              <a:buNone/>
            </a:pPr>
            <a:r>
              <a:rPr lang="en-US"/>
              <a:t>color: red;</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&lt;/style&gt;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&lt;h1&gt;Regular Expressions&lt;/h1&gt;</a:t>
            </a:r>
            <a:endParaRPr/>
          </a:p>
          <a:p>
            <a:pPr indent="0" lvl="0" marL="0" rtl="0" algn="l">
              <a:spcBef>
                <a:spcPts val="600"/>
              </a:spcBef>
              <a:spcAft>
                <a:spcPts val="0"/>
              </a:spcAft>
              <a:buSzPct val="79999"/>
              <a:buNone/>
            </a:pPr>
            <a:r>
              <a:rPr lang="en-US"/>
              <a:t>&lt;form id="f1" action="http://localhost/serverpage.aspx"&gt;</a:t>
            </a:r>
            <a:endParaRPr/>
          </a:p>
          <a:p>
            <a:pPr indent="0" lvl="0" marL="0" rtl="0" algn="l">
              <a:spcBef>
                <a:spcPts val="600"/>
              </a:spcBef>
              <a:spcAft>
                <a:spcPts val="0"/>
              </a:spcAft>
              <a:buSzPct val="79999"/>
              <a:buNone/>
            </a:pPr>
            <a:r>
              <a:rPr lang="en-US"/>
              <a:t>Email:</a:t>
            </a:r>
            <a:endParaRPr/>
          </a:p>
          <a:p>
            <a:pPr indent="0" lvl="0" marL="0" rtl="0" algn="l">
              <a:spcBef>
                <a:spcPts val="600"/>
              </a:spcBef>
              <a:spcAft>
                <a:spcPts val="0"/>
              </a:spcAft>
              <a:buSzPct val="79999"/>
              <a:buNone/>
            </a:pPr>
            <a:r>
              <a:rPr lang="en-US"/>
              <a:t>&lt;input type="text" id="txtemail"&gt;</a:t>
            </a:r>
            <a:endParaRPr/>
          </a:p>
          <a:p>
            <a:pPr indent="0" lvl="0" marL="0" rtl="0" algn="l">
              <a:spcBef>
                <a:spcPts val="600"/>
              </a:spcBef>
              <a:spcAft>
                <a:spcPts val="0"/>
              </a:spcAft>
              <a:buSzPct val="79999"/>
              <a:buNone/>
            </a:pPr>
            <a:r>
              <a:rPr lang="en-US"/>
              <a:t>&lt;span id="spanemail" class="error"&gt;&lt;/span&gt;&lt;br&gt;</a:t>
            </a:r>
            <a:endParaRPr/>
          </a:p>
          <a:p>
            <a:pPr indent="0" lvl="0" marL="0" rtl="0" algn="l">
              <a:spcBef>
                <a:spcPts val="600"/>
              </a:spcBef>
              <a:spcAft>
                <a:spcPts val="0"/>
              </a:spcAft>
              <a:buSzPct val="79999"/>
              <a:buNone/>
            </a:pPr>
            <a:r>
              <a:rPr lang="en-US"/>
              <a:t>Mobile:</a:t>
            </a:r>
            <a:endParaRPr/>
          </a:p>
          <a:p>
            <a:pPr indent="0" lvl="0" marL="0" rtl="0" algn="l">
              <a:spcBef>
                <a:spcPts val="600"/>
              </a:spcBef>
              <a:spcAft>
                <a:spcPts val="0"/>
              </a:spcAft>
              <a:buSzPct val="79999"/>
              <a:buNone/>
            </a:pPr>
            <a:r>
              <a:rPr lang="en-US"/>
              <a:t>&lt;input type="text" id="txtmobile"&gt;</a:t>
            </a:r>
            <a:endParaRPr/>
          </a:p>
          <a:p>
            <a:pPr indent="0" lvl="0" marL="0" rtl="0" algn="l">
              <a:spcBef>
                <a:spcPts val="600"/>
              </a:spcBef>
              <a:spcAft>
                <a:spcPts val="0"/>
              </a:spcAft>
              <a:buSzPct val="79999"/>
              <a:buNone/>
            </a:pPr>
            <a:r>
              <a:rPr lang="en-US"/>
              <a:t>&lt;span id="spanmobile" class="error"&gt;&lt;/span&gt;&lt;br&gt;</a:t>
            </a:r>
            <a:endParaRPr/>
          </a:p>
          <a:p>
            <a:pPr indent="0" lvl="0" marL="0" rtl="0" algn="l">
              <a:spcBef>
                <a:spcPts val="600"/>
              </a:spcBef>
              <a:spcAft>
                <a:spcPts val="0"/>
              </a:spcAft>
              <a:buSzPct val="79999"/>
              <a:buNone/>
            </a:pPr>
            <a:r>
              <a:rPr lang="en-US"/>
              <a:t>&lt;input type="submit" value="Login"&gt;</a:t>
            </a:r>
            <a:endParaRPr/>
          </a:p>
          <a:p>
            <a:pPr indent="0" lvl="0" marL="0" rtl="0" algn="l">
              <a:spcBef>
                <a:spcPts val="600"/>
              </a:spcBef>
              <a:spcAft>
                <a:spcPts val="0"/>
              </a:spcAft>
              <a:buSzPct val="79999"/>
              <a:buNone/>
            </a:pPr>
            <a:r>
              <a:rPr lang="en-US"/>
              <a:t>&lt;/form&gt;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idx="1" type="body"/>
          </p:nvPr>
        </p:nvSpPr>
        <p:spPr>
          <a:xfrm>
            <a:off x="677334" y="1"/>
            <a:ext cx="8596668" cy="6858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79999"/>
              <a:buNone/>
            </a:pPr>
            <a:r>
              <a:rPr lang="en-US"/>
              <a:t>&lt;script&gt;</a:t>
            </a:r>
            <a:endParaRPr/>
          </a:p>
          <a:p>
            <a:pPr indent="0" lvl="0" marL="0" rtl="0" algn="l">
              <a:spcBef>
                <a:spcPts val="600"/>
              </a:spcBef>
              <a:spcAft>
                <a:spcPts val="0"/>
              </a:spcAft>
              <a:buSzPct val="79999"/>
              <a:buNone/>
            </a:pPr>
            <a:r>
              <a:rPr lang="en-US"/>
              <a:t>document.getElementById("f1").addEventListener("submit", fun1);</a:t>
            </a:r>
            <a:endParaRPr/>
          </a:p>
          <a:p>
            <a:pPr indent="0" lvl="0" marL="0" rtl="0" algn="l">
              <a:spcBef>
                <a:spcPts val="600"/>
              </a:spcBef>
              <a:spcAft>
                <a:spcPts val="0"/>
              </a:spcAft>
              <a:buSzPct val="79999"/>
              <a:buNone/>
            </a:pPr>
            <a:r>
              <a:rPr lang="en-US"/>
              <a:t>function fun1(event){</a:t>
            </a:r>
            <a:endParaRPr/>
          </a:p>
          <a:p>
            <a:pPr indent="0" lvl="0" marL="0" rtl="0" algn="l">
              <a:spcBef>
                <a:spcPts val="600"/>
              </a:spcBef>
              <a:spcAft>
                <a:spcPts val="0"/>
              </a:spcAft>
              <a:buSzPct val="79999"/>
              <a:buNone/>
            </a:pPr>
            <a:r>
              <a:rPr lang="en-US"/>
              <a:t>//event = browser given information</a:t>
            </a:r>
            <a:endParaRPr/>
          </a:p>
          <a:p>
            <a:pPr indent="0" lvl="0" marL="0" rtl="0" algn="l">
              <a:spcBef>
                <a:spcPts val="600"/>
              </a:spcBef>
              <a:spcAft>
                <a:spcPts val="0"/>
              </a:spcAft>
              <a:buSzPct val="79999"/>
              <a:buNone/>
            </a:pPr>
            <a:r>
              <a:rPr lang="en-US"/>
              <a:t>var s1 = document.getElementById("txtemail").value;</a:t>
            </a:r>
            <a:endParaRPr/>
          </a:p>
          <a:p>
            <a:pPr indent="0" lvl="0" marL="0" rtl="0" algn="l">
              <a:spcBef>
                <a:spcPts val="600"/>
              </a:spcBef>
              <a:spcAft>
                <a:spcPts val="0"/>
              </a:spcAft>
              <a:buSzPct val="79999"/>
              <a:buNone/>
            </a:pPr>
            <a:r>
              <a:rPr lang="en-US"/>
              <a:t>var regexpemail = /\w+([-+.']\w+)*@\w+([-.]\w+)*\.\w+([-.]\w+)*/;</a:t>
            </a:r>
            <a:endParaRPr/>
          </a:p>
          <a:p>
            <a:pPr indent="0" lvl="0" marL="0" rtl="0" algn="l">
              <a:spcBef>
                <a:spcPts val="600"/>
              </a:spcBef>
              <a:spcAft>
                <a:spcPts val="0"/>
              </a:spcAft>
              <a:buSzPct val="79999"/>
              <a:buNone/>
            </a:pPr>
            <a:r>
              <a:rPr lang="en-US"/>
              <a:t>alert(regexpemail.test(s1))</a:t>
            </a:r>
            <a:endParaRPr/>
          </a:p>
          <a:p>
            <a:pPr indent="0" lvl="0" marL="0" rtl="0" algn="l">
              <a:spcBef>
                <a:spcPts val="600"/>
              </a:spcBef>
              <a:spcAft>
                <a:spcPts val="0"/>
              </a:spcAft>
              <a:buSzPct val="79999"/>
              <a:buNone/>
            </a:pPr>
            <a:r>
              <a:rPr lang="en-US"/>
              <a:t>if (regexpemail.test(s1) == false){</a:t>
            </a:r>
            <a:endParaRPr/>
          </a:p>
          <a:p>
            <a:pPr indent="0" lvl="0" marL="0" rtl="0" algn="l">
              <a:spcBef>
                <a:spcPts val="600"/>
              </a:spcBef>
              <a:spcAft>
                <a:spcPts val="0"/>
              </a:spcAft>
              <a:buSzPct val="79999"/>
              <a:buNone/>
            </a:pPr>
            <a:r>
              <a:rPr lang="en-US"/>
              <a:t>event.preventDefault();</a:t>
            </a:r>
            <a:endParaRPr/>
          </a:p>
          <a:p>
            <a:pPr indent="0" lvl="0" marL="0" rtl="0" algn="l">
              <a:spcBef>
                <a:spcPts val="600"/>
              </a:spcBef>
              <a:spcAft>
                <a:spcPts val="0"/>
              </a:spcAft>
              <a:buSzPct val="79999"/>
              <a:buNone/>
            </a:pPr>
            <a:r>
              <a:rPr lang="en-US"/>
              <a:t>document.getElementById("spanemail").innerHTML = "Invalid email";</a:t>
            </a:r>
            <a:endParaRPr/>
          </a:p>
          <a:p>
            <a:pPr indent="0" lvl="0" marL="0" rtl="0" algn="l">
              <a:spcBef>
                <a:spcPts val="600"/>
              </a:spcBef>
              <a:spcAft>
                <a:spcPts val="0"/>
              </a:spcAft>
              <a:buSzPct val="79999"/>
              <a:buNone/>
            </a:pPr>
            <a:r>
              <a:rPr lang="en-US"/>
              <a:t>}else{</a:t>
            </a:r>
            <a:endParaRPr/>
          </a:p>
          <a:p>
            <a:pPr indent="0" lvl="0" marL="0" rtl="0" algn="l">
              <a:spcBef>
                <a:spcPts val="600"/>
              </a:spcBef>
              <a:spcAft>
                <a:spcPts val="0"/>
              </a:spcAft>
              <a:buSzPct val="79999"/>
              <a:buNone/>
            </a:pPr>
            <a:r>
              <a:rPr lang="en-US"/>
              <a:t>document.getElementById("spanemail").innerHTML = "";</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var s2 = document.getElementById("txtmobile").value;</a:t>
            </a:r>
            <a:endParaRPr/>
          </a:p>
          <a:p>
            <a:pPr indent="0" lvl="0" marL="0" rtl="0" algn="l">
              <a:spcBef>
                <a:spcPts val="600"/>
              </a:spcBef>
              <a:spcAft>
                <a:spcPts val="0"/>
              </a:spcAft>
              <a:buSzPct val="79999"/>
              <a:buNone/>
            </a:pPr>
            <a:r>
              <a:rPr lang="en-US"/>
              <a:t>var regexpmobile = /"[789]\d{9}$/;</a:t>
            </a:r>
            <a:endParaRPr/>
          </a:p>
          <a:p>
            <a:pPr indent="0" lvl="0" marL="0" rtl="0" algn="l">
              <a:spcBef>
                <a:spcPts val="600"/>
              </a:spcBef>
              <a:spcAft>
                <a:spcPts val="0"/>
              </a:spcAft>
              <a:buSzPct val="79999"/>
              <a:buNone/>
            </a:pPr>
            <a:r>
              <a:rPr lang="en-US"/>
              <a:t>alert(regexpemail.test(s2))</a:t>
            </a:r>
            <a:endParaRPr/>
          </a:p>
          <a:p>
            <a:pPr indent="0" lvl="0" marL="0" rtl="0" algn="l">
              <a:spcBef>
                <a:spcPts val="600"/>
              </a:spcBef>
              <a:spcAft>
                <a:spcPts val="0"/>
              </a:spcAft>
              <a:buSzPct val="79999"/>
              <a:buNone/>
            </a:pPr>
            <a:r>
              <a:rPr lang="en-US"/>
              <a:t>if (regexpmobile.test(s2) == false){</a:t>
            </a:r>
            <a:endParaRPr/>
          </a:p>
          <a:p>
            <a:pPr indent="0" lvl="0" marL="0" rtl="0" algn="l">
              <a:spcBef>
                <a:spcPts val="600"/>
              </a:spcBef>
              <a:spcAft>
                <a:spcPts val="0"/>
              </a:spcAft>
              <a:buSzPct val="79999"/>
              <a:buNone/>
            </a:pPr>
            <a:r>
              <a:rPr lang="en-US"/>
              <a:t>event.preventDefault();</a:t>
            </a:r>
            <a:endParaRPr/>
          </a:p>
          <a:p>
            <a:pPr indent="0" lvl="0" marL="0" rtl="0" algn="l">
              <a:spcBef>
                <a:spcPts val="600"/>
              </a:spcBef>
              <a:spcAft>
                <a:spcPts val="0"/>
              </a:spcAft>
              <a:buSzPct val="79999"/>
              <a:buNone/>
            </a:pPr>
            <a:r>
              <a:rPr lang="en-US"/>
              <a:t>document.getElementById("spanmobile").innerHTML = "Invalid mobile";</a:t>
            </a:r>
            <a:endParaRPr/>
          </a:p>
          <a:p>
            <a:pPr indent="0" lvl="0" marL="0" rtl="0" algn="l">
              <a:spcBef>
                <a:spcPts val="600"/>
              </a:spcBef>
              <a:spcAft>
                <a:spcPts val="0"/>
              </a:spcAft>
              <a:buSzPct val="79999"/>
              <a:buNone/>
            </a:pPr>
            <a:r>
              <a:rPr lang="en-US"/>
              <a:t>}else{</a:t>
            </a:r>
            <a:endParaRPr/>
          </a:p>
          <a:p>
            <a:pPr indent="0" lvl="0" marL="0" rtl="0" algn="l">
              <a:spcBef>
                <a:spcPts val="600"/>
              </a:spcBef>
              <a:spcAft>
                <a:spcPts val="0"/>
              </a:spcAft>
              <a:buSzPct val="79999"/>
              <a:buNone/>
            </a:pPr>
            <a:r>
              <a:rPr lang="en-US"/>
              <a:t>document.getElementById("spanmobile").innerHTML = "";</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&lt;/html&gt;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71" name="Google Shape;171;p22"/>
          <p:cNvSpPr/>
          <p:nvPr/>
        </p:nvSpPr>
        <p:spPr>
          <a:xfrm>
            <a:off x="0" y="-3"/>
            <a:ext cx="4660126"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2" name="Google Shape;172;p22"/>
          <p:cNvSpPr/>
          <p:nvPr/>
        </p:nvSpPr>
        <p:spPr>
          <a:xfrm rot="10800000">
            <a:off x="4660127" y="-3"/>
            <a:ext cx="1056745" cy="6858001"/>
          </a:xfrm>
          <a:prstGeom prst="triangle">
            <a:avLst>
              <a:gd fmla="val 100000" name="adj"/>
            </a:avLst>
          </a:pr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73" name="Google Shape;173;p22"/>
          <p:cNvSpPr txBox="1"/>
          <p:nvPr>
            <p:ph type="title"/>
          </p:nvPr>
        </p:nvSpPr>
        <p:spPr>
          <a:xfrm>
            <a:off x="565418" y="403110"/>
            <a:ext cx="4203045" cy="71507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Trebuchet MS"/>
              <a:buNone/>
            </a:pPr>
            <a:r>
              <a:rPr b="1" lang="en-US">
                <a:solidFill>
                  <a:schemeClr val="lt1"/>
                </a:solidFill>
              </a:rPr>
              <a:t>AJAX</a:t>
            </a:r>
            <a:endParaRPr/>
          </a:p>
        </p:txBody>
      </p:sp>
      <p:sp>
        <p:nvSpPr>
          <p:cNvPr id="174" name="Google Shape;174;p22"/>
          <p:cNvSpPr txBox="1"/>
          <p:nvPr>
            <p:ph idx="1" type="body"/>
          </p:nvPr>
        </p:nvSpPr>
        <p:spPr>
          <a:xfrm>
            <a:off x="99709" y="1259839"/>
            <a:ext cx="4668754" cy="433831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1360"/>
              <a:buChar char="►"/>
            </a:pPr>
            <a:r>
              <a:rPr lang="en-US" sz="1700">
                <a:solidFill>
                  <a:schemeClr val="lt1"/>
                </a:solidFill>
              </a:rPr>
              <a:t>AJAX stands for </a:t>
            </a:r>
            <a:r>
              <a:rPr b="1" lang="en-US" sz="1700">
                <a:solidFill>
                  <a:schemeClr val="lt1"/>
                </a:solidFill>
              </a:rPr>
              <a:t>A</a:t>
            </a:r>
            <a:r>
              <a:rPr lang="en-US" sz="1700">
                <a:solidFill>
                  <a:schemeClr val="lt1"/>
                </a:solidFill>
              </a:rPr>
              <a:t>synchronous </a:t>
            </a:r>
            <a:r>
              <a:rPr b="1" lang="en-US" sz="1700">
                <a:solidFill>
                  <a:schemeClr val="lt1"/>
                </a:solidFill>
              </a:rPr>
              <a:t>Ja</a:t>
            </a:r>
            <a:r>
              <a:rPr lang="en-US" sz="1700">
                <a:solidFill>
                  <a:schemeClr val="lt1"/>
                </a:solidFill>
              </a:rPr>
              <a:t>vaScript and </a:t>
            </a:r>
            <a:r>
              <a:rPr b="1" lang="en-US" sz="1700">
                <a:solidFill>
                  <a:schemeClr val="lt1"/>
                </a:solidFill>
              </a:rPr>
              <a:t>X</a:t>
            </a:r>
            <a:r>
              <a:rPr lang="en-US" sz="1700">
                <a:solidFill>
                  <a:schemeClr val="lt1"/>
                </a:solidFill>
              </a:rPr>
              <a:t>ML. AJAX is a new technique for creating better, faster, and more interactive web applications with the help of XML, HTML, CSS, and Java Script.</a:t>
            </a:r>
            <a:endParaRPr/>
          </a:p>
          <a:p>
            <a:pPr indent="0" lvl="0" marL="0" rtl="0" algn="l">
              <a:lnSpc>
                <a:spcPct val="90000"/>
              </a:lnSpc>
              <a:spcBef>
                <a:spcPts val="1000"/>
              </a:spcBef>
              <a:spcAft>
                <a:spcPts val="0"/>
              </a:spcAft>
              <a:buSzPts val="1360"/>
              <a:buNone/>
            </a:pPr>
            <a:r>
              <a:rPr b="1" lang="en-US" sz="1700">
                <a:solidFill>
                  <a:schemeClr val="lt1"/>
                </a:solidFill>
              </a:rPr>
              <a:t>Using Ajax we can</a:t>
            </a:r>
            <a:r>
              <a:rPr lang="en-US" sz="1700">
                <a:solidFill>
                  <a:schemeClr val="lt1"/>
                </a:solidFill>
              </a:rPr>
              <a:t>:</a:t>
            </a:r>
            <a:endParaRPr/>
          </a:p>
          <a:p>
            <a:pPr indent="-342900" lvl="0" marL="342900" rtl="0" algn="l">
              <a:lnSpc>
                <a:spcPct val="90000"/>
              </a:lnSpc>
              <a:spcBef>
                <a:spcPts val="1000"/>
              </a:spcBef>
              <a:spcAft>
                <a:spcPts val="0"/>
              </a:spcAft>
              <a:buSzPts val="1360"/>
              <a:buChar char="►"/>
            </a:pPr>
            <a:r>
              <a:rPr lang="en-US" sz="1700">
                <a:solidFill>
                  <a:schemeClr val="lt1"/>
                </a:solidFill>
              </a:rPr>
              <a:t>Read data from a web server </a:t>
            </a:r>
            <a:endParaRPr/>
          </a:p>
          <a:p>
            <a:pPr indent="-342900" lvl="0" marL="342900" rtl="0" algn="l">
              <a:lnSpc>
                <a:spcPct val="90000"/>
              </a:lnSpc>
              <a:spcBef>
                <a:spcPts val="1000"/>
              </a:spcBef>
              <a:spcAft>
                <a:spcPts val="0"/>
              </a:spcAft>
              <a:buSzPts val="1360"/>
              <a:buChar char="►"/>
            </a:pPr>
            <a:r>
              <a:rPr lang="en-US" sz="1700">
                <a:solidFill>
                  <a:schemeClr val="lt1"/>
                </a:solidFill>
              </a:rPr>
              <a:t>Update a web page without reloading the page</a:t>
            </a:r>
            <a:endParaRPr/>
          </a:p>
          <a:p>
            <a:pPr indent="-342900" lvl="0" marL="342900" rtl="0" algn="l">
              <a:lnSpc>
                <a:spcPct val="90000"/>
              </a:lnSpc>
              <a:spcBef>
                <a:spcPts val="1000"/>
              </a:spcBef>
              <a:spcAft>
                <a:spcPts val="0"/>
              </a:spcAft>
              <a:buSzPts val="1360"/>
              <a:buChar char="►"/>
            </a:pPr>
            <a:r>
              <a:rPr lang="en-US" sz="1700">
                <a:solidFill>
                  <a:schemeClr val="lt1"/>
                </a:solidFill>
              </a:rPr>
              <a:t>Send data to a web server</a:t>
            </a:r>
            <a:endParaRPr/>
          </a:p>
          <a:p>
            <a:pPr indent="0" lvl="0" marL="0" rtl="0" algn="l">
              <a:lnSpc>
                <a:spcPct val="90000"/>
              </a:lnSpc>
              <a:spcBef>
                <a:spcPts val="1000"/>
              </a:spcBef>
              <a:spcAft>
                <a:spcPts val="0"/>
              </a:spcAft>
              <a:buSzPts val="1360"/>
              <a:buNone/>
            </a:pPr>
            <a:r>
              <a:t/>
            </a:r>
            <a:endParaRPr sz="1700">
              <a:solidFill>
                <a:schemeClr val="lt1"/>
              </a:solidFill>
            </a:endParaRPr>
          </a:p>
        </p:txBody>
      </p:sp>
      <p:pic>
        <p:nvPicPr>
          <p:cNvPr id="175" name="Google Shape;175;p22"/>
          <p:cNvPicPr preferRelativeResize="0"/>
          <p:nvPr/>
        </p:nvPicPr>
        <p:blipFill rotWithShape="1">
          <a:blip r:embed="rId3">
            <a:alphaModFix/>
          </a:blip>
          <a:srcRect b="0" l="0" r="0" t="0"/>
          <a:stretch/>
        </p:blipFill>
        <p:spPr>
          <a:xfrm>
            <a:off x="5342508" y="2587271"/>
            <a:ext cx="6865285" cy="3867444"/>
          </a:xfrm>
          <a:prstGeom prst="rect">
            <a:avLst/>
          </a:prstGeom>
          <a:noFill/>
          <a:ln>
            <a:noFill/>
          </a:ln>
        </p:spPr>
      </p:pic>
      <p:sp>
        <p:nvSpPr>
          <p:cNvPr id="176" name="Google Shape;176;p22"/>
          <p:cNvSpPr/>
          <p:nvPr/>
        </p:nvSpPr>
        <p:spPr>
          <a:xfrm flipH="1">
            <a:off x="11755696" y="4013200"/>
            <a:ext cx="448733" cy="2844800"/>
          </a:xfrm>
          <a:prstGeom prst="triangle">
            <a:avLst>
              <a:gd fmla="val 0" name="adj"/>
            </a:avLst>
          </a:prstGeom>
          <a:solidFill>
            <a:schemeClr val="accent1">
              <a:alpha val="84705"/>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Steps of AJAX Operation</a:t>
            </a:r>
            <a:endParaRPr/>
          </a:p>
        </p:txBody>
      </p:sp>
      <p:sp>
        <p:nvSpPr>
          <p:cNvPr id="182" name="Google Shape;182;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 client event occurs.</a:t>
            </a:r>
            <a:endParaRPr/>
          </a:p>
          <a:p>
            <a:pPr indent="-342900" lvl="0" marL="342900" rtl="0" algn="l">
              <a:spcBef>
                <a:spcPts val="1000"/>
              </a:spcBef>
              <a:spcAft>
                <a:spcPts val="0"/>
              </a:spcAft>
              <a:buSzPts val="1440"/>
              <a:buChar char="►"/>
            </a:pPr>
            <a:r>
              <a:rPr lang="en-US"/>
              <a:t>An XMLHttpRequest object is created.</a:t>
            </a:r>
            <a:endParaRPr/>
          </a:p>
          <a:p>
            <a:pPr indent="-342900" lvl="0" marL="342900" rtl="0" algn="l">
              <a:spcBef>
                <a:spcPts val="1000"/>
              </a:spcBef>
              <a:spcAft>
                <a:spcPts val="0"/>
              </a:spcAft>
              <a:buSzPts val="1440"/>
              <a:buChar char="►"/>
            </a:pPr>
            <a:r>
              <a:rPr lang="en-US"/>
              <a:t>The XMLHttpRequest object is configured.</a:t>
            </a:r>
            <a:endParaRPr/>
          </a:p>
          <a:p>
            <a:pPr indent="-342900" lvl="0" marL="342900" rtl="0" algn="l">
              <a:spcBef>
                <a:spcPts val="1000"/>
              </a:spcBef>
              <a:spcAft>
                <a:spcPts val="0"/>
              </a:spcAft>
              <a:buSzPts val="1440"/>
              <a:buChar char="►"/>
            </a:pPr>
            <a:r>
              <a:rPr lang="en-US"/>
              <a:t>The XMLHttpRequest object makes an asynchronous request to the Webserver.</a:t>
            </a:r>
            <a:endParaRPr/>
          </a:p>
          <a:p>
            <a:pPr indent="-342900" lvl="0" marL="342900" rtl="0" algn="l">
              <a:spcBef>
                <a:spcPts val="1000"/>
              </a:spcBef>
              <a:spcAft>
                <a:spcPts val="0"/>
              </a:spcAft>
              <a:buSzPts val="1440"/>
              <a:buChar char="►"/>
            </a:pPr>
            <a:r>
              <a:rPr lang="en-US"/>
              <a:t>The Webserver returns the result containing XML document.</a:t>
            </a:r>
            <a:endParaRPr/>
          </a:p>
          <a:p>
            <a:pPr indent="-342900" lvl="0" marL="342900" rtl="0" algn="l">
              <a:spcBef>
                <a:spcPts val="1000"/>
              </a:spcBef>
              <a:spcAft>
                <a:spcPts val="0"/>
              </a:spcAft>
              <a:buSzPts val="1440"/>
              <a:buChar char="►"/>
            </a:pPr>
            <a:r>
              <a:rPr lang="en-US"/>
              <a:t>The XMLHttpRequest object calls the callback() function and processes the result.</a:t>
            </a:r>
            <a:endParaRPr/>
          </a:p>
          <a:p>
            <a:pPr indent="-342900" lvl="0" marL="342900" rtl="0" algn="l">
              <a:spcBef>
                <a:spcPts val="1000"/>
              </a:spcBef>
              <a:spcAft>
                <a:spcPts val="0"/>
              </a:spcAft>
              <a:buSzPts val="1440"/>
              <a:buChar char="►"/>
            </a:pPr>
            <a:r>
              <a:rPr lang="en-US"/>
              <a:t>The HTML DOM is updated.</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Ajax Example</a:t>
            </a:r>
            <a:endParaRPr/>
          </a:p>
          <a:p>
            <a:pPr indent="0" lvl="0" marL="0" rtl="0" algn="l">
              <a:spcBef>
                <a:spcPts val="600"/>
              </a:spcBef>
              <a:spcAft>
                <a:spcPts val="0"/>
              </a:spcAft>
              <a:buSzPct val="79999"/>
              <a:buNone/>
            </a:pPr>
            <a:r>
              <a:rPr lang="en-US"/>
              <a:t>&lt;!DOCTYPE html&gt;</a:t>
            </a:r>
            <a:endParaRPr/>
          </a:p>
          <a:p>
            <a:pPr indent="0" lvl="0" marL="0" rtl="0" algn="l">
              <a:spcBef>
                <a:spcPts val="600"/>
              </a:spcBef>
              <a:spcAft>
                <a:spcPts val="0"/>
              </a:spcAft>
              <a:buSzPct val="79999"/>
              <a:buNone/>
            </a:pPr>
            <a:r>
              <a:rPr lang="en-US"/>
              <a:t>&lt;html&gt;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&lt;h2&gt;Javascript AJAX&lt;/h2&gt;</a:t>
            </a:r>
            <a:endParaRPr/>
          </a:p>
          <a:p>
            <a:pPr indent="0" lvl="0" marL="0" rtl="0" algn="l">
              <a:spcBef>
                <a:spcPts val="600"/>
              </a:spcBef>
              <a:spcAft>
                <a:spcPts val="0"/>
              </a:spcAft>
              <a:buSzPct val="79999"/>
              <a:buNone/>
            </a:pPr>
            <a:r>
              <a:rPr lang="en-US"/>
              <a:t>&lt;button type="button" onclick="func()"&gt;Ajax&lt;/button&gt;</a:t>
            </a:r>
            <a:endParaRPr/>
          </a:p>
          <a:p>
            <a:pPr indent="0" lvl="0" marL="0" rtl="0" algn="l">
              <a:spcBef>
                <a:spcPts val="600"/>
              </a:spcBef>
              <a:spcAft>
                <a:spcPts val="0"/>
              </a:spcAft>
              <a:buSzPct val="79999"/>
              <a:buNone/>
            </a:pPr>
            <a:r>
              <a:rPr lang="en-US"/>
              <a:t>&lt;div id="result"&gt;&lt;/div&gt;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function func() {</a:t>
            </a:r>
            <a:endParaRPr/>
          </a:p>
          <a:p>
            <a:pPr indent="0" lvl="0" marL="0" rtl="0" algn="l">
              <a:spcBef>
                <a:spcPts val="600"/>
              </a:spcBef>
              <a:spcAft>
                <a:spcPts val="0"/>
              </a:spcAft>
              <a:buSzPct val="79999"/>
              <a:buNone/>
            </a:pPr>
            <a:r>
              <a:rPr lang="en-US"/>
              <a:t>  var xhttp = new XMLHttpRequest();</a:t>
            </a:r>
            <a:endParaRPr/>
          </a:p>
          <a:p>
            <a:pPr indent="0" lvl="0" marL="0" rtl="0" algn="l">
              <a:spcBef>
                <a:spcPts val="600"/>
              </a:spcBef>
              <a:spcAft>
                <a:spcPts val="0"/>
              </a:spcAft>
              <a:buSzPct val="79999"/>
              <a:buNone/>
            </a:pPr>
            <a:r>
              <a:rPr lang="en-US"/>
              <a:t>  xhttp.onreadystatechange = function() {</a:t>
            </a:r>
            <a:endParaRPr/>
          </a:p>
          <a:p>
            <a:pPr indent="0" lvl="0" marL="0" rtl="0" algn="l">
              <a:spcBef>
                <a:spcPts val="600"/>
              </a:spcBef>
              <a:spcAft>
                <a:spcPts val="0"/>
              </a:spcAft>
              <a:buSzPct val="79999"/>
              <a:buNone/>
            </a:pPr>
            <a:r>
              <a:rPr lang="en-US"/>
              <a:t>    if (this.readyState == 4 &amp;&amp; this.status == 200) {</a:t>
            </a:r>
            <a:endParaRPr/>
          </a:p>
          <a:p>
            <a:pPr indent="0" lvl="0" marL="0" rtl="0" algn="l">
              <a:spcBef>
                <a:spcPts val="600"/>
              </a:spcBef>
              <a:spcAft>
                <a:spcPts val="0"/>
              </a:spcAft>
              <a:buSzPct val="79999"/>
              <a:buNone/>
            </a:pPr>
            <a:r>
              <a:rPr lang="en-US"/>
              <a:t>      document.getElementById("result").innerHTML =</a:t>
            </a:r>
            <a:endParaRPr/>
          </a:p>
          <a:p>
            <a:pPr indent="0" lvl="0" marL="0" rtl="0" algn="l">
              <a:spcBef>
                <a:spcPts val="600"/>
              </a:spcBef>
              <a:spcAft>
                <a:spcPts val="0"/>
              </a:spcAft>
              <a:buSzPct val="79999"/>
              <a:buNone/>
            </a:pPr>
            <a:r>
              <a:rPr lang="en-US"/>
              <a:t>      this.responseText;</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  xhttp.open("GET", "URL", true);</a:t>
            </a:r>
            <a:endParaRPr/>
          </a:p>
          <a:p>
            <a:pPr indent="0" lvl="0" marL="0" rtl="0" algn="l">
              <a:spcBef>
                <a:spcPts val="600"/>
              </a:spcBef>
              <a:spcAft>
                <a:spcPts val="0"/>
              </a:spcAft>
              <a:buSzPct val="79999"/>
              <a:buNone/>
            </a:pPr>
            <a:r>
              <a:rPr lang="en-US"/>
              <a:t>  xhttp.send();</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&lt;/html&gt;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677334" y="290867"/>
            <a:ext cx="8596668" cy="607858"/>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Hoisting in JavaScript</a:t>
            </a:r>
            <a:endParaRPr/>
          </a:p>
        </p:txBody>
      </p:sp>
      <p:sp>
        <p:nvSpPr>
          <p:cNvPr id="193" name="Google Shape;193;p25"/>
          <p:cNvSpPr txBox="1"/>
          <p:nvPr>
            <p:ph idx="1" type="body"/>
          </p:nvPr>
        </p:nvSpPr>
        <p:spPr>
          <a:xfrm>
            <a:off x="677334" y="977103"/>
            <a:ext cx="8596668" cy="5528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concept of hoisting is that, no matter where we declare the variables, after compilation step and before interpretation step happens all the declarations will be hoisted to the top of the declared scope.</a:t>
            </a:r>
            <a:endParaRPr/>
          </a:p>
          <a:p>
            <a:pPr indent="-342900" lvl="0" marL="342900" rtl="0" algn="l">
              <a:spcBef>
                <a:spcPts val="1000"/>
              </a:spcBef>
              <a:spcAft>
                <a:spcPts val="0"/>
              </a:spcAft>
              <a:buSzPts val="1440"/>
              <a:buChar char="►"/>
            </a:pPr>
            <a:r>
              <a:rPr lang="en-US"/>
              <a:t>This concept is called Hoisting in JavaScript.</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280"/>
              <a:buNone/>
            </a:pPr>
            <a:r>
              <a:rPr b="1" lang="en-US"/>
              <a:t>a = 10;</a:t>
            </a:r>
            <a:endParaRPr/>
          </a:p>
          <a:p>
            <a:pPr indent="0" lvl="1" marL="400050" rtl="0" algn="l">
              <a:spcBef>
                <a:spcPts val="1000"/>
              </a:spcBef>
              <a:spcAft>
                <a:spcPts val="0"/>
              </a:spcAft>
              <a:buSzPts val="1280"/>
              <a:buNone/>
            </a:pPr>
            <a:r>
              <a:rPr b="1" lang="en-US"/>
              <a:t>console.log(b) ;</a:t>
            </a:r>
            <a:endParaRPr/>
          </a:p>
          <a:p>
            <a:pPr indent="0" lvl="1" marL="400050" rtl="0" algn="l">
              <a:spcBef>
                <a:spcPts val="1000"/>
              </a:spcBef>
              <a:spcAft>
                <a:spcPts val="0"/>
              </a:spcAft>
              <a:buSzPts val="1280"/>
              <a:buNone/>
            </a:pPr>
            <a:r>
              <a:rPr b="1" lang="en-US"/>
              <a:t>c++;</a:t>
            </a:r>
            <a:endParaRPr/>
          </a:p>
          <a:p>
            <a:pPr indent="0" lvl="1" marL="400050" rtl="0" algn="l">
              <a:spcBef>
                <a:spcPts val="1000"/>
              </a:spcBef>
              <a:spcAft>
                <a:spcPts val="0"/>
              </a:spcAft>
              <a:buSzPts val="1280"/>
              <a:buNone/>
            </a:pPr>
            <a:r>
              <a:rPr b="1" lang="en-US"/>
              <a:t>var a;</a:t>
            </a:r>
            <a:endParaRPr/>
          </a:p>
          <a:p>
            <a:pPr indent="0" lvl="1" marL="400050" rtl="0" algn="l">
              <a:spcBef>
                <a:spcPts val="1000"/>
              </a:spcBef>
              <a:spcAft>
                <a:spcPts val="0"/>
              </a:spcAft>
              <a:buSzPts val="1280"/>
              <a:buNone/>
            </a:pPr>
            <a:r>
              <a:rPr b="1" lang="en-US"/>
              <a:t>var b;</a:t>
            </a:r>
            <a:endParaRPr/>
          </a:p>
          <a:p>
            <a:pPr indent="0" lvl="1" marL="400050" rtl="0" algn="l">
              <a:spcBef>
                <a:spcPts val="1000"/>
              </a:spcBef>
              <a:spcAft>
                <a:spcPts val="0"/>
              </a:spcAft>
              <a:buSzPts val="1280"/>
              <a:buNone/>
            </a:pPr>
            <a:r>
              <a:rPr b="1" lang="en-US"/>
              <a:t>var c;</a:t>
            </a:r>
            <a:endParaRPr/>
          </a:p>
          <a:p>
            <a:pPr indent="0" lvl="0" marL="0" rtl="0" algn="l">
              <a:spcBef>
                <a:spcPts val="1000"/>
              </a:spcBef>
              <a:spcAft>
                <a:spcPts val="0"/>
              </a:spcAft>
              <a:buSzPts val="1440"/>
              <a:buNone/>
            </a:pPr>
            <a:r>
              <a:rPr lang="en-US"/>
              <a:t>In the process of compilation it scans the entire JavaScript file and it looks for variable declarations hoist or move to the top of the declared scope.</a:t>
            </a:r>
            <a:endParaRPr/>
          </a:p>
          <a:p>
            <a:pPr indent="0" lvl="0" marL="0" rtl="0" algn="l">
              <a:spcBef>
                <a:spcPts val="1000"/>
              </a:spcBef>
              <a:spcAft>
                <a:spcPts val="0"/>
              </a:spcAft>
              <a:buSzPts val="1440"/>
              <a:buNone/>
            </a:pPr>
            <a:r>
              <a:rPr lang="en-US"/>
              <a:t>Once the compilation step is over then interpretation follows the scope chain along with the variables declarations and starts executing them.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idx="1" type="body"/>
          </p:nvPr>
        </p:nvSpPr>
        <p:spPr>
          <a:xfrm>
            <a:off x="677334" y="381435"/>
            <a:ext cx="8596668" cy="6155219"/>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US"/>
              <a:t>Once all the variables are hoisted to the top of the program, then before interpretation step the code may looks as follows,</a:t>
            </a:r>
            <a:endParaRPr/>
          </a:p>
          <a:p>
            <a:pPr indent="0" lvl="1" marL="400050" rtl="0" algn="l">
              <a:spcBef>
                <a:spcPts val="1000"/>
              </a:spcBef>
              <a:spcAft>
                <a:spcPts val="0"/>
              </a:spcAft>
              <a:buSzPts val="1280"/>
              <a:buNone/>
            </a:pPr>
            <a:r>
              <a:rPr b="1" lang="en-US"/>
              <a:t>var a;</a:t>
            </a:r>
            <a:endParaRPr/>
          </a:p>
          <a:p>
            <a:pPr indent="0" lvl="1" marL="400050" rtl="0" algn="l">
              <a:spcBef>
                <a:spcPts val="1000"/>
              </a:spcBef>
              <a:spcAft>
                <a:spcPts val="0"/>
              </a:spcAft>
              <a:buSzPts val="1280"/>
              <a:buNone/>
            </a:pPr>
            <a:r>
              <a:rPr b="1" lang="en-US"/>
              <a:t>var b;</a:t>
            </a:r>
            <a:endParaRPr/>
          </a:p>
          <a:p>
            <a:pPr indent="0" lvl="1" marL="400050" rtl="0" algn="l">
              <a:spcBef>
                <a:spcPts val="1000"/>
              </a:spcBef>
              <a:spcAft>
                <a:spcPts val="0"/>
              </a:spcAft>
              <a:buSzPts val="1280"/>
              <a:buNone/>
            </a:pPr>
            <a:r>
              <a:rPr b="1" lang="en-US"/>
              <a:t>var c;</a:t>
            </a:r>
            <a:endParaRPr/>
          </a:p>
          <a:p>
            <a:pPr indent="0" lvl="1" marL="400050" rtl="0" algn="l">
              <a:spcBef>
                <a:spcPts val="1000"/>
              </a:spcBef>
              <a:spcAft>
                <a:spcPts val="0"/>
              </a:spcAft>
              <a:buSzPts val="1280"/>
              <a:buNone/>
            </a:pPr>
            <a:r>
              <a:rPr b="1" lang="en-US"/>
              <a:t>a= 10;</a:t>
            </a:r>
            <a:endParaRPr/>
          </a:p>
          <a:p>
            <a:pPr indent="0" lvl="1" marL="400050" rtl="0" algn="l">
              <a:spcBef>
                <a:spcPts val="1000"/>
              </a:spcBef>
              <a:spcAft>
                <a:spcPts val="0"/>
              </a:spcAft>
              <a:buSzPts val="1280"/>
              <a:buNone/>
            </a:pPr>
            <a:r>
              <a:rPr b="1" lang="en-US"/>
              <a:t>console.log(b);</a:t>
            </a:r>
            <a:endParaRPr/>
          </a:p>
          <a:p>
            <a:pPr indent="0" lvl="1" marL="400050" rtl="0" algn="l">
              <a:spcBef>
                <a:spcPts val="1000"/>
              </a:spcBef>
              <a:spcAft>
                <a:spcPts val="0"/>
              </a:spcAft>
              <a:buSzPts val="1280"/>
              <a:buNone/>
            </a:pPr>
            <a:r>
              <a:rPr b="1" lang="en-US"/>
              <a:t>c++;</a:t>
            </a:r>
            <a:endParaRPr/>
          </a:p>
          <a:p>
            <a:pPr indent="-342900" lvl="0" marL="342900" rtl="0" algn="l">
              <a:spcBef>
                <a:spcPts val="1000"/>
              </a:spcBef>
              <a:spcAft>
                <a:spcPts val="0"/>
              </a:spcAft>
              <a:buSzPts val="1440"/>
              <a:buChar char="►"/>
            </a:pPr>
            <a:r>
              <a:rPr lang="en-US"/>
              <a:t>Note: This hoisting process is not only applies to variables, it also applies to functions.</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280"/>
              <a:buNone/>
            </a:pPr>
            <a:r>
              <a:rPr b="1" lang="en-US"/>
              <a:t>//function execution </a:t>
            </a:r>
            <a:endParaRPr/>
          </a:p>
          <a:p>
            <a:pPr indent="0" lvl="1" marL="400050" rtl="0" algn="l">
              <a:spcBef>
                <a:spcPts val="1000"/>
              </a:spcBef>
              <a:spcAft>
                <a:spcPts val="0"/>
              </a:spcAft>
              <a:buSzPts val="1280"/>
              <a:buNone/>
            </a:pPr>
            <a:r>
              <a:rPr b="1" lang="en-US"/>
              <a:t>sum();</a:t>
            </a:r>
            <a:endParaRPr/>
          </a:p>
          <a:p>
            <a:pPr indent="0" lvl="1" marL="400050" rtl="0" algn="l">
              <a:spcBef>
                <a:spcPts val="1000"/>
              </a:spcBef>
              <a:spcAft>
                <a:spcPts val="0"/>
              </a:spcAft>
              <a:buSzPts val="1280"/>
              <a:buNone/>
            </a:pPr>
            <a:r>
              <a:rPr b="1" lang="en-US"/>
              <a:t>//function definition</a:t>
            </a:r>
            <a:endParaRPr/>
          </a:p>
          <a:p>
            <a:pPr indent="0" lvl="1" marL="400050" rtl="0" algn="l">
              <a:spcBef>
                <a:spcPts val="1000"/>
              </a:spcBef>
              <a:spcAft>
                <a:spcPts val="0"/>
              </a:spcAft>
              <a:buSzPts val="1280"/>
              <a:buNone/>
            </a:pPr>
            <a:r>
              <a:rPr b="1" lang="en-US"/>
              <a:t>function sum() {</a:t>
            </a:r>
            <a:endParaRPr/>
          </a:p>
          <a:p>
            <a:pPr indent="0" lvl="1" marL="400050" rtl="0" algn="l">
              <a:spcBef>
                <a:spcPts val="1000"/>
              </a:spcBef>
              <a:spcAft>
                <a:spcPts val="0"/>
              </a:spcAft>
              <a:buSzPts val="1280"/>
              <a:buNone/>
            </a:pPr>
            <a:r>
              <a:rPr b="1" lang="en-US"/>
              <a:t>// Logic to sum</a:t>
            </a:r>
            <a:endParaRPr/>
          </a:p>
          <a:p>
            <a:pPr indent="0" lvl="1" marL="400050" rtl="0" algn="l">
              <a:spcBef>
                <a:spcPts val="1000"/>
              </a:spcBef>
              <a:spcAft>
                <a:spcPts val="0"/>
              </a:spcAft>
              <a:buSzPts val="1280"/>
              <a:buNone/>
            </a:pPr>
            <a:r>
              <a:rPr b="1" lang="en-US"/>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