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5" name="Google Shape;37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FA1CF"/>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FA1CF"/>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TypeScript</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677333" y="155196"/>
            <a:ext cx="8973505" cy="655388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Creating Object</a:t>
            </a:r>
            <a:endParaRPr/>
          </a:p>
          <a:p>
            <a:pPr indent="-342900" lvl="0" marL="342900" rtl="0" algn="l">
              <a:spcBef>
                <a:spcPts val="1000"/>
              </a:spcBef>
              <a:spcAft>
                <a:spcPts val="0"/>
              </a:spcAft>
              <a:buSzPts val="1440"/>
              <a:buChar char="►"/>
            </a:pPr>
            <a:r>
              <a:rPr lang="en-US"/>
              <a:t> Object can be created by using "Object Literal Pattern" in TypeScript. </a:t>
            </a:r>
            <a:endParaRPr/>
          </a:p>
          <a:p>
            <a:pPr indent="-342900" lvl="0" marL="342900" rtl="0" algn="l">
              <a:spcBef>
                <a:spcPts val="1000"/>
              </a:spcBef>
              <a:spcAft>
                <a:spcPts val="0"/>
              </a:spcAft>
              <a:buSzPts val="1440"/>
              <a:buChar char="►"/>
            </a:pPr>
            <a:r>
              <a:rPr lang="en-US"/>
              <a:t>"Object literal" is a collection of properties and methods, that are enclosed within curly braces { }.</a:t>
            </a:r>
            <a:endParaRPr/>
          </a:p>
          <a:p>
            <a:pPr indent="0" lvl="0" marL="0" rtl="0" algn="l">
              <a:spcBef>
                <a:spcPts val="1000"/>
              </a:spcBef>
              <a:spcAft>
                <a:spcPts val="0"/>
              </a:spcAft>
              <a:buSzPts val="1440"/>
              <a:buNone/>
            </a:pPr>
            <a:r>
              <a:rPr b="1" lang="en-US"/>
              <a:t>Syntax to create Object: </a:t>
            </a:r>
            <a:endParaRPr/>
          </a:p>
          <a:p>
            <a:pPr indent="0" lvl="0" marL="0" rtl="0" algn="l">
              <a:spcBef>
                <a:spcPts val="1000"/>
              </a:spcBef>
              <a:spcAft>
                <a:spcPts val="0"/>
              </a:spcAft>
              <a:buSzPts val="1440"/>
              <a:buNone/>
            </a:pPr>
            <a:r>
              <a:rPr lang="en-US"/>
              <a:t>{ property: value, …, method: function( ) { code here } }</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rPr b="1" lang="en-US" u="sng"/>
              <a:t>Reference Variable</a:t>
            </a:r>
            <a:endParaRPr/>
          </a:p>
          <a:p>
            <a:pPr indent="-342900" lvl="0" marL="342900" rtl="0" algn="l">
              <a:spcBef>
                <a:spcPts val="1000"/>
              </a:spcBef>
              <a:spcAft>
                <a:spcPts val="0"/>
              </a:spcAft>
              <a:buSzPts val="1440"/>
              <a:buChar char="►"/>
            </a:pPr>
            <a:r>
              <a:rPr lang="en-US"/>
              <a:t>The "reference variable" is a variable, that can store the reference of an object.</a:t>
            </a:r>
            <a:endParaRPr/>
          </a:p>
          <a:p>
            <a:pPr indent="-342900" lvl="0" marL="342900" rtl="0" algn="l">
              <a:spcBef>
                <a:spcPts val="1000"/>
              </a:spcBef>
              <a:spcAft>
                <a:spcPts val="0"/>
              </a:spcAft>
              <a:buSzPts val="1440"/>
              <a:buChar char="►"/>
            </a:pPr>
            <a:r>
              <a:rPr lang="en-US"/>
              <a:t>We can access all the properties and methods of the object, by using the "reference variable".</a:t>
            </a:r>
            <a:endParaRPr/>
          </a:p>
          <a:p>
            <a:pPr indent="0" lvl="0" marL="0" rtl="0" algn="l">
              <a:spcBef>
                <a:spcPts val="1000"/>
              </a:spcBef>
              <a:spcAft>
                <a:spcPts val="0"/>
              </a:spcAft>
              <a:buSzPts val="1440"/>
              <a:buNone/>
            </a:pPr>
            <a:r>
              <a:rPr b="1" lang="en-US"/>
              <a:t>Syntax to create Object and store its reference in the "reference variable": </a:t>
            </a:r>
            <a:endParaRPr/>
          </a:p>
          <a:p>
            <a:pPr indent="0" lvl="0" marL="0" rtl="0" algn="l">
              <a:spcBef>
                <a:spcPts val="1000"/>
              </a:spcBef>
              <a:spcAft>
                <a:spcPts val="0"/>
              </a:spcAft>
              <a:buSzPts val="1440"/>
              <a:buNone/>
            </a:pPr>
            <a:r>
              <a:rPr lang="en-US"/>
              <a:t>var referenceVariable = { property: value, …, method: function() { code here }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8"/>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Objects - Example</a:t>
            </a:r>
            <a:endParaRPr/>
          </a:p>
        </p:txBody>
      </p:sp>
      <p:sp>
        <p:nvSpPr>
          <p:cNvPr id="207" name="Google Shape;207;p28"/>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c:\angular\objects.ts</a:t>
            </a:r>
            <a:endParaRPr/>
          </a:p>
        </p:txBody>
      </p:sp>
      <p:sp>
        <p:nvSpPr>
          <p:cNvPr id="208" name="Google Shape;208;p28"/>
          <p:cNvSpPr txBox="1"/>
          <p:nvPr/>
        </p:nvSpPr>
        <p:spPr>
          <a:xfrm>
            <a:off x="677333" y="1308683"/>
            <a:ext cx="6117750" cy="4801314"/>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studentId:</a:t>
            </a:r>
            <a:r>
              <a:rPr b="0" lang="en-US" sz="1800">
                <a:solidFill>
                  <a:srgbClr val="D4D4D4"/>
                </a:solidFill>
                <a:latin typeface="Consolas"/>
                <a:ea typeface="Consolas"/>
                <a:cs typeface="Consolas"/>
                <a:sym typeface="Consolas"/>
              </a:rPr>
              <a:t> </a:t>
            </a:r>
            <a:r>
              <a:rPr b="0" lang="en-US" sz="1800">
                <a:solidFill>
                  <a:srgbClr val="B5CEA8"/>
                </a:solidFill>
                <a:latin typeface="Consolas"/>
                <a:ea typeface="Consolas"/>
                <a:cs typeface="Consolas"/>
                <a:sym typeface="Consolas"/>
              </a:rPr>
              <a:t>1</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studentName:</a:t>
            </a:r>
            <a:r>
              <a:rPr b="0" lang="en-US" sz="1800">
                <a:solidFill>
                  <a:srgbClr val="D4D4D4"/>
                </a:solidFill>
                <a:latin typeface="Consolas"/>
                <a:ea typeface="Consolas"/>
                <a:cs typeface="Consolas"/>
                <a:sym typeface="Consolas"/>
              </a:rPr>
              <a:t> </a:t>
            </a:r>
            <a:r>
              <a:rPr b="0" lang="en-US" sz="1800">
                <a:solidFill>
                  <a:srgbClr val="CE9178"/>
                </a:solidFill>
                <a:latin typeface="Consolas"/>
                <a:ea typeface="Consolas"/>
                <a:cs typeface="Consolas"/>
                <a:sym typeface="Consolas"/>
              </a:rPr>
              <a:t>"Scott"</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marks:</a:t>
            </a:r>
            <a:r>
              <a:rPr b="0" lang="en-US" sz="1800">
                <a:solidFill>
                  <a:srgbClr val="D4D4D4"/>
                </a:solidFill>
                <a:latin typeface="Consolas"/>
                <a:ea typeface="Consolas"/>
                <a:cs typeface="Consolas"/>
                <a:sym typeface="Consolas"/>
              </a:rPr>
              <a:t> </a:t>
            </a:r>
            <a:r>
              <a:rPr b="0" lang="en-US" sz="1800">
                <a:solidFill>
                  <a:srgbClr val="B5CEA8"/>
                </a:solidFill>
                <a:latin typeface="Consolas"/>
                <a:ea typeface="Consolas"/>
                <a:cs typeface="Consolas"/>
                <a:sym typeface="Consolas"/>
              </a:rPr>
              <a:t>80</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DCDCAA"/>
                </a:solidFill>
                <a:latin typeface="Consolas"/>
                <a:ea typeface="Consolas"/>
                <a:cs typeface="Consolas"/>
                <a:sym typeface="Consolas"/>
              </a:rPr>
              <a:t>getResult</a:t>
            </a:r>
            <a:r>
              <a:rPr b="0" lang="en-US" sz="1800">
                <a:solidFill>
                  <a:srgbClr val="9CDCFE"/>
                </a:solidFill>
                <a:latin typeface="Consolas"/>
                <a:ea typeface="Consolas"/>
                <a:cs typeface="Consolas"/>
                <a:sym typeface="Consolas"/>
              </a:rPr>
              <a:t>:</a:t>
            </a:r>
            <a:r>
              <a:rPr b="0" lang="en-US" sz="1800">
                <a:solidFill>
                  <a:srgbClr val="D4D4D4"/>
                </a:solidFill>
                <a:latin typeface="Consolas"/>
                <a:ea typeface="Consolas"/>
                <a:cs typeface="Consolas"/>
                <a:sym typeface="Consolas"/>
              </a:rPr>
              <a:t> </a:t>
            </a:r>
            <a:r>
              <a:rPr b="0" lang="en-US" sz="1800">
                <a:solidFill>
                  <a:srgbClr val="569CD6"/>
                </a:solidFill>
                <a:latin typeface="Consolas"/>
                <a:ea typeface="Consolas"/>
                <a:cs typeface="Consolas"/>
                <a:sym typeface="Consolas"/>
              </a:rPr>
              <a:t>function</a:t>
            </a:r>
            <a:r>
              <a:rPr b="0" lang="en-US" sz="18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C586C0"/>
                </a:solidFill>
                <a:latin typeface="Consolas"/>
                <a:ea typeface="Consolas"/>
                <a:cs typeface="Consolas"/>
                <a:sym typeface="Consolas"/>
              </a:rPr>
              <a:t>if</a:t>
            </a:r>
            <a:r>
              <a:rPr b="0" lang="en-US" sz="1800">
                <a:solidFill>
                  <a:srgbClr val="D4D4D4"/>
                </a:solidFill>
                <a:latin typeface="Consolas"/>
                <a:ea typeface="Consolas"/>
                <a:cs typeface="Consolas"/>
                <a:sym typeface="Consolas"/>
              </a:rPr>
              <a:t> (</a:t>
            </a:r>
            <a:r>
              <a:rPr b="0" lang="en-US" sz="1800">
                <a:solidFill>
                  <a:srgbClr val="569CD6"/>
                </a:solidFill>
                <a:latin typeface="Consolas"/>
                <a:ea typeface="Consolas"/>
                <a:cs typeface="Consolas"/>
                <a:sym typeface="Consolas"/>
              </a:rPr>
              <a:t>this</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marks</a:t>
            </a:r>
            <a:r>
              <a:rPr b="0" lang="en-US" sz="1800">
                <a:solidFill>
                  <a:srgbClr val="D4D4D4"/>
                </a:solidFill>
                <a:latin typeface="Consolas"/>
                <a:ea typeface="Consolas"/>
                <a:cs typeface="Consolas"/>
                <a:sym typeface="Consolas"/>
              </a:rPr>
              <a:t> &gt;= </a:t>
            </a:r>
            <a:r>
              <a:rPr b="0" lang="en-US" sz="1800">
                <a:solidFill>
                  <a:srgbClr val="B5CEA8"/>
                </a:solidFill>
                <a:latin typeface="Consolas"/>
                <a:ea typeface="Consolas"/>
                <a:cs typeface="Consolas"/>
                <a:sym typeface="Consolas"/>
              </a:rPr>
              <a:t>35</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C586C0"/>
                </a:solidFill>
                <a:latin typeface="Consolas"/>
                <a:ea typeface="Consolas"/>
                <a:cs typeface="Consolas"/>
                <a:sym typeface="Consolas"/>
              </a:rPr>
              <a:t>return</a:t>
            </a:r>
            <a:r>
              <a:rPr b="0" lang="en-US" sz="1800">
                <a:solidFill>
                  <a:srgbClr val="D4D4D4"/>
                </a:solidFill>
                <a:latin typeface="Consolas"/>
                <a:ea typeface="Consolas"/>
                <a:cs typeface="Consolas"/>
                <a:sym typeface="Consolas"/>
              </a:rPr>
              <a:t> </a:t>
            </a:r>
            <a:r>
              <a:rPr b="0" lang="en-US" sz="1800">
                <a:solidFill>
                  <a:srgbClr val="CE9178"/>
                </a:solidFill>
                <a:latin typeface="Consolas"/>
                <a:ea typeface="Consolas"/>
                <a:cs typeface="Consolas"/>
                <a:sym typeface="Consolas"/>
              </a:rPr>
              <a:t>"Pass"</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 </a:t>
            </a:r>
            <a:r>
              <a:rPr b="0" lang="en-US" sz="1800">
                <a:solidFill>
                  <a:srgbClr val="C586C0"/>
                </a:solidFill>
                <a:latin typeface="Consolas"/>
                <a:ea typeface="Consolas"/>
                <a:cs typeface="Consolas"/>
                <a:sym typeface="Consolas"/>
              </a:rPr>
              <a:t>else</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C586C0"/>
                </a:solidFill>
                <a:latin typeface="Consolas"/>
                <a:ea typeface="Consolas"/>
                <a:cs typeface="Consolas"/>
                <a:sym typeface="Consolas"/>
              </a:rPr>
              <a:t>return</a:t>
            </a:r>
            <a:r>
              <a:rPr b="0" lang="en-US" sz="1800">
                <a:solidFill>
                  <a:srgbClr val="D4D4D4"/>
                </a:solidFill>
                <a:latin typeface="Consolas"/>
                <a:ea typeface="Consolas"/>
                <a:cs typeface="Consolas"/>
                <a:sym typeface="Consolas"/>
              </a:rPr>
              <a:t> </a:t>
            </a:r>
            <a:r>
              <a:rPr b="0" lang="en-US" sz="1800">
                <a:solidFill>
                  <a:srgbClr val="CE9178"/>
                </a:solidFill>
                <a:latin typeface="Consolas"/>
                <a:ea typeface="Consolas"/>
                <a:cs typeface="Consolas"/>
                <a:sym typeface="Consolas"/>
              </a:rPr>
              <a:t>"Fail"</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studentId</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studentName</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marks</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getResult</a:t>
            </a:r>
            <a:r>
              <a:rPr b="0" lang="en-US" sz="1800">
                <a:solidFill>
                  <a:srgbClr val="D4D4D4"/>
                </a:solidFill>
                <a:latin typeface="Consolas"/>
                <a:ea typeface="Consolas"/>
                <a:cs typeface="Consolas"/>
                <a:sym typeface="Consolas"/>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objects.ts</a:t>
            </a:r>
            <a:endParaRPr/>
          </a:p>
          <a:p>
            <a:pPr indent="0" lvl="0" marL="57150" rtl="0" algn="l">
              <a:spcBef>
                <a:spcPts val="1000"/>
              </a:spcBef>
              <a:spcAft>
                <a:spcPts val="0"/>
              </a:spcAft>
              <a:buSzPts val="1440"/>
              <a:buNone/>
            </a:pPr>
            <a:r>
              <a:rPr lang="en-US"/>
              <a:t>node objects.js</a:t>
            </a:r>
            <a:endParaRPr/>
          </a:p>
        </p:txBody>
      </p:sp>
      <p:pic>
        <p:nvPicPr>
          <p:cNvPr id="214" name="Google Shape;214;p29"/>
          <p:cNvPicPr preferRelativeResize="0"/>
          <p:nvPr/>
        </p:nvPicPr>
        <p:blipFill rotWithShape="1">
          <a:blip r:embed="rId3">
            <a:alphaModFix/>
          </a:blip>
          <a:srcRect b="0" l="0" r="0" t="0"/>
          <a:stretch/>
        </p:blipFill>
        <p:spPr>
          <a:xfrm>
            <a:off x="2461791" y="3015256"/>
            <a:ext cx="5045334" cy="35371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Class</a:t>
            </a:r>
            <a:endParaRPr/>
          </a:p>
        </p:txBody>
      </p:sp>
      <p:sp>
        <p:nvSpPr>
          <p:cNvPr id="220" name="Google Shape;220;p30"/>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What is Class </a:t>
            </a:r>
            <a:endParaRPr/>
          </a:p>
          <a:p>
            <a:pPr indent="-342900" lvl="0" marL="342900" rtl="0" algn="l">
              <a:spcBef>
                <a:spcPts val="1000"/>
              </a:spcBef>
              <a:spcAft>
                <a:spcPts val="0"/>
              </a:spcAft>
              <a:buSzPts val="1440"/>
              <a:buChar char="►"/>
            </a:pPr>
            <a:r>
              <a:rPr lang="en-US"/>
              <a:t>“Class” represents a model of the object, which defines list of properties and methods of the object.</a:t>
            </a:r>
            <a:endParaRPr/>
          </a:p>
          <a:p>
            <a:pPr indent="-342900" lvl="0" marL="342900" rtl="0" algn="l">
              <a:spcBef>
                <a:spcPts val="1000"/>
              </a:spcBef>
              <a:spcAft>
                <a:spcPts val="0"/>
              </a:spcAft>
              <a:buSzPts val="1440"/>
              <a:buChar char="►"/>
            </a:pPr>
            <a:r>
              <a:rPr lang="en-US"/>
              <a:t>Ex: “Student” class represents structure (list of properties and methods) of every student object.</a:t>
            </a:r>
            <a:endParaRPr/>
          </a:p>
          <a:p>
            <a:pPr indent="-342900" lvl="0" marL="342900" rtl="0" algn="l">
              <a:spcBef>
                <a:spcPts val="1000"/>
              </a:spcBef>
              <a:spcAft>
                <a:spcPts val="0"/>
              </a:spcAft>
              <a:buSzPts val="1440"/>
              <a:buChar char="►"/>
            </a:pPr>
            <a:r>
              <a:rPr lang="en-US"/>
              <a:t>We can create any no. of objects based on a class, using "new" keyword.</a:t>
            </a:r>
            <a:endParaRPr/>
          </a:p>
          <a:p>
            <a:pPr indent="-342900" lvl="0" marL="342900" rtl="0" algn="l">
              <a:spcBef>
                <a:spcPts val="1000"/>
              </a:spcBef>
              <a:spcAft>
                <a:spcPts val="0"/>
              </a:spcAft>
              <a:buSzPts val="1440"/>
              <a:buChar char="►"/>
            </a:pPr>
            <a:r>
              <a:rPr lang="en-US"/>
              <a:t>All the objects of a class, shares same set of properties &amp; methods of the class.</a:t>
            </a:r>
            <a:endParaRPr/>
          </a:p>
          <a:p>
            <a:pPr indent="-342900" lvl="0" marL="342900" rtl="0" algn="l">
              <a:spcBef>
                <a:spcPts val="1000"/>
              </a:spcBef>
              <a:spcAft>
                <a:spcPts val="0"/>
              </a:spcAft>
              <a:buSzPts val="1440"/>
              <a:buChar char="►"/>
            </a:pPr>
            <a:r>
              <a:rPr lang="en-US"/>
              <a:t>We can store the reference of the object in "reference variable"; using which you can access the object.</a:t>
            </a:r>
            <a:endParaRPr/>
          </a:p>
          <a:p>
            <a:pPr indent="0" lvl="0" marL="57150" rtl="0" algn="l">
              <a:spcBef>
                <a:spcPts val="1000"/>
              </a:spcBef>
              <a:spcAft>
                <a:spcPts val="0"/>
              </a:spcAft>
              <a:buSzPts val="1440"/>
              <a:buNone/>
            </a:pPr>
            <a:r>
              <a:rPr b="1" lang="en-US" u="sng"/>
              <a:t>Syntax</a:t>
            </a:r>
            <a:endParaRPr/>
          </a:p>
          <a:p>
            <a:pPr indent="0" lvl="0" marL="57150" rtl="0" algn="l">
              <a:spcBef>
                <a:spcPts val="1000"/>
              </a:spcBef>
              <a:spcAft>
                <a:spcPts val="0"/>
              </a:spcAft>
              <a:buSzPts val="1440"/>
              <a:buNone/>
            </a:pPr>
            <a:r>
              <a:rPr lang="en-US"/>
              <a:t>class classname</a:t>
            </a:r>
            <a:endParaRPr/>
          </a:p>
          <a:p>
            <a:pPr indent="0" lvl="0" marL="57150" rtl="0" algn="l">
              <a:spcBef>
                <a:spcPts val="1000"/>
              </a:spcBef>
              <a:spcAft>
                <a:spcPts val="0"/>
              </a:spcAft>
              <a:buSzPts val="1440"/>
              <a:buNone/>
            </a:pPr>
            <a:r>
              <a:rPr lang="en-US"/>
              <a:t>{</a:t>
            </a:r>
            <a:endParaRPr/>
          </a:p>
          <a:p>
            <a:pPr indent="0" lvl="0" marL="57150" rtl="0" algn="l">
              <a:spcBef>
                <a:spcPts val="1000"/>
              </a:spcBef>
              <a:spcAft>
                <a:spcPts val="0"/>
              </a:spcAft>
              <a:buSzPts val="1440"/>
              <a:buNone/>
            </a:pPr>
            <a:r>
              <a:rPr lang="en-US"/>
              <a:t> properties</a:t>
            </a:r>
            <a:endParaRPr/>
          </a:p>
          <a:p>
            <a:pPr indent="0" lvl="0" marL="57150" rtl="0" algn="l">
              <a:spcBef>
                <a:spcPts val="1000"/>
              </a:spcBef>
              <a:spcAft>
                <a:spcPts val="0"/>
              </a:spcAft>
              <a:buSzPts val="1440"/>
              <a:buNone/>
            </a:pPr>
            <a:r>
              <a:rPr lang="en-US"/>
              <a:t> methods</a:t>
            </a:r>
            <a:endParaRPr/>
          </a:p>
          <a:p>
            <a:pPr indent="0" lvl="0" marL="57150" rtl="0" algn="l">
              <a:spcBef>
                <a:spcPts val="1000"/>
              </a:spcBef>
              <a:spcAft>
                <a:spcPts val="0"/>
              </a:spcAft>
              <a:buSzPts val="1440"/>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Steps for working with classes and objects</a:t>
            </a:r>
            <a:endParaRPr/>
          </a:p>
        </p:txBody>
      </p:sp>
      <p:sp>
        <p:nvSpPr>
          <p:cNvPr id="226" name="Google Shape;226;p31"/>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Create a Class:</a:t>
            </a:r>
            <a:endParaRPr/>
          </a:p>
          <a:p>
            <a:pPr indent="0" lvl="0" marL="0" rtl="0" algn="l">
              <a:spcBef>
                <a:spcPts val="1000"/>
              </a:spcBef>
              <a:spcAft>
                <a:spcPts val="0"/>
              </a:spcAft>
              <a:buSzPct val="79999"/>
              <a:buNone/>
            </a:pPr>
            <a:r>
              <a:rPr lang="en-US"/>
              <a:t>class classname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property: datatype = value;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methodname( parameter1: datatype, parameter2: datatype, … ) : returntype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code here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a:t>
            </a:r>
            <a:endParaRPr/>
          </a:p>
          <a:p>
            <a:pPr indent="-342900" lvl="0" marL="342900" rtl="0" algn="l">
              <a:spcBef>
                <a:spcPts val="1000"/>
              </a:spcBef>
              <a:spcAft>
                <a:spcPts val="0"/>
              </a:spcAft>
              <a:buSzPct val="79999"/>
              <a:buChar char="►"/>
            </a:pPr>
            <a:r>
              <a:rPr lang="en-US"/>
              <a:t>Create an Object &amp; Store its address in Reference Variable</a:t>
            </a:r>
            <a:endParaRPr/>
          </a:p>
          <a:p>
            <a:pPr indent="0" lvl="0" marL="0" rtl="0" algn="l">
              <a:spcBef>
                <a:spcPts val="1000"/>
              </a:spcBef>
              <a:spcAft>
                <a:spcPts val="0"/>
              </a:spcAft>
              <a:buSzPct val="79999"/>
              <a:buNone/>
            </a:pPr>
            <a:r>
              <a:rPr lang="en-US"/>
              <a:t>var referencevariablename = new classname( );</a:t>
            </a:r>
            <a:endParaRPr/>
          </a:p>
          <a:p>
            <a:pPr indent="-342900" lvl="0" marL="342900" rtl="0" algn="l">
              <a:spcBef>
                <a:spcPts val="1000"/>
              </a:spcBef>
              <a:spcAft>
                <a:spcPts val="0"/>
              </a:spcAft>
              <a:buSzPct val="79999"/>
              <a:buChar char="►"/>
            </a:pPr>
            <a:r>
              <a:rPr lang="en-US"/>
              <a:t>Access Properties and Methods using Reference Variable</a:t>
            </a:r>
            <a:endParaRPr/>
          </a:p>
          <a:p>
            <a:pPr indent="0" lvl="0" marL="0" rtl="0" algn="l">
              <a:spcBef>
                <a:spcPts val="1000"/>
              </a:spcBef>
              <a:spcAft>
                <a:spcPts val="0"/>
              </a:spcAft>
              <a:buSzPct val="79999"/>
              <a:buNone/>
            </a:pPr>
            <a:r>
              <a:rPr lang="en-US"/>
              <a:t>referencevariablename.property</a:t>
            </a:r>
            <a:endParaRPr/>
          </a:p>
          <a:p>
            <a:pPr indent="0" lvl="0" marL="0" rtl="0" algn="l">
              <a:spcBef>
                <a:spcPts val="1000"/>
              </a:spcBef>
              <a:spcAft>
                <a:spcPts val="0"/>
              </a:spcAft>
              <a:buSzPct val="79999"/>
              <a:buNone/>
            </a:pPr>
            <a:r>
              <a:rPr lang="en-US"/>
              <a:t>referencevariablename.method( );</a:t>
            </a:r>
            <a:endParaRPr/>
          </a:p>
          <a:p>
            <a:pPr indent="0" lvl="0" marL="0" rtl="0" algn="l">
              <a:spcBef>
                <a:spcPts val="1000"/>
              </a:spcBef>
              <a:spcAft>
                <a:spcPts val="0"/>
              </a:spcAft>
              <a:buSzPct val="79999"/>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Classes - Example</a:t>
            </a:r>
            <a:endParaRPr/>
          </a:p>
        </p:txBody>
      </p:sp>
      <p:sp>
        <p:nvSpPr>
          <p:cNvPr id="232" name="Google Shape;232;p32"/>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c:\angular\classes.ts</a:t>
            </a:r>
            <a:endParaRPr/>
          </a:p>
        </p:txBody>
      </p:sp>
      <p:sp>
        <p:nvSpPr>
          <p:cNvPr id="233" name="Google Shape;233;p32"/>
          <p:cNvSpPr txBox="1"/>
          <p:nvPr/>
        </p:nvSpPr>
        <p:spPr>
          <a:xfrm>
            <a:off x="677333" y="1308683"/>
            <a:ext cx="6117750" cy="5478423"/>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rgbClr val="569CD6"/>
                </a:solidFill>
                <a:latin typeface="Consolas"/>
                <a:ea typeface="Consolas"/>
                <a:cs typeface="Consolas"/>
                <a:sym typeface="Consolas"/>
              </a:rPr>
              <a:t>class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Student</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studentId</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studentName</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string</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DCDCAA"/>
                </a:solidFill>
                <a:latin typeface="Consolas"/>
                <a:ea typeface="Consolas"/>
                <a:cs typeface="Consolas"/>
                <a:sym typeface="Consolas"/>
              </a:rPr>
              <a:t>getResult</a:t>
            </a:r>
            <a:r>
              <a:rPr b="0" lang="en-US" sz="14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C586C0"/>
                </a:solidFill>
                <a:latin typeface="Consolas"/>
                <a:ea typeface="Consolas"/>
                <a:cs typeface="Consolas"/>
                <a:sym typeface="Consolas"/>
              </a:rPr>
              <a:t>if</a:t>
            </a: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&gt;= </a:t>
            </a:r>
            <a:r>
              <a:rPr b="0" lang="en-US" sz="1400">
                <a:solidFill>
                  <a:srgbClr val="B5CEA8"/>
                </a:solidFill>
                <a:latin typeface="Consolas"/>
                <a:ea typeface="Consolas"/>
                <a:cs typeface="Consolas"/>
                <a:sym typeface="Consolas"/>
              </a:rPr>
              <a:t>35</a:t>
            </a:r>
            <a:r>
              <a:rPr b="0" lang="en-US" sz="14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C586C0"/>
                </a:solidFill>
                <a:latin typeface="Consolas"/>
                <a:ea typeface="Consolas"/>
                <a:cs typeface="Consolas"/>
                <a:sym typeface="Consolas"/>
              </a:rPr>
              <a:t>return</a:t>
            </a:r>
            <a:r>
              <a:rPr b="0" lang="en-US" sz="1400">
                <a:solidFill>
                  <a:srgbClr val="D4D4D4"/>
                </a:solidFill>
                <a:latin typeface="Consolas"/>
                <a:ea typeface="Consolas"/>
                <a:cs typeface="Consolas"/>
                <a:sym typeface="Consolas"/>
              </a:rPr>
              <a:t> </a:t>
            </a:r>
            <a:r>
              <a:rPr b="0" lang="en-US" sz="1400">
                <a:solidFill>
                  <a:srgbClr val="CE9178"/>
                </a:solidFill>
                <a:latin typeface="Consolas"/>
                <a:ea typeface="Consolas"/>
                <a:cs typeface="Consolas"/>
                <a:sym typeface="Consolas"/>
              </a:rPr>
              <a:t>"Pass"</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 </a:t>
            </a:r>
            <a:r>
              <a:rPr b="0" lang="en-US" sz="1400">
                <a:solidFill>
                  <a:srgbClr val="C586C0"/>
                </a:solidFill>
                <a:latin typeface="Consolas"/>
                <a:ea typeface="Consolas"/>
                <a:cs typeface="Consolas"/>
                <a:sym typeface="Consolas"/>
              </a:rPr>
              <a:t>else</a:t>
            </a:r>
            <a:r>
              <a:rPr b="0" lang="en-US" sz="14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C586C0"/>
                </a:solidFill>
                <a:latin typeface="Consolas"/>
                <a:ea typeface="Consolas"/>
                <a:cs typeface="Consolas"/>
                <a:sym typeface="Consolas"/>
              </a:rPr>
              <a:t>return</a:t>
            </a:r>
            <a:r>
              <a:rPr b="0" lang="en-US" sz="1400">
                <a:solidFill>
                  <a:srgbClr val="D4D4D4"/>
                </a:solidFill>
                <a:latin typeface="Consolas"/>
                <a:ea typeface="Consolas"/>
                <a:cs typeface="Consolas"/>
                <a:sym typeface="Consolas"/>
              </a:rPr>
              <a:t> </a:t>
            </a:r>
            <a:r>
              <a:rPr b="0" lang="en-US" sz="1400">
                <a:solidFill>
                  <a:srgbClr val="CE9178"/>
                </a:solidFill>
                <a:latin typeface="Consolas"/>
                <a:ea typeface="Consolas"/>
                <a:cs typeface="Consolas"/>
                <a:sym typeface="Consolas"/>
              </a:rPr>
              <a:t>"Fail"</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400">
                <a:solidFill>
                  <a:srgbClr val="D4D4D4"/>
                </a:solidFill>
                <a:latin typeface="Consolas"/>
                <a:ea typeface="Consolas"/>
                <a:cs typeface="Consolas"/>
                <a:sym typeface="Consolas"/>
              </a:rPr>
            </a:br>
            <a:r>
              <a:rPr b="0" lang="en-US" sz="1400">
                <a:solidFill>
                  <a:srgbClr val="569CD6"/>
                </a:solidFill>
                <a:latin typeface="Consolas"/>
                <a:ea typeface="Consolas"/>
                <a:cs typeface="Consolas"/>
                <a:sym typeface="Consolas"/>
              </a:rPr>
              <a:t>var</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s1</a:t>
            </a: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new</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Student</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s1</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studentid</a:t>
            </a:r>
            <a:r>
              <a:rPr b="0" lang="en-US" sz="1400">
                <a:solidFill>
                  <a:srgbClr val="D4D4D4"/>
                </a:solidFill>
                <a:latin typeface="Consolas"/>
                <a:ea typeface="Consolas"/>
                <a:cs typeface="Consolas"/>
                <a:sym typeface="Consolas"/>
              </a:rPr>
              <a:t> = </a:t>
            </a:r>
            <a:r>
              <a:rPr b="0" lang="en-US" sz="1400">
                <a:solidFill>
                  <a:srgbClr val="B5CEA8"/>
                </a:solidFill>
                <a:latin typeface="Consolas"/>
                <a:ea typeface="Consolas"/>
                <a:cs typeface="Consolas"/>
                <a:sym typeface="Consolas"/>
              </a:rPr>
              <a:t>101</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s1</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studentName</a:t>
            </a:r>
            <a:r>
              <a:rPr b="0" lang="en-US" sz="1400">
                <a:solidFill>
                  <a:srgbClr val="D4D4D4"/>
                </a:solidFill>
                <a:latin typeface="Consolas"/>
                <a:ea typeface="Consolas"/>
                <a:cs typeface="Consolas"/>
                <a:sym typeface="Consolas"/>
              </a:rPr>
              <a:t> = </a:t>
            </a:r>
            <a:r>
              <a:rPr b="0" lang="en-US" sz="1400">
                <a:solidFill>
                  <a:srgbClr val="CE9178"/>
                </a:solidFill>
                <a:latin typeface="Consolas"/>
                <a:ea typeface="Consolas"/>
                <a:cs typeface="Consolas"/>
                <a:sym typeface="Consolas"/>
              </a:rPr>
              <a:t>"Scott"</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s1</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 </a:t>
            </a:r>
            <a:r>
              <a:rPr b="0" lang="en-US" sz="1400">
                <a:solidFill>
                  <a:srgbClr val="B5CEA8"/>
                </a:solidFill>
                <a:latin typeface="Consolas"/>
                <a:ea typeface="Consolas"/>
                <a:cs typeface="Consolas"/>
                <a:sym typeface="Consolas"/>
              </a:rPr>
              <a:t>80</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s1.studentid</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s1.studentName</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s1</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s1.getResult</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569CD6"/>
                </a:solidFill>
                <a:latin typeface="Consolas"/>
                <a:ea typeface="Consolas"/>
                <a:cs typeface="Consolas"/>
                <a:sym typeface="Consolas"/>
              </a:rPr>
              <a:t>var</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new</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Student</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studentld</a:t>
            </a:r>
            <a:r>
              <a:rPr b="0" lang="en-US" sz="1400">
                <a:solidFill>
                  <a:srgbClr val="D4D4D4"/>
                </a:solidFill>
                <a:latin typeface="Consolas"/>
                <a:ea typeface="Consolas"/>
                <a:cs typeface="Consolas"/>
                <a:sym typeface="Consolas"/>
              </a:rPr>
              <a:t> = </a:t>
            </a:r>
            <a:r>
              <a:rPr b="0" lang="en-US" sz="1400">
                <a:solidFill>
                  <a:srgbClr val="B5CEA8"/>
                </a:solidFill>
                <a:latin typeface="Consolas"/>
                <a:ea typeface="Consolas"/>
                <a:cs typeface="Consolas"/>
                <a:sym typeface="Consolas"/>
              </a:rPr>
              <a:t>102</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studentName</a:t>
            </a:r>
            <a:r>
              <a:rPr b="0" lang="en-US" sz="1400">
                <a:solidFill>
                  <a:srgbClr val="D4D4D4"/>
                </a:solidFill>
                <a:latin typeface="Consolas"/>
                <a:ea typeface="Consolas"/>
                <a:cs typeface="Consolas"/>
                <a:sym typeface="Consolas"/>
              </a:rPr>
              <a:t> = </a:t>
            </a:r>
            <a:r>
              <a:rPr b="0" lang="en-US" sz="1400">
                <a:solidFill>
                  <a:srgbClr val="CE9178"/>
                </a:solidFill>
                <a:latin typeface="Consolas"/>
                <a:ea typeface="Consolas"/>
                <a:cs typeface="Consolas"/>
                <a:sym typeface="Consolas"/>
              </a:rPr>
              <a:t>"Smith"</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 </a:t>
            </a:r>
            <a:r>
              <a:rPr b="0" lang="en-US" sz="1400">
                <a:solidFill>
                  <a:srgbClr val="B5CEA8"/>
                </a:solidFill>
                <a:latin typeface="Consolas"/>
                <a:ea typeface="Consolas"/>
                <a:cs typeface="Consolas"/>
                <a:sym typeface="Consolas"/>
              </a:rPr>
              <a:t>72</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studentld</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studentName</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s2</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getResult</a:t>
            </a:r>
            <a:r>
              <a:rPr b="0" lang="en-US" sz="1400">
                <a:solidFill>
                  <a:srgbClr val="D4D4D4"/>
                </a:solidFill>
                <a:latin typeface="Consolas"/>
                <a:ea typeface="Consolas"/>
                <a:cs typeface="Consolas"/>
                <a:sym typeface="Consolas"/>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classes.ts</a:t>
            </a:r>
            <a:endParaRPr/>
          </a:p>
          <a:p>
            <a:pPr indent="0" lvl="0" marL="57150" rtl="0" algn="l">
              <a:spcBef>
                <a:spcPts val="1000"/>
              </a:spcBef>
              <a:spcAft>
                <a:spcPts val="0"/>
              </a:spcAft>
              <a:buSzPts val="1440"/>
              <a:buNone/>
            </a:pPr>
            <a:r>
              <a:rPr lang="en-US"/>
              <a:t>node classes.js</a:t>
            </a:r>
            <a:endParaRPr/>
          </a:p>
        </p:txBody>
      </p:sp>
      <p:pic>
        <p:nvPicPr>
          <p:cNvPr id="239" name="Google Shape;239;p33"/>
          <p:cNvPicPr preferRelativeResize="0"/>
          <p:nvPr/>
        </p:nvPicPr>
        <p:blipFill rotWithShape="1">
          <a:blip r:embed="rId3">
            <a:alphaModFix/>
          </a:blip>
          <a:srcRect b="0" l="0" r="0" t="0"/>
          <a:stretch/>
        </p:blipFill>
        <p:spPr>
          <a:xfrm>
            <a:off x="2489084" y="2951527"/>
            <a:ext cx="5136510" cy="357091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Constructor</a:t>
            </a:r>
            <a:endParaRPr/>
          </a:p>
        </p:txBody>
      </p:sp>
      <p:sp>
        <p:nvSpPr>
          <p:cNvPr id="245" name="Google Shape;245;p34"/>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Constructor is a special function which is a part of the class.</a:t>
            </a:r>
            <a:endParaRPr/>
          </a:p>
          <a:p>
            <a:pPr indent="-342900" lvl="0" marL="342900" rtl="0" algn="l">
              <a:spcBef>
                <a:spcPts val="1000"/>
              </a:spcBef>
              <a:spcAft>
                <a:spcPts val="0"/>
              </a:spcAft>
              <a:buSzPts val="1440"/>
              <a:buChar char="►"/>
            </a:pPr>
            <a:r>
              <a:rPr lang="en-US"/>
              <a:t>Constructor will be called automatically when we create a new object for the class. If you create multiple objects for the same class, the constructor will be called each time when you create new object.</a:t>
            </a:r>
            <a:endParaRPr/>
          </a:p>
          <a:p>
            <a:pPr indent="-342900" lvl="0" marL="342900" rtl="0" algn="l">
              <a:spcBef>
                <a:spcPts val="1000"/>
              </a:spcBef>
              <a:spcAft>
                <a:spcPts val="0"/>
              </a:spcAft>
              <a:buSzPts val="1440"/>
              <a:buChar char="►"/>
            </a:pPr>
            <a:r>
              <a:rPr lang="en-US"/>
              <a:t>Constructor is used to initialize properties of the class.</a:t>
            </a:r>
            <a:endParaRPr/>
          </a:p>
          <a:p>
            <a:pPr indent="-342900" lvl="0" marL="342900" rtl="0" algn="l">
              <a:spcBef>
                <a:spcPts val="1000"/>
              </a:spcBef>
              <a:spcAft>
                <a:spcPts val="0"/>
              </a:spcAft>
              <a:buSzPts val="1440"/>
              <a:buChar char="►"/>
            </a:pPr>
            <a:r>
              <a:rPr lang="en-US"/>
              <a:t>Constructor’s name should be “constructor”.</a:t>
            </a:r>
            <a:endParaRPr/>
          </a:p>
          <a:p>
            <a:pPr indent="-342900" lvl="0" marL="342900" rtl="0" algn="l">
              <a:spcBef>
                <a:spcPts val="1000"/>
              </a:spcBef>
              <a:spcAft>
                <a:spcPts val="0"/>
              </a:spcAft>
              <a:buSzPts val="1440"/>
              <a:buChar char="►"/>
            </a:pPr>
            <a:r>
              <a:rPr lang="en-US"/>
              <a:t>Constructor can receive arguments; but can’t return any value.</a:t>
            </a:r>
            <a:endParaRPr/>
          </a:p>
          <a:p>
            <a:pPr indent="-342900" lvl="0" marL="342900" rtl="0" algn="l">
              <a:spcBef>
                <a:spcPts val="1000"/>
              </a:spcBef>
              <a:spcAft>
                <a:spcPts val="0"/>
              </a:spcAft>
              <a:buSzPts val="1440"/>
              <a:buChar char="►"/>
            </a:pPr>
            <a:r>
              <a:rPr lang="en-US"/>
              <a:t>In TypeScript, we can't define multiple constructors. </a:t>
            </a:r>
            <a:endParaRPr/>
          </a:p>
          <a:p>
            <a:pPr indent="0" lvl="0" marL="0" rtl="0" algn="l">
              <a:spcBef>
                <a:spcPts val="1000"/>
              </a:spcBef>
              <a:spcAft>
                <a:spcPts val="0"/>
              </a:spcAft>
              <a:buSzPts val="1440"/>
              <a:buNone/>
            </a:pPr>
            <a:r>
              <a:rPr b="1" lang="en-US" u="sng"/>
              <a:t>Syntax of Constructor</a:t>
            </a:r>
            <a:endParaRPr/>
          </a:p>
          <a:p>
            <a:pPr indent="0" lvl="0" marL="57150" rtl="0" algn="l">
              <a:spcBef>
                <a:spcPts val="1000"/>
              </a:spcBef>
              <a:spcAft>
                <a:spcPts val="0"/>
              </a:spcAft>
              <a:buSzPts val="1440"/>
              <a:buNone/>
            </a:pPr>
            <a:r>
              <a:rPr lang="en-US"/>
              <a:t>Constructor(parameter1: datatype,…)</a:t>
            </a:r>
            <a:endParaRPr/>
          </a:p>
          <a:p>
            <a:pPr indent="0" lvl="0" marL="57150" rtl="0" algn="l">
              <a:spcBef>
                <a:spcPts val="1000"/>
              </a:spcBef>
              <a:spcAft>
                <a:spcPts val="0"/>
              </a:spcAft>
              <a:buSzPts val="1440"/>
              <a:buNone/>
            </a:pPr>
            <a:r>
              <a:rPr lang="en-US"/>
              <a:t>{</a:t>
            </a:r>
            <a:endParaRPr/>
          </a:p>
          <a:p>
            <a:pPr indent="0" lvl="0" marL="57150" rtl="0" algn="l">
              <a:spcBef>
                <a:spcPts val="1000"/>
              </a:spcBef>
              <a:spcAft>
                <a:spcPts val="0"/>
              </a:spcAft>
              <a:buSzPts val="1440"/>
              <a:buNone/>
            </a:pPr>
            <a:r>
              <a:rPr lang="en-US"/>
              <a:t> code here</a:t>
            </a:r>
            <a:endParaRPr/>
          </a:p>
          <a:p>
            <a:pPr indent="0" lvl="0" marL="57150" rtl="0" algn="l">
              <a:spcBef>
                <a:spcPts val="1000"/>
              </a:spcBef>
              <a:spcAft>
                <a:spcPts val="0"/>
              </a:spcAft>
              <a:buSzPts val="1440"/>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Constructor - Example</a:t>
            </a:r>
            <a:endParaRPr/>
          </a:p>
        </p:txBody>
      </p:sp>
      <p:sp>
        <p:nvSpPr>
          <p:cNvPr id="251" name="Google Shape;251;p35"/>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c:\angular\constructor.ts</a:t>
            </a:r>
            <a:endParaRPr/>
          </a:p>
        </p:txBody>
      </p:sp>
      <p:sp>
        <p:nvSpPr>
          <p:cNvPr id="252" name="Google Shape;252;p35"/>
          <p:cNvSpPr txBox="1"/>
          <p:nvPr/>
        </p:nvSpPr>
        <p:spPr>
          <a:xfrm>
            <a:off x="677332" y="1308683"/>
            <a:ext cx="10295468" cy="4985980"/>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constructor</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 = </a:t>
            </a:r>
            <a:r>
              <a:rPr b="0" lang="en-US" sz="1600">
                <a:solidFill>
                  <a:srgbClr val="B5CEA8"/>
                </a:solidFill>
                <a:latin typeface="Consolas"/>
                <a:ea typeface="Consolas"/>
                <a:cs typeface="Consolas"/>
                <a:sym typeface="Consolas"/>
              </a:rPr>
              <a:t>0</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 = </a:t>
            </a:r>
            <a:r>
              <a:rPr b="0" lang="en-US" sz="1600">
                <a:solidFill>
                  <a:srgbClr val="CE9178"/>
                </a:solidFill>
                <a:latin typeface="Consolas"/>
                <a:ea typeface="Consolas"/>
                <a:cs typeface="Consolas"/>
                <a:sym typeface="Consolas"/>
              </a:rPr>
              <a:t>"none"</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 = </a:t>
            </a:r>
            <a:r>
              <a:rPr b="0" lang="en-US" sz="1600">
                <a:solidFill>
                  <a:srgbClr val="B5CEA8"/>
                </a:solidFill>
                <a:latin typeface="Consolas"/>
                <a:ea typeface="Consolas"/>
                <a:cs typeface="Consolas"/>
                <a:sym typeface="Consolas"/>
              </a:rPr>
              <a:t>0</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studentld</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studentld</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br>
              <a:rPr b="0" lang="en-US" sz="1600">
                <a:solidFill>
                  <a:srgbClr val="D4D4D4"/>
                </a:solidFill>
                <a:latin typeface="Consolas"/>
                <a:ea typeface="Consolas"/>
                <a:cs typeface="Consolas"/>
                <a:sym typeface="Consolas"/>
              </a:rPr>
            </a:br>
            <a:r>
              <a:rPr b="0" lang="en-US" sz="1600">
                <a:solidFill>
                  <a:srgbClr val="D4D4D4"/>
                </a:solidFill>
                <a:latin typeface="Consolas"/>
                <a:ea typeface="Consolas"/>
                <a:cs typeface="Consolas"/>
                <a:sym typeface="Consolas"/>
              </a:rPr>
              <a:t>    </a:t>
            </a:r>
            <a:r>
              <a:rPr b="0" lang="en-US" sz="1600">
                <a:solidFill>
                  <a:srgbClr val="DCDCAA"/>
                </a:solidFill>
                <a:latin typeface="Consolas"/>
                <a:ea typeface="Consolas"/>
                <a:cs typeface="Consolas"/>
                <a:sym typeface="Consolas"/>
              </a:rPr>
              <a:t>getResult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if</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&gt;= </a:t>
            </a:r>
            <a:r>
              <a:rPr b="0" lang="en-US" sz="1600">
                <a:solidFill>
                  <a:srgbClr val="B5CEA8"/>
                </a:solidFill>
                <a:latin typeface="Consolas"/>
                <a:ea typeface="Consolas"/>
                <a:cs typeface="Consolas"/>
                <a:sym typeface="Consolas"/>
              </a:rPr>
              <a:t>35</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return</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"Pass"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else</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return</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"Fail"</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t/>
            </a:r>
            <a:endParaRPr b="0" sz="1400">
              <a:solidFill>
                <a:srgbClr val="D4D4D4"/>
              </a:solidFill>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Constructor - Example</a:t>
            </a:r>
            <a:endParaRPr/>
          </a:p>
        </p:txBody>
      </p:sp>
      <p:sp>
        <p:nvSpPr>
          <p:cNvPr id="258" name="Google Shape;258;p36"/>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c:\angular\constructor.ts</a:t>
            </a:r>
            <a:endParaRPr/>
          </a:p>
        </p:txBody>
      </p:sp>
      <p:sp>
        <p:nvSpPr>
          <p:cNvPr id="259" name="Google Shape;259;p36"/>
          <p:cNvSpPr txBox="1"/>
          <p:nvPr/>
        </p:nvSpPr>
        <p:spPr>
          <a:xfrm>
            <a:off x="677333" y="1308683"/>
            <a:ext cx="7820716" cy="4278094"/>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s1</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r>
              <a:rPr b="0" lang="en-US" sz="1600">
                <a:solidFill>
                  <a:srgbClr val="B5CEA8"/>
                </a:solidFill>
                <a:latin typeface="Consolas"/>
                <a:ea typeface="Consolas"/>
                <a:cs typeface="Consolas"/>
                <a:sym typeface="Consolas"/>
              </a:rPr>
              <a:t>101</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"Scott"</a:t>
            </a:r>
            <a:r>
              <a:rPr b="0" lang="en-US" sz="1600">
                <a:solidFill>
                  <a:srgbClr val="D4D4D4"/>
                </a:solidFill>
                <a:latin typeface="Consolas"/>
                <a:ea typeface="Consolas"/>
                <a:cs typeface="Consolas"/>
                <a:sym typeface="Consolas"/>
              </a:rPr>
              <a:t>, </a:t>
            </a:r>
            <a:r>
              <a:rPr b="0" lang="en-US" sz="1600">
                <a:solidFill>
                  <a:srgbClr val="B5CEA8"/>
                </a:solidFill>
                <a:latin typeface="Consolas"/>
                <a:ea typeface="Consolas"/>
                <a:cs typeface="Consolas"/>
                <a:sym typeface="Consolas"/>
              </a:rPr>
              <a:t>80</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s1studentId</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s1</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s1</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s1</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getResult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600">
                <a:solidFill>
                  <a:srgbClr val="D4D4D4"/>
                </a:solidFill>
                <a:latin typeface="Consolas"/>
                <a:ea typeface="Consolas"/>
                <a:cs typeface="Consolas"/>
                <a:sym typeface="Consolas"/>
              </a:rPr>
            </a:b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s2</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r>
              <a:rPr b="0" lang="en-US" sz="1600">
                <a:solidFill>
                  <a:srgbClr val="B5CEA8"/>
                </a:solidFill>
                <a:latin typeface="Consolas"/>
                <a:ea typeface="Consolas"/>
                <a:cs typeface="Consolas"/>
                <a:sym typeface="Consolas"/>
              </a:rPr>
              <a:t>102</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"Smith"</a:t>
            </a:r>
            <a:r>
              <a:rPr b="0" lang="en-US" sz="1600">
                <a:solidFill>
                  <a:srgbClr val="D4D4D4"/>
                </a:solidFill>
                <a:latin typeface="Consolas"/>
                <a:ea typeface="Consolas"/>
                <a:cs typeface="Consolas"/>
                <a:sym typeface="Consolas"/>
              </a:rPr>
              <a:t>, </a:t>
            </a:r>
            <a:r>
              <a:rPr b="0" lang="en-US" sz="1600">
                <a:solidFill>
                  <a:srgbClr val="B5CEA8"/>
                </a:solidFill>
                <a:latin typeface="Consolas"/>
                <a:ea typeface="Consolas"/>
                <a:cs typeface="Consolas"/>
                <a:sym typeface="Consolas"/>
              </a:rPr>
              <a:t>45</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s2</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s2</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s2</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s2</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getResult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600">
                <a:solidFill>
                  <a:srgbClr val="D4D4D4"/>
                </a:solidFill>
                <a:latin typeface="Consolas"/>
                <a:ea typeface="Consolas"/>
                <a:cs typeface="Consolas"/>
                <a:sym typeface="Consolas"/>
              </a:rPr>
            </a:b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s3</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s3</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s3</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s3</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s3</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getResult</a:t>
            </a:r>
            <a:r>
              <a:rPr b="0" lang="en-US" sz="1600">
                <a:solidFill>
                  <a:srgbClr val="D4D4D4"/>
                </a:solidFill>
                <a:latin typeface="Consolas"/>
                <a:ea typeface="Consolas"/>
                <a:cs typeface="Consolas"/>
                <a:sym typeface="Consolas"/>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849308" y="2683603"/>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ctr">
              <a:spcBef>
                <a:spcPts val="0"/>
              </a:spcBef>
              <a:spcAft>
                <a:spcPts val="0"/>
              </a:spcAft>
              <a:buClr>
                <a:schemeClr val="accent1"/>
              </a:buClr>
              <a:buSzPct val="100000"/>
              <a:buFont typeface="Trebuchet MS"/>
              <a:buNone/>
            </a:pPr>
            <a:r>
              <a:rPr b="1" lang="en-US"/>
              <a:t>TypeScript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constructor.ts</a:t>
            </a:r>
            <a:endParaRPr/>
          </a:p>
          <a:p>
            <a:pPr indent="0" lvl="0" marL="57150" rtl="0" algn="l">
              <a:spcBef>
                <a:spcPts val="1000"/>
              </a:spcBef>
              <a:spcAft>
                <a:spcPts val="0"/>
              </a:spcAft>
              <a:buSzPts val="1440"/>
              <a:buNone/>
            </a:pPr>
            <a:r>
              <a:rPr lang="en-US"/>
              <a:t>node constructor.js</a:t>
            </a:r>
            <a:endParaRPr/>
          </a:p>
        </p:txBody>
      </p:sp>
      <p:pic>
        <p:nvPicPr>
          <p:cNvPr id="265" name="Google Shape;265;p37"/>
          <p:cNvPicPr preferRelativeResize="0"/>
          <p:nvPr/>
        </p:nvPicPr>
        <p:blipFill rotWithShape="1">
          <a:blip r:embed="rId3">
            <a:alphaModFix/>
          </a:blip>
          <a:srcRect b="0" l="0" r="0" t="0"/>
          <a:stretch/>
        </p:blipFill>
        <p:spPr>
          <a:xfrm>
            <a:off x="3997074" y="880843"/>
            <a:ext cx="5204195" cy="50040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Inheritance</a:t>
            </a:r>
            <a:endParaRPr/>
          </a:p>
        </p:txBody>
      </p:sp>
      <p:sp>
        <p:nvSpPr>
          <p:cNvPr id="271" name="Google Shape;271;p38"/>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Inheritance is a concept of extending the parent class, by creating the child class. The child class extends parent class. That means all the members of parent class will be inherited (derived) into the child class.</a:t>
            </a:r>
            <a:endParaRPr/>
          </a:p>
          <a:p>
            <a:pPr indent="-342900" lvl="0" marL="342900" rtl="0" algn="l">
              <a:spcBef>
                <a:spcPts val="1000"/>
              </a:spcBef>
              <a:spcAft>
                <a:spcPts val="0"/>
              </a:spcAft>
              <a:buSzPts val="1440"/>
              <a:buChar char="►"/>
            </a:pPr>
            <a:r>
              <a:rPr lang="en-US"/>
              <a:t>When you create an object for the child class, it includes all the members (properties and methods) of both child class and parent class. When you create an object for parent class, it includes all the members (properties and methods) of parent class only.</a:t>
            </a:r>
            <a:endParaRPr/>
          </a:p>
          <a:p>
            <a:pPr indent="-342900" lvl="0" marL="342900" rtl="0" algn="l">
              <a:spcBef>
                <a:spcPts val="1000"/>
              </a:spcBef>
              <a:spcAft>
                <a:spcPts val="0"/>
              </a:spcAft>
              <a:buSzPts val="1440"/>
              <a:buChar char="►"/>
            </a:pPr>
            <a:r>
              <a:rPr lang="en-US"/>
              <a:t>For example, the “Student” class extends “Person class”. The “Car” class extends “Vehicle” class.</a:t>
            </a:r>
            <a:endParaRPr/>
          </a:p>
          <a:p>
            <a:pPr indent="-342900" lvl="0" marL="342900" rtl="0" algn="l">
              <a:spcBef>
                <a:spcPts val="1000"/>
              </a:spcBef>
              <a:spcAft>
                <a:spcPts val="0"/>
              </a:spcAft>
              <a:buSzPts val="1440"/>
              <a:buChar char="►"/>
            </a:pPr>
            <a:r>
              <a:rPr lang="en-US"/>
              <a:t>When parent class has a constructor, the child class’s constructor must call the parent class’s constructor explicitly.</a:t>
            </a:r>
            <a:endParaRPr/>
          </a:p>
          <a:p>
            <a:pPr indent="-342900" lvl="0" marL="342900" rtl="0" algn="l">
              <a:spcBef>
                <a:spcPts val="1000"/>
              </a:spcBef>
              <a:spcAft>
                <a:spcPts val="0"/>
              </a:spcAft>
              <a:buSzPts val="1440"/>
              <a:buChar char="►"/>
            </a:pPr>
            <a:r>
              <a:rPr lang="en-US"/>
              <a:t>The “extends” keyword is used to create inheritance.</a:t>
            </a:r>
            <a:endParaRPr/>
          </a:p>
          <a:p>
            <a:pPr indent="-342900" lvl="0" marL="342900" rtl="0" algn="l">
              <a:spcBef>
                <a:spcPts val="1000"/>
              </a:spcBef>
              <a:spcAft>
                <a:spcPts val="0"/>
              </a:spcAft>
              <a:buSzPts val="1440"/>
              <a:buChar char="►"/>
            </a:pPr>
            <a:r>
              <a:rPr lang="en-US"/>
              <a:t>The “super” keyword represents current parent class. It can be used to call the constructor or method of parent class.</a:t>
            </a:r>
            <a:endParaRPr b="1"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Types of Inheritance </a:t>
            </a:r>
            <a:endParaRPr/>
          </a:p>
        </p:txBody>
      </p:sp>
      <p:sp>
        <p:nvSpPr>
          <p:cNvPr id="277" name="Google Shape;277;p39"/>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a:bodyPr>
          <a:lstStyle/>
          <a:p>
            <a:pPr indent="-251459" lvl="0" marL="342900" rtl="0" algn="l">
              <a:spcBef>
                <a:spcPts val="0"/>
              </a:spcBef>
              <a:spcAft>
                <a:spcPts val="0"/>
              </a:spcAft>
              <a:buSzPts val="1440"/>
              <a:buNone/>
            </a:pPr>
            <a:r>
              <a:t/>
            </a:r>
            <a:endParaRPr/>
          </a:p>
          <a:p>
            <a:pPr indent="-342900" lvl="0" marL="342900" rtl="0" algn="l">
              <a:spcBef>
                <a:spcPts val="1000"/>
              </a:spcBef>
              <a:spcAft>
                <a:spcPts val="0"/>
              </a:spcAft>
              <a:buSzPts val="1440"/>
              <a:buChar char="►"/>
            </a:pPr>
            <a:r>
              <a:rPr b="1" lang="en-US"/>
              <a:t>Single Inheritance: </a:t>
            </a:r>
            <a:r>
              <a:rPr lang="en-US"/>
              <a:t>One parent class with one child class. </a:t>
            </a:r>
            <a:endParaRPr/>
          </a:p>
          <a:p>
            <a:pPr indent="-342900" lvl="0" marL="342900" rtl="0" algn="l">
              <a:spcBef>
                <a:spcPts val="1000"/>
              </a:spcBef>
              <a:spcAft>
                <a:spcPts val="0"/>
              </a:spcAft>
              <a:buSzPts val="1440"/>
              <a:buChar char="►"/>
            </a:pPr>
            <a:r>
              <a:rPr b="1" lang="en-US"/>
              <a:t>Multiple Inheritance: </a:t>
            </a:r>
            <a:r>
              <a:rPr lang="en-US"/>
              <a:t>Multiple parent classes with one child class.</a:t>
            </a:r>
            <a:endParaRPr/>
          </a:p>
          <a:p>
            <a:pPr indent="-342900" lvl="0" marL="342900" rtl="0" algn="l">
              <a:spcBef>
                <a:spcPts val="1000"/>
              </a:spcBef>
              <a:spcAft>
                <a:spcPts val="0"/>
              </a:spcAft>
              <a:buSzPts val="1440"/>
              <a:buChar char="►"/>
            </a:pPr>
            <a:r>
              <a:rPr b="1" lang="en-US"/>
              <a:t>Hierarchical Inheritance: </a:t>
            </a:r>
            <a:r>
              <a:rPr lang="en-US"/>
              <a:t>One parent class with multiple child classes.</a:t>
            </a:r>
            <a:endParaRPr/>
          </a:p>
          <a:p>
            <a:pPr indent="-342900" lvl="0" marL="342900" rtl="0" algn="l">
              <a:spcBef>
                <a:spcPts val="1000"/>
              </a:spcBef>
              <a:spcAft>
                <a:spcPts val="0"/>
              </a:spcAft>
              <a:buSzPts val="1440"/>
              <a:buChar char="►"/>
            </a:pPr>
            <a:r>
              <a:rPr b="1" lang="en-US"/>
              <a:t>Multi-Level Inheritance: </a:t>
            </a:r>
            <a:r>
              <a:rPr lang="en-US"/>
              <a:t>One parent class with one child class and the child class has another child class.</a:t>
            </a:r>
            <a:endParaRPr/>
          </a:p>
          <a:p>
            <a:pPr indent="-342900" lvl="0" marL="342900" rtl="0" algn="l">
              <a:spcBef>
                <a:spcPts val="1000"/>
              </a:spcBef>
              <a:spcAft>
                <a:spcPts val="0"/>
              </a:spcAft>
              <a:buSzPts val="1440"/>
              <a:buChar char="►"/>
            </a:pPr>
            <a:r>
              <a:rPr b="1" lang="en-US"/>
              <a:t>Hybrid Inheritance: </a:t>
            </a:r>
            <a:r>
              <a:rPr lang="en-US"/>
              <a:t>One parent class with one child class(to be revised).</a:t>
            </a:r>
            <a:endParaRPr b="1" u="sng"/>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Syntax of Inheritance</a:t>
            </a:r>
            <a:endParaRPr/>
          </a:p>
        </p:txBody>
      </p:sp>
      <p:sp>
        <p:nvSpPr>
          <p:cNvPr id="283" name="Google Shape;283;p40"/>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lang="en-US" u="sng"/>
              <a:t>Create parent class:</a:t>
            </a:r>
            <a:endParaRPr/>
          </a:p>
          <a:p>
            <a:pPr indent="0" lvl="0" marL="0" rtl="0" algn="l">
              <a:spcBef>
                <a:spcPts val="1000"/>
              </a:spcBef>
              <a:spcAft>
                <a:spcPts val="0"/>
              </a:spcAft>
              <a:buSzPct val="79999"/>
              <a:buNone/>
            </a:pPr>
            <a:r>
              <a:rPr lang="en-US"/>
              <a:t>class parentclass</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parent class’s members</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b="1" lang="en-US" u="sng"/>
              <a:t>Create child class:</a:t>
            </a:r>
            <a:endParaRPr/>
          </a:p>
          <a:p>
            <a:pPr indent="0" lvl="0" marL="0" rtl="0" algn="l">
              <a:spcBef>
                <a:spcPts val="1000"/>
              </a:spcBef>
              <a:spcAft>
                <a:spcPts val="0"/>
              </a:spcAft>
              <a:buSzPct val="79999"/>
              <a:buNone/>
            </a:pPr>
            <a:r>
              <a:rPr lang="en-US"/>
              <a:t>class childclass extends parentclass</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child class’s members</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b="1" lang="en-US" u="sng"/>
              <a:t>Create object for parent class:</a:t>
            </a:r>
            <a:endParaRPr/>
          </a:p>
          <a:p>
            <a:pPr indent="0" lvl="0" marL="0" rtl="0" algn="l">
              <a:spcBef>
                <a:spcPts val="1000"/>
              </a:spcBef>
              <a:spcAft>
                <a:spcPts val="0"/>
              </a:spcAft>
              <a:buSzPct val="79999"/>
              <a:buNone/>
            </a:pPr>
            <a:r>
              <a:rPr lang="en-US"/>
              <a:t>var referencevariable = new parentclass( );</a:t>
            </a:r>
            <a:endParaRPr/>
          </a:p>
          <a:p>
            <a:pPr indent="0" lvl="0" marL="0" rtl="0" algn="l">
              <a:spcBef>
                <a:spcPts val="1000"/>
              </a:spcBef>
              <a:spcAft>
                <a:spcPts val="0"/>
              </a:spcAft>
              <a:buSzPct val="79999"/>
              <a:buNone/>
            </a:pPr>
            <a:r>
              <a:rPr lang="en-US"/>
              <a:t>referencevariable.parentclassmember</a:t>
            </a:r>
            <a:endParaRPr/>
          </a:p>
          <a:p>
            <a:pPr indent="0" lvl="0" marL="0" rtl="0" algn="l">
              <a:spcBef>
                <a:spcPts val="1000"/>
              </a:spcBef>
              <a:spcAft>
                <a:spcPts val="0"/>
              </a:spcAft>
              <a:buSzPct val="79999"/>
              <a:buNone/>
            </a:pPr>
            <a:r>
              <a:rPr b="1" lang="en-US" u="sng"/>
              <a:t>Create object for child class:</a:t>
            </a:r>
            <a:endParaRPr/>
          </a:p>
          <a:p>
            <a:pPr indent="0" lvl="0" marL="0" rtl="0" algn="l">
              <a:spcBef>
                <a:spcPts val="1000"/>
              </a:spcBef>
              <a:spcAft>
                <a:spcPts val="0"/>
              </a:spcAft>
              <a:buSzPct val="79999"/>
              <a:buNone/>
            </a:pPr>
            <a:r>
              <a:rPr lang="en-US"/>
              <a:t>var referencevariable = new childclass( );</a:t>
            </a:r>
            <a:endParaRPr/>
          </a:p>
          <a:p>
            <a:pPr indent="0" lvl="0" marL="0" rtl="0" algn="l">
              <a:spcBef>
                <a:spcPts val="1000"/>
              </a:spcBef>
              <a:spcAft>
                <a:spcPts val="0"/>
              </a:spcAft>
              <a:buSzPct val="79999"/>
              <a:buNone/>
            </a:pPr>
            <a:r>
              <a:rPr lang="en-US"/>
              <a:t>referencevariable.childclassmember</a:t>
            </a:r>
            <a:endParaRPr/>
          </a:p>
          <a:p>
            <a:pPr indent="0" lvl="0" marL="0" rtl="0" algn="l">
              <a:spcBef>
                <a:spcPts val="1000"/>
              </a:spcBef>
              <a:spcAft>
                <a:spcPts val="0"/>
              </a:spcAft>
              <a:buSzPct val="79999"/>
              <a:buNone/>
            </a:pPr>
            <a:r>
              <a:rPr lang="en-US"/>
              <a:t>referencevariable.parentclassmember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1"/>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Inheritance - Example</a:t>
            </a:r>
            <a:endParaRPr/>
          </a:p>
        </p:txBody>
      </p:sp>
      <p:sp>
        <p:nvSpPr>
          <p:cNvPr id="289" name="Google Shape;289;p41"/>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c:\angular\inheritance.ts</a:t>
            </a:r>
            <a:endParaRPr/>
          </a:p>
        </p:txBody>
      </p:sp>
      <p:sp>
        <p:nvSpPr>
          <p:cNvPr id="290" name="Google Shape;290;p41"/>
          <p:cNvSpPr txBox="1"/>
          <p:nvPr/>
        </p:nvSpPr>
        <p:spPr>
          <a:xfrm>
            <a:off x="677333" y="1308683"/>
            <a:ext cx="8458278" cy="5262979"/>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400">
                <a:solidFill>
                  <a:srgbClr val="569CD6"/>
                </a:solidFill>
                <a:latin typeface="Consolas"/>
                <a:ea typeface="Consolas"/>
                <a:cs typeface="Consolas"/>
                <a:sym typeface="Consolas"/>
              </a:rPr>
              <a:t>class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Person</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name</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string</a:t>
            </a:r>
            <a:endParaRPr b="0" sz="14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age</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a:t>
            </a:r>
            <a:br>
              <a:rPr b="0" lang="en-US" sz="1400">
                <a:solidFill>
                  <a:srgbClr val="D4D4D4"/>
                </a:solidFill>
                <a:latin typeface="Consolas"/>
                <a:ea typeface="Consolas"/>
                <a:cs typeface="Consolas"/>
                <a:sym typeface="Consolas"/>
              </a:rPr>
            </a:b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constructor</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a</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string</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b</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name</a:t>
            </a:r>
            <a:r>
              <a:rPr b="0" lang="en-US" sz="1400">
                <a:solidFill>
                  <a:srgbClr val="D4D4D4"/>
                </a:solidFill>
                <a:latin typeface="Consolas"/>
                <a:ea typeface="Consolas"/>
                <a:cs typeface="Consolas"/>
                <a:sym typeface="Consolas"/>
              </a:rPr>
              <a:t> = </a:t>
            </a:r>
            <a:r>
              <a:rPr b="0" lang="en-US" sz="1400">
                <a:solidFill>
                  <a:srgbClr val="9CDCFE"/>
                </a:solidFill>
                <a:latin typeface="Consolas"/>
                <a:ea typeface="Consolas"/>
                <a:cs typeface="Consolas"/>
                <a:sym typeface="Consolas"/>
              </a:rPr>
              <a:t>a</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age</a:t>
            </a:r>
            <a:r>
              <a:rPr b="0" lang="en-US" sz="1400">
                <a:solidFill>
                  <a:srgbClr val="D4D4D4"/>
                </a:solidFill>
                <a:latin typeface="Consolas"/>
                <a:ea typeface="Consolas"/>
                <a:cs typeface="Consolas"/>
                <a:sym typeface="Consolas"/>
              </a:rPr>
              <a:t> = </a:t>
            </a:r>
            <a:r>
              <a:rPr b="0" lang="en-US" sz="1400">
                <a:solidFill>
                  <a:srgbClr val="9CDCFE"/>
                </a:solidFill>
                <a:latin typeface="Consolas"/>
                <a:ea typeface="Consolas"/>
                <a:cs typeface="Consolas"/>
                <a:sym typeface="Consolas"/>
              </a:rPr>
              <a:t>b</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br>
              <a:rPr b="0" lang="en-US" sz="1400">
                <a:solidFill>
                  <a:srgbClr val="D4D4D4"/>
                </a:solidFill>
                <a:latin typeface="Consolas"/>
                <a:ea typeface="Consolas"/>
                <a:cs typeface="Consolas"/>
                <a:sym typeface="Consolas"/>
              </a:rPr>
            </a:br>
            <a:r>
              <a:rPr b="0" lang="en-US" sz="1400">
                <a:solidFill>
                  <a:srgbClr val="D4D4D4"/>
                </a:solidFill>
                <a:latin typeface="Consolas"/>
                <a:ea typeface="Consolas"/>
                <a:cs typeface="Consolas"/>
                <a:sym typeface="Consolas"/>
              </a:rPr>
              <a:t>    </a:t>
            </a:r>
            <a:r>
              <a:rPr b="0" lang="en-US" sz="1400">
                <a:solidFill>
                  <a:srgbClr val="DCDCAA"/>
                </a:solidFill>
                <a:latin typeface="Consolas"/>
                <a:ea typeface="Consolas"/>
                <a:cs typeface="Consolas"/>
                <a:sym typeface="Consolas"/>
              </a:rPr>
              <a:t>getDetails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string</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C586C0"/>
                </a:solidFill>
                <a:latin typeface="Consolas"/>
                <a:ea typeface="Consolas"/>
                <a:cs typeface="Consolas"/>
                <a:sym typeface="Consolas"/>
              </a:rPr>
              <a:t>return</a:t>
            </a: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name</a:t>
            </a:r>
            <a:r>
              <a:rPr b="0" lang="en-US" sz="1400">
                <a:solidFill>
                  <a:srgbClr val="D4D4D4"/>
                </a:solidFill>
                <a:latin typeface="Consolas"/>
                <a:ea typeface="Consolas"/>
                <a:cs typeface="Consolas"/>
                <a:sym typeface="Consolas"/>
              </a:rPr>
              <a:t> + </a:t>
            </a:r>
            <a:r>
              <a:rPr b="0" lang="en-US" sz="1400">
                <a:solidFill>
                  <a:srgbClr val="CE9178"/>
                </a:solidFill>
                <a:latin typeface="Consolas"/>
                <a:ea typeface="Consolas"/>
                <a:cs typeface="Consolas"/>
                <a:sym typeface="Consolas"/>
              </a:rPr>
              <a:t>","</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age</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t/>
            </a:r>
            <a:endParaRPr b="0" sz="14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400">
                <a:solidFill>
                  <a:srgbClr val="569CD6"/>
                </a:solidFill>
                <a:latin typeface="Consolas"/>
                <a:ea typeface="Consolas"/>
                <a:cs typeface="Consolas"/>
                <a:sym typeface="Consolas"/>
              </a:rPr>
              <a:t>class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Student</a:t>
            </a: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extends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Person</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studentid</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a:t>
            </a:r>
            <a:br>
              <a:rPr b="0" lang="en-US" sz="1400">
                <a:solidFill>
                  <a:srgbClr val="D4D4D4"/>
                </a:solidFill>
                <a:latin typeface="Consolas"/>
                <a:ea typeface="Consolas"/>
                <a:cs typeface="Consolas"/>
                <a:sym typeface="Consolas"/>
              </a:rPr>
            </a:b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constructor</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p</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string</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q</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r</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number</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super</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p</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q</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studentid</a:t>
            </a:r>
            <a:r>
              <a:rPr b="0" lang="en-US" sz="1400">
                <a:solidFill>
                  <a:srgbClr val="D4D4D4"/>
                </a:solidFill>
                <a:latin typeface="Consolas"/>
                <a:ea typeface="Consolas"/>
                <a:cs typeface="Consolas"/>
                <a:sym typeface="Consolas"/>
              </a:rPr>
              <a:t> = </a:t>
            </a:r>
            <a:r>
              <a:rPr b="0" lang="en-US" sz="1400">
                <a:solidFill>
                  <a:srgbClr val="9CDCFE"/>
                </a:solidFill>
                <a:latin typeface="Consolas"/>
                <a:ea typeface="Consolas"/>
                <a:cs typeface="Consolas"/>
                <a:sym typeface="Consolas"/>
              </a:rPr>
              <a:t>r</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 = </a:t>
            </a:r>
            <a:r>
              <a:rPr b="0" lang="en-US" sz="1400">
                <a:solidFill>
                  <a:srgbClr val="9CDCFE"/>
                </a:solidFill>
                <a:latin typeface="Consolas"/>
                <a:ea typeface="Consolas"/>
                <a:cs typeface="Consolas"/>
                <a:sym typeface="Consolas"/>
              </a:rPr>
              <a:t>s</a:t>
            </a:r>
            <a:endParaRPr b="0" sz="14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br>
              <a:rPr b="0" lang="en-US" sz="1400">
                <a:solidFill>
                  <a:srgbClr val="D4D4D4"/>
                </a:solidFill>
                <a:latin typeface="Consolas"/>
                <a:ea typeface="Consolas"/>
                <a:cs typeface="Consolas"/>
                <a:sym typeface="Consolas"/>
              </a:rPr>
            </a:br>
            <a:r>
              <a:rPr b="0" lang="en-US" sz="1400">
                <a:solidFill>
                  <a:srgbClr val="D4D4D4"/>
                </a:solidFill>
                <a:latin typeface="Consolas"/>
                <a:ea typeface="Consolas"/>
                <a:cs typeface="Consolas"/>
                <a:sym typeface="Consolas"/>
              </a:rPr>
              <a:t>    </a:t>
            </a:r>
            <a:r>
              <a:rPr b="0" lang="en-US" sz="1400">
                <a:solidFill>
                  <a:srgbClr val="DCDCAA"/>
                </a:solidFill>
                <a:latin typeface="Consolas"/>
                <a:ea typeface="Consolas"/>
                <a:cs typeface="Consolas"/>
                <a:sym typeface="Consolas"/>
              </a:rPr>
              <a:t>getDetails</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string</a:t>
            </a: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r>
              <a:rPr b="0" lang="en-US" sz="1400">
                <a:solidFill>
                  <a:srgbClr val="C586C0"/>
                </a:solidFill>
                <a:latin typeface="Consolas"/>
                <a:ea typeface="Consolas"/>
                <a:cs typeface="Consolas"/>
                <a:sym typeface="Consolas"/>
              </a:rPr>
              <a:t>return</a:t>
            </a:r>
            <a:r>
              <a:rPr b="0" lang="en-US" sz="1400">
                <a:solidFill>
                  <a:srgbClr val="D4D4D4"/>
                </a:solidFill>
                <a:latin typeface="Consolas"/>
                <a:ea typeface="Consolas"/>
                <a:cs typeface="Consolas"/>
                <a:sym typeface="Consolas"/>
              </a:rPr>
              <a:t>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name</a:t>
            </a:r>
            <a:r>
              <a:rPr b="0" lang="en-US" sz="1400">
                <a:solidFill>
                  <a:srgbClr val="D4D4D4"/>
                </a:solidFill>
                <a:latin typeface="Consolas"/>
                <a:ea typeface="Consolas"/>
                <a:cs typeface="Consolas"/>
                <a:sym typeface="Consolas"/>
              </a:rPr>
              <a:t> + </a:t>
            </a:r>
            <a:r>
              <a:rPr b="0" lang="en-US" sz="1400">
                <a:solidFill>
                  <a:srgbClr val="CE9178"/>
                </a:solidFill>
                <a:latin typeface="Consolas"/>
                <a:ea typeface="Consolas"/>
                <a:cs typeface="Consolas"/>
                <a:sym typeface="Consolas"/>
              </a:rPr>
              <a:t>","</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age</a:t>
            </a:r>
            <a:r>
              <a:rPr b="0" lang="en-US" sz="1400">
                <a:solidFill>
                  <a:srgbClr val="D4D4D4"/>
                </a:solidFill>
                <a:latin typeface="Consolas"/>
                <a:ea typeface="Consolas"/>
                <a:cs typeface="Consolas"/>
                <a:sym typeface="Consolas"/>
              </a:rPr>
              <a:t> + </a:t>
            </a:r>
            <a:r>
              <a:rPr b="0" lang="en-US" sz="1400">
                <a:solidFill>
                  <a:srgbClr val="CE9178"/>
                </a:solidFill>
                <a:latin typeface="Consolas"/>
                <a:ea typeface="Consolas"/>
                <a:cs typeface="Consolas"/>
                <a:sym typeface="Consolas"/>
              </a:rPr>
              <a:t>","</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studentid</a:t>
            </a:r>
            <a:r>
              <a:rPr b="0" lang="en-US" sz="1400">
                <a:solidFill>
                  <a:srgbClr val="D4D4D4"/>
                </a:solidFill>
                <a:latin typeface="Consolas"/>
                <a:ea typeface="Consolas"/>
                <a:cs typeface="Consolas"/>
                <a:sym typeface="Consolas"/>
              </a:rPr>
              <a:t> + </a:t>
            </a:r>
            <a:r>
              <a:rPr b="0" lang="en-US" sz="1400">
                <a:solidFill>
                  <a:srgbClr val="CE9178"/>
                </a:solidFill>
                <a:latin typeface="Consolas"/>
                <a:ea typeface="Consolas"/>
                <a:cs typeface="Consolas"/>
                <a:sym typeface="Consolas"/>
              </a:rPr>
              <a:t>","</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this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400">
                <a:solidFill>
                  <a:srgbClr val="D4D4D4"/>
                </a:solidFill>
                <a:latin typeface="Consolas"/>
                <a:ea typeface="Consolas"/>
                <a:cs typeface="Consolas"/>
                <a:sym typeface="Consolas"/>
              </a:rPr>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Inheritance - Example</a:t>
            </a:r>
            <a:endParaRPr/>
          </a:p>
        </p:txBody>
      </p:sp>
      <p:sp>
        <p:nvSpPr>
          <p:cNvPr id="296" name="Google Shape;296;p42"/>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c:\angular\inheritance.ts</a:t>
            </a:r>
            <a:endParaRPr/>
          </a:p>
        </p:txBody>
      </p:sp>
      <p:sp>
        <p:nvSpPr>
          <p:cNvPr id="297" name="Google Shape;297;p42"/>
          <p:cNvSpPr txBox="1"/>
          <p:nvPr/>
        </p:nvSpPr>
        <p:spPr>
          <a:xfrm>
            <a:off x="677332" y="1308683"/>
            <a:ext cx="7485155" cy="3323987"/>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lang="en-US" sz="1400">
                <a:solidFill>
                  <a:srgbClr val="D4D4D4"/>
                </a:solidFill>
                <a:latin typeface="Consolas"/>
                <a:ea typeface="Consolas"/>
                <a:cs typeface="Consolas"/>
                <a:sym typeface="Consolas"/>
              </a:rPr>
            </a:br>
            <a:r>
              <a:rPr b="0" lang="en-US" sz="1400">
                <a:solidFill>
                  <a:srgbClr val="569CD6"/>
                </a:solidFill>
                <a:latin typeface="Consolas"/>
                <a:ea typeface="Consolas"/>
                <a:cs typeface="Consolas"/>
                <a:sym typeface="Consolas"/>
              </a:rPr>
              <a:t>var</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p</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new</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Person</a:t>
            </a:r>
            <a:r>
              <a:rPr b="0" lang="en-US" sz="1400">
                <a:solidFill>
                  <a:srgbClr val="D4D4D4"/>
                </a:solidFill>
                <a:latin typeface="Consolas"/>
                <a:ea typeface="Consolas"/>
                <a:cs typeface="Consolas"/>
                <a:sym typeface="Consolas"/>
              </a:rPr>
              <a:t>(</a:t>
            </a:r>
            <a:r>
              <a:rPr b="0" lang="en-US" sz="1400">
                <a:solidFill>
                  <a:srgbClr val="CE9178"/>
                </a:solidFill>
                <a:latin typeface="Consolas"/>
                <a:ea typeface="Consolas"/>
                <a:cs typeface="Consolas"/>
                <a:sym typeface="Consolas"/>
              </a:rPr>
              <a:t>"Scott"</a:t>
            </a:r>
            <a:r>
              <a:rPr b="0" lang="en-US" sz="1400">
                <a:solidFill>
                  <a:srgbClr val="D4D4D4"/>
                </a:solidFill>
                <a:latin typeface="Consolas"/>
                <a:ea typeface="Consolas"/>
                <a:cs typeface="Consolas"/>
                <a:sym typeface="Consolas"/>
              </a:rPr>
              <a:t>, </a:t>
            </a:r>
            <a:r>
              <a:rPr b="0" lang="en-US" sz="1400">
                <a:solidFill>
                  <a:srgbClr val="B5CEA8"/>
                </a:solidFill>
                <a:latin typeface="Consolas"/>
                <a:ea typeface="Consolas"/>
                <a:cs typeface="Consolas"/>
                <a:sym typeface="Consolas"/>
              </a:rPr>
              <a:t>20</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p</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name</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p</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age</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p</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getDetaits</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400">
                <a:solidFill>
                  <a:srgbClr val="D4D4D4"/>
                </a:solidFill>
                <a:latin typeface="Consolas"/>
                <a:ea typeface="Consolas"/>
                <a:cs typeface="Consolas"/>
                <a:sym typeface="Consolas"/>
              </a:rPr>
            </a:b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CE9178"/>
                </a:solidFill>
                <a:latin typeface="Consolas"/>
                <a:ea typeface="Consolas"/>
                <a:cs typeface="Consolas"/>
                <a:sym typeface="Consolas"/>
              </a:rPr>
              <a:t>"-----------------------"</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400">
                <a:solidFill>
                  <a:srgbClr val="D4D4D4"/>
                </a:solidFill>
                <a:latin typeface="Consolas"/>
                <a:ea typeface="Consolas"/>
                <a:cs typeface="Consolas"/>
                <a:sym typeface="Consolas"/>
              </a:rPr>
            </a:br>
            <a:r>
              <a:rPr b="0" lang="en-US" sz="1400">
                <a:solidFill>
                  <a:srgbClr val="569CD6"/>
                </a:solidFill>
                <a:latin typeface="Consolas"/>
                <a:ea typeface="Consolas"/>
                <a:cs typeface="Consolas"/>
                <a:sym typeface="Consolas"/>
              </a:rPr>
              <a:t>var</a:t>
            </a:r>
            <a:r>
              <a:rPr b="0" lang="en-US" sz="1400">
                <a:solidFill>
                  <a:srgbClr val="D4D4D4"/>
                </a:solidFill>
                <a:latin typeface="Consolas"/>
                <a:ea typeface="Consolas"/>
                <a:cs typeface="Consolas"/>
                <a:sym typeface="Consolas"/>
              </a:rPr>
              <a:t> </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 = </a:t>
            </a:r>
            <a:r>
              <a:rPr b="0" lang="en-US" sz="1400">
                <a:solidFill>
                  <a:srgbClr val="569CD6"/>
                </a:solidFill>
                <a:latin typeface="Consolas"/>
                <a:ea typeface="Consolas"/>
                <a:cs typeface="Consolas"/>
                <a:sym typeface="Consolas"/>
              </a:rPr>
              <a:t>new</a:t>
            </a:r>
            <a:r>
              <a:rPr b="0" lang="en-US" sz="1400">
                <a:solidFill>
                  <a:srgbClr val="D4D4D4"/>
                </a:solidFill>
                <a:latin typeface="Consolas"/>
                <a:ea typeface="Consolas"/>
                <a:cs typeface="Consolas"/>
                <a:sym typeface="Consolas"/>
              </a:rPr>
              <a:t> </a:t>
            </a:r>
            <a:r>
              <a:rPr b="0" lang="en-US" sz="1400">
                <a:solidFill>
                  <a:srgbClr val="4EC9B0"/>
                </a:solidFill>
                <a:latin typeface="Consolas"/>
                <a:ea typeface="Consolas"/>
                <a:cs typeface="Consolas"/>
                <a:sym typeface="Consolas"/>
              </a:rPr>
              <a:t>Student</a:t>
            </a:r>
            <a:r>
              <a:rPr b="0" lang="en-US" sz="1400">
                <a:solidFill>
                  <a:srgbClr val="D4D4D4"/>
                </a:solidFill>
                <a:latin typeface="Consolas"/>
                <a:ea typeface="Consolas"/>
                <a:cs typeface="Consolas"/>
                <a:sym typeface="Consolas"/>
              </a:rPr>
              <a:t>(</a:t>
            </a:r>
            <a:r>
              <a:rPr b="0" lang="en-US" sz="1400">
                <a:solidFill>
                  <a:srgbClr val="CE9178"/>
                </a:solidFill>
                <a:latin typeface="Consolas"/>
                <a:ea typeface="Consolas"/>
                <a:cs typeface="Consolas"/>
                <a:sym typeface="Consolas"/>
              </a:rPr>
              <a:t>"Smith"</a:t>
            </a:r>
            <a:r>
              <a:rPr b="0" lang="en-US" sz="1400">
                <a:solidFill>
                  <a:srgbClr val="D4D4D4"/>
                </a:solidFill>
                <a:latin typeface="Consolas"/>
                <a:ea typeface="Consolas"/>
                <a:cs typeface="Consolas"/>
                <a:sym typeface="Consolas"/>
              </a:rPr>
              <a:t>, </a:t>
            </a:r>
            <a:r>
              <a:rPr b="0" lang="en-US" sz="1400">
                <a:solidFill>
                  <a:srgbClr val="B5CEA8"/>
                </a:solidFill>
                <a:latin typeface="Consolas"/>
                <a:ea typeface="Consolas"/>
                <a:cs typeface="Consolas"/>
                <a:sym typeface="Consolas"/>
              </a:rPr>
              <a:t>22</a:t>
            </a:r>
            <a:r>
              <a:rPr b="0" lang="en-US" sz="1400">
                <a:solidFill>
                  <a:srgbClr val="D4D4D4"/>
                </a:solidFill>
                <a:latin typeface="Consolas"/>
                <a:ea typeface="Consolas"/>
                <a:cs typeface="Consolas"/>
                <a:sym typeface="Consolas"/>
              </a:rPr>
              <a:t>, </a:t>
            </a:r>
            <a:r>
              <a:rPr b="0" lang="en-US" sz="1400">
                <a:solidFill>
                  <a:srgbClr val="B5CEA8"/>
                </a:solidFill>
                <a:latin typeface="Consolas"/>
                <a:ea typeface="Consolas"/>
                <a:cs typeface="Consolas"/>
                <a:sym typeface="Consolas"/>
              </a:rPr>
              <a:t>201</a:t>
            </a:r>
            <a:r>
              <a:rPr b="0" lang="en-US" sz="1400">
                <a:solidFill>
                  <a:srgbClr val="D4D4D4"/>
                </a:solidFill>
                <a:latin typeface="Consolas"/>
                <a:ea typeface="Consolas"/>
                <a:cs typeface="Consolas"/>
                <a:sym typeface="Consolas"/>
              </a:rPr>
              <a:t>, </a:t>
            </a:r>
            <a:r>
              <a:rPr b="0" lang="en-US" sz="1400">
                <a:solidFill>
                  <a:srgbClr val="B5CEA8"/>
                </a:solidFill>
                <a:latin typeface="Consolas"/>
                <a:ea typeface="Consolas"/>
                <a:cs typeface="Consolas"/>
                <a:sym typeface="Consolas"/>
              </a:rPr>
              <a:t>67</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name</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age</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studentid</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marks</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400">
                <a:solidFill>
                  <a:srgbClr val="9CDCFE"/>
                </a:solidFill>
                <a:latin typeface="Consolas"/>
                <a:ea typeface="Consolas"/>
                <a:cs typeface="Consolas"/>
                <a:sym typeface="Consolas"/>
              </a:rPr>
              <a:t>console</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log</a:t>
            </a:r>
            <a:r>
              <a:rPr b="0" lang="en-US" sz="1400">
                <a:solidFill>
                  <a:srgbClr val="D4D4D4"/>
                </a:solidFill>
                <a:latin typeface="Consolas"/>
                <a:ea typeface="Consolas"/>
                <a:cs typeface="Consolas"/>
                <a:sym typeface="Consolas"/>
              </a:rPr>
              <a:t>(</a:t>
            </a:r>
            <a:r>
              <a:rPr b="0" lang="en-US" sz="1400">
                <a:solidFill>
                  <a:srgbClr val="9CDCFE"/>
                </a:solidFill>
                <a:latin typeface="Consolas"/>
                <a:ea typeface="Consolas"/>
                <a:cs typeface="Consolas"/>
                <a:sym typeface="Consolas"/>
              </a:rPr>
              <a:t>s</a:t>
            </a:r>
            <a:r>
              <a:rPr b="0" lang="en-US" sz="1400">
                <a:solidFill>
                  <a:srgbClr val="D4D4D4"/>
                </a:solidFill>
                <a:latin typeface="Consolas"/>
                <a:ea typeface="Consolas"/>
                <a:cs typeface="Consolas"/>
                <a:sym typeface="Consolas"/>
              </a:rPr>
              <a:t>.</a:t>
            </a:r>
            <a:r>
              <a:rPr b="0" lang="en-US" sz="1400">
                <a:solidFill>
                  <a:srgbClr val="DCDCAA"/>
                </a:solidFill>
                <a:latin typeface="Consolas"/>
                <a:ea typeface="Consolas"/>
                <a:cs typeface="Consolas"/>
                <a:sym typeface="Consolas"/>
              </a:rPr>
              <a:t>getDetails</a:t>
            </a:r>
            <a:r>
              <a:rPr b="0" lang="en-US" sz="1400">
                <a:solidFill>
                  <a:srgbClr val="D4D4D4"/>
                </a:solidFill>
                <a:latin typeface="Consolas"/>
                <a:ea typeface="Consolas"/>
                <a:cs typeface="Consolas"/>
                <a:sym typeface="Consolas"/>
              </a:rPr>
              <a:t>());</a:t>
            </a:r>
            <a:endParaRPr/>
          </a:p>
          <a:p>
            <a:pPr indent="0" lvl="0" marL="0" marR="0" rtl="0" algn="l">
              <a:spcBef>
                <a:spcPts val="0"/>
              </a:spcBef>
              <a:spcAft>
                <a:spcPts val="0"/>
              </a:spcAft>
              <a:buNone/>
            </a:pPr>
            <a:r>
              <a:t/>
            </a:r>
            <a:endParaRPr b="0" sz="1400">
              <a:solidFill>
                <a:srgbClr val="D4D4D4"/>
              </a:solidFill>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inheritance.ts</a:t>
            </a:r>
            <a:endParaRPr/>
          </a:p>
          <a:p>
            <a:pPr indent="0" lvl="0" marL="57150" rtl="0" algn="l">
              <a:spcBef>
                <a:spcPts val="1000"/>
              </a:spcBef>
              <a:spcAft>
                <a:spcPts val="0"/>
              </a:spcAft>
              <a:buSzPts val="1440"/>
              <a:buNone/>
            </a:pPr>
            <a:r>
              <a:rPr lang="en-US"/>
              <a:t>node inheritance.js</a:t>
            </a:r>
            <a:endParaRPr/>
          </a:p>
        </p:txBody>
      </p:sp>
      <p:pic>
        <p:nvPicPr>
          <p:cNvPr id="303" name="Google Shape;303;p43"/>
          <p:cNvPicPr preferRelativeResize="0"/>
          <p:nvPr/>
        </p:nvPicPr>
        <p:blipFill rotWithShape="1">
          <a:blip r:embed="rId3">
            <a:alphaModFix/>
          </a:blip>
          <a:srcRect b="0" l="0" r="0" t="0"/>
          <a:stretch/>
        </p:blipFill>
        <p:spPr>
          <a:xfrm>
            <a:off x="4093884" y="948146"/>
            <a:ext cx="6337828" cy="4823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Access Modifiers</a:t>
            </a:r>
            <a:endParaRPr/>
          </a:p>
        </p:txBody>
      </p:sp>
      <p:sp>
        <p:nvSpPr>
          <p:cNvPr id="309" name="Google Shape;309;p44"/>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Access Modifiers specify where the member of a class can be accessible.</a:t>
            </a:r>
            <a:endParaRPr/>
          </a:p>
          <a:p>
            <a:pPr indent="-342900" lvl="0" marL="342900" rtl="0" algn="l">
              <a:spcBef>
                <a:spcPts val="1000"/>
              </a:spcBef>
              <a:spcAft>
                <a:spcPts val="0"/>
              </a:spcAft>
              <a:buSzPts val="1440"/>
              <a:buChar char="►"/>
            </a:pPr>
            <a:r>
              <a:rPr lang="en-US"/>
              <a:t>That means it specifies whether the member of a class is accessible outside the class or not.</a:t>
            </a:r>
            <a:endParaRPr/>
          </a:p>
          <a:p>
            <a:pPr indent="-342900" lvl="0" marL="342900" rtl="0" algn="l">
              <a:spcBef>
                <a:spcPts val="1000"/>
              </a:spcBef>
              <a:spcAft>
                <a:spcPts val="0"/>
              </a:spcAft>
              <a:buSzPts val="1440"/>
              <a:buChar char="►"/>
            </a:pPr>
            <a:r>
              <a:rPr lang="en-US"/>
              <a:t>These are used to implement "security" in OOP.</a:t>
            </a:r>
            <a:endParaRPr/>
          </a:p>
          <a:p>
            <a:pPr indent="-342900" lvl="0" marL="342900" rtl="0" algn="l">
              <a:spcBef>
                <a:spcPts val="1000"/>
              </a:spcBef>
              <a:spcAft>
                <a:spcPts val="0"/>
              </a:spcAft>
              <a:buSzPts val="1440"/>
              <a:buChar char="►"/>
            </a:pPr>
            <a:r>
              <a:rPr lang="en-US"/>
              <a:t>For each member (property / method), we can specify the access modifier separately.</a:t>
            </a:r>
            <a:endParaRPr/>
          </a:p>
          <a:p>
            <a:pPr indent="-342900" lvl="0" marL="342900" rtl="0" algn="l">
              <a:spcBef>
                <a:spcPts val="1000"/>
              </a:spcBef>
              <a:spcAft>
                <a:spcPts val="0"/>
              </a:spcAft>
              <a:buSzPts val="1440"/>
              <a:buChar char="►"/>
            </a:pPr>
            <a:r>
              <a:rPr lang="en-US"/>
              <a:t>TypeScript compiler and Visual Studio Code Edtitor shows errors, if a developer try to access the member, which is not accessible.</a:t>
            </a:r>
            <a:endParaRPr/>
          </a:p>
          <a:p>
            <a:pPr indent="-342900" lvl="0" marL="342900" rtl="0" algn="l">
              <a:spcBef>
                <a:spcPts val="1000"/>
              </a:spcBef>
              <a:spcAft>
                <a:spcPts val="0"/>
              </a:spcAft>
              <a:buSzPts val="1440"/>
              <a:buChar char="►"/>
            </a:pPr>
            <a:r>
              <a:rPr lang="en-US"/>
              <a:t>"public" is the access modifier for all the members (property / method) in TypeScript class.</a:t>
            </a:r>
            <a:endParaRPr/>
          </a:p>
          <a:p>
            <a:pPr indent="-342900" lvl="0" marL="342900" rtl="0" algn="l">
              <a:spcBef>
                <a:spcPts val="1000"/>
              </a:spcBef>
              <a:spcAft>
                <a:spcPts val="0"/>
              </a:spcAft>
              <a:buSzPts val="1440"/>
              <a:buChar char="►"/>
            </a:pPr>
            <a:r>
              <a:rPr lang="en-US"/>
              <a:t>TypeScript supports three access modifiers: </a:t>
            </a:r>
            <a:endParaRPr/>
          </a:p>
          <a:p>
            <a:pPr indent="-285750" lvl="1" marL="742950" rtl="0" algn="l">
              <a:spcBef>
                <a:spcPts val="1000"/>
              </a:spcBef>
              <a:spcAft>
                <a:spcPts val="0"/>
              </a:spcAft>
              <a:buSzPts val="1440"/>
              <a:buChar char="►"/>
            </a:pPr>
            <a:r>
              <a:rPr lang="en-US" sz="1800"/>
              <a:t>1. public (default) </a:t>
            </a:r>
            <a:endParaRPr/>
          </a:p>
          <a:p>
            <a:pPr indent="-285750" lvl="1" marL="742950" rtl="0" algn="l">
              <a:spcBef>
                <a:spcPts val="1000"/>
              </a:spcBef>
              <a:spcAft>
                <a:spcPts val="0"/>
              </a:spcAft>
              <a:buSzPts val="1440"/>
              <a:buChar char="►"/>
            </a:pPr>
            <a:r>
              <a:rPr lang="en-US" sz="1800"/>
              <a:t>2. private </a:t>
            </a:r>
            <a:endParaRPr/>
          </a:p>
          <a:p>
            <a:pPr indent="-285750" lvl="1" marL="742950" rtl="0" algn="l">
              <a:spcBef>
                <a:spcPts val="1000"/>
              </a:spcBef>
              <a:spcAft>
                <a:spcPts val="0"/>
              </a:spcAft>
              <a:buSzPts val="1440"/>
              <a:buChar char="►"/>
            </a:pPr>
            <a:r>
              <a:rPr lang="en-US" sz="1800"/>
              <a:t>3. protected</a:t>
            </a:r>
            <a:endParaRPr b="1" sz="1800" u="sng"/>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5"/>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Access Modifiers</a:t>
            </a:r>
            <a:endParaRPr/>
          </a:p>
        </p:txBody>
      </p:sp>
      <p:sp>
        <p:nvSpPr>
          <p:cNvPr id="315" name="Google Shape;315;p45"/>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1. public (default): </a:t>
            </a:r>
            <a:endParaRPr/>
          </a:p>
          <a:p>
            <a:pPr indent="-342900" lvl="0" marL="342900" rtl="0" algn="l">
              <a:spcBef>
                <a:spcPts val="1000"/>
              </a:spcBef>
              <a:spcAft>
                <a:spcPts val="0"/>
              </a:spcAft>
              <a:buSzPts val="1440"/>
              <a:buChar char="►"/>
            </a:pPr>
            <a:r>
              <a:rPr lang="en-US"/>
              <a:t>The public members are accessible anywhere in the program (in the same class and outside the class also). </a:t>
            </a:r>
            <a:endParaRPr/>
          </a:p>
          <a:p>
            <a:pPr indent="0" lvl="0" marL="0" rtl="0" algn="l">
              <a:spcBef>
                <a:spcPts val="1000"/>
              </a:spcBef>
              <a:spcAft>
                <a:spcPts val="0"/>
              </a:spcAft>
              <a:buSzPts val="1440"/>
              <a:buNone/>
            </a:pPr>
            <a:r>
              <a:rPr b="1" lang="en-US"/>
              <a:t>2. private:</a:t>
            </a:r>
            <a:endParaRPr/>
          </a:p>
          <a:p>
            <a:pPr indent="-342900" lvl="0" marL="342900" rtl="0" algn="l">
              <a:spcBef>
                <a:spcPts val="1000"/>
              </a:spcBef>
              <a:spcAft>
                <a:spcPts val="0"/>
              </a:spcAft>
              <a:buSzPts val="1440"/>
              <a:buChar char="►"/>
            </a:pPr>
            <a:r>
              <a:rPr lang="en-US"/>
              <a:t>The private members are accessible within the same class only; If you try to access them outside the class, you will get compile-time error. </a:t>
            </a:r>
            <a:endParaRPr/>
          </a:p>
          <a:p>
            <a:pPr indent="0" lvl="0" marL="0" rtl="0" algn="l">
              <a:spcBef>
                <a:spcPts val="1000"/>
              </a:spcBef>
              <a:spcAft>
                <a:spcPts val="0"/>
              </a:spcAft>
              <a:buSzPts val="1440"/>
              <a:buNone/>
            </a:pPr>
            <a:r>
              <a:rPr b="1" lang="en-US"/>
              <a:t>3. protected: </a:t>
            </a:r>
            <a:endParaRPr/>
          </a:p>
          <a:p>
            <a:pPr indent="-342900" lvl="0" marL="342900" rtl="0" algn="l">
              <a:spcBef>
                <a:spcPts val="1000"/>
              </a:spcBef>
              <a:spcAft>
                <a:spcPts val="0"/>
              </a:spcAft>
              <a:buSzPts val="1440"/>
              <a:buChar char="►"/>
            </a:pPr>
            <a:r>
              <a:rPr lang="en-US"/>
              <a:t>The protected members are accessible within the same class and also in the corresponding child classes; If you try to access them outside the same class or child class, you will get compile-time error.</a:t>
            </a:r>
            <a:endParaRPr b="1" u="sng"/>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6"/>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lang="en-US" sz="2400"/>
              <a:t>Syntax of creating a member with access modifier:</a:t>
            </a:r>
            <a:endParaRPr/>
          </a:p>
        </p:txBody>
      </p:sp>
      <p:sp>
        <p:nvSpPr>
          <p:cNvPr id="321" name="Google Shape;321;p46"/>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Property:</a:t>
            </a:r>
            <a:endParaRPr/>
          </a:p>
          <a:p>
            <a:pPr indent="0" lvl="0" marL="0" rtl="0" algn="l">
              <a:spcBef>
                <a:spcPts val="1000"/>
              </a:spcBef>
              <a:spcAft>
                <a:spcPts val="0"/>
              </a:spcAft>
              <a:buSzPts val="1440"/>
              <a:buNone/>
            </a:pPr>
            <a:r>
              <a:rPr lang="en-US"/>
              <a:t>class classname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accessmodifier property: datatype;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b="1" lang="en-US" u="sng"/>
              <a:t>Method:</a:t>
            </a:r>
            <a:endParaRPr/>
          </a:p>
          <a:p>
            <a:pPr indent="0" lvl="0" marL="0" rtl="0" algn="l">
              <a:spcBef>
                <a:spcPts val="1000"/>
              </a:spcBef>
              <a:spcAft>
                <a:spcPts val="0"/>
              </a:spcAft>
              <a:buSzPts val="1440"/>
              <a:buNone/>
            </a:pPr>
            <a:r>
              <a:rPr lang="en-US"/>
              <a:t>class classname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accessmodifier methodname( arguments) : returntype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Variables</a:t>
            </a:r>
            <a:endParaRPr/>
          </a:p>
        </p:txBody>
      </p:sp>
      <p:sp>
        <p:nvSpPr>
          <p:cNvPr id="159" name="Google Shape;159;p20"/>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Variable is a named memory location in RAM, to store a value at run time.</a:t>
            </a:r>
            <a:endParaRPr/>
          </a:p>
          <a:p>
            <a:pPr indent="-342900" lvl="0" marL="342900" rtl="0" algn="l">
              <a:spcBef>
                <a:spcPts val="1000"/>
              </a:spcBef>
              <a:spcAft>
                <a:spcPts val="0"/>
              </a:spcAft>
              <a:buSzPts val="1440"/>
              <a:buChar char="►"/>
            </a:pPr>
            <a:r>
              <a:rPr b="1" lang="en-US"/>
              <a:t>Syntax: </a:t>
            </a:r>
            <a:r>
              <a:rPr lang="en-US"/>
              <a:t>var variable : datatype = value;</a:t>
            </a:r>
            <a:endParaRPr/>
          </a:p>
          <a:p>
            <a:pPr indent="-342900" lvl="0" marL="342900" rtl="0" algn="l">
              <a:spcBef>
                <a:spcPts val="1000"/>
              </a:spcBef>
              <a:spcAft>
                <a:spcPts val="0"/>
              </a:spcAft>
              <a:buSzPts val="1440"/>
              <a:buChar char="►"/>
            </a:pPr>
            <a:r>
              <a:rPr b="1" lang="en-US"/>
              <a:t>Example:</a:t>
            </a:r>
            <a:r>
              <a:rPr lang="en-US"/>
              <a:t> var a : number = 100;</a:t>
            </a:r>
            <a:endParaRPr/>
          </a:p>
          <a:p>
            <a:pPr indent="-342900" lvl="0" marL="342900" rtl="0" algn="l">
              <a:spcBef>
                <a:spcPts val="1000"/>
              </a:spcBef>
              <a:spcAft>
                <a:spcPts val="0"/>
              </a:spcAft>
              <a:buSzPts val="1440"/>
              <a:buChar char="►"/>
            </a:pPr>
            <a:r>
              <a:rPr lang="en-US"/>
              <a:t>TypeScript supports “optional static typing”. That means it is optional to specify datatype for the variable in TypeScript. </a:t>
            </a:r>
            <a:endParaRPr/>
          </a:p>
          <a:p>
            <a:pPr indent="-285750" lvl="1" marL="742950" rtl="0" algn="l">
              <a:spcBef>
                <a:spcPts val="1000"/>
              </a:spcBef>
              <a:spcAft>
                <a:spcPts val="0"/>
              </a:spcAft>
              <a:buSzPts val="1280"/>
              <a:buChar char="►"/>
            </a:pPr>
            <a:r>
              <a:rPr b="1" lang="en-US"/>
              <a:t>Static Typing:</a:t>
            </a:r>
            <a:r>
              <a:rPr lang="en-US"/>
              <a:t> If you specify the data type for the variable, it is not possible assign other data type of value into the variable; if you do so, “tsc” compiler will generate coding-time and compile-time errors; but the code will be compiled and executed also, even though it is having errors.</a:t>
            </a:r>
            <a:endParaRPr/>
          </a:p>
          <a:p>
            <a:pPr indent="-285750" lvl="1" marL="742950" rtl="0" algn="l">
              <a:spcBef>
                <a:spcPts val="1000"/>
              </a:spcBef>
              <a:spcAft>
                <a:spcPts val="0"/>
              </a:spcAft>
              <a:buSzPts val="1280"/>
              <a:buChar char="►"/>
            </a:pPr>
            <a:r>
              <a:rPr b="1" lang="en-US"/>
              <a:t>Dynamic Typing: </a:t>
            </a:r>
            <a:r>
              <a:rPr lang="en-US"/>
              <a:t>If you don’t specify the data type for the variable, we can assign any type of value into the variable. </a:t>
            </a:r>
            <a:endParaRPr/>
          </a:p>
          <a:p>
            <a:pPr indent="-285750" lvl="0" marL="342900" rtl="0" algn="l">
              <a:spcBef>
                <a:spcPts val="1000"/>
              </a:spcBef>
              <a:spcAft>
                <a:spcPts val="0"/>
              </a:spcAft>
              <a:buSzPts val="1440"/>
              <a:buChar char="►"/>
            </a:pPr>
            <a:r>
              <a:rPr lang="en-US"/>
              <a:t>In TypeScript, we have “optional static typing”. That means it is optional to specify datatype for the variable in TypeScript.</a:t>
            </a:r>
            <a:endParaRPr/>
          </a:p>
          <a:p>
            <a:pPr indent="0" lvl="0" marL="57150" rtl="0" algn="l">
              <a:spcBef>
                <a:spcPts val="1000"/>
              </a:spcBef>
              <a:spcAft>
                <a:spcPts val="0"/>
              </a:spcAft>
              <a:buSzPts val="1440"/>
              <a:buNone/>
            </a:pPr>
            <a:r>
              <a:rPr lang="en-US"/>
              <a:t>	</a:t>
            </a:r>
            <a:endParaRPr/>
          </a:p>
          <a:p>
            <a:pPr indent="0" lvl="1" marL="457200" rtl="0" algn="l">
              <a:spcBef>
                <a:spcPts val="1000"/>
              </a:spcBef>
              <a:spcAft>
                <a:spcPts val="0"/>
              </a:spcAft>
              <a:buSzPts val="1280"/>
              <a:buNone/>
            </a:pPr>
            <a:r>
              <a:t/>
            </a:r>
            <a:endParaRPr/>
          </a:p>
          <a:p>
            <a:pPr indent="0" lvl="1" marL="457200" rtl="0" algn="l">
              <a:spcBef>
                <a:spcPts val="1000"/>
              </a:spcBef>
              <a:spcAft>
                <a:spcPts val="0"/>
              </a:spcAft>
              <a:buSzPts val="128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Access Modifiers - Example</a:t>
            </a:r>
            <a:endParaRPr/>
          </a:p>
        </p:txBody>
      </p:sp>
      <p:sp>
        <p:nvSpPr>
          <p:cNvPr id="327" name="Google Shape;327;p47"/>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c:\angular\accessmodifiers.ts</a:t>
            </a:r>
            <a:endParaRPr/>
          </a:p>
        </p:txBody>
      </p:sp>
      <p:sp>
        <p:nvSpPr>
          <p:cNvPr id="328" name="Google Shape;328;p47"/>
          <p:cNvSpPr txBox="1"/>
          <p:nvPr/>
        </p:nvSpPr>
        <p:spPr>
          <a:xfrm>
            <a:off x="677333" y="1308683"/>
            <a:ext cx="8458278" cy="5262979"/>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6A9955"/>
                </a:solidFill>
                <a:latin typeface="Consolas"/>
                <a:ea typeface="Consolas"/>
                <a:cs typeface="Consolas"/>
                <a:sym typeface="Consolas"/>
              </a:rPr>
              <a:t>/* current class */</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public</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 = </a:t>
            </a:r>
            <a:r>
              <a:rPr b="0" lang="en-US" sz="1600">
                <a:solidFill>
                  <a:srgbClr val="B5CEA8"/>
                </a:solidFill>
                <a:latin typeface="Consolas"/>
                <a:ea typeface="Consolas"/>
                <a:cs typeface="Consolas"/>
                <a:sym typeface="Consolas"/>
              </a:rPr>
              <a:t>101</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private</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 = </a:t>
            </a:r>
            <a:r>
              <a:rPr b="0" lang="en-US" sz="1600">
                <a:solidFill>
                  <a:srgbClr val="CE9178"/>
                </a:solidFill>
                <a:latin typeface="Consolas"/>
                <a:ea typeface="Consolas"/>
                <a:cs typeface="Consolas"/>
                <a:sym typeface="Consolas"/>
              </a:rPr>
              <a:t>"Scott"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protected</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 = </a:t>
            </a:r>
            <a:r>
              <a:rPr b="0" lang="en-US" sz="1600">
                <a:solidFill>
                  <a:srgbClr val="B5CEA8"/>
                </a:solidFill>
                <a:latin typeface="Consolas"/>
                <a:ea typeface="Consolas"/>
                <a:cs typeface="Consolas"/>
                <a:sym typeface="Consolas"/>
              </a:rPr>
              <a:t>80</a:t>
            </a:r>
            <a:r>
              <a:rPr b="0" lang="en-US" sz="1600">
                <a:solidFill>
                  <a:srgbClr val="D4D4D4"/>
                </a:solidFill>
                <a:latin typeface="Consolas"/>
                <a:ea typeface="Consolas"/>
                <a:cs typeface="Consolas"/>
                <a:sym typeface="Consolas"/>
              </a:rPr>
              <a:t>;</a:t>
            </a:r>
            <a:endParaRPr/>
          </a:p>
          <a:p>
            <a:pPr indent="0" lvl="1" marL="457200" marR="0" rtl="0" algn="l">
              <a:spcBef>
                <a:spcPts val="0"/>
              </a:spcBef>
              <a:spcAft>
                <a:spcPts val="0"/>
              </a:spcAft>
              <a:buNone/>
            </a:pPr>
            <a:r>
              <a:rPr b="0" i="0" lang="en-US" sz="1600" u="none" cap="none" strike="noStrike">
                <a:solidFill>
                  <a:srgbClr val="9CDCFE"/>
                </a:solidFill>
                <a:latin typeface="Consolas"/>
                <a:ea typeface="Consolas"/>
                <a:cs typeface="Consolas"/>
                <a:sym typeface="Consolas"/>
              </a:rPr>
              <a:t>public</a:t>
            </a: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DCDCAA"/>
                </a:solidFill>
                <a:latin typeface="Consolas"/>
                <a:ea typeface="Consolas"/>
                <a:cs typeface="Consolas"/>
                <a:sym typeface="Consolas"/>
              </a:rPr>
              <a:t>display</a:t>
            </a: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569CD6"/>
                </a:solidFill>
                <a:latin typeface="Consolas"/>
                <a:ea typeface="Consolas"/>
                <a:cs typeface="Consolas"/>
                <a:sym typeface="Consolas"/>
              </a:rPr>
              <a:t>void</a:t>
            </a:r>
            <a:r>
              <a:rPr b="0" i="0" lang="en-US" sz="1600" u="none" cap="none" strike="noStrike">
                <a:solidFill>
                  <a:srgbClr val="D4D4D4"/>
                </a:solidFill>
                <a:latin typeface="Consolas"/>
                <a:ea typeface="Consolas"/>
                <a:cs typeface="Consolas"/>
                <a:sym typeface="Consolas"/>
              </a:rPr>
              <a:t> {</a:t>
            </a:r>
            <a:endParaRPr/>
          </a:p>
          <a:p>
            <a:pPr indent="0" lvl="1" marL="457200" marR="0" rtl="0" algn="l">
              <a:spcBef>
                <a:spcPts val="0"/>
              </a:spcBef>
              <a:spcAft>
                <a:spcPts val="0"/>
              </a:spcAft>
              <a:buNone/>
            </a:pP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CE9178"/>
                </a:solidFill>
                <a:latin typeface="Consolas"/>
                <a:ea typeface="Consolas"/>
                <a:cs typeface="Consolas"/>
                <a:sym typeface="Consolas"/>
              </a:rPr>
              <a:t>"Studentdisplay"</a:t>
            </a:r>
            <a:r>
              <a:rPr b="0" i="0" lang="en-US" sz="1600" u="none" cap="none" strike="noStrike">
                <a:solidFill>
                  <a:srgbClr val="D4D4D4"/>
                </a:solidFill>
                <a:latin typeface="Consolas"/>
                <a:ea typeface="Consolas"/>
                <a:cs typeface="Consolas"/>
                <a:sym typeface="Consolas"/>
              </a:rPr>
              <a:t>);</a:t>
            </a:r>
            <a:endParaRPr/>
          </a:p>
          <a:p>
            <a:pPr indent="0" lvl="1" marL="457200" marR="0" rtl="0" algn="l">
              <a:spcBef>
                <a:spcPts val="0"/>
              </a:spcBef>
              <a:spcAft>
                <a:spcPts val="0"/>
              </a:spcAft>
              <a:buNone/>
            </a:pP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this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studentid</a:t>
            </a: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//accessible </a:t>
            </a:r>
            <a:endParaRPr b="0" i="0" sz="1600" u="none" cap="none" strike="noStrike">
              <a:solidFill>
                <a:srgbClr val="D4D4D4"/>
              </a:solidFill>
              <a:latin typeface="Consolas"/>
              <a:ea typeface="Consolas"/>
              <a:cs typeface="Consolas"/>
              <a:sym typeface="Consolas"/>
            </a:endParaRPr>
          </a:p>
          <a:p>
            <a:pPr indent="0" lvl="1" marL="457200" marR="0" rtl="0" algn="l">
              <a:spcBef>
                <a:spcPts val="0"/>
              </a:spcBef>
              <a:spcAft>
                <a:spcPts val="0"/>
              </a:spcAft>
              <a:buNone/>
            </a:pP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this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studentname</a:t>
            </a: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//accessible </a:t>
            </a:r>
            <a:endParaRPr b="0" i="0" sz="1600" u="none" cap="none" strike="noStrike">
              <a:solidFill>
                <a:srgbClr val="D4D4D4"/>
              </a:solidFill>
              <a:latin typeface="Consolas"/>
              <a:ea typeface="Consolas"/>
              <a:cs typeface="Consolas"/>
              <a:sym typeface="Consolas"/>
            </a:endParaRPr>
          </a:p>
          <a:p>
            <a:pPr indent="0" lvl="1" marL="457200" marR="0" rtl="0" algn="l">
              <a:spcBef>
                <a:spcPts val="0"/>
              </a:spcBef>
              <a:spcAft>
                <a:spcPts val="0"/>
              </a:spcAft>
              <a:buNone/>
            </a:pP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9CDCFE"/>
                </a:solidFill>
                <a:latin typeface="Consolas"/>
                <a:ea typeface="Consolas"/>
                <a:cs typeface="Consolas"/>
                <a:sym typeface="Consolas"/>
              </a:rPr>
              <a:t>console</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DCDCAA"/>
                </a:solidFill>
                <a:latin typeface="Consolas"/>
                <a:ea typeface="Consolas"/>
                <a:cs typeface="Consolas"/>
                <a:sym typeface="Consolas"/>
              </a:rPr>
              <a:t>log</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569CD6"/>
                </a:solidFill>
                <a:latin typeface="Consolas"/>
                <a:ea typeface="Consolas"/>
                <a:cs typeface="Consolas"/>
                <a:sym typeface="Consolas"/>
              </a:rPr>
              <a:t>this</a:t>
            </a:r>
            <a:r>
              <a:rPr b="0" i="0" lang="en-US" sz="1600" u="none" cap="none" strike="noStrike">
                <a:solidFill>
                  <a:srgbClr val="D4D4D4"/>
                </a:solidFill>
                <a:latin typeface="Consolas"/>
                <a:ea typeface="Consolas"/>
                <a:cs typeface="Consolas"/>
                <a:sym typeface="Consolas"/>
              </a:rPr>
              <a:t>.</a:t>
            </a:r>
            <a:r>
              <a:rPr b="0" i="0" lang="en-US" sz="1600" u="none" cap="none" strike="noStrike">
                <a:solidFill>
                  <a:srgbClr val="9CDCFE"/>
                </a:solidFill>
                <a:latin typeface="Consolas"/>
                <a:ea typeface="Consolas"/>
                <a:cs typeface="Consolas"/>
                <a:sym typeface="Consolas"/>
              </a:rPr>
              <a:t>marks</a:t>
            </a:r>
            <a:r>
              <a:rPr b="0" i="0" lang="en-US" sz="1600" u="none" cap="none" strike="noStrike">
                <a:solidFill>
                  <a:srgbClr val="D4D4D4"/>
                </a:solidFill>
                <a:latin typeface="Consolas"/>
                <a:ea typeface="Consolas"/>
                <a:cs typeface="Consolas"/>
                <a:sym typeface="Consolas"/>
              </a:rPr>
              <a:t>); </a:t>
            </a:r>
            <a:r>
              <a:rPr b="0" i="0" lang="en-US" sz="1600" u="none" cap="none" strike="noStrike">
                <a:solidFill>
                  <a:srgbClr val="6A9955"/>
                </a:solidFill>
                <a:latin typeface="Consolas"/>
                <a:ea typeface="Consolas"/>
                <a:cs typeface="Consolas"/>
                <a:sym typeface="Consolas"/>
              </a:rPr>
              <a:t>//accessible </a:t>
            </a:r>
            <a:endParaRPr b="0" i="0" sz="1600" u="none" cap="none" strike="noStrike">
              <a:solidFill>
                <a:srgbClr val="D4D4D4"/>
              </a:solidFill>
              <a:latin typeface="Consolas"/>
              <a:ea typeface="Consolas"/>
              <a:cs typeface="Consolas"/>
              <a:sym typeface="Consolas"/>
            </a:endParaRPr>
          </a:p>
          <a:p>
            <a:pPr indent="0" lvl="1" marL="457200" marR="0" rtl="0" algn="l">
              <a:spcBef>
                <a:spcPts val="0"/>
              </a:spcBef>
              <a:spcAft>
                <a:spcPts val="0"/>
              </a:spcAft>
              <a:buNone/>
            </a:pPr>
            <a:r>
              <a:rPr b="0" i="0" lang="en-US" sz="1600" u="none" cap="none" strike="noStrike">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6A9955"/>
                </a:solidFill>
                <a:latin typeface="Consolas"/>
                <a:ea typeface="Consolas"/>
                <a:cs typeface="Consolas"/>
                <a:sym typeface="Consolas"/>
              </a:rPr>
              <a:t>/* Child class*/</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EngineeringStudent</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extends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public</a:t>
            </a:r>
            <a:r>
              <a:rPr b="0" lang="en-US" sz="1600">
                <a:solidFill>
                  <a:srgbClr val="D4D4D4"/>
                </a:solidFill>
                <a:latin typeface="Consolas"/>
                <a:ea typeface="Consolas"/>
                <a:cs typeface="Consolas"/>
                <a:sym typeface="Consolas"/>
              </a:rPr>
              <a:t> </a:t>
            </a:r>
            <a:r>
              <a:rPr b="0" lang="en-US" sz="1600">
                <a:solidFill>
                  <a:srgbClr val="DCDCAA"/>
                </a:solidFill>
                <a:latin typeface="Consolas"/>
                <a:ea typeface="Consolas"/>
                <a:cs typeface="Consolas"/>
                <a:sym typeface="Consolas"/>
              </a:rPr>
              <a:t>display</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void</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CE9178"/>
                </a:solidFill>
                <a:latin typeface="Consolas"/>
                <a:ea typeface="Consolas"/>
                <a:cs typeface="Consolas"/>
                <a:sym typeface="Consolas"/>
              </a:rPr>
              <a:t>"EngineeringStudentdisplay"</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a:t>
            </a:r>
            <a:r>
              <a:rPr b="0" lang="en-US" sz="1600">
                <a:solidFill>
                  <a:srgbClr val="6A9955"/>
                </a:solidFill>
                <a:latin typeface="Consolas"/>
                <a:ea typeface="Consolas"/>
                <a:cs typeface="Consolas"/>
                <a:sym typeface="Consolas"/>
              </a:rPr>
              <a:t>//accessible </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6A9955"/>
                </a:solidFill>
                <a:latin typeface="Consolas"/>
                <a:ea typeface="Consolas"/>
                <a:cs typeface="Consolas"/>
                <a:sym typeface="Consolas"/>
              </a:rPr>
              <a:t>//console.log(this.studentname); //not accessible </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a:t>
            </a:r>
            <a:r>
              <a:rPr b="0" lang="en-US" sz="1600">
                <a:solidFill>
                  <a:srgbClr val="6A9955"/>
                </a:solidFill>
                <a:latin typeface="Consolas"/>
                <a:ea typeface="Consolas"/>
                <a:cs typeface="Consolas"/>
                <a:sym typeface="Consolas"/>
              </a:rPr>
              <a:t>//accessible </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Access Modifiers - Example</a:t>
            </a:r>
            <a:endParaRPr/>
          </a:p>
        </p:txBody>
      </p:sp>
      <p:sp>
        <p:nvSpPr>
          <p:cNvPr id="334" name="Google Shape;334;p48"/>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c:\angular\accessmodifiers.ts</a:t>
            </a:r>
            <a:endParaRPr/>
          </a:p>
        </p:txBody>
      </p:sp>
      <p:sp>
        <p:nvSpPr>
          <p:cNvPr id="335" name="Google Shape;335;p48"/>
          <p:cNvSpPr txBox="1"/>
          <p:nvPr/>
        </p:nvSpPr>
        <p:spPr>
          <a:xfrm>
            <a:off x="677333" y="1308683"/>
            <a:ext cx="8458278" cy="5016758"/>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lang="en-US" sz="1400">
                <a:solidFill>
                  <a:srgbClr val="D4D4D4"/>
                </a:solidFill>
                <a:latin typeface="Consolas"/>
                <a:ea typeface="Consolas"/>
                <a:cs typeface="Consolas"/>
                <a:sym typeface="Consolas"/>
              </a:rPr>
            </a:br>
            <a:r>
              <a:rPr b="0" lang="en-US" sz="1800">
                <a:solidFill>
                  <a:srgbClr val="6A9955"/>
                </a:solidFill>
                <a:latin typeface="Consolas"/>
                <a:ea typeface="Consolas"/>
                <a:cs typeface="Consolas"/>
                <a:sym typeface="Consolas"/>
              </a:rPr>
              <a:t>/* Other class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569CD6"/>
                </a:solidFill>
                <a:latin typeface="Consolas"/>
                <a:ea typeface="Consolas"/>
                <a:cs typeface="Consolas"/>
                <a:sym typeface="Consolas"/>
              </a:rPr>
              <a:t>class</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Test</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DCDCAA"/>
                </a:solidFill>
                <a:latin typeface="Consolas"/>
                <a:ea typeface="Consolas"/>
                <a:cs typeface="Consolas"/>
                <a:sym typeface="Consolas"/>
              </a:rPr>
              <a:t>sampleMethod</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a:t>
            </a:r>
            <a:r>
              <a:rPr b="0" lang="en-US" sz="1800">
                <a:solidFill>
                  <a:srgbClr val="D4D4D4"/>
                </a:solidFill>
                <a:latin typeface="Consolas"/>
                <a:ea typeface="Consolas"/>
                <a:cs typeface="Consolas"/>
                <a:sym typeface="Consolas"/>
              </a:rPr>
              <a:t> = </a:t>
            </a:r>
            <a:r>
              <a:rPr b="0" lang="en-US" sz="1800">
                <a:solidFill>
                  <a:srgbClr val="569CD6"/>
                </a:solidFill>
                <a:latin typeface="Consolas"/>
                <a:ea typeface="Consolas"/>
                <a:cs typeface="Consolas"/>
                <a:sym typeface="Consolas"/>
              </a:rPr>
              <a:t>new</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Student</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display</a:t>
            </a: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//accessible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s2</a:t>
            </a:r>
            <a:r>
              <a:rPr b="0" lang="en-US" sz="1800">
                <a:solidFill>
                  <a:srgbClr val="D4D4D4"/>
                </a:solidFill>
                <a:latin typeface="Consolas"/>
                <a:ea typeface="Consolas"/>
                <a:cs typeface="Consolas"/>
                <a:sym typeface="Consolas"/>
              </a:rPr>
              <a:t> = </a:t>
            </a:r>
            <a:r>
              <a:rPr b="0" lang="en-US" sz="1800">
                <a:solidFill>
                  <a:srgbClr val="569CD6"/>
                </a:solidFill>
                <a:latin typeface="Consolas"/>
                <a:ea typeface="Consolas"/>
                <a:cs typeface="Consolas"/>
                <a:sym typeface="Consolas"/>
              </a:rPr>
              <a:t>new</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EngineeringStudent</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s2</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display2</a:t>
            </a: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//accessible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CE9178"/>
                </a:solidFill>
                <a:latin typeface="Consolas"/>
                <a:ea typeface="Consolas"/>
                <a:cs typeface="Consolas"/>
                <a:sym typeface="Consolas"/>
              </a:rPr>
              <a:t>"----------------------"</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console</a:t>
            </a:r>
            <a:r>
              <a:rPr b="0" lang="en-US" sz="1800">
                <a:solidFill>
                  <a:srgbClr val="D4D4D4"/>
                </a:solidFill>
                <a:latin typeface="Consolas"/>
                <a:ea typeface="Consolas"/>
                <a:cs typeface="Consolas"/>
                <a:sym typeface="Consolas"/>
              </a:rPr>
              <a:t>.</a:t>
            </a:r>
            <a:r>
              <a:rPr b="0" lang="en-US" sz="1800">
                <a:solidFill>
                  <a:srgbClr val="DCDCAA"/>
                </a:solidFill>
                <a:latin typeface="Consolas"/>
                <a:ea typeface="Consolas"/>
                <a:cs typeface="Consolas"/>
                <a:sym typeface="Consolas"/>
              </a:rPr>
              <a:t>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studentid</a:t>
            </a: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//accessible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//console.log(s.studentname); //not accessible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        </a:t>
            </a:r>
            <a:r>
              <a:rPr b="0" lang="en-US" sz="1800">
                <a:solidFill>
                  <a:srgbClr val="6A9955"/>
                </a:solidFill>
                <a:latin typeface="Consolas"/>
                <a:ea typeface="Consolas"/>
                <a:cs typeface="Consolas"/>
                <a:sym typeface="Consolas"/>
              </a:rPr>
              <a:t>//console.log(s.marks); //not accessible </a:t>
            </a:r>
            <a:endParaRPr b="0" sz="1800">
              <a:solidFill>
                <a:srgbClr val="D4D4D4"/>
              </a:solidFill>
              <a:latin typeface="Consolas"/>
              <a:ea typeface="Consolas"/>
              <a:cs typeface="Consolas"/>
              <a:sym typeface="Consolas"/>
            </a:endParaRPr>
          </a:p>
          <a:p>
            <a:pPr indent="0" lvl="0" marL="0" marR="0" rtl="0" algn="l">
              <a:spcBef>
                <a:spcPts val="0"/>
              </a:spcBef>
              <a:spcAft>
                <a:spcPts val="0"/>
              </a:spcAft>
              <a:buNone/>
            </a:pPr>
            <a:br>
              <a:rPr b="0" lang="en-US" sz="1800">
                <a:solidFill>
                  <a:srgbClr val="D4D4D4"/>
                </a:solidFill>
                <a:latin typeface="Consolas"/>
                <a:ea typeface="Consolas"/>
                <a:cs typeface="Consolas"/>
                <a:sym typeface="Consolas"/>
              </a:rPr>
            </a:b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800">
                <a:solidFill>
                  <a:srgbClr val="D4D4D4"/>
                </a:solidFill>
                <a:latin typeface="Consolas"/>
                <a:ea typeface="Consolas"/>
                <a:cs typeface="Consolas"/>
                <a:sym typeface="Consolas"/>
              </a:rPr>
            </a:b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t</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Test</a:t>
            </a:r>
            <a:r>
              <a:rPr b="0" lang="en-US" sz="1800">
                <a:solidFill>
                  <a:srgbClr val="D4D4D4"/>
                </a:solidFill>
                <a:latin typeface="Consolas"/>
                <a:ea typeface="Consolas"/>
                <a:cs typeface="Consolas"/>
                <a:sym typeface="Consolas"/>
              </a:rPr>
              <a:t> = </a:t>
            </a:r>
            <a:r>
              <a:rPr b="0" lang="en-US" sz="1800">
                <a:solidFill>
                  <a:srgbClr val="569CD6"/>
                </a:solidFill>
                <a:latin typeface="Consolas"/>
                <a:ea typeface="Consolas"/>
                <a:cs typeface="Consolas"/>
                <a:sym typeface="Consolas"/>
              </a:rPr>
              <a:t>new</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Test</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DCDCAA"/>
                </a:solidFill>
                <a:latin typeface="Consolas"/>
                <a:ea typeface="Consolas"/>
                <a:cs typeface="Consolas"/>
                <a:sym typeface="Consolas"/>
              </a:rPr>
              <a:t>t.sampleMethod</a:t>
            </a:r>
            <a:r>
              <a:rPr b="0" lang="en-US" sz="1800">
                <a:solidFill>
                  <a:srgbClr val="D4D4D4"/>
                </a:solidFill>
                <a:latin typeface="Consolas"/>
                <a:ea typeface="Consolas"/>
                <a:cs typeface="Consolas"/>
                <a:sym typeface="Consolas"/>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 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accessmodifiers.ts</a:t>
            </a:r>
            <a:endParaRPr/>
          </a:p>
          <a:p>
            <a:pPr indent="0" lvl="0" marL="57150" rtl="0" algn="l">
              <a:spcBef>
                <a:spcPts val="1000"/>
              </a:spcBef>
              <a:spcAft>
                <a:spcPts val="0"/>
              </a:spcAft>
              <a:buSzPts val="1440"/>
              <a:buNone/>
            </a:pPr>
            <a:r>
              <a:rPr lang="en-US"/>
              <a:t>node accessmodifiers.js</a:t>
            </a:r>
            <a:endParaRPr/>
          </a:p>
        </p:txBody>
      </p:sp>
      <p:pic>
        <p:nvPicPr>
          <p:cNvPr id="341" name="Google Shape;341;p49"/>
          <p:cNvPicPr preferRelativeResize="0"/>
          <p:nvPr/>
        </p:nvPicPr>
        <p:blipFill rotWithShape="1">
          <a:blip r:embed="rId3">
            <a:alphaModFix/>
          </a:blip>
          <a:srcRect b="0" l="0" r="0" t="0"/>
          <a:stretch/>
        </p:blipFill>
        <p:spPr>
          <a:xfrm>
            <a:off x="3996626" y="944511"/>
            <a:ext cx="5503905" cy="496897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Interfaces</a:t>
            </a:r>
            <a:endParaRPr/>
          </a:p>
        </p:txBody>
      </p:sp>
      <p:sp>
        <p:nvSpPr>
          <p:cNvPr id="347" name="Google Shape;347;p50"/>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lang="en-US"/>
              <a:t>Interface is the model of a class, which describes the list of properties and methods of a class.</a:t>
            </a:r>
            <a:endParaRPr/>
          </a:p>
          <a:p>
            <a:pPr indent="-342900" lvl="0" marL="342900" rtl="0" algn="l">
              <a:spcBef>
                <a:spcPts val="1000"/>
              </a:spcBef>
              <a:spcAft>
                <a:spcPts val="0"/>
              </a:spcAft>
              <a:buSzPct val="79999"/>
              <a:buChar char="►"/>
            </a:pPr>
            <a:r>
              <a:rPr lang="en-US"/>
              <a:t>Interfaces doesn’t contain actual code; contains only list of properties and methods.</a:t>
            </a:r>
            <a:endParaRPr/>
          </a:p>
          <a:p>
            <a:pPr indent="-342900" lvl="0" marL="342900" rtl="0" algn="l">
              <a:spcBef>
                <a:spcPts val="1000"/>
              </a:spcBef>
              <a:spcAft>
                <a:spcPts val="0"/>
              </a:spcAft>
              <a:buSzPct val="79999"/>
              <a:buChar char="►"/>
            </a:pPr>
            <a:r>
              <a:rPr lang="en-US"/>
              <a:t>Interfaces doesn’t contain method implementation (method definition); it contains method declaration only, which defines method access modifier, method name, method arguments and method return type.</a:t>
            </a:r>
            <a:endParaRPr/>
          </a:p>
          <a:p>
            <a:pPr indent="-342900" lvl="0" marL="342900" rtl="0" algn="l">
              <a:spcBef>
                <a:spcPts val="1000"/>
              </a:spcBef>
              <a:spcAft>
                <a:spcPts val="0"/>
              </a:spcAft>
              <a:buSzPct val="79999"/>
              <a:buChar char="►"/>
            </a:pPr>
            <a:r>
              <a:rPr lang="en-US"/>
              <a:t>The child class that implements the interface must implement all the methods of the interface; if not, compile-time error will be shown at child class. The method name, parameters, return type and access modifier must be same in between "interface method (method at the interface)" and "class method (method at the class)".</a:t>
            </a:r>
            <a:endParaRPr/>
          </a:p>
          <a:p>
            <a:pPr indent="-342900" lvl="0" marL="342900" rtl="0" algn="l">
              <a:spcBef>
                <a:spcPts val="1000"/>
              </a:spcBef>
              <a:spcAft>
                <a:spcPts val="0"/>
              </a:spcAft>
              <a:buSzPct val="79999"/>
              <a:buChar char="►"/>
            </a:pPr>
            <a:r>
              <a:rPr lang="en-US"/>
              <a:t>Interfaces act as a mediator between two or more developers; one developer implements the interface, other developer creates reference variable for the interface and invokes methods; so interface is common among them.</a:t>
            </a:r>
            <a:endParaRPr/>
          </a:p>
          <a:p>
            <a:pPr indent="-342900" lvl="0" marL="342900" rtl="0" algn="l">
              <a:spcBef>
                <a:spcPts val="1000"/>
              </a:spcBef>
              <a:spcAft>
                <a:spcPts val="0"/>
              </a:spcAft>
              <a:buSzPct val="79999"/>
              <a:buChar char="►"/>
            </a:pPr>
            <a:r>
              <a:rPr lang="en-US"/>
              <a:t>The child class can implement the interface with “implements” keyword.</a:t>
            </a:r>
            <a:endParaRPr/>
          </a:p>
          <a:p>
            <a:pPr indent="-342900" lvl="0" marL="342900" rtl="0" algn="l">
              <a:spcBef>
                <a:spcPts val="1000"/>
              </a:spcBef>
              <a:spcAft>
                <a:spcPts val="0"/>
              </a:spcAft>
              <a:buSzPct val="79999"/>
              <a:buChar char="►"/>
            </a:pPr>
            <a:r>
              <a:rPr lang="en-US"/>
              <a:t>All the methods of interface is by default, "public".</a:t>
            </a:r>
            <a:endParaRPr/>
          </a:p>
          <a:p>
            <a:pPr indent="-342900" lvl="0" marL="342900" rtl="0" algn="l">
              <a:spcBef>
                <a:spcPts val="1000"/>
              </a:spcBef>
              <a:spcAft>
                <a:spcPts val="0"/>
              </a:spcAft>
              <a:buSzPct val="79999"/>
              <a:buChar char="►"/>
            </a:pPr>
            <a:r>
              <a:rPr lang="en-US"/>
              <a:t>One interface can be implemented by multiple classes; One class can implement multiple interfaces.</a:t>
            </a:r>
            <a:endParaRPr/>
          </a:p>
          <a:p>
            <a:pPr indent="-342900" lvl="0" marL="342900" rtl="0" algn="l">
              <a:spcBef>
                <a:spcPts val="1000"/>
              </a:spcBef>
              <a:spcAft>
                <a:spcPts val="0"/>
              </a:spcAft>
              <a:buSzPct val="79999"/>
              <a:buChar char="►"/>
            </a:pPr>
            <a:r>
              <a:rPr lang="en-US"/>
              <a:t>We can develop "multiple inheritance" by implementing multiple interfaces at-a-time in the same class. </a:t>
            </a:r>
            <a:endParaRPr b="1" sz="1800" u="sng"/>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lang="en-US" sz="2400"/>
              <a:t>Steps for development of Interfaces</a:t>
            </a:r>
            <a:endParaRPr/>
          </a:p>
        </p:txBody>
      </p:sp>
      <p:sp>
        <p:nvSpPr>
          <p:cNvPr id="353" name="Google Shape;353;p51"/>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lang="en-US" u="sng"/>
              <a:t>Create an interface:</a:t>
            </a:r>
            <a:endParaRPr/>
          </a:p>
          <a:p>
            <a:pPr indent="0" lvl="0" marL="0" rtl="0" algn="l">
              <a:spcBef>
                <a:spcPts val="1000"/>
              </a:spcBef>
              <a:spcAft>
                <a:spcPts val="0"/>
              </a:spcAft>
              <a:buSzPct val="79999"/>
              <a:buNone/>
            </a:pPr>
            <a:r>
              <a:rPr lang="en-US"/>
              <a:t>interface interfacename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property: datatype;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method( arguments ): returntype;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b="1" lang="en-US" u="sng"/>
              <a:t>Create a child class for the interface and implement it:</a:t>
            </a:r>
            <a:endParaRPr/>
          </a:p>
          <a:p>
            <a:pPr indent="0" lvl="0" marL="0" rtl="0" algn="l">
              <a:spcBef>
                <a:spcPts val="1000"/>
              </a:spcBef>
              <a:spcAft>
                <a:spcPts val="0"/>
              </a:spcAft>
              <a:buSzPct val="79999"/>
              <a:buNone/>
            </a:pPr>
            <a:r>
              <a:rPr lang="en-US"/>
              <a:t>class classname implements interfacename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property: datatype;</a:t>
            </a:r>
            <a:endParaRPr/>
          </a:p>
          <a:p>
            <a:pPr indent="0" lvl="0" marL="0" rtl="0" algn="l">
              <a:spcBef>
                <a:spcPts val="1000"/>
              </a:spcBef>
              <a:spcAft>
                <a:spcPts val="0"/>
              </a:spcAft>
              <a:buSzPct val="79999"/>
              <a:buNone/>
            </a:pPr>
            <a:r>
              <a:rPr lang="en-US"/>
              <a:t>method( arguments ) : returntype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code here</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Interfaces - Example</a:t>
            </a:r>
            <a:endParaRPr/>
          </a:p>
        </p:txBody>
      </p:sp>
      <p:sp>
        <p:nvSpPr>
          <p:cNvPr id="359" name="Google Shape;359;p52"/>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c:\angular\interfaces.ts</a:t>
            </a:r>
            <a:endParaRPr/>
          </a:p>
        </p:txBody>
      </p:sp>
      <p:sp>
        <p:nvSpPr>
          <p:cNvPr id="360" name="Google Shape;360;p52"/>
          <p:cNvSpPr txBox="1"/>
          <p:nvPr/>
        </p:nvSpPr>
        <p:spPr>
          <a:xfrm>
            <a:off x="677333" y="1308683"/>
            <a:ext cx="8458278" cy="4031873"/>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569CD6"/>
                </a:solidFill>
                <a:latin typeface="Consolas"/>
                <a:ea typeface="Consolas"/>
                <a:cs typeface="Consolas"/>
                <a:sym typeface="Consolas"/>
              </a:rPr>
              <a:t>interface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IStudent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firstName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lastName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getFullName()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implements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IStudent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firstName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lastName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DCDCAA"/>
                </a:solidFill>
                <a:latin typeface="Consolas"/>
                <a:ea typeface="Consolas"/>
                <a:cs typeface="Consolas"/>
                <a:sym typeface="Consolas"/>
              </a:rPr>
              <a:t>getFullName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return</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firstName</a:t>
            </a:r>
            <a:r>
              <a:rPr b="0" lang="en-US" sz="1600">
                <a:solidFill>
                  <a:srgbClr val="D4D4D4"/>
                </a:solidFill>
                <a:latin typeface="Consolas"/>
                <a:ea typeface="Consolas"/>
                <a:cs typeface="Consolas"/>
                <a:sym typeface="Consolas"/>
              </a:rPr>
              <a:t> + </a:t>
            </a:r>
            <a:r>
              <a:rPr b="0" lang="en-US" sz="1600">
                <a:solidFill>
                  <a:srgbClr val="CE9178"/>
                </a:solidFill>
                <a:latin typeface="Consolas"/>
                <a:ea typeface="Consolas"/>
                <a:cs typeface="Consolas"/>
                <a:sym typeface="Consolas"/>
              </a:rPr>
              <a:t>" "</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lastName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firstName</a:t>
            </a:r>
            <a:r>
              <a:rPr b="0" lang="en-US" sz="1600">
                <a:solidFill>
                  <a:srgbClr val="D4D4D4"/>
                </a:solidFill>
                <a:latin typeface="Consolas"/>
                <a:ea typeface="Consolas"/>
                <a:cs typeface="Consolas"/>
                <a:sym typeface="Consolas"/>
              </a:rPr>
              <a:t> = </a:t>
            </a:r>
            <a:r>
              <a:rPr b="0" lang="en-US" sz="1600">
                <a:solidFill>
                  <a:srgbClr val="CE9178"/>
                </a:solidFill>
                <a:latin typeface="Consolas"/>
                <a:ea typeface="Consolas"/>
                <a:cs typeface="Consolas"/>
                <a:sym typeface="Consolas"/>
              </a:rPr>
              <a:t>"Adam"</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lastName</a:t>
            </a:r>
            <a:r>
              <a:rPr b="0" lang="en-US" sz="1600">
                <a:solidFill>
                  <a:srgbClr val="D4D4D4"/>
                </a:solidFill>
                <a:latin typeface="Consolas"/>
                <a:ea typeface="Consolas"/>
                <a:cs typeface="Consolas"/>
                <a:sym typeface="Consolas"/>
              </a:rPr>
              <a:t> = </a:t>
            </a:r>
            <a:r>
              <a:rPr b="0" lang="en-US" sz="1600">
                <a:solidFill>
                  <a:srgbClr val="CE9178"/>
                </a:solidFill>
                <a:latin typeface="Consolas"/>
                <a:ea typeface="Consolas"/>
                <a:cs typeface="Consolas"/>
                <a:sym typeface="Consolas"/>
              </a:rPr>
              <a:t>"Smith"</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getFullName</a:t>
            </a:r>
            <a:r>
              <a:rPr b="0" lang="en-US" sz="1600">
                <a:solidFill>
                  <a:srgbClr val="D4D4D4"/>
                </a:solidFill>
                <a:latin typeface="Consolas"/>
                <a:ea typeface="Consolas"/>
                <a:cs typeface="Consolas"/>
                <a:sym typeface="Consolas"/>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interfaces.ts</a:t>
            </a:r>
            <a:endParaRPr/>
          </a:p>
          <a:p>
            <a:pPr indent="0" lvl="0" marL="57150" rtl="0" algn="l">
              <a:spcBef>
                <a:spcPts val="1000"/>
              </a:spcBef>
              <a:spcAft>
                <a:spcPts val="0"/>
              </a:spcAft>
              <a:buSzPts val="1440"/>
              <a:buNone/>
            </a:pPr>
            <a:r>
              <a:rPr lang="en-US"/>
              <a:t>node interfaces.js</a:t>
            </a:r>
            <a:endParaRPr/>
          </a:p>
        </p:txBody>
      </p:sp>
      <p:pic>
        <p:nvPicPr>
          <p:cNvPr id="366" name="Google Shape;366;p53"/>
          <p:cNvPicPr preferRelativeResize="0"/>
          <p:nvPr/>
        </p:nvPicPr>
        <p:blipFill rotWithShape="1">
          <a:blip r:embed="rId3">
            <a:alphaModFix/>
          </a:blip>
          <a:srcRect b="0" l="0" r="0" t="0"/>
          <a:stretch/>
        </p:blipFill>
        <p:spPr>
          <a:xfrm>
            <a:off x="1770077" y="2893188"/>
            <a:ext cx="6425967" cy="35730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Enumerations</a:t>
            </a:r>
            <a:endParaRPr/>
          </a:p>
        </p:txBody>
      </p:sp>
      <p:sp>
        <p:nvSpPr>
          <p:cNvPr id="372" name="Google Shape;372;p54"/>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Enumeration is a collection of constants.</a:t>
            </a:r>
            <a:endParaRPr/>
          </a:p>
          <a:p>
            <a:pPr indent="-342900" lvl="0" marL="342900" rtl="0" algn="l">
              <a:spcBef>
                <a:spcPts val="1000"/>
              </a:spcBef>
              <a:spcAft>
                <a:spcPts val="0"/>
              </a:spcAft>
              <a:buSzPts val="1440"/>
              <a:buChar char="►"/>
            </a:pPr>
            <a:r>
              <a:rPr lang="en-US"/>
              <a:t>Enumeration acts as a data type.</a:t>
            </a:r>
            <a:endParaRPr/>
          </a:p>
          <a:p>
            <a:pPr indent="-342900" lvl="0" marL="342900" rtl="0" algn="l">
              <a:spcBef>
                <a:spcPts val="1000"/>
              </a:spcBef>
              <a:spcAft>
                <a:spcPts val="0"/>
              </a:spcAft>
              <a:buSzPts val="1440"/>
              <a:buChar char="►"/>
            </a:pPr>
            <a:r>
              <a:rPr lang="en-US"/>
              <a:t>We can use "enumeration" as a data type for the "enumeration variable" or "enumeration property".</a:t>
            </a:r>
            <a:endParaRPr/>
          </a:p>
          <a:p>
            <a:pPr indent="-342900" lvl="0" marL="342900" rtl="0" algn="l">
              <a:spcBef>
                <a:spcPts val="1000"/>
              </a:spcBef>
              <a:spcAft>
                <a:spcPts val="0"/>
              </a:spcAft>
              <a:buSzPts val="1440"/>
              <a:buChar char="►"/>
            </a:pPr>
            <a:r>
              <a:rPr lang="en-US"/>
              <a:t>The enumeration variable or enumeration property can store any one of the constants of the same enumeration.</a:t>
            </a:r>
            <a:endParaRPr/>
          </a:p>
          <a:p>
            <a:pPr indent="-342900" lvl="0" marL="342900" rtl="0" algn="l">
              <a:spcBef>
                <a:spcPts val="1000"/>
              </a:spcBef>
              <a:spcAft>
                <a:spcPts val="0"/>
              </a:spcAft>
              <a:buSzPts val="1440"/>
              <a:buChar char="►"/>
            </a:pPr>
            <a:r>
              <a:rPr lang="en-US"/>
              <a:t>Every constant of enumeration is represented with a number (starts from 0).</a:t>
            </a:r>
            <a:endParaRPr b="1" sz="1800" u="sng"/>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5"/>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lang="en-US" sz="2400"/>
              <a:t>Steps for development of enumeration</a:t>
            </a:r>
            <a:endParaRPr/>
          </a:p>
        </p:txBody>
      </p:sp>
      <p:sp>
        <p:nvSpPr>
          <p:cNvPr id="378" name="Google Shape;378;p55"/>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lang="en-US" u="sng"/>
              <a:t>Create an enumeration:</a:t>
            </a:r>
            <a:endParaRPr/>
          </a:p>
          <a:p>
            <a:pPr indent="0" lvl="0" marL="0" rtl="0" algn="l">
              <a:spcBef>
                <a:spcPts val="1000"/>
              </a:spcBef>
              <a:spcAft>
                <a:spcPts val="0"/>
              </a:spcAft>
              <a:buSzPts val="1440"/>
              <a:buNone/>
            </a:pPr>
            <a:r>
              <a:rPr lang="en-US"/>
              <a:t>enum enumerationName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constant1, constant2, …</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b="1" lang="en-US" u="sng"/>
              <a:t>Create a property of enumeration type:</a:t>
            </a:r>
            <a:endParaRPr/>
          </a:p>
          <a:p>
            <a:pPr indent="0" lvl="0" marL="0" rtl="0" algn="l">
              <a:spcBef>
                <a:spcPts val="1000"/>
              </a:spcBef>
              <a:spcAft>
                <a:spcPts val="0"/>
              </a:spcAft>
              <a:buSzPts val="1440"/>
              <a:buNone/>
            </a:pPr>
            <a:r>
              <a:rPr lang="en-US"/>
              <a:t>class classname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property: enumerationName;</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b="1" lang="en-US" u="sng"/>
              <a:t>Create a variable of enumeration type:</a:t>
            </a:r>
            <a:endParaRPr/>
          </a:p>
          <a:p>
            <a:pPr indent="0" lvl="0" marL="0" rtl="0" algn="l">
              <a:spcBef>
                <a:spcPts val="1000"/>
              </a:spcBef>
              <a:spcAft>
                <a:spcPts val="0"/>
              </a:spcAft>
              <a:buSzPts val="1440"/>
              <a:buNone/>
            </a:pPr>
            <a:r>
              <a:rPr lang="en-US"/>
              <a:t>variableName: enumerationName;</a:t>
            </a:r>
            <a:endParaRPr/>
          </a:p>
          <a:p>
            <a:pPr indent="0" lvl="0" marL="0" rtl="0" algn="l">
              <a:spcBef>
                <a:spcPts val="1000"/>
              </a:spcBef>
              <a:spcAft>
                <a:spcPts val="0"/>
              </a:spcAft>
              <a:buSzPts val="1440"/>
              <a:buNone/>
            </a:pPr>
            <a:r>
              <a:rPr b="1" lang="en-US" u="sng"/>
              <a:t>Assign the value into enumeration variable or enumeration property:</a:t>
            </a:r>
            <a:endParaRPr/>
          </a:p>
          <a:p>
            <a:pPr indent="0" lvl="0" marL="0" rtl="0" algn="l">
              <a:spcBef>
                <a:spcPts val="1000"/>
              </a:spcBef>
              <a:spcAft>
                <a:spcPts val="0"/>
              </a:spcAft>
              <a:buSzPts val="1440"/>
              <a:buNone/>
            </a:pPr>
            <a:r>
              <a:rPr lang="en-US"/>
              <a:t>enumerationVariable = enumerationName.constant;</a:t>
            </a:r>
            <a:endParaRPr/>
          </a:p>
          <a:p>
            <a:pPr indent="0" lvl="0" marL="0" rtl="0" algn="l">
              <a:spcBef>
                <a:spcPts val="1000"/>
              </a:spcBef>
              <a:spcAft>
                <a:spcPts val="0"/>
              </a:spcAft>
              <a:buSzPts val="1440"/>
              <a:buNone/>
            </a:pPr>
            <a:r>
              <a:rPr lang="en-US"/>
              <a:t>this.enumerationProperty = enumerationName.constant;</a:t>
            </a:r>
            <a:endParaRPr/>
          </a:p>
          <a:p>
            <a:pPr indent="0" lvl="0" marL="0" rtl="0" algn="l">
              <a:spcBef>
                <a:spcPts val="1000"/>
              </a:spcBef>
              <a:spcAft>
                <a:spcPts val="0"/>
              </a:spcAft>
              <a:buSzPts val="144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Enumerations - Example </a:t>
            </a:r>
            <a:endParaRPr/>
          </a:p>
        </p:txBody>
      </p:sp>
      <p:sp>
        <p:nvSpPr>
          <p:cNvPr id="384" name="Google Shape;384;p56"/>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c:\angular\enumerations.ts</a:t>
            </a:r>
            <a:endParaRPr/>
          </a:p>
        </p:txBody>
      </p:sp>
      <p:sp>
        <p:nvSpPr>
          <p:cNvPr id="385" name="Google Shape;385;p56"/>
          <p:cNvSpPr txBox="1"/>
          <p:nvPr/>
        </p:nvSpPr>
        <p:spPr>
          <a:xfrm>
            <a:off x="677333" y="1308683"/>
            <a:ext cx="8458278" cy="4524315"/>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569CD6"/>
                </a:solidFill>
                <a:latin typeface="Consolas"/>
                <a:ea typeface="Consolas"/>
                <a:cs typeface="Consolas"/>
                <a:sym typeface="Consolas"/>
              </a:rPr>
              <a:t>enum</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courseNames</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4FC1FF"/>
                </a:solidFill>
                <a:latin typeface="Consolas"/>
                <a:ea typeface="Consolas"/>
                <a:cs typeface="Consolas"/>
                <a:sym typeface="Consolas"/>
              </a:rPr>
              <a:t>Java</a:t>
            </a:r>
            <a:r>
              <a:rPr b="0" lang="en-US" sz="1600">
                <a:solidFill>
                  <a:srgbClr val="D4D4D4"/>
                </a:solidFill>
                <a:latin typeface="Consolas"/>
                <a:ea typeface="Consolas"/>
                <a:cs typeface="Consolas"/>
                <a:sym typeface="Consolas"/>
              </a:rPr>
              <a:t>, </a:t>
            </a:r>
            <a:r>
              <a:rPr b="0" lang="en-US" sz="1600">
                <a:solidFill>
                  <a:srgbClr val="4FC1FF"/>
                </a:solidFill>
                <a:latin typeface="Consolas"/>
                <a:ea typeface="Consolas"/>
                <a:cs typeface="Consolas"/>
                <a:sym typeface="Consolas"/>
              </a:rPr>
              <a:t>Blockchain</a:t>
            </a:r>
            <a:r>
              <a:rPr b="0" lang="en-US" sz="1600">
                <a:solidFill>
                  <a:srgbClr val="D4D4D4"/>
                </a:solidFill>
                <a:latin typeface="Consolas"/>
                <a:ea typeface="Consolas"/>
                <a:cs typeface="Consolas"/>
                <a:sym typeface="Consolas"/>
              </a:rPr>
              <a:t>, </a:t>
            </a:r>
            <a:r>
              <a:rPr b="0" lang="en-US" sz="1600">
                <a:solidFill>
                  <a:srgbClr val="4FC1FF"/>
                </a:solidFill>
                <a:latin typeface="Consolas"/>
                <a:ea typeface="Consolas"/>
                <a:cs typeface="Consolas"/>
                <a:sym typeface="Consolas"/>
              </a:rPr>
              <a:t>JavaScript</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age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course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courseNames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t/>
            </a:r>
            <a:endParaRPr b="0" sz="1600">
              <a:solidFill>
                <a:srgbClr val="D4D4D4"/>
              </a:solidFill>
              <a:latin typeface="Consolas"/>
              <a:ea typeface="Consolas"/>
              <a:cs typeface="Consolas"/>
              <a:sym typeface="Consolas"/>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 </a:t>
            </a:r>
            <a:r>
              <a:rPr b="0" lang="en-US" sz="1600">
                <a:solidFill>
                  <a:srgbClr val="CE9178"/>
                </a:solidFill>
                <a:latin typeface="Consolas"/>
                <a:ea typeface="Consolas"/>
                <a:cs typeface="Consolas"/>
                <a:sym typeface="Consolas"/>
              </a:rPr>
              <a:t>"Scott"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age</a:t>
            </a:r>
            <a:r>
              <a:rPr b="0" lang="en-US" sz="1600">
                <a:solidFill>
                  <a:srgbClr val="D4D4D4"/>
                </a:solidFill>
                <a:latin typeface="Consolas"/>
                <a:ea typeface="Consolas"/>
                <a:cs typeface="Consolas"/>
                <a:sym typeface="Consolas"/>
              </a:rPr>
              <a:t> = </a:t>
            </a:r>
            <a:r>
              <a:rPr b="0" lang="en-US" sz="1600">
                <a:solidFill>
                  <a:srgbClr val="B5CEA8"/>
                </a:solidFill>
                <a:latin typeface="Consolas"/>
                <a:ea typeface="Consolas"/>
                <a:cs typeface="Consolas"/>
                <a:sym typeface="Consolas"/>
              </a:rPr>
              <a:t>20</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course</a:t>
            </a:r>
            <a:r>
              <a:rPr b="0" lang="en-US" sz="1600">
                <a:solidFill>
                  <a:srgbClr val="D4D4D4"/>
                </a:solidFill>
                <a:latin typeface="Consolas"/>
                <a:ea typeface="Consolas"/>
                <a:cs typeface="Consolas"/>
                <a:sym typeface="Consolas"/>
              </a:rPr>
              <a:t> = </a:t>
            </a:r>
            <a:r>
              <a:rPr b="0" lang="en-US" sz="1600">
                <a:solidFill>
                  <a:srgbClr val="4EC9B0"/>
                </a:solidFill>
                <a:latin typeface="Consolas"/>
                <a:ea typeface="Consolas"/>
                <a:cs typeface="Consolas"/>
                <a:sym typeface="Consolas"/>
              </a:rPr>
              <a:t>courseNames</a:t>
            </a:r>
            <a:r>
              <a:rPr b="0" lang="en-US" sz="1600">
                <a:solidFill>
                  <a:srgbClr val="D4D4D4"/>
                </a:solidFill>
                <a:latin typeface="Consolas"/>
                <a:ea typeface="Consolas"/>
                <a:cs typeface="Consolas"/>
                <a:sym typeface="Consolas"/>
              </a:rPr>
              <a:t>.</a:t>
            </a:r>
            <a:r>
              <a:rPr b="0" lang="en-US" sz="1600">
                <a:solidFill>
                  <a:srgbClr val="4FC1FF"/>
                </a:solidFill>
                <a:latin typeface="Consolas"/>
                <a:ea typeface="Consolas"/>
                <a:cs typeface="Consolas"/>
                <a:sym typeface="Consolas"/>
              </a:rPr>
              <a:t>Blockchain</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age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course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4EC9B0"/>
                </a:solidFill>
                <a:latin typeface="Consolas"/>
                <a:ea typeface="Consolas"/>
                <a:cs typeface="Consolas"/>
                <a:sym typeface="Consolas"/>
              </a:rPr>
              <a:t>courseNames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course</a:t>
            </a:r>
            <a:r>
              <a:rPr b="0" lang="en-US" sz="1600">
                <a:solidFill>
                  <a:srgbClr val="D4D4D4"/>
                </a:solidFill>
                <a:latin typeface="Consolas"/>
                <a:ea typeface="Consolas"/>
                <a:cs typeface="Consolas"/>
                <a:sym typeface="Consolas"/>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Data Types</a:t>
            </a:r>
            <a:endParaRPr/>
          </a:p>
        </p:txBody>
      </p:sp>
      <p:sp>
        <p:nvSpPr>
          <p:cNvPr id="165" name="Google Shape;165;p21"/>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“Data type” specifies what type of value that can be stored in a variable.</a:t>
            </a:r>
            <a:endParaRPr/>
          </a:p>
          <a:p>
            <a:pPr indent="-342900" lvl="0" marL="342900" rtl="0" algn="l">
              <a:spcBef>
                <a:spcPts val="1000"/>
              </a:spcBef>
              <a:spcAft>
                <a:spcPts val="0"/>
              </a:spcAft>
              <a:buSzPts val="1440"/>
              <a:buChar char="►"/>
            </a:pPr>
            <a:r>
              <a:rPr lang="en-US"/>
              <a:t>List of TypeScript Data Types: </a:t>
            </a:r>
            <a:endParaRPr/>
          </a:p>
          <a:p>
            <a:pPr indent="0" lvl="0" marL="0" rtl="0" algn="l">
              <a:spcBef>
                <a:spcPts val="1000"/>
              </a:spcBef>
              <a:spcAft>
                <a:spcPts val="0"/>
              </a:spcAft>
              <a:buSzPts val="1440"/>
              <a:buNone/>
            </a:pPr>
            <a:r>
              <a:t/>
            </a:r>
            <a:endParaRPr/>
          </a:p>
          <a:p>
            <a:pPr indent="-342900" lvl="1" marL="800100" rtl="0" algn="l">
              <a:spcBef>
                <a:spcPts val="1000"/>
              </a:spcBef>
              <a:spcAft>
                <a:spcPts val="0"/>
              </a:spcAft>
              <a:buSzPts val="1440"/>
              <a:buAutoNum type="arabicPeriod"/>
            </a:pPr>
            <a:r>
              <a:rPr b="1" lang="en-US" sz="1800" u="sng"/>
              <a:t>number:</a:t>
            </a:r>
            <a:r>
              <a:rPr lang="en-US" sz="1800"/>
              <a:t> All types of numbers (integer / floating-point numbers). </a:t>
            </a:r>
            <a:br>
              <a:rPr lang="en-US" sz="1800"/>
            </a:br>
            <a:r>
              <a:rPr lang="en-US" sz="1800"/>
              <a:t>Ex: 10, 10.3498 </a:t>
            </a:r>
            <a:endParaRPr/>
          </a:p>
          <a:p>
            <a:pPr indent="-342900" lvl="1" marL="800100" rtl="0" algn="l">
              <a:spcBef>
                <a:spcPts val="1000"/>
              </a:spcBef>
              <a:spcAft>
                <a:spcPts val="0"/>
              </a:spcAft>
              <a:buSzPts val="1440"/>
              <a:buAutoNum type="arabicPeriod"/>
            </a:pPr>
            <a:r>
              <a:rPr b="1" lang="en-US" sz="1800" u="sng"/>
              <a:t>string:</a:t>
            </a:r>
            <a:r>
              <a:rPr lang="en-US" sz="1800"/>
              <a:t> Collection of characters in double quotes or single quotes. </a:t>
            </a:r>
            <a:br>
              <a:rPr lang="en-US" sz="1800"/>
            </a:br>
            <a:r>
              <a:rPr lang="en-US" sz="1800"/>
              <a:t>Ex: “hello” </a:t>
            </a:r>
            <a:endParaRPr/>
          </a:p>
          <a:p>
            <a:pPr indent="-342900" lvl="1" marL="800100" rtl="0" algn="l">
              <a:spcBef>
                <a:spcPts val="1000"/>
              </a:spcBef>
              <a:spcAft>
                <a:spcPts val="0"/>
              </a:spcAft>
              <a:buSzPts val="1440"/>
              <a:buAutoNum type="arabicPeriod"/>
            </a:pPr>
            <a:r>
              <a:rPr b="1" lang="en-US" sz="1800" u="sng"/>
              <a:t>boolean:</a:t>
            </a:r>
            <a:r>
              <a:rPr lang="en-US" sz="1800"/>
              <a:t> true or false </a:t>
            </a:r>
            <a:endParaRPr/>
          </a:p>
          <a:p>
            <a:pPr indent="-342900" lvl="1" marL="800100" rtl="0" algn="l">
              <a:spcBef>
                <a:spcPts val="1000"/>
              </a:spcBef>
              <a:spcAft>
                <a:spcPts val="0"/>
              </a:spcAft>
              <a:buSzPts val="1440"/>
              <a:buAutoNum type="arabicPeriod"/>
            </a:pPr>
            <a:r>
              <a:rPr b="1" lang="en-US" sz="1800" u="sng"/>
              <a:t>any:</a:t>
            </a:r>
            <a:r>
              <a:rPr lang="en-US" sz="1800"/>
              <a:t> Any type of value	</a:t>
            </a:r>
            <a:endParaRPr/>
          </a:p>
          <a:p>
            <a:pPr indent="0" lvl="1" marL="457200" rtl="0" algn="l">
              <a:spcBef>
                <a:spcPts val="1000"/>
              </a:spcBef>
              <a:spcAft>
                <a:spcPts val="0"/>
              </a:spcAft>
              <a:buSzPts val="1280"/>
              <a:buNone/>
            </a:pPr>
            <a:r>
              <a:t/>
            </a:r>
            <a:endParaRPr/>
          </a:p>
          <a:p>
            <a:pPr indent="0" lvl="1" marL="457200" rtl="0" algn="l">
              <a:spcBef>
                <a:spcPts val="1000"/>
              </a:spcBef>
              <a:spcAft>
                <a:spcPts val="0"/>
              </a:spcAft>
              <a:buSzPts val="128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enumerations.ts</a:t>
            </a:r>
            <a:endParaRPr/>
          </a:p>
          <a:p>
            <a:pPr indent="0" lvl="0" marL="57150" rtl="0" algn="l">
              <a:spcBef>
                <a:spcPts val="1000"/>
              </a:spcBef>
              <a:spcAft>
                <a:spcPts val="0"/>
              </a:spcAft>
              <a:buSzPts val="1440"/>
              <a:buNone/>
            </a:pPr>
            <a:r>
              <a:rPr lang="en-US"/>
              <a:t>node enumerations.js</a:t>
            </a:r>
            <a:endParaRPr/>
          </a:p>
        </p:txBody>
      </p:sp>
      <p:pic>
        <p:nvPicPr>
          <p:cNvPr id="391" name="Google Shape;391;p57"/>
          <p:cNvPicPr preferRelativeResize="0"/>
          <p:nvPr/>
        </p:nvPicPr>
        <p:blipFill rotWithShape="1">
          <a:blip r:embed="rId3">
            <a:alphaModFix/>
          </a:blip>
          <a:srcRect b="0" l="0" r="0" t="0"/>
          <a:stretch/>
        </p:blipFill>
        <p:spPr>
          <a:xfrm>
            <a:off x="2402153" y="2922100"/>
            <a:ext cx="6062337" cy="375553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Modules</a:t>
            </a:r>
            <a:endParaRPr/>
          </a:p>
        </p:txBody>
      </p:sp>
      <p:sp>
        <p:nvSpPr>
          <p:cNvPr id="397" name="Google Shape;397;p58"/>
          <p:cNvSpPr txBox="1"/>
          <p:nvPr>
            <p:ph idx="1" type="body"/>
          </p:nvPr>
        </p:nvSpPr>
        <p:spPr>
          <a:xfrm>
            <a:off x="677333" y="816639"/>
            <a:ext cx="8768671"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In large scale applications, it is recommended to write each class in a separate file.</a:t>
            </a:r>
            <a:endParaRPr/>
          </a:p>
          <a:p>
            <a:pPr indent="-342900" lvl="0" marL="342900" rtl="0" algn="l">
              <a:spcBef>
                <a:spcPts val="1000"/>
              </a:spcBef>
              <a:spcAft>
                <a:spcPts val="0"/>
              </a:spcAft>
              <a:buSzPts val="1440"/>
              <a:buChar char="►"/>
            </a:pPr>
            <a:r>
              <a:rPr lang="en-US"/>
              <a:t>To access the class of one file in other file, we need the concept of "Modules".</a:t>
            </a:r>
            <a:endParaRPr/>
          </a:p>
          <a:p>
            <a:pPr indent="-342900" lvl="0" marL="342900" rtl="0" algn="l">
              <a:spcBef>
                <a:spcPts val="1000"/>
              </a:spcBef>
              <a:spcAft>
                <a:spcPts val="0"/>
              </a:spcAft>
              <a:buSzPts val="1440"/>
              <a:buChar char="►"/>
            </a:pPr>
            <a:r>
              <a:rPr lang="en-US"/>
              <a:t>Module is a file (typescript file), which can export one or more classes (or interfaces, enumerations etc.) to other files; The other files can import classes (or interfaces, enumerations etc.), that are exported by the specific file. We can't import the classes (or others) that are not exported.</a:t>
            </a:r>
            <a:endParaRPr/>
          </a:p>
          <a:p>
            <a:pPr indent="-342900" lvl="0" marL="342900" rtl="0" algn="l">
              <a:spcBef>
                <a:spcPts val="1000"/>
              </a:spcBef>
              <a:spcAft>
                <a:spcPts val="0"/>
              </a:spcAft>
              <a:buSzPts val="1440"/>
              <a:buChar char="►"/>
            </a:pPr>
            <a:r>
              <a:rPr lang="en-US"/>
              <a:t>We can export the class (or others), by using "export" keyword in the source file.</a:t>
            </a:r>
            <a:endParaRPr/>
          </a:p>
          <a:p>
            <a:pPr indent="-342900" lvl="0" marL="342900" rtl="0" algn="l">
              <a:spcBef>
                <a:spcPts val="1000"/>
              </a:spcBef>
              <a:spcAft>
                <a:spcPts val="0"/>
              </a:spcAft>
              <a:buSzPts val="1440"/>
              <a:buChar char="►"/>
            </a:pPr>
            <a:r>
              <a:rPr lang="en-US"/>
              <a:t>We can import the class (or others), by using "import" keyword in the destination file.</a:t>
            </a:r>
            <a:endParaRPr/>
          </a:p>
          <a:p>
            <a:pPr indent="-342900" lvl="0" marL="342900" rtl="0" algn="l">
              <a:spcBef>
                <a:spcPts val="1000"/>
              </a:spcBef>
              <a:spcAft>
                <a:spcPts val="0"/>
              </a:spcAft>
              <a:buSzPts val="1440"/>
              <a:buChar char="►"/>
            </a:pPr>
            <a:r>
              <a:rPr lang="en-US"/>
              <a:t>To represent: </a:t>
            </a:r>
            <a:endParaRPr/>
          </a:p>
          <a:p>
            <a:pPr indent="-285750" lvl="1" marL="742950" rtl="0" algn="l">
              <a:spcBef>
                <a:spcPts val="1000"/>
              </a:spcBef>
              <a:spcAft>
                <a:spcPts val="0"/>
              </a:spcAft>
              <a:buSzPts val="1280"/>
              <a:buChar char="►"/>
            </a:pPr>
            <a:r>
              <a:rPr lang="en-US"/>
              <a:t>1. current folder, we use "./". </a:t>
            </a:r>
            <a:endParaRPr/>
          </a:p>
          <a:p>
            <a:pPr indent="-285750" lvl="1" marL="742950" rtl="0" algn="l">
              <a:spcBef>
                <a:spcPts val="1000"/>
              </a:spcBef>
              <a:spcAft>
                <a:spcPts val="0"/>
              </a:spcAft>
              <a:buSzPts val="1280"/>
              <a:buChar char="►"/>
            </a:pPr>
            <a:r>
              <a:rPr lang="en-US"/>
              <a:t>2. sub folder in current folder, we use "./subfolder". </a:t>
            </a:r>
            <a:endParaRPr/>
          </a:p>
          <a:p>
            <a:pPr indent="-285750" lvl="1" marL="742950" rtl="0" algn="l">
              <a:spcBef>
                <a:spcPts val="1000"/>
              </a:spcBef>
              <a:spcAft>
                <a:spcPts val="0"/>
              </a:spcAft>
              <a:buSzPts val="1280"/>
              <a:buChar char="►"/>
            </a:pPr>
            <a:r>
              <a:rPr lang="en-US"/>
              <a:t>3. parent folder, we use "../". </a:t>
            </a:r>
            <a:endParaRPr b="1" u="sng"/>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9"/>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400"/>
              <a:buFont typeface="Trebuchet MS"/>
              <a:buNone/>
            </a:pPr>
            <a:r>
              <a:rPr b="1" lang="en-US" sz="2400"/>
              <a:t>Steps for development of modules</a:t>
            </a:r>
            <a:endParaRPr/>
          </a:p>
        </p:txBody>
      </p:sp>
      <p:sp>
        <p:nvSpPr>
          <p:cNvPr id="403" name="Google Shape;403;p59"/>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Export a class in file1.ts</a:t>
            </a:r>
            <a:endParaRPr/>
          </a:p>
          <a:p>
            <a:pPr indent="0" lvl="0" marL="0" rtl="0" algn="l">
              <a:spcBef>
                <a:spcPts val="1000"/>
              </a:spcBef>
              <a:spcAft>
                <a:spcPts val="0"/>
              </a:spcAft>
              <a:buSzPts val="1440"/>
              <a:buNone/>
            </a:pPr>
            <a:r>
              <a:rPr lang="en-US"/>
              <a:t>export class className1</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b="1" lang="en-US" u="sng"/>
              <a:t>Import class in file2.ts:</a:t>
            </a:r>
            <a:endParaRPr/>
          </a:p>
          <a:p>
            <a:pPr indent="0" lvl="0" marL="0" rtl="0" algn="l">
              <a:spcBef>
                <a:spcPts val="1000"/>
              </a:spcBef>
              <a:spcAft>
                <a:spcPts val="0"/>
              </a:spcAft>
              <a:buSzPts val="1440"/>
              <a:buNone/>
            </a:pPr>
            <a:r>
              <a:rPr lang="en-US"/>
              <a:t>import { className1 } from "./file1.ts";</a:t>
            </a:r>
            <a:endParaRPr/>
          </a:p>
          <a:p>
            <a:pPr indent="0" lvl="0" marL="0" rtl="0" algn="l">
              <a:spcBef>
                <a:spcPts val="1000"/>
              </a:spcBef>
              <a:spcAft>
                <a:spcPts val="0"/>
              </a:spcAft>
              <a:buSzPts val="1440"/>
              <a:buNone/>
            </a:pPr>
            <a:r>
              <a:rPr lang="en-US"/>
              <a:t>class className2</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rPr lang="en-US"/>
              <a:t>}</a:t>
            </a:r>
            <a:endParaRPr/>
          </a:p>
          <a:p>
            <a:pPr indent="0" lvl="0" marL="0" rtl="0" algn="l">
              <a:spcBef>
                <a:spcPts val="1000"/>
              </a:spcBef>
              <a:spcAft>
                <a:spcPts val="0"/>
              </a:spcAft>
              <a:buSzPts val="144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Modules - Example</a:t>
            </a:r>
            <a:endParaRPr/>
          </a:p>
        </p:txBody>
      </p:sp>
      <p:sp>
        <p:nvSpPr>
          <p:cNvPr id="409" name="Google Shape;409;p60"/>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c:\angular\Student.ts</a:t>
            </a:r>
            <a:endParaRPr/>
          </a:p>
        </p:txBody>
      </p:sp>
      <p:sp>
        <p:nvSpPr>
          <p:cNvPr id="410" name="Google Shape;410;p60"/>
          <p:cNvSpPr txBox="1"/>
          <p:nvPr/>
        </p:nvSpPr>
        <p:spPr>
          <a:xfrm>
            <a:off x="677333" y="1308683"/>
            <a:ext cx="8458278" cy="3046988"/>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lang="en-US" sz="1600">
                <a:solidFill>
                  <a:srgbClr val="D4D4D4"/>
                </a:solidFill>
                <a:latin typeface="Consolas"/>
                <a:ea typeface="Consolas"/>
                <a:cs typeface="Consolas"/>
                <a:sym typeface="Consolas"/>
              </a:rPr>
            </a:br>
            <a:r>
              <a:rPr b="0" lang="en-US" sz="1600">
                <a:solidFill>
                  <a:srgbClr val="C586C0"/>
                </a:solidFill>
                <a:latin typeface="Consolas"/>
                <a:ea typeface="Consolas"/>
                <a:cs typeface="Consolas"/>
                <a:sym typeface="Consolas"/>
              </a:rPr>
              <a:t>export</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600">
                <a:solidFill>
                  <a:srgbClr val="D4D4D4"/>
                </a:solidFill>
                <a:latin typeface="Consolas"/>
                <a:ea typeface="Consolas"/>
                <a:cs typeface="Consolas"/>
                <a:sym typeface="Consolas"/>
              </a:rPr>
            </a:b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constructor</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string</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number</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studentId</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studentName</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1"/>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Modules - Example</a:t>
            </a:r>
            <a:endParaRPr/>
          </a:p>
        </p:txBody>
      </p:sp>
      <p:sp>
        <p:nvSpPr>
          <p:cNvPr id="416" name="Google Shape;416;p61"/>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c:\angular\StudentsList.ts</a:t>
            </a:r>
            <a:endParaRPr/>
          </a:p>
        </p:txBody>
      </p:sp>
      <p:sp>
        <p:nvSpPr>
          <p:cNvPr id="417" name="Google Shape;417;p61"/>
          <p:cNvSpPr txBox="1"/>
          <p:nvPr/>
        </p:nvSpPr>
        <p:spPr>
          <a:xfrm>
            <a:off x="677333" y="1308683"/>
            <a:ext cx="8458278" cy="5509200"/>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600">
                <a:solidFill>
                  <a:srgbClr val="C586C0"/>
                </a:solidFill>
                <a:latin typeface="Consolas"/>
                <a:ea typeface="Consolas"/>
                <a:cs typeface="Consolas"/>
                <a:sym typeface="Consolas"/>
              </a:rPr>
              <a:t>import</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 </a:t>
            </a:r>
            <a:r>
              <a:rPr b="0" lang="en-US" sz="1600">
                <a:solidFill>
                  <a:srgbClr val="C586C0"/>
                </a:solidFill>
                <a:latin typeface="Consolas"/>
                <a:ea typeface="Consolas"/>
                <a:cs typeface="Consolas"/>
                <a:sym typeface="Consolas"/>
              </a:rPr>
              <a:t>from</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class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StudentsList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students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r>
              <a:rPr b="0" lang="en-US" sz="1600">
                <a:solidFill>
                  <a:srgbClr val="B5CEA8"/>
                </a:solidFill>
                <a:latin typeface="Consolas"/>
                <a:ea typeface="Consolas"/>
                <a:cs typeface="Consolas"/>
                <a:sym typeface="Consolas"/>
              </a:rPr>
              <a:t>101</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"Scott"</a:t>
            </a:r>
            <a:r>
              <a:rPr b="0" lang="en-US" sz="1600">
                <a:solidFill>
                  <a:srgbClr val="D4D4D4"/>
                </a:solidFill>
                <a:latin typeface="Consolas"/>
                <a:ea typeface="Consolas"/>
                <a:cs typeface="Consolas"/>
                <a:sym typeface="Consolas"/>
              </a:rPr>
              <a:t>, </a:t>
            </a:r>
            <a:r>
              <a:rPr b="0" lang="en-US" sz="1600">
                <a:solidFill>
                  <a:srgbClr val="B5CEA8"/>
                </a:solidFill>
                <a:latin typeface="Consolas"/>
                <a:ea typeface="Consolas"/>
                <a:cs typeface="Consolas"/>
                <a:sym typeface="Consolas"/>
              </a:rPr>
              <a:t>80</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r>
              <a:rPr b="0" lang="en-US" sz="1600">
                <a:solidFill>
                  <a:srgbClr val="B5CEA8"/>
                </a:solidFill>
                <a:latin typeface="Consolas"/>
                <a:ea typeface="Consolas"/>
                <a:cs typeface="Consolas"/>
                <a:sym typeface="Consolas"/>
              </a:rPr>
              <a:t>102</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"Smith"</a:t>
            </a:r>
            <a:r>
              <a:rPr b="0" lang="en-US" sz="1600">
                <a:solidFill>
                  <a:srgbClr val="D4D4D4"/>
                </a:solidFill>
                <a:latin typeface="Consolas"/>
                <a:ea typeface="Consolas"/>
                <a:cs typeface="Consolas"/>
                <a:sym typeface="Consolas"/>
              </a:rPr>
              <a:t>, </a:t>
            </a:r>
            <a:r>
              <a:rPr b="0" lang="en-US" sz="1600">
                <a:solidFill>
                  <a:srgbClr val="B5CEA8"/>
                </a:solidFill>
                <a:latin typeface="Consolas"/>
                <a:ea typeface="Consolas"/>
                <a:cs typeface="Consolas"/>
                <a:sym typeface="Consolas"/>
              </a:rPr>
              <a:t>45</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r>
              <a:rPr b="0" lang="en-US" sz="1600">
                <a:solidFill>
                  <a:srgbClr val="B5CEA8"/>
                </a:solidFill>
                <a:latin typeface="Consolas"/>
                <a:ea typeface="Consolas"/>
                <a:cs typeface="Consolas"/>
                <a:sym typeface="Consolas"/>
              </a:rPr>
              <a:t>103</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"Allen"</a:t>
            </a:r>
            <a:r>
              <a:rPr b="0" lang="en-US" sz="1600">
                <a:solidFill>
                  <a:srgbClr val="D4D4D4"/>
                </a:solidFill>
                <a:latin typeface="Consolas"/>
                <a:ea typeface="Consolas"/>
                <a:cs typeface="Consolas"/>
                <a:sym typeface="Consolas"/>
              </a:rPr>
              <a:t>, </a:t>
            </a:r>
            <a:r>
              <a:rPr b="0" lang="en-US" sz="1600">
                <a:solidFill>
                  <a:srgbClr val="B5CEA8"/>
                </a:solidFill>
                <a:latin typeface="Consolas"/>
                <a:ea typeface="Consolas"/>
                <a:cs typeface="Consolas"/>
                <a:sym typeface="Consolas"/>
              </a:rPr>
              <a:t>97</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a:t>
            </a:r>
            <a:r>
              <a:rPr b="0" lang="en-US" sz="1600">
                <a:solidFill>
                  <a:srgbClr val="B5CEA8"/>
                </a:solidFill>
                <a:latin typeface="Consolas"/>
                <a:ea typeface="Consolas"/>
                <a:cs typeface="Consolas"/>
                <a:sym typeface="Consolas"/>
              </a:rPr>
              <a:t>104</a:t>
            </a:r>
            <a:r>
              <a:rPr b="0" lang="en-US" sz="1600">
                <a:solidFill>
                  <a:srgbClr val="D4D4D4"/>
                </a:solidFill>
                <a:latin typeface="Consolas"/>
                <a:ea typeface="Consolas"/>
                <a:cs typeface="Consolas"/>
                <a:sym typeface="Consolas"/>
              </a:rPr>
              <a:t>, </a:t>
            </a:r>
            <a:r>
              <a:rPr b="0" lang="en-US" sz="1600">
                <a:solidFill>
                  <a:srgbClr val="CE9178"/>
                </a:solidFill>
                <a:latin typeface="Consolas"/>
                <a:ea typeface="Consolas"/>
                <a:cs typeface="Consolas"/>
                <a:sym typeface="Consolas"/>
              </a:rPr>
              <a:t>"Jones"</a:t>
            </a:r>
            <a:r>
              <a:rPr b="0" lang="en-US" sz="1600">
                <a:solidFill>
                  <a:srgbClr val="D4D4D4"/>
                </a:solidFill>
                <a:latin typeface="Consolas"/>
                <a:ea typeface="Consolas"/>
                <a:cs typeface="Consolas"/>
                <a:sym typeface="Consolas"/>
              </a:rPr>
              <a:t>, </a:t>
            </a:r>
            <a:r>
              <a:rPr b="0" lang="en-US" sz="1600">
                <a:solidFill>
                  <a:srgbClr val="B5CEA8"/>
                </a:solidFill>
                <a:latin typeface="Consolas"/>
                <a:ea typeface="Consolas"/>
                <a:cs typeface="Consolas"/>
                <a:sym typeface="Consolas"/>
              </a:rPr>
              <a:t>25</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DCDCAA"/>
                </a:solidFill>
                <a:latin typeface="Consolas"/>
                <a:ea typeface="Consolas"/>
                <a:cs typeface="Consolas"/>
                <a:sym typeface="Consolas"/>
              </a:rPr>
              <a:t>getTopRanker</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index</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max</a:t>
            </a:r>
            <a:r>
              <a:rPr b="0" lang="en-US" sz="1600">
                <a:solidFill>
                  <a:srgbClr val="D4D4D4"/>
                </a:solidFill>
                <a:latin typeface="Consolas"/>
                <a:ea typeface="Consolas"/>
                <a:cs typeface="Consolas"/>
                <a:sym typeface="Consolas"/>
              </a:rPr>
              <a:t> = </a:t>
            </a:r>
            <a:r>
              <a:rPr b="0" lang="en-US" sz="1600">
                <a:solidFill>
                  <a:srgbClr val="B5CEA8"/>
                </a:solidFill>
                <a:latin typeface="Consolas"/>
                <a:ea typeface="Consolas"/>
                <a:cs typeface="Consolas"/>
                <a:sym typeface="Consolas"/>
              </a:rPr>
              <a:t>0</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for</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i</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in</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students</a:t>
            </a:r>
            <a:r>
              <a:rPr b="0" lang="en-US" sz="1600">
                <a:solidFill>
                  <a:srgbClr val="D4D4D4"/>
                </a:solidFill>
                <a:latin typeface="Consolas"/>
                <a:ea typeface="Consolas"/>
                <a:cs typeface="Consolas"/>
                <a:sym typeface="Consolas"/>
              </a:rPr>
              <a:t>) {</a:t>
            </a:r>
            <a:br>
              <a:rPr b="0" lang="en-US" sz="1600">
                <a:solidFill>
                  <a:srgbClr val="D4D4D4"/>
                </a:solidFill>
                <a:latin typeface="Consolas"/>
                <a:ea typeface="Consolas"/>
                <a:cs typeface="Consolas"/>
                <a:sym typeface="Consolas"/>
              </a:rPr>
            </a:b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if</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i</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 &gt; </a:t>
            </a:r>
            <a:r>
              <a:rPr b="0" lang="en-US" sz="1600">
                <a:solidFill>
                  <a:srgbClr val="9CDCFE"/>
                </a:solidFill>
                <a:latin typeface="Consolas"/>
                <a:ea typeface="Consolas"/>
                <a:cs typeface="Consolas"/>
                <a:sym typeface="Consolas"/>
              </a:rPr>
              <a:t>max</a:t>
            </a: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max</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i</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marks</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index</a:t>
            </a:r>
            <a:r>
              <a:rPr b="0" lang="en-US" sz="1600">
                <a:solidFill>
                  <a:srgbClr val="D4D4D4"/>
                </a:solidFill>
                <a:latin typeface="Consolas"/>
                <a:ea typeface="Consolas"/>
                <a:cs typeface="Consolas"/>
                <a:sym typeface="Consolas"/>
              </a:rPr>
              <a:t> = </a:t>
            </a:r>
            <a:r>
              <a:rPr b="0" lang="en-US" sz="1600">
                <a:solidFill>
                  <a:srgbClr val="9CDCFE"/>
                </a:solidFill>
                <a:latin typeface="Consolas"/>
                <a:ea typeface="Consolas"/>
                <a:cs typeface="Consolas"/>
                <a:sym typeface="Consolas"/>
              </a:rPr>
              <a:t>i</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r>
              <a:rPr b="0" lang="en-US" sz="1600">
                <a:solidFill>
                  <a:srgbClr val="C586C0"/>
                </a:solidFill>
                <a:latin typeface="Consolas"/>
                <a:ea typeface="Consolas"/>
                <a:cs typeface="Consolas"/>
                <a:sym typeface="Consolas"/>
              </a:rPr>
              <a:t>return</a:t>
            </a:r>
            <a:r>
              <a:rPr b="0" lang="en-US" sz="1600">
                <a:solidFill>
                  <a:srgbClr val="D4D4D4"/>
                </a:solidFill>
                <a:latin typeface="Consolas"/>
                <a:ea typeface="Consolas"/>
                <a:cs typeface="Consolas"/>
                <a:sym typeface="Consolas"/>
              </a:rPr>
              <a:t> </a:t>
            </a:r>
            <a:r>
              <a:rPr b="0" lang="en-US" sz="1600">
                <a:solidFill>
                  <a:srgbClr val="569CD6"/>
                </a:solidFill>
                <a:latin typeface="Consolas"/>
                <a:ea typeface="Consolas"/>
                <a:cs typeface="Consolas"/>
                <a:sym typeface="Consolas"/>
              </a:rPr>
              <a:t>this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students</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index</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D4D4D4"/>
                </a:solidFill>
                <a:latin typeface="Consolas"/>
                <a:ea typeface="Consolas"/>
                <a:cs typeface="Consolas"/>
                <a:sym typeface="Consolas"/>
              </a:rPr>
              <a:t>    }</a:t>
            </a:r>
            <a:br>
              <a:rPr b="0" lang="en-US" sz="1600">
                <a:solidFill>
                  <a:srgbClr val="D4D4D4"/>
                </a:solidFill>
                <a:latin typeface="Consolas"/>
                <a:ea typeface="Consolas"/>
                <a:cs typeface="Consolas"/>
                <a:sym typeface="Consolas"/>
              </a:rPr>
            </a:b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569CD6"/>
                </a:solidFill>
                <a:latin typeface="Consolas"/>
                <a:ea typeface="Consolas"/>
                <a:cs typeface="Consolas"/>
                <a:sym typeface="Consolas"/>
              </a:rPr>
              <a:t>var</a:t>
            </a:r>
            <a:r>
              <a:rPr b="0" lang="en-US" sz="1600">
                <a:solidFill>
                  <a:srgbClr val="D4D4D4"/>
                </a:solidFill>
                <a:latin typeface="Consolas"/>
                <a:ea typeface="Consolas"/>
                <a:cs typeface="Consolas"/>
                <a:sym typeface="Consolas"/>
              </a:rPr>
              <a:t> </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StudentsList</a:t>
            </a:r>
            <a:r>
              <a:rPr b="0" lang="en-US" sz="1600">
                <a:solidFill>
                  <a:srgbClr val="D4D4D4"/>
                </a:solidFill>
                <a:latin typeface="Consolas"/>
                <a:ea typeface="Consolas"/>
                <a:cs typeface="Consolas"/>
                <a:sym typeface="Consolas"/>
              </a:rPr>
              <a:t> = </a:t>
            </a:r>
            <a:r>
              <a:rPr b="0" lang="en-US" sz="1600">
                <a:solidFill>
                  <a:srgbClr val="569CD6"/>
                </a:solidFill>
                <a:latin typeface="Consolas"/>
                <a:ea typeface="Consolas"/>
                <a:cs typeface="Consolas"/>
                <a:sym typeface="Consolas"/>
              </a:rPr>
              <a:t>new</a:t>
            </a:r>
            <a:r>
              <a:rPr b="0" lang="en-US" sz="1600">
                <a:solidFill>
                  <a:srgbClr val="D4D4D4"/>
                </a:solidFill>
                <a:latin typeface="Consolas"/>
                <a:ea typeface="Consolas"/>
                <a:cs typeface="Consolas"/>
                <a:sym typeface="Consolas"/>
              </a:rPr>
              <a:t> </a:t>
            </a:r>
            <a:r>
              <a:rPr b="0" lang="en-US" sz="1600">
                <a:solidFill>
                  <a:srgbClr val="4EC9B0"/>
                </a:solidFill>
                <a:latin typeface="Consolas"/>
                <a:ea typeface="Consolas"/>
                <a:cs typeface="Consolas"/>
                <a:sym typeface="Consolas"/>
              </a:rPr>
              <a:t>StudentsList</a:t>
            </a:r>
            <a:r>
              <a:rPr b="0" lang="en-US" sz="1600">
                <a:solidFill>
                  <a:srgbClr val="D4D4D4"/>
                </a:solidFill>
                <a:latin typeface="Consolas"/>
                <a:ea typeface="Consolas"/>
                <a:cs typeface="Consolas"/>
                <a:sym typeface="Consolas"/>
              </a:rPr>
              <a:t>();</a:t>
            </a:r>
            <a:endParaRPr/>
          </a:p>
          <a:p>
            <a:pPr indent="0" lvl="0" marL="0" marR="0" rtl="0" algn="l">
              <a:spcBef>
                <a:spcPts val="0"/>
              </a:spcBef>
              <a:spcAft>
                <a:spcPts val="0"/>
              </a:spcAft>
              <a:buNone/>
            </a:pPr>
            <a:r>
              <a:rPr b="0" lang="en-US" sz="1600">
                <a:solidFill>
                  <a:srgbClr val="9CDCFE"/>
                </a:solidFill>
                <a:latin typeface="Consolas"/>
                <a:ea typeface="Consolas"/>
                <a:cs typeface="Consolas"/>
                <a:sym typeface="Consolas"/>
              </a:rPr>
              <a:t>console</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log</a:t>
            </a:r>
            <a:r>
              <a:rPr b="0" lang="en-US" sz="1600">
                <a:solidFill>
                  <a:srgbClr val="D4D4D4"/>
                </a:solidFill>
                <a:latin typeface="Consolas"/>
                <a:ea typeface="Consolas"/>
                <a:cs typeface="Consolas"/>
                <a:sym typeface="Consolas"/>
              </a:rPr>
              <a:t>(</a:t>
            </a:r>
            <a:r>
              <a:rPr b="0" lang="en-US" sz="1600">
                <a:solidFill>
                  <a:srgbClr val="9CDCFE"/>
                </a:solidFill>
                <a:latin typeface="Consolas"/>
                <a:ea typeface="Consolas"/>
                <a:cs typeface="Consolas"/>
                <a:sym typeface="Consolas"/>
              </a:rPr>
              <a:t>s</a:t>
            </a:r>
            <a:r>
              <a:rPr b="0" lang="en-US" sz="1600">
                <a:solidFill>
                  <a:srgbClr val="D4D4D4"/>
                </a:solidFill>
                <a:latin typeface="Consolas"/>
                <a:ea typeface="Consolas"/>
                <a:cs typeface="Consolas"/>
                <a:sym typeface="Consolas"/>
              </a:rPr>
              <a:t>.</a:t>
            </a:r>
            <a:r>
              <a:rPr b="0" lang="en-US" sz="1600">
                <a:solidFill>
                  <a:srgbClr val="DCDCAA"/>
                </a:solidFill>
                <a:latin typeface="Consolas"/>
                <a:ea typeface="Consolas"/>
                <a:cs typeface="Consolas"/>
                <a:sym typeface="Consolas"/>
              </a:rPr>
              <a:t>getTopRanker</a:t>
            </a:r>
            <a:r>
              <a:rPr b="0" lang="en-US" sz="1600">
                <a:solidFill>
                  <a:srgbClr val="D4D4D4"/>
                </a:solidFill>
                <a:latin typeface="Consolas"/>
                <a:ea typeface="Consolas"/>
                <a:cs typeface="Consolas"/>
                <a:sym typeface="Consolas"/>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2"/>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Student.ts</a:t>
            </a:r>
            <a:endParaRPr/>
          </a:p>
          <a:p>
            <a:pPr indent="0" lvl="0" marL="57150" rtl="0" algn="l">
              <a:spcBef>
                <a:spcPts val="1000"/>
              </a:spcBef>
              <a:spcAft>
                <a:spcPts val="0"/>
              </a:spcAft>
              <a:buSzPts val="1440"/>
              <a:buNone/>
            </a:pPr>
            <a:r>
              <a:rPr lang="en-US"/>
              <a:t>tsc StudentsList.ts</a:t>
            </a:r>
            <a:endParaRPr/>
          </a:p>
          <a:p>
            <a:pPr indent="0" lvl="0" marL="57150" rtl="0" algn="l">
              <a:spcBef>
                <a:spcPts val="1000"/>
              </a:spcBef>
              <a:spcAft>
                <a:spcPts val="0"/>
              </a:spcAft>
              <a:buSzPts val="1440"/>
              <a:buNone/>
            </a:pPr>
            <a:r>
              <a:rPr lang="en-US"/>
              <a:t>node StudentsList.js</a:t>
            </a:r>
            <a:endParaRPr/>
          </a:p>
        </p:txBody>
      </p:sp>
      <p:pic>
        <p:nvPicPr>
          <p:cNvPr id="423" name="Google Shape;423;p62"/>
          <p:cNvPicPr preferRelativeResize="0"/>
          <p:nvPr/>
        </p:nvPicPr>
        <p:blipFill rotWithShape="1">
          <a:blip r:embed="rId3">
            <a:alphaModFix/>
          </a:blip>
          <a:srcRect b="0" l="0" r="0" t="0"/>
          <a:stretch/>
        </p:blipFill>
        <p:spPr>
          <a:xfrm>
            <a:off x="2181137" y="3363985"/>
            <a:ext cx="6896443" cy="31621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Variables and Data Types - Example</a:t>
            </a:r>
            <a:endParaRPr/>
          </a:p>
        </p:txBody>
      </p:sp>
      <p:sp>
        <p:nvSpPr>
          <p:cNvPr id="171" name="Google Shape;171;p22"/>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c:\angular\datatypes.ts </a:t>
            </a:r>
            <a:endParaRPr/>
          </a:p>
          <a:p>
            <a:pPr indent="0" lvl="0" marL="57150" rtl="0" algn="l">
              <a:spcBef>
                <a:spcPts val="1000"/>
              </a:spcBef>
              <a:spcAft>
                <a:spcPts val="0"/>
              </a:spcAft>
              <a:buSzPts val="1440"/>
              <a:buNone/>
            </a:pPr>
            <a:r>
              <a:t/>
            </a:r>
            <a:endParaRPr/>
          </a:p>
        </p:txBody>
      </p:sp>
      <p:sp>
        <p:nvSpPr>
          <p:cNvPr id="172" name="Google Shape;172;p22"/>
          <p:cNvSpPr txBox="1"/>
          <p:nvPr/>
        </p:nvSpPr>
        <p:spPr>
          <a:xfrm>
            <a:off x="677333" y="1308683"/>
            <a:ext cx="6117750" cy="2585323"/>
          </a:xfrm>
          <a:prstGeom prst="rect">
            <a:avLst/>
          </a:prstGeom>
          <a:solidFill>
            <a:srgbClr val="26262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569CD6"/>
                </a:solidFill>
                <a:latin typeface="Consolas"/>
                <a:ea typeface="Consolas"/>
                <a:cs typeface="Consolas"/>
                <a:sym typeface="Consolas"/>
              </a:rPr>
              <a:t>var</a:t>
            </a:r>
            <a:r>
              <a:rPr b="0" i="0" lang="en-US" sz="1800" u="none" cap="none" strike="noStrike">
                <a:solidFill>
                  <a:srgbClr val="D4D4D4"/>
                </a:solidFill>
                <a:latin typeface="Consolas"/>
                <a:ea typeface="Consolas"/>
                <a:cs typeface="Consolas"/>
                <a:sym typeface="Consolas"/>
              </a:rPr>
              <a:t> </a:t>
            </a:r>
            <a:r>
              <a:rPr b="0" i="0" lang="en-US" sz="1800" u="none" cap="none" strike="noStrike">
                <a:solidFill>
                  <a:srgbClr val="9CDCFE"/>
                </a:solidFill>
                <a:latin typeface="Consolas"/>
                <a:ea typeface="Consolas"/>
                <a:cs typeface="Consolas"/>
                <a:sym typeface="Consolas"/>
              </a:rPr>
              <a:t>a</a:t>
            </a:r>
            <a:r>
              <a:rPr b="0" i="0" lang="en-US" sz="1800" u="none" cap="none" strike="noStrike">
                <a:solidFill>
                  <a:srgbClr val="D4D4D4"/>
                </a:solidFill>
                <a:latin typeface="Consolas"/>
                <a:ea typeface="Consolas"/>
                <a:cs typeface="Consolas"/>
                <a:sym typeface="Consolas"/>
              </a:rPr>
              <a:t>: </a:t>
            </a:r>
            <a:r>
              <a:rPr b="0" i="0" lang="en-US" sz="1800" u="none" cap="none" strike="noStrike">
                <a:solidFill>
                  <a:srgbClr val="4EC9B0"/>
                </a:solidFill>
                <a:latin typeface="Consolas"/>
                <a:ea typeface="Consolas"/>
                <a:cs typeface="Consolas"/>
                <a:sym typeface="Consolas"/>
              </a:rPr>
              <a:t>number</a:t>
            </a:r>
            <a:r>
              <a:rPr b="0" i="0" lang="en-US" sz="1800" u="none" cap="none" strike="noStrike">
                <a:solidFill>
                  <a:srgbClr val="D4D4D4"/>
                </a:solidFill>
                <a:latin typeface="Consolas"/>
                <a:ea typeface="Consolas"/>
                <a:cs typeface="Consolas"/>
                <a:sym typeface="Consolas"/>
              </a:rPr>
              <a:t> = </a:t>
            </a:r>
            <a:r>
              <a:rPr b="0" i="0" lang="en-US" sz="1800" u="none" cap="none" strike="noStrike">
                <a:solidFill>
                  <a:srgbClr val="B5CEA8"/>
                </a:solidFill>
                <a:latin typeface="Consolas"/>
                <a:ea typeface="Consolas"/>
                <a:cs typeface="Consolas"/>
                <a:sym typeface="Consolas"/>
              </a:rPr>
              <a:t>10</a:t>
            </a:r>
            <a:r>
              <a:rPr b="0" i="0" lang="en-US" sz="1800" u="none" cap="none" strike="noStrike">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b</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string</a:t>
            </a:r>
            <a:r>
              <a:rPr b="0" lang="en-US" sz="1800">
                <a:solidFill>
                  <a:srgbClr val="D4D4D4"/>
                </a:solidFill>
                <a:latin typeface="Consolas"/>
                <a:ea typeface="Consolas"/>
                <a:cs typeface="Consolas"/>
                <a:sym typeface="Consolas"/>
              </a:rPr>
              <a:t> = </a:t>
            </a:r>
            <a:r>
              <a:rPr b="0" lang="en-US" sz="1800">
                <a:solidFill>
                  <a:srgbClr val="CE9178"/>
                </a:solidFill>
                <a:latin typeface="Consolas"/>
                <a:ea typeface="Consolas"/>
                <a:cs typeface="Consolas"/>
                <a:sym typeface="Consolas"/>
              </a:rPr>
              <a:t>"Hello"</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c</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boolean</a:t>
            </a:r>
            <a:r>
              <a:rPr b="0" lang="en-US" sz="1800">
                <a:solidFill>
                  <a:srgbClr val="D4D4D4"/>
                </a:solidFill>
                <a:latin typeface="Consolas"/>
                <a:ea typeface="Consolas"/>
                <a:cs typeface="Consolas"/>
                <a:sym typeface="Consolas"/>
              </a:rPr>
              <a:t> = </a:t>
            </a:r>
            <a:r>
              <a:rPr b="0" lang="en-US" sz="1800">
                <a:solidFill>
                  <a:srgbClr val="569CD6"/>
                </a:solidFill>
                <a:latin typeface="Consolas"/>
                <a:ea typeface="Consolas"/>
                <a:cs typeface="Consolas"/>
                <a:sym typeface="Consolas"/>
              </a:rPr>
              <a:t>true</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569CD6"/>
                </a:solidFill>
                <a:latin typeface="Consolas"/>
                <a:ea typeface="Consolas"/>
                <a:cs typeface="Consolas"/>
                <a:sym typeface="Consolas"/>
              </a:rPr>
              <a:t>var</a:t>
            </a:r>
            <a:r>
              <a:rPr b="0" lang="en-US" sz="1800">
                <a:solidFill>
                  <a:srgbClr val="D4D4D4"/>
                </a:solidFill>
                <a:latin typeface="Consolas"/>
                <a:ea typeface="Consolas"/>
                <a:cs typeface="Consolas"/>
                <a:sym typeface="Consolas"/>
              </a:rPr>
              <a:t> </a:t>
            </a:r>
            <a:r>
              <a:rPr b="0" lang="en-US" sz="1800">
                <a:solidFill>
                  <a:srgbClr val="9CDCFE"/>
                </a:solidFill>
                <a:latin typeface="Consolas"/>
                <a:ea typeface="Consolas"/>
                <a:cs typeface="Consolas"/>
                <a:sym typeface="Consolas"/>
              </a:rPr>
              <a:t>d</a:t>
            </a:r>
            <a:r>
              <a:rPr b="0" lang="en-US" sz="1800">
                <a:solidFill>
                  <a:srgbClr val="D4D4D4"/>
                </a:solidFill>
                <a:latin typeface="Consolas"/>
                <a:ea typeface="Consolas"/>
                <a:cs typeface="Consolas"/>
                <a:sym typeface="Consolas"/>
              </a:rPr>
              <a:t>: </a:t>
            </a:r>
            <a:r>
              <a:rPr b="0" lang="en-US" sz="1800">
                <a:solidFill>
                  <a:srgbClr val="4EC9B0"/>
                </a:solidFill>
                <a:latin typeface="Consolas"/>
                <a:ea typeface="Consolas"/>
                <a:cs typeface="Consolas"/>
                <a:sym typeface="Consolas"/>
              </a:rPr>
              <a:t>any</a:t>
            </a:r>
            <a:r>
              <a:rPr b="0" lang="en-US" sz="1800">
                <a:solidFill>
                  <a:srgbClr val="D4D4D4"/>
                </a:solidFill>
                <a:latin typeface="Consolas"/>
                <a:ea typeface="Consolas"/>
                <a:cs typeface="Consolas"/>
                <a:sym typeface="Consolas"/>
              </a:rPr>
              <a:t> = </a:t>
            </a:r>
            <a:r>
              <a:rPr b="0" lang="en-US" sz="1800">
                <a:solidFill>
                  <a:srgbClr val="B5CEA8"/>
                </a:solidFill>
                <a:latin typeface="Consolas"/>
                <a:ea typeface="Consolas"/>
                <a:cs typeface="Consolas"/>
                <a:sym typeface="Consolas"/>
              </a:rPr>
              <a:t>100</a:t>
            </a:r>
            <a:r>
              <a:rPr b="0" lang="en-US" sz="1800">
                <a:solidFill>
                  <a:srgbClr val="D4D4D4"/>
                </a:solidFill>
                <a:latin typeface="Consolas"/>
                <a:ea typeface="Consolas"/>
                <a:cs typeface="Consolas"/>
                <a:sym typeface="Consolas"/>
              </a:rPr>
              <a:t>;</a:t>
            </a:r>
            <a:endParaRPr/>
          </a:p>
          <a:p>
            <a:pPr indent="0" lvl="0" marL="0" marR="0" rtl="0" algn="l">
              <a:spcBef>
                <a:spcPts val="0"/>
              </a:spcBef>
              <a:spcAft>
                <a:spcPts val="0"/>
              </a:spcAft>
              <a:buNone/>
            </a:pPr>
            <a:br>
              <a:rPr b="0" lang="en-US" sz="1800">
                <a:solidFill>
                  <a:srgbClr val="D4D4D4"/>
                </a:solidFill>
                <a:latin typeface="Consolas"/>
                <a:ea typeface="Consolas"/>
                <a:cs typeface="Consolas"/>
                <a:sym typeface="Consolas"/>
              </a:rPr>
            </a:br>
            <a:r>
              <a:rPr b="0" lang="en-US" sz="1800">
                <a:solidFill>
                  <a:srgbClr val="DCDCAA"/>
                </a:solidFill>
                <a:latin typeface="Consolas"/>
                <a:ea typeface="Consolas"/>
                <a:cs typeface="Consolas"/>
                <a:sym typeface="Consolas"/>
              </a:rPr>
              <a:t>console.log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a</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CDCAA"/>
                </a:solidFill>
                <a:latin typeface="Consolas"/>
                <a:ea typeface="Consolas"/>
                <a:cs typeface="Consolas"/>
                <a:sym typeface="Consolas"/>
              </a:rPr>
              <a:t>console.log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b</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CDCAA"/>
                </a:solidFill>
                <a:latin typeface="Consolas"/>
                <a:ea typeface="Consolas"/>
                <a:cs typeface="Consolas"/>
                <a:sym typeface="Consolas"/>
              </a:rPr>
              <a:t>console.log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c</a:t>
            </a:r>
            <a:r>
              <a:rPr b="0" lang="en-US" sz="1800">
                <a:solidFill>
                  <a:srgbClr val="D4D4D4"/>
                </a:solidFill>
                <a:latin typeface="Consolas"/>
                <a:ea typeface="Consolas"/>
                <a:cs typeface="Consolas"/>
                <a:sym typeface="Consolas"/>
              </a:rPr>
              <a:t>); </a:t>
            </a:r>
            <a:endParaRPr/>
          </a:p>
          <a:p>
            <a:pPr indent="0" lvl="0" marL="0" marR="0" rtl="0" algn="l">
              <a:spcBef>
                <a:spcPts val="0"/>
              </a:spcBef>
              <a:spcAft>
                <a:spcPts val="0"/>
              </a:spcAft>
              <a:buNone/>
            </a:pPr>
            <a:r>
              <a:rPr b="0" lang="en-US" sz="1800">
                <a:solidFill>
                  <a:srgbClr val="DCDCAA"/>
                </a:solidFill>
                <a:latin typeface="Consolas"/>
                <a:ea typeface="Consolas"/>
                <a:cs typeface="Consolas"/>
                <a:sym typeface="Consolas"/>
              </a:rPr>
              <a:t>console.log</a:t>
            </a:r>
            <a:r>
              <a:rPr b="0" lang="en-US" sz="1800">
                <a:solidFill>
                  <a:srgbClr val="D4D4D4"/>
                </a:solidFill>
                <a:latin typeface="Consolas"/>
                <a:ea typeface="Consolas"/>
                <a:cs typeface="Consolas"/>
                <a:sym typeface="Consolas"/>
              </a:rPr>
              <a:t>(</a:t>
            </a:r>
            <a:r>
              <a:rPr b="0" lang="en-US" sz="1800">
                <a:solidFill>
                  <a:srgbClr val="9CDCFE"/>
                </a:solidFill>
                <a:latin typeface="Consolas"/>
                <a:ea typeface="Consolas"/>
                <a:cs typeface="Consolas"/>
                <a:sym typeface="Consolas"/>
              </a:rPr>
              <a:t>d</a:t>
            </a:r>
            <a:r>
              <a:rPr b="0" lang="en-US" sz="1800">
                <a:solidFill>
                  <a:srgbClr val="D4D4D4"/>
                </a:solidFill>
                <a:latin typeface="Consolas"/>
                <a:ea typeface="Consolas"/>
                <a:cs typeface="Consolas"/>
                <a:sym typeface="Consolas"/>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57150" rtl="0" algn="l">
              <a:spcBef>
                <a:spcPts val="0"/>
              </a:spcBef>
              <a:spcAft>
                <a:spcPts val="0"/>
              </a:spcAft>
              <a:buSzPts val="1440"/>
              <a:buNone/>
            </a:pPr>
            <a:r>
              <a:rPr b="1" lang="en-US" u="sng"/>
              <a:t>Compilation and Execution</a:t>
            </a:r>
            <a:endParaRPr/>
          </a:p>
          <a:p>
            <a:pPr indent="0" lvl="0" marL="57150" rtl="0" algn="l">
              <a:spcBef>
                <a:spcPts val="1000"/>
              </a:spcBef>
              <a:spcAft>
                <a:spcPts val="0"/>
              </a:spcAft>
              <a:buSzPts val="1440"/>
              <a:buNone/>
            </a:pPr>
            <a:r>
              <a:rPr lang="en-US"/>
              <a:t>Open Command Prompt</a:t>
            </a:r>
            <a:endParaRPr/>
          </a:p>
          <a:p>
            <a:pPr indent="0" lvl="0" marL="57150" rtl="0" algn="l">
              <a:spcBef>
                <a:spcPts val="1000"/>
              </a:spcBef>
              <a:spcAft>
                <a:spcPts val="0"/>
              </a:spcAft>
              <a:buSzPts val="1440"/>
              <a:buNone/>
            </a:pPr>
            <a:r>
              <a:rPr lang="en-US"/>
              <a:t>cd c:\angular</a:t>
            </a:r>
            <a:endParaRPr/>
          </a:p>
          <a:p>
            <a:pPr indent="0" lvl="0" marL="57150" rtl="0" algn="l">
              <a:spcBef>
                <a:spcPts val="1000"/>
              </a:spcBef>
              <a:spcAft>
                <a:spcPts val="0"/>
              </a:spcAft>
              <a:buSzPts val="1440"/>
              <a:buNone/>
            </a:pPr>
            <a:r>
              <a:rPr lang="en-US"/>
              <a:t>tsc datatypes.ts</a:t>
            </a:r>
            <a:endParaRPr/>
          </a:p>
          <a:p>
            <a:pPr indent="0" lvl="0" marL="57150" rtl="0" algn="l">
              <a:spcBef>
                <a:spcPts val="1000"/>
              </a:spcBef>
              <a:spcAft>
                <a:spcPts val="0"/>
              </a:spcAft>
              <a:buSzPts val="1440"/>
              <a:buNone/>
            </a:pPr>
            <a:r>
              <a:rPr lang="en-US"/>
              <a:t>node datatypes.js</a:t>
            </a:r>
            <a:endParaRPr/>
          </a:p>
          <a:p>
            <a:pPr indent="0" lvl="0" marL="57150" rtl="0" algn="l">
              <a:spcBef>
                <a:spcPts val="1000"/>
              </a:spcBef>
              <a:spcAft>
                <a:spcPts val="0"/>
              </a:spcAft>
              <a:buSzPts val="1440"/>
              <a:buNone/>
            </a:pPr>
            <a:r>
              <a:t/>
            </a:r>
            <a:endParaRPr/>
          </a:p>
        </p:txBody>
      </p:sp>
      <p:pic>
        <p:nvPicPr>
          <p:cNvPr id="178" name="Google Shape;178;p23"/>
          <p:cNvPicPr preferRelativeResize="0"/>
          <p:nvPr/>
        </p:nvPicPr>
        <p:blipFill rotWithShape="1">
          <a:blip r:embed="rId3">
            <a:alphaModFix/>
          </a:blip>
          <a:srcRect b="0" l="0" r="0" t="0"/>
          <a:stretch/>
        </p:blipFill>
        <p:spPr>
          <a:xfrm>
            <a:off x="2651356" y="3078545"/>
            <a:ext cx="4923903" cy="3229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TypeScript OOP</a:t>
            </a:r>
            <a:endParaRPr/>
          </a:p>
        </p:txBody>
      </p:sp>
      <p:sp>
        <p:nvSpPr>
          <p:cNvPr id="184" name="Google Shape;184;p24"/>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What is Object</a:t>
            </a:r>
            <a:endParaRPr/>
          </a:p>
          <a:p>
            <a:pPr indent="-342900" lvl="0" marL="342900" rtl="0" algn="l">
              <a:spcBef>
                <a:spcPts val="1000"/>
              </a:spcBef>
              <a:spcAft>
                <a:spcPts val="0"/>
              </a:spcAft>
              <a:buSzPts val="1440"/>
              <a:buChar char="►"/>
            </a:pPr>
            <a:r>
              <a:rPr lang="en-US"/>
              <a:t>Object is the primary concept in OOP (Object Oriented Programming).</a:t>
            </a:r>
            <a:endParaRPr/>
          </a:p>
          <a:p>
            <a:pPr indent="-342900" lvl="0" marL="342900" rtl="0" algn="l">
              <a:spcBef>
                <a:spcPts val="1000"/>
              </a:spcBef>
              <a:spcAft>
                <a:spcPts val="0"/>
              </a:spcAft>
              <a:buSzPts val="1440"/>
              <a:buChar char="►"/>
            </a:pPr>
            <a:r>
              <a:rPr lang="en-US"/>
              <a:t>“Object” represents a physical item, that represents a person or a thing.</a:t>
            </a:r>
            <a:endParaRPr/>
          </a:p>
          <a:p>
            <a:pPr indent="-342900" lvl="0" marL="342900" rtl="0" algn="l">
              <a:spcBef>
                <a:spcPts val="1000"/>
              </a:spcBef>
              <a:spcAft>
                <a:spcPts val="0"/>
              </a:spcAft>
              <a:buSzPts val="1440"/>
              <a:buChar char="►"/>
            </a:pPr>
            <a:r>
              <a:rPr lang="en-US"/>
              <a:t>Object is a collection of properties (details) and methods (manipulations).</a:t>
            </a:r>
            <a:endParaRPr/>
          </a:p>
          <a:p>
            <a:pPr indent="-342900" lvl="0" marL="342900" rtl="0" algn="l">
              <a:spcBef>
                <a:spcPts val="1000"/>
              </a:spcBef>
              <a:spcAft>
                <a:spcPts val="0"/>
              </a:spcAft>
              <a:buSzPts val="1440"/>
              <a:buChar char="►"/>
            </a:pPr>
            <a:r>
              <a:rPr lang="en-US"/>
              <a:t>For example, a student is an "object".</a:t>
            </a:r>
            <a:endParaRPr/>
          </a:p>
          <a:p>
            <a:pPr indent="-342900" lvl="0" marL="342900" rtl="0" algn="l">
              <a:spcBef>
                <a:spcPts val="1000"/>
              </a:spcBef>
              <a:spcAft>
                <a:spcPts val="0"/>
              </a:spcAft>
              <a:buSzPts val="1440"/>
              <a:buChar char="►"/>
            </a:pPr>
            <a:r>
              <a:rPr lang="en-US"/>
              <a:t>We can create any no. of objects inside the program. </a:t>
            </a:r>
            <a:endParaRPr/>
          </a:p>
          <a:p>
            <a:pPr indent="0" lvl="1" marL="457200" rtl="0" algn="l">
              <a:spcBef>
                <a:spcPts val="1000"/>
              </a:spcBef>
              <a:spcAft>
                <a:spcPts val="0"/>
              </a:spcAft>
              <a:buSzPts val="128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TypeScript OOP</a:t>
            </a:r>
            <a:endParaRPr/>
          </a:p>
        </p:txBody>
      </p:sp>
      <p:sp>
        <p:nvSpPr>
          <p:cNvPr id="190" name="Google Shape;190;p25"/>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What is Property</a:t>
            </a:r>
            <a:endParaRPr/>
          </a:p>
          <a:p>
            <a:pPr indent="-342900" lvl="0" marL="342900" rtl="0" algn="l">
              <a:spcBef>
                <a:spcPts val="1000"/>
              </a:spcBef>
              <a:spcAft>
                <a:spcPts val="0"/>
              </a:spcAft>
              <a:buSzPts val="1440"/>
              <a:buChar char="►"/>
            </a:pPr>
            <a:r>
              <a:rPr lang="en-US"/>
              <a:t>Properties are the deails about the object.</a:t>
            </a:r>
            <a:endParaRPr/>
          </a:p>
          <a:p>
            <a:pPr indent="-342900" lvl="0" marL="342900" rtl="0" algn="l">
              <a:spcBef>
                <a:spcPts val="1000"/>
              </a:spcBef>
              <a:spcAft>
                <a:spcPts val="0"/>
              </a:spcAft>
              <a:buSzPts val="1440"/>
              <a:buChar char="►"/>
            </a:pPr>
            <a:r>
              <a:rPr lang="en-US"/>
              <a:t>Properties are used to store a value.</a:t>
            </a:r>
            <a:endParaRPr/>
          </a:p>
          <a:p>
            <a:pPr indent="-342900" lvl="0" marL="342900" rtl="0" algn="l">
              <a:spcBef>
                <a:spcPts val="1000"/>
              </a:spcBef>
              <a:spcAft>
                <a:spcPts val="0"/>
              </a:spcAft>
              <a:buSzPts val="1440"/>
              <a:buChar char="►"/>
            </a:pPr>
            <a:r>
              <a:rPr lang="en-US"/>
              <a:t>For example, studentname="Scott" is a property in the "student object".</a:t>
            </a:r>
            <a:endParaRPr/>
          </a:p>
          <a:p>
            <a:pPr indent="-342900" lvl="0" marL="342900" rtl="0" algn="l">
              <a:spcBef>
                <a:spcPts val="1000"/>
              </a:spcBef>
              <a:spcAft>
                <a:spcPts val="0"/>
              </a:spcAft>
              <a:buSzPts val="1440"/>
              <a:buChar char="►"/>
            </a:pPr>
            <a:r>
              <a:rPr lang="en-US"/>
              <a:t>Properties are stored inside the object.</a:t>
            </a:r>
            <a:endParaRPr/>
          </a:p>
          <a:p>
            <a:pPr indent="-342900" lvl="0" marL="342900" rtl="0" algn="l">
              <a:spcBef>
                <a:spcPts val="1000"/>
              </a:spcBef>
              <a:spcAft>
                <a:spcPts val="0"/>
              </a:spcAft>
              <a:buSzPts val="1440"/>
              <a:buChar char="►"/>
            </a:pPr>
            <a:r>
              <a:rPr lang="en-US"/>
              <a:t>The value of property can be changed any no. of times. </a:t>
            </a:r>
            <a:endParaRPr/>
          </a:p>
          <a:p>
            <a:pPr indent="0" lvl="1" marL="457200" rtl="0" algn="l">
              <a:spcBef>
                <a:spcPts val="1000"/>
              </a:spcBef>
              <a:spcAft>
                <a:spcPts val="0"/>
              </a:spcAft>
              <a:buSzPts val="128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TypeScript OOP</a:t>
            </a:r>
            <a:endParaRPr/>
          </a:p>
        </p:txBody>
      </p:sp>
      <p:sp>
        <p:nvSpPr>
          <p:cNvPr id="196" name="Google Shape;196;p26"/>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What is Method</a:t>
            </a:r>
            <a:endParaRPr/>
          </a:p>
          <a:p>
            <a:pPr indent="-342900" lvl="0" marL="342900" rtl="0" algn="l">
              <a:spcBef>
                <a:spcPts val="1000"/>
              </a:spcBef>
              <a:spcAft>
                <a:spcPts val="0"/>
              </a:spcAft>
              <a:buSzPts val="1440"/>
              <a:buChar char="►"/>
            </a:pPr>
            <a:r>
              <a:rPr lang="en-US"/>
              <a:t> Methods are the operations / tasks of the object, which manipulates / calculates the data and do some process.</a:t>
            </a:r>
            <a:endParaRPr/>
          </a:p>
          <a:p>
            <a:pPr indent="-342900" lvl="0" marL="342900" rtl="0" algn="l">
              <a:spcBef>
                <a:spcPts val="1000"/>
              </a:spcBef>
              <a:spcAft>
                <a:spcPts val="0"/>
              </a:spcAft>
              <a:buSzPts val="1440"/>
              <a:buChar char="►"/>
            </a:pPr>
            <a:r>
              <a:rPr lang="en-US"/>
              <a:t>Method is a function in the object. In other words, a function which is stored inside the object is called as "Method".</a:t>
            </a:r>
            <a:endParaRPr/>
          </a:p>
          <a:p>
            <a:pPr indent="-342900" lvl="0" marL="342900" rtl="0" algn="l">
              <a:spcBef>
                <a:spcPts val="1000"/>
              </a:spcBef>
              <a:spcAft>
                <a:spcPts val="0"/>
              </a:spcAft>
              <a:buSzPts val="1440"/>
              <a:buChar char="►"/>
            </a:pPr>
            <a:r>
              <a:rPr lang="en-US"/>
              <a:t>Methods are stored inside the object.</a:t>
            </a:r>
            <a:endParaRPr/>
          </a:p>
          <a:p>
            <a:pPr indent="0" lvl="1" marL="457200" rtl="0" algn="l">
              <a:spcBef>
                <a:spcPts val="1000"/>
              </a:spcBef>
              <a:spcAft>
                <a:spcPts val="0"/>
              </a:spcAft>
              <a:buSzPts val="128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