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C30C0F-7C83-41BA-B50B-6E43213380E5}">
  <a:tblStyle styleId="{ECC30C0F-7C83-41BA-B50B-6E43213380E5}"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F0"/>
          </a:solidFill>
        </a:fill>
      </a:tcStyle>
    </a:wholeTbl>
    <a:band1H>
      <a:tcTxStyle/>
      <a:tcStyle>
        <a:fill>
          <a:solidFill>
            <a:srgbClr val="CACEDF"/>
          </a:solidFill>
        </a:fill>
      </a:tcStyle>
    </a:band1H>
    <a:band2H>
      <a:tcTxStyle/>
    </a:band2H>
    <a:band1V>
      <a:tcTxStyle/>
      <a:tcStyle>
        <a:fill>
          <a:solidFill>
            <a:srgbClr val="CACEDF"/>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Angular</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677334" y="219229"/>
            <a:ext cx="8596668" cy="59740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Types of compilation in Angular</a:t>
            </a:r>
            <a:endParaRPr/>
          </a:p>
        </p:txBody>
      </p:sp>
      <p:sp>
        <p:nvSpPr>
          <p:cNvPr id="213" name="Google Shape;213;p27"/>
          <p:cNvSpPr txBox="1"/>
          <p:nvPr>
            <p:ph idx="1" type="body"/>
          </p:nvPr>
        </p:nvSpPr>
        <p:spPr>
          <a:xfrm>
            <a:off x="677334" y="1144306"/>
            <a:ext cx="8596668" cy="554910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Angular framework supports two types of compilation.</a:t>
            </a:r>
            <a:endParaRPr/>
          </a:p>
          <a:p>
            <a:pPr indent="0" lvl="0" marL="0" rtl="0" algn="l">
              <a:spcBef>
                <a:spcPts val="1000"/>
              </a:spcBef>
              <a:spcAft>
                <a:spcPts val="0"/>
              </a:spcAft>
              <a:buSzPts val="1920"/>
              <a:buNone/>
            </a:pPr>
            <a:r>
              <a:rPr b="1" lang="en-US" sz="2400">
                <a:solidFill>
                  <a:schemeClr val="accent1"/>
                </a:solidFill>
              </a:rPr>
              <a:t>Just-In-Time Compilation</a:t>
            </a:r>
            <a:endParaRPr sz="2400">
              <a:solidFill>
                <a:schemeClr val="accent1"/>
              </a:solidFill>
            </a:endParaRPr>
          </a:p>
          <a:p>
            <a:pPr indent="-342900" lvl="0" marL="342900" rtl="0" algn="l">
              <a:spcBef>
                <a:spcPts val="1000"/>
              </a:spcBef>
              <a:spcAft>
                <a:spcPts val="0"/>
              </a:spcAft>
              <a:buSzPts val="1440"/>
              <a:buChar char="►"/>
            </a:pPr>
            <a:r>
              <a:rPr lang="en-US"/>
              <a:t>Templates (.html files) and angular compiler files will be loaded into the browser and then the templates will be compiled automatically at the time of execution, when the component is invoked.</a:t>
            </a:r>
            <a:endParaRPr/>
          </a:p>
          <a:p>
            <a:pPr indent="-342900" lvl="0" marL="342900" rtl="0" algn="l">
              <a:spcBef>
                <a:spcPts val="1000"/>
              </a:spcBef>
              <a:spcAft>
                <a:spcPts val="0"/>
              </a:spcAft>
              <a:buSzPts val="1440"/>
              <a:buChar char="►"/>
            </a:pPr>
            <a:r>
              <a:rPr lang="en-US"/>
              <a:t>The template will be compiled only for the first time, when it invoked, after loading the application files into the browser.</a:t>
            </a:r>
            <a:endParaRPr/>
          </a:p>
          <a:p>
            <a:pPr indent="-342900" lvl="0" marL="342900" rtl="0" algn="l">
              <a:spcBef>
                <a:spcPts val="1000"/>
              </a:spcBef>
              <a:spcAft>
                <a:spcPts val="0"/>
              </a:spcAft>
              <a:buSzPts val="1440"/>
              <a:buChar char="►"/>
            </a:pPr>
            <a:r>
              <a:rPr b="1" lang="en-US"/>
              <a:t>Disadvantage: </a:t>
            </a:r>
            <a:r>
              <a:rPr lang="en-US"/>
              <a:t>Performance is slower, because every time when you run the application, the</a:t>
            </a:r>
            <a:r>
              <a:rPr b="1" lang="en-US"/>
              <a:t> </a:t>
            </a:r>
            <a:r>
              <a:rPr lang="en-US"/>
              <a:t>templates will be loaded into browser and compiled in the browser; it takes some time to compile.</a:t>
            </a:r>
            <a:endParaRPr/>
          </a:p>
          <a:p>
            <a:pPr indent="-342900" lvl="0" marL="342900" rtl="0" algn="l">
              <a:spcBef>
                <a:spcPts val="1000"/>
              </a:spcBef>
              <a:spcAft>
                <a:spcPts val="0"/>
              </a:spcAft>
              <a:buSzPts val="1440"/>
              <a:buChar char="►"/>
            </a:pPr>
            <a:r>
              <a:rPr b="1" lang="en-US"/>
              <a:t>Advantage: </a:t>
            </a:r>
            <a:r>
              <a:rPr lang="en-US"/>
              <a:t>The developer need not compile it manually at command prompt, for each</a:t>
            </a:r>
            <a:r>
              <a:rPr b="1" lang="en-US"/>
              <a:t> </a:t>
            </a:r>
            <a:r>
              <a:rPr lang="en-US"/>
              <a:t>modification of code.</a:t>
            </a:r>
            <a:endParaRPr/>
          </a:p>
          <a:p>
            <a:pPr indent="-342900" lvl="0" marL="342900" rtl="0" algn="l">
              <a:spcBef>
                <a:spcPts val="1000"/>
              </a:spcBef>
              <a:spcAft>
                <a:spcPts val="0"/>
              </a:spcAft>
              <a:buSzPts val="1440"/>
              <a:buChar char="►"/>
            </a:pPr>
            <a:r>
              <a:rPr lang="en-US"/>
              <a:t>This is recommended during the development.</a:t>
            </a:r>
            <a:endParaRPr/>
          </a:p>
          <a:p>
            <a:pPr indent="-342900" lvl="0" marL="342900" rtl="0" algn="l">
              <a:spcBef>
                <a:spcPts val="1000"/>
              </a:spcBef>
              <a:spcAft>
                <a:spcPts val="0"/>
              </a:spcAft>
              <a:buSzPts val="1440"/>
              <a:buChar char="►"/>
            </a:pPr>
            <a:r>
              <a:rPr lang="en-US"/>
              <a:t>Bootstrapping (loading app module into the browser) is done by “@angular/platform-browser-dynamic” package.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677334" y="219229"/>
            <a:ext cx="8596668" cy="59740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Types of compilation in Angular</a:t>
            </a:r>
            <a:endParaRPr/>
          </a:p>
        </p:txBody>
      </p:sp>
      <p:sp>
        <p:nvSpPr>
          <p:cNvPr id="219" name="Google Shape;219;p28"/>
          <p:cNvSpPr txBox="1"/>
          <p:nvPr>
            <p:ph idx="1" type="body"/>
          </p:nvPr>
        </p:nvSpPr>
        <p:spPr>
          <a:xfrm>
            <a:off x="677334" y="1144306"/>
            <a:ext cx="8596668" cy="554910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Angular framework supports two types of compilation.</a:t>
            </a:r>
            <a:endParaRPr/>
          </a:p>
          <a:p>
            <a:pPr indent="0" lvl="0" marL="0" rtl="0" algn="l">
              <a:spcBef>
                <a:spcPts val="1000"/>
              </a:spcBef>
              <a:spcAft>
                <a:spcPts val="0"/>
              </a:spcAft>
              <a:buSzPts val="1920"/>
              <a:buNone/>
            </a:pPr>
            <a:r>
              <a:rPr b="1" lang="en-US" sz="2400">
                <a:solidFill>
                  <a:schemeClr val="accent1"/>
                </a:solidFill>
              </a:rPr>
              <a:t>Ahead-Of-Time Compilation</a:t>
            </a:r>
            <a:endParaRPr/>
          </a:p>
          <a:p>
            <a:pPr indent="-342900" lvl="0" marL="342900" rtl="0" algn="l">
              <a:spcBef>
                <a:spcPts val="1000"/>
              </a:spcBef>
              <a:spcAft>
                <a:spcPts val="0"/>
              </a:spcAft>
              <a:buSzPts val="1440"/>
              <a:buChar char="►"/>
            </a:pPr>
            <a:r>
              <a:rPr lang="en-US"/>
              <a:t>	The developer gives “ngc” command in the Command Prompt; Then the “ngc” compiler compiles the templates into javascript code; the compiled javascript code will be loaded into the browser and it directly executes. There is no need of loading “templates (.html files)” and “angular compiler scripts” into the browser.</a:t>
            </a:r>
            <a:endParaRPr/>
          </a:p>
          <a:p>
            <a:pPr indent="-342900" lvl="0" marL="342900" rtl="0" algn="l">
              <a:spcBef>
                <a:spcPts val="1000"/>
              </a:spcBef>
              <a:spcAft>
                <a:spcPts val="0"/>
              </a:spcAft>
              <a:buSzPts val="1440"/>
              <a:buChar char="►"/>
            </a:pPr>
            <a:r>
              <a:rPr lang="en-US"/>
              <a:t>	Advantage: Performance is faster, because the templates are already compiled.</a:t>
            </a:r>
            <a:endParaRPr/>
          </a:p>
          <a:p>
            <a:pPr indent="-342900" lvl="0" marL="342900" rtl="0" algn="l">
              <a:spcBef>
                <a:spcPts val="1000"/>
              </a:spcBef>
              <a:spcAft>
                <a:spcPts val="0"/>
              </a:spcAft>
              <a:buSzPts val="1440"/>
              <a:buChar char="►"/>
            </a:pPr>
            <a:r>
              <a:rPr lang="en-US"/>
              <a:t>	Disadvantage: The developer need to compile it manually at command prompt, for each modification of code.</a:t>
            </a:r>
            <a:endParaRPr/>
          </a:p>
          <a:p>
            <a:pPr indent="-342900" lvl="0" marL="342900" rtl="0" algn="l">
              <a:spcBef>
                <a:spcPts val="1000"/>
              </a:spcBef>
              <a:spcAft>
                <a:spcPts val="0"/>
              </a:spcAft>
              <a:buSzPts val="1440"/>
              <a:buChar char="►"/>
            </a:pPr>
            <a:r>
              <a:rPr lang="en-US"/>
              <a:t>	This is recommended in the production server only.</a:t>
            </a:r>
            <a:endParaRPr/>
          </a:p>
          <a:p>
            <a:pPr indent="-342900" lvl="0" marL="342900" rtl="0" algn="l">
              <a:spcBef>
                <a:spcPts val="1000"/>
              </a:spcBef>
              <a:spcAft>
                <a:spcPts val="0"/>
              </a:spcAft>
              <a:buSzPts val="1440"/>
              <a:buChar char="►"/>
            </a:pPr>
            <a:r>
              <a:rPr lang="en-US"/>
              <a:t>	Bootstrapping is done by “@angular/platform-browser” package.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677334" y="609600"/>
            <a:ext cx="8596668" cy="83776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Steps to create first application in Angular</a:t>
            </a:r>
            <a:endParaRPr/>
          </a:p>
        </p:txBody>
      </p:sp>
      <p:sp>
        <p:nvSpPr>
          <p:cNvPr id="225" name="Google Shape;225;p29"/>
          <p:cNvSpPr txBox="1"/>
          <p:nvPr>
            <p:ph idx="1" type="body"/>
          </p:nvPr>
        </p:nvSpPr>
        <p:spPr>
          <a:xfrm>
            <a:off x="677334" y="1807899"/>
            <a:ext cx="8596668" cy="47444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1) Installing NodeJS </a:t>
            </a:r>
            <a:endParaRPr/>
          </a:p>
          <a:p>
            <a:pPr indent="0" lvl="0" marL="0" rtl="0" algn="l">
              <a:spcBef>
                <a:spcPts val="1000"/>
              </a:spcBef>
              <a:spcAft>
                <a:spcPts val="0"/>
              </a:spcAft>
              <a:buSzPts val="1440"/>
              <a:buNone/>
            </a:pPr>
            <a:r>
              <a:rPr lang="en-US"/>
              <a:t>2) Installing TypeScript </a:t>
            </a:r>
            <a:endParaRPr/>
          </a:p>
          <a:p>
            <a:pPr indent="0" lvl="0" marL="0" rtl="0" algn="l">
              <a:spcBef>
                <a:spcPts val="1000"/>
              </a:spcBef>
              <a:spcAft>
                <a:spcPts val="0"/>
              </a:spcAft>
              <a:buSzPts val="1440"/>
              <a:buNone/>
            </a:pPr>
            <a:r>
              <a:rPr lang="en-US"/>
              <a:t>3) Installing Visual Studio Code </a:t>
            </a:r>
            <a:endParaRPr/>
          </a:p>
          <a:p>
            <a:pPr indent="0" lvl="0" marL="0" rtl="0" algn="l">
              <a:spcBef>
                <a:spcPts val="1000"/>
              </a:spcBef>
              <a:spcAft>
                <a:spcPts val="0"/>
              </a:spcAft>
              <a:buSzPts val="1440"/>
              <a:buNone/>
            </a:pPr>
            <a:r>
              <a:rPr lang="en-US"/>
              <a:t>4) Creating Application Folder </a:t>
            </a:r>
            <a:endParaRPr/>
          </a:p>
          <a:p>
            <a:pPr indent="0" lvl="0" marL="0" rtl="0" algn="l">
              <a:spcBef>
                <a:spcPts val="1000"/>
              </a:spcBef>
              <a:spcAft>
                <a:spcPts val="0"/>
              </a:spcAft>
              <a:buSzPts val="1440"/>
              <a:buNone/>
            </a:pPr>
            <a:r>
              <a:rPr lang="en-US"/>
              <a:t>5) Install “@angular/cli” package </a:t>
            </a:r>
            <a:endParaRPr/>
          </a:p>
          <a:p>
            <a:pPr indent="0" lvl="0" marL="0" rtl="0" algn="l">
              <a:spcBef>
                <a:spcPts val="1000"/>
              </a:spcBef>
              <a:spcAft>
                <a:spcPts val="0"/>
              </a:spcAft>
              <a:buSzPts val="1440"/>
              <a:buNone/>
            </a:pPr>
            <a:r>
              <a:rPr lang="en-US"/>
              <a:t>6) Creating New Angular App </a:t>
            </a:r>
            <a:endParaRPr/>
          </a:p>
          <a:p>
            <a:pPr indent="0" lvl="0" marL="0" rtl="0" algn="l">
              <a:spcBef>
                <a:spcPts val="1000"/>
              </a:spcBef>
              <a:spcAft>
                <a:spcPts val="0"/>
              </a:spcAft>
              <a:buSzPts val="1440"/>
              <a:buNone/>
            </a:pPr>
            <a:r>
              <a:rPr lang="en-US"/>
              <a:t>7) Open the App in Visual Studio Code </a:t>
            </a:r>
            <a:endParaRPr/>
          </a:p>
          <a:p>
            <a:pPr indent="0" lvl="0" marL="0" rtl="0" algn="l">
              <a:spcBef>
                <a:spcPts val="1000"/>
              </a:spcBef>
              <a:spcAft>
                <a:spcPts val="0"/>
              </a:spcAft>
              <a:buSzPts val="1440"/>
              <a:buNone/>
            </a:pPr>
            <a:r>
              <a:rPr lang="en-US"/>
              <a:t>8) Edit code in app.component.html </a:t>
            </a:r>
            <a:endParaRPr/>
          </a:p>
          <a:p>
            <a:pPr indent="0" lvl="0" marL="0" rtl="0" algn="l">
              <a:spcBef>
                <a:spcPts val="1000"/>
              </a:spcBef>
              <a:spcAft>
                <a:spcPts val="0"/>
              </a:spcAft>
              <a:buSzPts val="1440"/>
              <a:buNone/>
            </a:pPr>
            <a:r>
              <a:rPr lang="en-US"/>
              <a:t>9) Compile the application </a:t>
            </a:r>
            <a:endParaRPr/>
          </a:p>
          <a:p>
            <a:pPr indent="0" lvl="0" marL="0" rtl="0" algn="l">
              <a:spcBef>
                <a:spcPts val="1000"/>
              </a:spcBef>
              <a:spcAft>
                <a:spcPts val="0"/>
              </a:spcAft>
              <a:buSzPts val="1440"/>
              <a:buNone/>
            </a:pPr>
            <a:r>
              <a:rPr lang="en-US"/>
              <a:t>10) Run the application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idx="1" type="body"/>
          </p:nvPr>
        </p:nvSpPr>
        <p:spPr>
          <a:xfrm>
            <a:off x="677334" y="219457"/>
            <a:ext cx="8596668" cy="6432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1) Installing NodeJS </a:t>
            </a:r>
            <a:endParaRPr/>
          </a:p>
          <a:p>
            <a:pPr indent="-342900" lvl="0" marL="342900" rtl="0" algn="l">
              <a:spcBef>
                <a:spcPts val="1000"/>
              </a:spcBef>
              <a:spcAft>
                <a:spcPts val="0"/>
              </a:spcAft>
              <a:buSzPts val="1440"/>
              <a:buChar char="►"/>
            </a:pPr>
            <a:r>
              <a:rPr lang="en-US"/>
              <a:t>Angular 2+ framework is available as a collection of packages; those packages are available in “npm” (NodeJS Package Manager). To use “npm”, NodeJS must be installed.</a:t>
            </a:r>
            <a:endParaRPr/>
          </a:p>
          <a:p>
            <a:pPr indent="-342900" lvl="0" marL="342900" rtl="0" algn="l">
              <a:spcBef>
                <a:spcPts val="1000"/>
              </a:spcBef>
              <a:spcAft>
                <a:spcPts val="0"/>
              </a:spcAft>
              <a:buSzPts val="1440"/>
              <a:buChar char="►"/>
            </a:pPr>
            <a:r>
              <a:rPr lang="en-US"/>
              <a:t>If you have already installed nodejs in your system, you can skip this step and go to step 2.</a:t>
            </a:r>
            <a:endParaRPr/>
          </a:p>
          <a:p>
            <a:pPr indent="-342900" lvl="0" marL="342900" rtl="0" algn="l">
              <a:spcBef>
                <a:spcPts val="1000"/>
              </a:spcBef>
              <a:spcAft>
                <a:spcPts val="0"/>
              </a:spcAft>
              <a:buSzPts val="1440"/>
              <a:buChar char="►"/>
            </a:pPr>
            <a:r>
              <a:rPr lang="en-US"/>
              <a:t>If you have not installed nodejs in your system, you continue this step.</a:t>
            </a:r>
            <a:endParaRPr/>
          </a:p>
          <a:p>
            <a:pPr indent="-342900" lvl="0" marL="342900" rtl="0" algn="l">
              <a:spcBef>
                <a:spcPts val="1000"/>
              </a:spcBef>
              <a:spcAft>
                <a:spcPts val="0"/>
              </a:spcAft>
              <a:buSzPts val="1440"/>
              <a:buChar char="►"/>
            </a:pPr>
            <a:r>
              <a:rPr lang="en-US"/>
              <a:t>Go to “https://nodejs.org”. </a:t>
            </a:r>
            <a:endParaRPr/>
          </a:p>
          <a:p>
            <a:pPr indent="0" lvl="0" marL="0" rtl="0" algn="l">
              <a:spcBef>
                <a:spcPts val="1000"/>
              </a:spcBef>
              <a:spcAft>
                <a:spcPts val="0"/>
              </a:spcAft>
              <a:buSzPts val="1440"/>
              <a:buNone/>
            </a:pPr>
            <a:r>
              <a:rPr b="1" lang="en-US"/>
              <a:t>2) Installing TypeScript </a:t>
            </a:r>
            <a:endParaRPr/>
          </a:p>
          <a:p>
            <a:pPr indent="-342900" lvl="0" marL="342900" rtl="0" algn="l">
              <a:spcBef>
                <a:spcPts val="1000"/>
              </a:spcBef>
              <a:spcAft>
                <a:spcPts val="0"/>
              </a:spcAft>
              <a:buSzPts val="1440"/>
              <a:buChar char="►"/>
            </a:pPr>
            <a:r>
              <a:rPr lang="en-US"/>
              <a:t>Open “Command Prompt”.</a:t>
            </a:r>
            <a:endParaRPr/>
          </a:p>
          <a:p>
            <a:pPr indent="-342900" lvl="0" marL="342900" rtl="0" algn="l">
              <a:spcBef>
                <a:spcPts val="1000"/>
              </a:spcBef>
              <a:spcAft>
                <a:spcPts val="0"/>
              </a:spcAft>
              <a:buSzPts val="1440"/>
              <a:buChar char="►"/>
            </a:pPr>
            <a:r>
              <a:rPr lang="en-US"/>
              <a:t>Type npm install typescript -g in the Command prompt and press Enter. </a:t>
            </a:r>
            <a:endParaRPr/>
          </a:p>
          <a:p>
            <a:pPr indent="0" lvl="0" marL="0" rtl="0" algn="l">
              <a:spcBef>
                <a:spcPts val="1000"/>
              </a:spcBef>
              <a:spcAft>
                <a:spcPts val="0"/>
              </a:spcAft>
              <a:buSzPts val="1440"/>
              <a:buNone/>
            </a:pPr>
            <a:r>
              <a:rPr b="1" lang="en-US"/>
              <a:t>3) Installing Visual Studio Code </a:t>
            </a:r>
            <a:endParaRPr/>
          </a:p>
          <a:p>
            <a:pPr indent="-342900" lvl="0" marL="342900" rtl="0" algn="l">
              <a:spcBef>
                <a:spcPts val="1000"/>
              </a:spcBef>
              <a:spcAft>
                <a:spcPts val="0"/>
              </a:spcAft>
              <a:buSzPts val="1440"/>
              <a:buChar char="►"/>
            </a:pPr>
            <a:r>
              <a:rPr lang="en-US"/>
              <a:t>If you have installed Visual Studio Code already, you can skip this step and go to step 4. </a:t>
            </a:r>
            <a:endParaRPr/>
          </a:p>
          <a:p>
            <a:pPr indent="-342900" lvl="0" marL="342900" rtl="0" algn="l">
              <a:spcBef>
                <a:spcPts val="1000"/>
              </a:spcBef>
              <a:spcAft>
                <a:spcPts val="0"/>
              </a:spcAft>
              <a:buSzPts val="1440"/>
              <a:buChar char="►"/>
            </a:pPr>
            <a:r>
              <a:rPr lang="en-US"/>
              <a:t>If you don’t have installed Visual Studio Code, continue this step. </a:t>
            </a:r>
            <a:endParaRPr/>
          </a:p>
          <a:p>
            <a:pPr indent="-342900" lvl="0" marL="342900" rtl="0" algn="l">
              <a:spcBef>
                <a:spcPts val="1000"/>
              </a:spcBef>
              <a:spcAft>
                <a:spcPts val="0"/>
              </a:spcAft>
              <a:buSzPts val="1440"/>
              <a:buChar char="►"/>
            </a:pPr>
            <a:r>
              <a:rPr lang="en-US"/>
              <a:t>“Visual Studio Code” is the recommended editor for typescript and angular.</a:t>
            </a:r>
            <a:endParaRPr/>
          </a:p>
          <a:p>
            <a:pPr indent="-342900" lvl="0" marL="342900" rtl="0" algn="l">
              <a:spcBef>
                <a:spcPts val="1000"/>
              </a:spcBef>
              <a:spcAft>
                <a:spcPts val="0"/>
              </a:spcAft>
              <a:buSzPts val="1440"/>
              <a:buChar char="►"/>
            </a:pPr>
            <a:r>
              <a:rPr lang="en-US"/>
              <a:t> Go to https://code.visualstudio.com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idx="1" type="body"/>
          </p:nvPr>
        </p:nvSpPr>
        <p:spPr>
          <a:xfrm>
            <a:off x="677334" y="266482"/>
            <a:ext cx="8596668" cy="645827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4) Create Application Folder</a:t>
            </a:r>
            <a:endParaRPr/>
          </a:p>
          <a:p>
            <a:pPr indent="-342900" lvl="0" marL="342900" rtl="0" algn="l">
              <a:spcBef>
                <a:spcPts val="1000"/>
              </a:spcBef>
              <a:spcAft>
                <a:spcPts val="0"/>
              </a:spcAft>
              <a:buSzPts val="1440"/>
              <a:buChar char="►"/>
            </a:pPr>
            <a:r>
              <a:rPr lang="en-US"/>
              <a:t>If you have already created “c:\angular” folder, you can skip this step and go to step 5.</a:t>
            </a:r>
            <a:endParaRPr/>
          </a:p>
          <a:p>
            <a:pPr indent="-342900" lvl="0" marL="342900" rtl="0" algn="l">
              <a:spcBef>
                <a:spcPts val="1000"/>
              </a:spcBef>
              <a:spcAft>
                <a:spcPts val="0"/>
              </a:spcAft>
              <a:buSzPts val="1440"/>
              <a:buChar char="►"/>
            </a:pPr>
            <a:r>
              <a:rPr lang="en-US"/>
              <a:t>If you don’t have created “c:\angular” folder, continue this step.</a:t>
            </a:r>
            <a:endParaRPr/>
          </a:p>
          <a:p>
            <a:pPr indent="-342900" lvl="0" marL="342900" rtl="0" algn="l">
              <a:spcBef>
                <a:spcPts val="1000"/>
              </a:spcBef>
              <a:spcAft>
                <a:spcPts val="0"/>
              </a:spcAft>
              <a:buSzPts val="1440"/>
              <a:buChar char="►"/>
            </a:pPr>
            <a:r>
              <a:rPr lang="en-US"/>
              <a:t>Go to “Computer” (or) “This PC”.</a:t>
            </a:r>
            <a:endParaRPr/>
          </a:p>
          <a:p>
            <a:pPr indent="-342900" lvl="0" marL="342900" rtl="0" algn="l">
              <a:spcBef>
                <a:spcPts val="1000"/>
              </a:spcBef>
              <a:spcAft>
                <a:spcPts val="0"/>
              </a:spcAft>
              <a:buSzPts val="1440"/>
              <a:buChar char="►"/>
            </a:pPr>
            <a:r>
              <a:rPr lang="en-US"/>
              <a:t>Go to “c:\”. and create a new folder as “angular”</a:t>
            </a:r>
            <a:endParaRPr/>
          </a:p>
          <a:p>
            <a:pPr indent="-342900" lvl="0" marL="342900" rtl="0" algn="l">
              <a:spcBef>
                <a:spcPts val="1000"/>
              </a:spcBef>
              <a:spcAft>
                <a:spcPts val="0"/>
              </a:spcAft>
              <a:buSzPts val="1440"/>
              <a:buChar char="►"/>
            </a:pPr>
            <a:r>
              <a:rPr lang="en-US"/>
              <a:t>The “c:\angular” folder is ready now.</a:t>
            </a:r>
            <a:endParaRPr/>
          </a:p>
          <a:p>
            <a:pPr indent="0" lvl="0" marL="0" rtl="0" algn="l">
              <a:spcBef>
                <a:spcPts val="1000"/>
              </a:spcBef>
              <a:spcAft>
                <a:spcPts val="0"/>
              </a:spcAft>
              <a:buSzPts val="1440"/>
              <a:buNone/>
            </a:pPr>
            <a:r>
              <a:rPr b="1" lang="en-US"/>
              <a:t>5) Install @angular/cli package</a:t>
            </a:r>
            <a:endParaRPr/>
          </a:p>
          <a:p>
            <a:pPr indent="-342900" lvl="0" marL="342900" rtl="0" algn="l">
              <a:spcBef>
                <a:spcPts val="1000"/>
              </a:spcBef>
              <a:spcAft>
                <a:spcPts val="0"/>
              </a:spcAft>
              <a:buSzPts val="1440"/>
              <a:buChar char="►"/>
            </a:pPr>
            <a:r>
              <a:rPr lang="en-US"/>
              <a:t>Open “Command Prompt” and run the following command: </a:t>
            </a:r>
            <a:endParaRPr/>
          </a:p>
          <a:p>
            <a:pPr indent="0" lvl="0" marL="0" rtl="0" algn="l">
              <a:spcBef>
                <a:spcPts val="1000"/>
              </a:spcBef>
              <a:spcAft>
                <a:spcPts val="0"/>
              </a:spcAft>
              <a:buSzPts val="1440"/>
              <a:buNone/>
            </a:pPr>
            <a:r>
              <a:rPr lang="en-US"/>
              <a:t>	</a:t>
            </a:r>
            <a:r>
              <a:rPr b="1" lang="en-US"/>
              <a:t>cd c:\angular npm  install  @angular/cli  -g </a:t>
            </a:r>
            <a:endParaRPr/>
          </a:p>
          <a:p>
            <a:pPr indent="-342900" lvl="0" marL="342900" rtl="0" algn="l">
              <a:spcBef>
                <a:spcPts val="1000"/>
              </a:spcBef>
              <a:spcAft>
                <a:spcPts val="0"/>
              </a:spcAft>
              <a:buSzPts val="1440"/>
              <a:buChar char="►"/>
            </a:pPr>
            <a:r>
              <a:rPr lang="en-US"/>
              <a:t>The “@angular/cli” package provides a set of commands to create new angular applications and also to create items in the project such as modules, components, pipes, services, directives etc.</a:t>
            </a:r>
            <a:endParaRPr/>
          </a:p>
          <a:p>
            <a:pPr indent="-342900" lvl="0" marL="342900" rtl="0" algn="l">
              <a:spcBef>
                <a:spcPts val="1000"/>
              </a:spcBef>
              <a:spcAft>
                <a:spcPts val="0"/>
              </a:spcAft>
              <a:buSzPts val="1440"/>
              <a:buChar char="►"/>
            </a:pPr>
            <a:r>
              <a:rPr lang="en-US"/>
              <a:t>Installing “@angular/cli” package globally will download the package files from internet into “C:\Users\Anil\AppData\Roaming\npm\node_modules\@angular\cli” folder, which can be used from any folder in the entire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idx="1" type="body"/>
          </p:nvPr>
        </p:nvSpPr>
        <p:spPr>
          <a:xfrm>
            <a:off x="677334" y="209007"/>
            <a:ext cx="8596668" cy="648962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6) Creating New Angular Application</a:t>
            </a:r>
            <a:endParaRPr/>
          </a:p>
          <a:p>
            <a:pPr indent="-342900" lvl="0" marL="342900" rtl="0" algn="l">
              <a:spcBef>
                <a:spcPts val="1000"/>
              </a:spcBef>
              <a:spcAft>
                <a:spcPts val="0"/>
              </a:spcAft>
              <a:buSzPts val="1440"/>
              <a:buChar char="►"/>
            </a:pPr>
            <a:r>
              <a:rPr lang="en-US"/>
              <a:t>Open “Command Prompt” and run the following command: </a:t>
            </a:r>
            <a:endParaRPr/>
          </a:p>
          <a:p>
            <a:pPr indent="-285750" lvl="1" marL="742950" rtl="0" algn="l">
              <a:spcBef>
                <a:spcPts val="1000"/>
              </a:spcBef>
              <a:spcAft>
                <a:spcPts val="0"/>
              </a:spcAft>
              <a:buSzPts val="1440"/>
              <a:buChar char="►"/>
            </a:pPr>
            <a:r>
              <a:rPr b="1" lang="en-US" sz="1800"/>
              <a:t>cd c:\angular </a:t>
            </a:r>
            <a:endParaRPr/>
          </a:p>
          <a:p>
            <a:pPr indent="-285750" lvl="1" marL="742950" rtl="0" algn="l">
              <a:spcBef>
                <a:spcPts val="1000"/>
              </a:spcBef>
              <a:spcAft>
                <a:spcPts val="0"/>
              </a:spcAft>
              <a:buSzPts val="1440"/>
              <a:buChar char="►"/>
            </a:pPr>
            <a:r>
              <a:rPr b="1" lang="en-US" sz="1800"/>
              <a:t>ng  new  app1 </a:t>
            </a:r>
            <a:endParaRPr/>
          </a:p>
          <a:p>
            <a:pPr indent="-342900" lvl="0" marL="342900" rtl="0" algn="l">
              <a:spcBef>
                <a:spcPts val="1000"/>
              </a:spcBef>
              <a:spcAft>
                <a:spcPts val="0"/>
              </a:spcAft>
              <a:buSzPts val="1440"/>
              <a:buChar char="►"/>
            </a:pPr>
            <a:r>
              <a:rPr lang="en-US"/>
              <a:t>Now new application at “c:\angular\app1” folder is created.</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7) Open the Application in Visual Studio Code </a:t>
            </a:r>
            <a:endParaRPr/>
          </a:p>
          <a:p>
            <a:pPr indent="-342900" lvl="0" marL="342900" rtl="0" algn="l">
              <a:spcBef>
                <a:spcPts val="1000"/>
              </a:spcBef>
              <a:spcAft>
                <a:spcPts val="0"/>
              </a:spcAft>
              <a:buSzPts val="1440"/>
              <a:buChar char="►"/>
            </a:pPr>
            <a:r>
              <a:rPr lang="en-US"/>
              <a:t>Go to “Start” &gt; “Visual Studio Code”.</a:t>
            </a:r>
            <a:endParaRPr/>
          </a:p>
          <a:p>
            <a:pPr indent="-342900" lvl="0" marL="342900" rtl="0" algn="l">
              <a:spcBef>
                <a:spcPts val="1000"/>
              </a:spcBef>
              <a:spcAft>
                <a:spcPts val="0"/>
              </a:spcAft>
              <a:buSzPts val="1440"/>
              <a:buChar char="►"/>
            </a:pPr>
            <a:r>
              <a:rPr lang="en-US"/>
              <a:t>Select the folder “c:\angular\app1”.</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8) app.component.html</a:t>
            </a:r>
            <a:endParaRPr/>
          </a:p>
          <a:p>
            <a:pPr indent="-342900" lvl="0" marL="342900" rtl="0" algn="l">
              <a:spcBef>
                <a:spcPts val="1000"/>
              </a:spcBef>
              <a:spcAft>
                <a:spcPts val="0"/>
              </a:spcAft>
              <a:buSzPts val="1440"/>
              <a:buChar char="►"/>
            </a:pPr>
            <a:r>
              <a:rPr lang="en-US"/>
              <a:t>Go to “app1\src\app1\app.component.ts” in “Explorer” window in Visual Studio Code.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1" type="body"/>
          </p:nvPr>
        </p:nvSpPr>
        <p:spPr>
          <a:xfrm>
            <a:off x="677334" y="167205"/>
            <a:ext cx="8596668" cy="6473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9) Compile the application </a:t>
            </a:r>
            <a:endParaRPr/>
          </a:p>
          <a:p>
            <a:pPr indent="-342900" lvl="0" marL="342900" rtl="0" algn="l">
              <a:spcBef>
                <a:spcPts val="1000"/>
              </a:spcBef>
              <a:spcAft>
                <a:spcPts val="0"/>
              </a:spcAft>
              <a:buSzPts val="1440"/>
              <a:buChar char="►"/>
            </a:pPr>
            <a:r>
              <a:rPr lang="en-US"/>
              <a:t>Open “Command Prompt” and run the following command: </a:t>
            </a:r>
            <a:endParaRPr/>
          </a:p>
          <a:p>
            <a:pPr indent="-285750" lvl="1" marL="742950" rtl="0" algn="l">
              <a:spcBef>
                <a:spcPts val="1000"/>
              </a:spcBef>
              <a:spcAft>
                <a:spcPts val="0"/>
              </a:spcAft>
              <a:buSzPts val="1440"/>
              <a:buChar char="►"/>
            </a:pPr>
            <a:r>
              <a:rPr b="1" lang="en-US" sz="1800"/>
              <a:t>cd c:\angular\app1\ </a:t>
            </a:r>
            <a:endParaRPr/>
          </a:p>
          <a:p>
            <a:pPr indent="-285750" lvl="1" marL="742950" rtl="0" algn="l">
              <a:spcBef>
                <a:spcPts val="1000"/>
              </a:spcBef>
              <a:spcAft>
                <a:spcPts val="0"/>
              </a:spcAft>
              <a:buSzPts val="1440"/>
              <a:buChar char="►"/>
            </a:pPr>
            <a:r>
              <a:rPr b="1" lang="en-US" sz="1800"/>
              <a:t>ng  serve</a:t>
            </a:r>
            <a:endParaRPr/>
          </a:p>
          <a:p>
            <a:pPr indent="-251459" lvl="0" marL="342900" rtl="0" algn="l">
              <a:spcBef>
                <a:spcPts val="1000"/>
              </a:spcBef>
              <a:spcAft>
                <a:spcPts val="0"/>
              </a:spcAft>
              <a:buSzPts val="1440"/>
              <a:buNone/>
            </a:pPr>
            <a:r>
              <a:t/>
            </a:r>
            <a:endParaRPr/>
          </a:p>
        </p:txBody>
      </p:sp>
      <p:pic>
        <p:nvPicPr>
          <p:cNvPr id="246" name="Google Shape;246;p33"/>
          <p:cNvPicPr preferRelativeResize="0"/>
          <p:nvPr/>
        </p:nvPicPr>
        <p:blipFill rotWithShape="1">
          <a:blip r:embed="rId3">
            <a:alphaModFix/>
          </a:blip>
          <a:srcRect b="0" l="0" r="0" t="0"/>
          <a:stretch/>
        </p:blipFill>
        <p:spPr>
          <a:xfrm>
            <a:off x="677334" y="1944476"/>
            <a:ext cx="8696186" cy="1155312"/>
          </a:xfrm>
          <a:prstGeom prst="rect">
            <a:avLst/>
          </a:prstGeom>
          <a:noFill/>
          <a:ln>
            <a:noFill/>
          </a:ln>
        </p:spPr>
      </p:pic>
      <p:pic>
        <p:nvPicPr>
          <p:cNvPr id="247" name="Google Shape;247;p33"/>
          <p:cNvPicPr preferRelativeResize="0"/>
          <p:nvPr/>
        </p:nvPicPr>
        <p:blipFill rotWithShape="1">
          <a:blip r:embed="rId4">
            <a:alphaModFix/>
          </a:blip>
          <a:srcRect b="0" l="0" r="0" t="0"/>
          <a:stretch/>
        </p:blipFill>
        <p:spPr>
          <a:xfrm>
            <a:off x="677334" y="3514039"/>
            <a:ext cx="8696186" cy="26863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idx="1" type="body"/>
          </p:nvPr>
        </p:nvSpPr>
        <p:spPr>
          <a:xfrm>
            <a:off x="677334" y="250807"/>
            <a:ext cx="8596668" cy="640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10) Run the application</a:t>
            </a:r>
            <a:endParaRPr/>
          </a:p>
          <a:p>
            <a:pPr indent="-342900" lvl="0" marL="342900" rtl="0" algn="l">
              <a:spcBef>
                <a:spcPts val="1000"/>
              </a:spcBef>
              <a:spcAft>
                <a:spcPts val="0"/>
              </a:spcAft>
              <a:buSzPts val="1440"/>
              <a:buChar char="►"/>
            </a:pPr>
            <a:r>
              <a:rPr lang="en-US"/>
              <a:t>Open the browser and enter the following URL:</a:t>
            </a:r>
            <a:endParaRPr/>
          </a:p>
          <a:p>
            <a:pPr indent="-342900" lvl="0" marL="342900" rtl="0" algn="l">
              <a:spcBef>
                <a:spcPts val="1000"/>
              </a:spcBef>
              <a:spcAft>
                <a:spcPts val="0"/>
              </a:spcAft>
              <a:buSzPts val="1440"/>
              <a:buChar char="►"/>
            </a:pPr>
            <a:r>
              <a:rPr lang="en-US"/>
              <a:t>http://localhost:4200 </a:t>
            </a:r>
            <a:endParaRPr/>
          </a:p>
          <a:p>
            <a:pPr indent="0" lvl="0" marL="0" rtl="0" algn="l">
              <a:spcBef>
                <a:spcPts val="1000"/>
              </a:spcBef>
              <a:spcAft>
                <a:spcPts val="0"/>
              </a:spcAft>
              <a:buSzPts val="1440"/>
              <a:buNone/>
            </a:pPr>
            <a:r>
              <a:t/>
            </a:r>
            <a:endParaRPr/>
          </a:p>
        </p:txBody>
      </p:sp>
      <p:pic>
        <p:nvPicPr>
          <p:cNvPr id="253" name="Google Shape;253;p34"/>
          <p:cNvPicPr preferRelativeResize="0"/>
          <p:nvPr/>
        </p:nvPicPr>
        <p:blipFill rotWithShape="1">
          <a:blip r:embed="rId3">
            <a:alphaModFix/>
          </a:blip>
          <a:srcRect b="0" l="0" r="0" t="0"/>
          <a:stretch/>
        </p:blipFill>
        <p:spPr>
          <a:xfrm>
            <a:off x="1148251" y="2237519"/>
            <a:ext cx="7654834" cy="320806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677334" y="327442"/>
            <a:ext cx="8596668" cy="62353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Folder Structure Of Angular</a:t>
            </a:r>
            <a:endParaRPr/>
          </a:p>
        </p:txBody>
      </p:sp>
      <p:pic>
        <p:nvPicPr>
          <p:cNvPr id="259" name="Google Shape;259;p35"/>
          <p:cNvPicPr preferRelativeResize="0"/>
          <p:nvPr>
            <p:ph idx="1" type="body"/>
          </p:nvPr>
        </p:nvPicPr>
        <p:blipFill rotWithShape="1">
          <a:blip r:embed="rId3">
            <a:alphaModFix/>
          </a:blip>
          <a:srcRect b="0" l="0" r="0" t="0"/>
          <a:stretch/>
        </p:blipFill>
        <p:spPr>
          <a:xfrm>
            <a:off x="615877" y="1904556"/>
            <a:ext cx="2491913" cy="3881437"/>
          </a:xfrm>
          <a:prstGeom prst="rect">
            <a:avLst/>
          </a:prstGeom>
          <a:noFill/>
          <a:ln>
            <a:noFill/>
          </a:ln>
        </p:spPr>
      </p:pic>
      <p:pic>
        <p:nvPicPr>
          <p:cNvPr id="260" name="Google Shape;260;p35"/>
          <p:cNvPicPr preferRelativeResize="0"/>
          <p:nvPr/>
        </p:nvPicPr>
        <p:blipFill rotWithShape="1">
          <a:blip r:embed="rId4">
            <a:alphaModFix/>
          </a:blip>
          <a:srcRect b="0" l="0" r="0" t="0"/>
          <a:stretch/>
        </p:blipFill>
        <p:spPr>
          <a:xfrm>
            <a:off x="4044046" y="1904556"/>
            <a:ext cx="2491913" cy="4856788"/>
          </a:xfrm>
          <a:prstGeom prst="rect">
            <a:avLst/>
          </a:prstGeom>
          <a:noFill/>
          <a:ln>
            <a:noFill/>
          </a:ln>
        </p:spPr>
      </p:pic>
      <p:pic>
        <p:nvPicPr>
          <p:cNvPr id="261" name="Google Shape;261;p35"/>
          <p:cNvPicPr preferRelativeResize="0"/>
          <p:nvPr/>
        </p:nvPicPr>
        <p:blipFill rotWithShape="1">
          <a:blip r:embed="rId5">
            <a:alphaModFix/>
          </a:blip>
          <a:srcRect b="0" l="0" r="0" t="0"/>
          <a:stretch/>
        </p:blipFill>
        <p:spPr>
          <a:xfrm>
            <a:off x="7280013" y="1904556"/>
            <a:ext cx="2564158" cy="19716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 type="body"/>
          </p:nvPr>
        </p:nvSpPr>
        <p:spPr>
          <a:xfrm>
            <a:off x="677334" y="256032"/>
            <a:ext cx="8596668" cy="64373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80000"/>
              <a:buNone/>
            </a:pPr>
            <a:r>
              <a:rPr b="1" lang="en-US" sz="2400">
                <a:solidFill>
                  <a:schemeClr val="accent1"/>
                </a:solidFill>
              </a:rPr>
              <a:t>1) package.json</a:t>
            </a:r>
            <a:endParaRPr b="1" sz="2400">
              <a:solidFill>
                <a:schemeClr val="accent1"/>
              </a:solidFill>
            </a:endParaRPr>
          </a:p>
          <a:p>
            <a:pPr indent="-342900" lvl="0" marL="342900" rtl="0" algn="l">
              <a:spcBef>
                <a:spcPts val="1000"/>
              </a:spcBef>
              <a:spcAft>
                <a:spcPts val="0"/>
              </a:spcAft>
              <a:buSzPct val="79999"/>
              <a:buChar char="►"/>
            </a:pPr>
            <a:r>
              <a:rPr lang="en-US">
                <a:solidFill>
                  <a:schemeClr val="dk1"/>
                </a:solidFill>
              </a:rPr>
              <a:t>	The “package.json” file represents the configuration settings / meta data of the application.</a:t>
            </a:r>
            <a:endParaRPr/>
          </a:p>
          <a:p>
            <a:pPr indent="-342900" lvl="0" marL="342900" rtl="0" algn="l">
              <a:spcBef>
                <a:spcPts val="1000"/>
              </a:spcBef>
              <a:spcAft>
                <a:spcPts val="0"/>
              </a:spcAft>
              <a:buSzPct val="79999"/>
              <a:buChar char="►"/>
            </a:pPr>
            <a:r>
              <a:rPr lang="en-US">
                <a:solidFill>
                  <a:schemeClr val="dk1"/>
                </a:solidFill>
              </a:rPr>
              <a:t>	It specifies package name, version, dependencies etc.</a:t>
            </a:r>
            <a:endParaRPr/>
          </a:p>
          <a:p>
            <a:pPr indent="-342900" lvl="0" marL="342900" rtl="0" algn="l">
              <a:spcBef>
                <a:spcPts val="1000"/>
              </a:spcBef>
              <a:spcAft>
                <a:spcPts val="0"/>
              </a:spcAft>
              <a:buSzPct val="79999"/>
              <a:buChar char="►"/>
            </a:pPr>
            <a:r>
              <a:rPr lang="en-US">
                <a:solidFill>
                  <a:schemeClr val="dk1"/>
                </a:solidFill>
              </a:rPr>
              <a:t>	It is a fixed filename.</a:t>
            </a:r>
            <a:endParaRPr/>
          </a:p>
          <a:p>
            <a:pPr indent="-342900" lvl="0" marL="342900" rtl="0" algn="l">
              <a:spcBef>
                <a:spcPts val="1000"/>
              </a:spcBef>
              <a:spcAft>
                <a:spcPts val="0"/>
              </a:spcAft>
              <a:buSzPct val="79999"/>
              <a:buChar char="►"/>
            </a:pPr>
            <a:r>
              <a:rPr lang="en-US">
                <a:solidFill>
                  <a:schemeClr val="dk1"/>
                </a:solidFill>
              </a:rPr>
              <a:t>	It is must, without which the application is not accepted.</a:t>
            </a:r>
            <a:endParaRPr/>
          </a:p>
          <a:p>
            <a:pPr indent="-342900" lvl="0" marL="342900" rtl="0" algn="l">
              <a:spcBef>
                <a:spcPts val="1000"/>
              </a:spcBef>
              <a:spcAft>
                <a:spcPts val="0"/>
              </a:spcAft>
              <a:buSzPct val="79999"/>
              <a:buChar char="►"/>
            </a:pPr>
            <a:r>
              <a:rPr lang="en-US">
                <a:solidFill>
                  <a:schemeClr val="dk1"/>
                </a:solidFill>
              </a:rPr>
              <a:t>	It is a JSON files, which means it contains key/value pairs. Every key and value must be within double quotes</a:t>
            </a:r>
            <a:endParaRPr/>
          </a:p>
          <a:p>
            <a:pPr indent="-342900" lvl="0" marL="342900" rtl="0" algn="l">
              <a:spcBef>
                <a:spcPts val="1000"/>
              </a:spcBef>
              <a:spcAft>
                <a:spcPts val="0"/>
              </a:spcAft>
              <a:buSzPct val="79999"/>
              <a:buChar char="►"/>
            </a:pPr>
            <a:r>
              <a:rPr lang="en-US">
                <a:solidFill>
                  <a:schemeClr val="dk1"/>
                </a:solidFill>
              </a:rPr>
              <a:t>(“ “) / single quotes (‘ ‘).</a:t>
            </a:r>
            <a:endParaRPr/>
          </a:p>
          <a:p>
            <a:pPr indent="0" lvl="0" marL="0" rtl="0" algn="l">
              <a:spcBef>
                <a:spcPts val="1000"/>
              </a:spcBef>
              <a:spcAft>
                <a:spcPts val="0"/>
              </a:spcAft>
              <a:buSzPct val="80000"/>
              <a:buNone/>
            </a:pPr>
            <a:r>
              <a:rPr b="1" lang="en-US" sz="2400">
                <a:solidFill>
                  <a:schemeClr val="accent1"/>
                </a:solidFill>
              </a:rPr>
              <a:t>Properties of “package.json”</a:t>
            </a:r>
            <a:endParaRPr>
              <a:solidFill>
                <a:schemeClr val="dk1"/>
              </a:solidFill>
            </a:endParaRPr>
          </a:p>
          <a:p>
            <a:pPr indent="0" lvl="0" marL="0" rtl="0" algn="l">
              <a:spcBef>
                <a:spcPts val="1000"/>
              </a:spcBef>
              <a:spcAft>
                <a:spcPts val="0"/>
              </a:spcAft>
              <a:buSzPct val="79999"/>
              <a:buNone/>
            </a:pPr>
            <a:r>
              <a:rPr b="1" lang="en-US" u="sng">
                <a:solidFill>
                  <a:schemeClr val="dk1"/>
                </a:solidFill>
              </a:rPr>
              <a:t>1.name</a:t>
            </a:r>
            <a:r>
              <a:rPr lang="en-US">
                <a:solidFill>
                  <a:schemeClr val="dk1"/>
                </a:solidFill>
              </a:rPr>
              <a:t>	</a:t>
            </a:r>
            <a:endParaRPr/>
          </a:p>
          <a:p>
            <a:pPr indent="0" lvl="1" marL="400050" rtl="0" algn="l">
              <a:spcBef>
                <a:spcPts val="1000"/>
              </a:spcBef>
              <a:spcAft>
                <a:spcPts val="0"/>
              </a:spcAft>
              <a:buSzPct val="80000"/>
              <a:buNone/>
            </a:pPr>
            <a:r>
              <a:rPr lang="en-US">
                <a:solidFill>
                  <a:schemeClr val="dk1"/>
                </a:solidFill>
              </a:rPr>
              <a:t>Represents name of the application.</a:t>
            </a:r>
            <a:endParaRPr/>
          </a:p>
          <a:p>
            <a:pPr indent="0" lvl="1" marL="400050" rtl="0" algn="l">
              <a:spcBef>
                <a:spcPts val="1000"/>
              </a:spcBef>
              <a:spcAft>
                <a:spcPts val="0"/>
              </a:spcAft>
              <a:buSzPct val="80000"/>
              <a:buNone/>
            </a:pPr>
            <a:r>
              <a:rPr lang="en-US">
                <a:solidFill>
                  <a:schemeClr val="dk1"/>
                </a:solidFill>
              </a:rPr>
              <a:t>It can be maximum of 214 characters.</a:t>
            </a:r>
            <a:endParaRPr/>
          </a:p>
          <a:p>
            <a:pPr indent="0" lvl="1" marL="400050" rtl="0" algn="l">
              <a:spcBef>
                <a:spcPts val="1000"/>
              </a:spcBef>
              <a:spcAft>
                <a:spcPts val="0"/>
              </a:spcAft>
              <a:buSzPct val="80000"/>
              <a:buNone/>
            </a:pPr>
            <a:r>
              <a:rPr lang="en-US">
                <a:solidFill>
                  <a:schemeClr val="dk1"/>
                </a:solidFill>
              </a:rPr>
              <a:t>Non-URL friendly characters such as /, :, @ etc., are not allowed.</a:t>
            </a:r>
            <a:endParaRPr/>
          </a:p>
          <a:p>
            <a:pPr indent="0" lvl="1" marL="400050" rtl="0" algn="l">
              <a:spcBef>
                <a:spcPts val="1000"/>
              </a:spcBef>
              <a:spcAft>
                <a:spcPts val="0"/>
              </a:spcAft>
              <a:buSzPct val="80000"/>
              <a:buNone/>
            </a:pPr>
            <a:r>
              <a:rPr lang="en-US">
                <a:solidFill>
                  <a:schemeClr val="dk1"/>
                </a:solidFill>
              </a:rPr>
              <a:t>Ex:	“name”: “app1”</a:t>
            </a:r>
            <a:endParaRPr/>
          </a:p>
          <a:p>
            <a:pPr indent="0" lvl="0" marL="0" rtl="0" algn="l">
              <a:spcBef>
                <a:spcPts val="1000"/>
              </a:spcBef>
              <a:spcAft>
                <a:spcPts val="0"/>
              </a:spcAft>
              <a:buSzPct val="79999"/>
              <a:buNone/>
            </a:pPr>
            <a:r>
              <a:rPr b="1" lang="en-US" u="sng">
                <a:solidFill>
                  <a:schemeClr val="dk1"/>
                </a:solidFill>
              </a:rPr>
              <a:t>2.version</a:t>
            </a:r>
            <a:r>
              <a:rPr lang="en-US">
                <a:solidFill>
                  <a:schemeClr val="dk1"/>
                </a:solidFill>
              </a:rPr>
              <a:t>	 </a:t>
            </a:r>
            <a:endParaRPr/>
          </a:p>
          <a:p>
            <a:pPr indent="0" lvl="1" marL="400050" rtl="0" algn="l">
              <a:spcBef>
                <a:spcPts val="1000"/>
              </a:spcBef>
              <a:spcAft>
                <a:spcPts val="0"/>
              </a:spcAft>
              <a:buSzPct val="80000"/>
              <a:buNone/>
            </a:pPr>
            <a:r>
              <a:rPr lang="en-US">
                <a:solidFill>
                  <a:schemeClr val="dk1"/>
                </a:solidFill>
              </a:rPr>
              <a:t>Represents version of the application. Ex: 1.0.0</a:t>
            </a:r>
            <a:endParaRPr/>
          </a:p>
          <a:p>
            <a:pPr indent="0" lvl="1" marL="400050" rtl="0" algn="l">
              <a:spcBef>
                <a:spcPts val="1000"/>
              </a:spcBef>
              <a:spcAft>
                <a:spcPts val="0"/>
              </a:spcAft>
              <a:buSzPct val="80000"/>
              <a:buNone/>
            </a:pPr>
            <a:r>
              <a:rPr lang="en-US">
                <a:solidFill>
                  <a:schemeClr val="dk1"/>
                </a:solidFill>
              </a:rPr>
              <a:t>It should have 3 numbers major version, minor version, subminor version.</a:t>
            </a:r>
            <a:endParaRPr/>
          </a:p>
          <a:p>
            <a:pPr indent="0" lvl="1" marL="400050" rtl="0" algn="l">
              <a:spcBef>
                <a:spcPts val="1000"/>
              </a:spcBef>
              <a:spcAft>
                <a:spcPts val="0"/>
              </a:spcAft>
              <a:buSzPct val="80000"/>
              <a:buNone/>
            </a:pPr>
            <a:r>
              <a:rPr lang="en-US">
                <a:solidFill>
                  <a:schemeClr val="dk1"/>
                </a:solidFill>
              </a:rPr>
              <a:t>Ex:	“version”: “1.0.0”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181138"/>
            <a:ext cx="8596668" cy="51903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What is Angular?</a:t>
            </a:r>
            <a:endParaRPr/>
          </a:p>
        </p:txBody>
      </p:sp>
      <p:sp>
        <p:nvSpPr>
          <p:cNvPr id="154" name="Google Shape;154;p19"/>
          <p:cNvSpPr txBox="1"/>
          <p:nvPr>
            <p:ph idx="1" type="body"/>
          </p:nvPr>
        </p:nvSpPr>
        <p:spPr>
          <a:xfrm>
            <a:off x="677334" y="851698"/>
            <a:ext cx="8596668" cy="58251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lang="en-US"/>
              <a:t>Angular is a client side framework, which is used to create web applications. The framework provides skeleton of the project and specifies clear guidelines, where to write which type of code.</a:t>
            </a:r>
            <a:endParaRPr/>
          </a:p>
          <a:p>
            <a:pPr indent="-342900" lvl="0" marL="342900" rtl="0" algn="l">
              <a:spcBef>
                <a:spcPts val="1000"/>
              </a:spcBef>
              <a:spcAft>
                <a:spcPts val="0"/>
              </a:spcAft>
              <a:buSzPct val="79999"/>
              <a:buChar char="►"/>
            </a:pPr>
            <a:r>
              <a:rPr lang="en-US"/>
              <a:t>Angular can be used in combination with any server side platform such as Java, NodeJS, Asp.Net, PHP, Python etc.</a:t>
            </a:r>
            <a:endParaRPr/>
          </a:p>
          <a:p>
            <a:pPr indent="-342900" lvl="0" marL="342900" rtl="0" algn="l">
              <a:spcBef>
                <a:spcPts val="1000"/>
              </a:spcBef>
              <a:spcAft>
                <a:spcPts val="0"/>
              </a:spcAft>
              <a:buSzPct val="79999"/>
              <a:buChar char="►"/>
            </a:pPr>
            <a:r>
              <a:rPr lang="en-US"/>
              <a:t>Angular is developed using "TypeScript" language, which is a superset of JavaScript language.</a:t>
            </a:r>
            <a:endParaRPr/>
          </a:p>
          <a:p>
            <a:pPr indent="-342900" lvl="0" marL="342900" rtl="0" algn="l">
              <a:spcBef>
                <a:spcPts val="1000"/>
              </a:spcBef>
              <a:spcAft>
                <a:spcPts val="0"/>
              </a:spcAft>
              <a:buSzPct val="79999"/>
              <a:buChar char="►"/>
            </a:pPr>
            <a:r>
              <a:rPr lang="en-US"/>
              <a:t>Angular is the most-used client side framework.</a:t>
            </a:r>
            <a:endParaRPr/>
          </a:p>
          <a:p>
            <a:pPr indent="-342900" lvl="0" marL="342900" rtl="0" algn="l">
              <a:spcBef>
                <a:spcPts val="1000"/>
              </a:spcBef>
              <a:spcAft>
                <a:spcPts val="0"/>
              </a:spcAft>
              <a:buSzPct val="79999"/>
              <a:buChar char="►"/>
            </a:pPr>
            <a:r>
              <a:rPr lang="en-US"/>
              <a:t>Angular was developed by Google.</a:t>
            </a:r>
            <a:endParaRPr/>
          </a:p>
          <a:p>
            <a:pPr indent="-342900" lvl="0" marL="342900" rtl="0" algn="l">
              <a:spcBef>
                <a:spcPts val="1000"/>
              </a:spcBef>
              <a:spcAft>
                <a:spcPts val="0"/>
              </a:spcAft>
              <a:buSzPct val="79999"/>
              <a:buChar char="►"/>
            </a:pPr>
            <a:r>
              <a:rPr lang="en-US"/>
              <a:t>Angular is free-to-use (commercially too).</a:t>
            </a:r>
            <a:endParaRPr/>
          </a:p>
          <a:p>
            <a:pPr indent="-342900" lvl="0" marL="342900" rtl="0" algn="l">
              <a:spcBef>
                <a:spcPts val="1000"/>
              </a:spcBef>
              <a:spcAft>
                <a:spcPts val="0"/>
              </a:spcAft>
              <a:buSzPct val="79999"/>
              <a:buChar char="►"/>
            </a:pPr>
            <a:r>
              <a:rPr lang="en-US"/>
              <a:t>Angular is open-source. That means the source code of angular is available online for free of cost.</a:t>
            </a:r>
            <a:endParaRPr/>
          </a:p>
          <a:p>
            <a:pPr indent="-342900" lvl="0" marL="342900" rtl="0" algn="l">
              <a:spcBef>
                <a:spcPts val="1000"/>
              </a:spcBef>
              <a:spcAft>
                <a:spcPts val="0"/>
              </a:spcAft>
              <a:buSzPct val="79999"/>
              <a:buChar char="►"/>
            </a:pPr>
            <a:r>
              <a:rPr lang="en-US"/>
              <a:t>Angular is cross-platform. That means it works in all the operating systems.</a:t>
            </a:r>
            <a:endParaRPr/>
          </a:p>
          <a:p>
            <a:pPr indent="-342900" lvl="0" marL="342900" rtl="0" algn="l">
              <a:spcBef>
                <a:spcPts val="1000"/>
              </a:spcBef>
              <a:spcAft>
                <a:spcPts val="0"/>
              </a:spcAft>
              <a:buSzPct val="79999"/>
              <a:buChar char="►"/>
            </a:pPr>
            <a:r>
              <a:rPr lang="en-US"/>
              <a:t>Angular is cross-browser compatible. That means it works in all the browsers, except less than IE 9 (which is completely out-dated).</a:t>
            </a:r>
            <a:endParaRPr/>
          </a:p>
          <a:p>
            <a:pPr indent="-342900" lvl="0" marL="342900" rtl="0" algn="l">
              <a:spcBef>
                <a:spcPts val="1000"/>
              </a:spcBef>
              <a:spcAft>
                <a:spcPts val="0"/>
              </a:spcAft>
              <a:buSzPct val="79999"/>
              <a:buChar char="►"/>
            </a:pPr>
            <a:r>
              <a:rPr lang="en-US"/>
              <a:t>Angular is mainly used to create "data bindings". That means, we establish relation between a variable and html element; When the value of the variable is changed, the same will be automatically effected in the corresponding html element; and vice versa. So that the developer need not write any code for DOM manipulations (updating values of html tags, based on user requirements. for example, updating the list of categories when a new category added by the user). Thus the developer can fully concentrate on the application logic, instead of writing huge code for DOM manipulations. So we can achieve clean separation between "application logic" and "DOM manipulations".</a:t>
            </a:r>
            <a:endParaRPr/>
          </a:p>
          <a:p>
            <a:pPr indent="-342900" lvl="0" marL="342900" rtl="0" algn="l">
              <a:spcBef>
                <a:spcPts val="1000"/>
              </a:spcBef>
              <a:spcAft>
                <a:spcPts val="0"/>
              </a:spcAft>
              <a:buSzPct val="79999"/>
              <a:buChar char="►"/>
            </a:pPr>
            <a:r>
              <a:rPr lang="en-US"/>
              <a:t>Angular mainly works based on "Components". The component is a class, which represents a specific section (part) of the web page.</a:t>
            </a:r>
            <a:endParaRPr/>
          </a:p>
          <a:p>
            <a:pPr indent="-265176" lvl="0" marL="342900" rtl="0" algn="l">
              <a:spcBef>
                <a:spcPts val="1000"/>
              </a:spcBef>
              <a:spcAft>
                <a:spcPts val="0"/>
              </a:spcAft>
              <a:buSzPct val="79999"/>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idx="1" type="body"/>
          </p:nvPr>
        </p:nvSpPr>
        <p:spPr>
          <a:xfrm>
            <a:off x="677334" y="256033"/>
            <a:ext cx="8596668" cy="632242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b="1" lang="en-US" sz="1600" u="sng">
                <a:solidFill>
                  <a:schemeClr val="dk1"/>
                </a:solidFill>
              </a:rPr>
              <a:t>3.license</a:t>
            </a:r>
            <a:r>
              <a:rPr lang="en-US" sz="1600">
                <a:solidFill>
                  <a:schemeClr val="dk1"/>
                </a:solidFill>
              </a:rPr>
              <a:t>	</a:t>
            </a:r>
            <a:endParaRPr/>
          </a:p>
          <a:p>
            <a:pPr indent="0" lvl="1" marL="400050" rtl="0" algn="l">
              <a:spcBef>
                <a:spcPts val="1000"/>
              </a:spcBef>
              <a:spcAft>
                <a:spcPts val="0"/>
              </a:spcAft>
              <a:buSzPct val="91428"/>
              <a:buNone/>
            </a:pPr>
            <a:r>
              <a:rPr lang="en-US">
                <a:solidFill>
                  <a:schemeClr val="dk1"/>
                </a:solidFill>
              </a:rPr>
              <a:t>Represents license of the application. Ex: MIT, ISC</a:t>
            </a:r>
            <a:endParaRPr sz="1400">
              <a:solidFill>
                <a:schemeClr val="dk1"/>
              </a:solidFill>
            </a:endParaRPr>
          </a:p>
          <a:p>
            <a:pPr indent="0" lvl="1" marL="400050" rtl="0" algn="l">
              <a:spcBef>
                <a:spcPts val="1000"/>
              </a:spcBef>
              <a:spcAft>
                <a:spcPts val="0"/>
              </a:spcAft>
              <a:buSzPct val="80000"/>
              <a:buNone/>
            </a:pPr>
            <a:r>
              <a:rPr b="1" lang="en-US">
                <a:solidFill>
                  <a:schemeClr val="dk1"/>
                </a:solidFill>
              </a:rPr>
              <a:t>MIT:</a:t>
            </a:r>
            <a:endParaRPr/>
          </a:p>
          <a:p>
            <a:pPr indent="0" lvl="1" marL="400050" rtl="0" algn="l">
              <a:spcBef>
                <a:spcPts val="1000"/>
              </a:spcBef>
              <a:spcAft>
                <a:spcPts val="0"/>
              </a:spcAft>
              <a:buSzPct val="80000"/>
              <a:buNone/>
            </a:pPr>
            <a:r>
              <a:rPr lang="en-US">
                <a:solidFill>
                  <a:schemeClr val="dk1"/>
                </a:solidFill>
              </a:rPr>
              <a:t>MIT stands for “Massachusetts Institute of Technology”.</a:t>
            </a:r>
            <a:endParaRPr/>
          </a:p>
          <a:p>
            <a:pPr indent="0" lvl="1" marL="400050" rtl="0" algn="l">
              <a:spcBef>
                <a:spcPts val="1000"/>
              </a:spcBef>
              <a:spcAft>
                <a:spcPts val="0"/>
              </a:spcAft>
              <a:buSzPct val="80000"/>
              <a:buNone/>
            </a:pPr>
            <a:r>
              <a:rPr lang="en-US"/>
              <a:t>MIT license allows to create private applications that can be used either privately within the organization and also can be shared with other known organizations.</a:t>
            </a:r>
            <a:endParaRPr/>
          </a:p>
          <a:p>
            <a:pPr indent="0" lvl="1" marL="400050" rtl="0" algn="l">
              <a:spcBef>
                <a:spcPts val="1000"/>
              </a:spcBef>
              <a:spcAft>
                <a:spcPts val="0"/>
              </a:spcAft>
              <a:buSzPct val="80000"/>
              <a:buNone/>
            </a:pPr>
            <a:r>
              <a:rPr lang="en-US"/>
              <a:t>Ex:	“license”: “MIT”</a:t>
            </a:r>
            <a:endParaRPr/>
          </a:p>
          <a:p>
            <a:pPr indent="0" lvl="1" marL="400050" rtl="0" algn="l">
              <a:spcBef>
                <a:spcPts val="1000"/>
              </a:spcBef>
              <a:spcAft>
                <a:spcPts val="0"/>
              </a:spcAft>
              <a:buSzPct val="80000"/>
              <a:buNone/>
            </a:pPr>
            <a:r>
              <a:rPr b="1" lang="en-US"/>
              <a:t>ISC:</a:t>
            </a:r>
            <a:endParaRPr/>
          </a:p>
          <a:p>
            <a:pPr indent="0" lvl="1" marL="400050" rtl="0" algn="l">
              <a:spcBef>
                <a:spcPts val="1000"/>
              </a:spcBef>
              <a:spcAft>
                <a:spcPts val="0"/>
              </a:spcAft>
              <a:buSzPct val="80000"/>
              <a:buNone/>
            </a:pPr>
            <a:r>
              <a:rPr lang="en-US"/>
              <a:t>ISC stands for “Internet Systems Consortium”.</a:t>
            </a:r>
            <a:endParaRPr/>
          </a:p>
          <a:p>
            <a:pPr indent="0" lvl="1" marL="400050" rtl="0" algn="l">
              <a:spcBef>
                <a:spcPts val="1000"/>
              </a:spcBef>
              <a:spcAft>
                <a:spcPts val="0"/>
              </a:spcAft>
              <a:buSzPct val="80000"/>
              <a:buNone/>
            </a:pPr>
            <a:r>
              <a:rPr lang="en-US"/>
              <a:t>ISC license allows to create public applications that can be used anywhere.</a:t>
            </a:r>
            <a:endParaRPr/>
          </a:p>
          <a:p>
            <a:pPr indent="0" lvl="1" marL="400050" rtl="0" algn="l">
              <a:spcBef>
                <a:spcPts val="1000"/>
              </a:spcBef>
              <a:spcAft>
                <a:spcPts val="0"/>
              </a:spcAft>
              <a:buSzPct val="80000"/>
              <a:buNone/>
            </a:pPr>
            <a:r>
              <a:rPr lang="en-US"/>
              <a:t>Ex:	“license”: “ISC”</a:t>
            </a:r>
            <a:endParaRPr/>
          </a:p>
          <a:p>
            <a:pPr indent="0" lvl="0" marL="0" rtl="0" algn="l">
              <a:spcBef>
                <a:spcPts val="1000"/>
              </a:spcBef>
              <a:spcAft>
                <a:spcPts val="0"/>
              </a:spcAft>
              <a:buSzPct val="79999"/>
              <a:buNone/>
            </a:pPr>
            <a:r>
              <a:rPr b="1" lang="en-US" u="sng"/>
              <a:t>4</a:t>
            </a:r>
            <a:r>
              <a:rPr lang="en-US" u="sng"/>
              <a:t>.</a:t>
            </a:r>
            <a:r>
              <a:rPr b="1" lang="en-US" u="sng"/>
              <a:t>scripts</a:t>
            </a:r>
            <a:endParaRPr u="sng"/>
          </a:p>
          <a:p>
            <a:pPr indent="0" lvl="1" marL="400050" rtl="0" algn="l">
              <a:spcBef>
                <a:spcPts val="1000"/>
              </a:spcBef>
              <a:spcAft>
                <a:spcPts val="0"/>
              </a:spcAft>
              <a:buSzPct val="80000"/>
              <a:buNone/>
            </a:pPr>
            <a:r>
              <a:rPr lang="en-US">
                <a:latin typeface="Arial"/>
                <a:ea typeface="Arial"/>
                <a:cs typeface="Arial"/>
                <a:sym typeface="Arial"/>
              </a:rPr>
              <a:t>Represents a set of commands that can run on the Command Prompt to run, test the applications using commands.</a:t>
            </a:r>
            <a:endParaRPr/>
          </a:p>
          <a:p>
            <a:pPr indent="0" lvl="1" marL="400050" rtl="0" algn="l">
              <a:spcBef>
                <a:spcPts val="1000"/>
              </a:spcBef>
              <a:spcAft>
                <a:spcPts val="0"/>
              </a:spcAft>
              <a:buSzPct val="80000"/>
              <a:buNone/>
            </a:pPr>
            <a:r>
              <a:rPr lang="en-US"/>
              <a:t>Ex:</a:t>
            </a:r>
            <a:endParaRPr/>
          </a:p>
          <a:p>
            <a:pPr indent="0" lvl="1" marL="400050" rtl="0" algn="l">
              <a:spcBef>
                <a:spcPts val="1000"/>
              </a:spcBef>
              <a:spcAft>
                <a:spcPts val="0"/>
              </a:spcAft>
              <a:buSzPct val="80000"/>
              <a:buNone/>
            </a:pPr>
            <a:r>
              <a:rPr lang="en-US"/>
              <a:t>“scripts”:</a:t>
            </a:r>
            <a:endParaRPr/>
          </a:p>
          <a:p>
            <a:pPr indent="0" lvl="1" marL="400050" rtl="0" algn="l">
              <a:spcBef>
                <a:spcPts val="1000"/>
              </a:spcBef>
              <a:spcAft>
                <a:spcPts val="0"/>
              </a:spcAft>
              <a:buSzPct val="80000"/>
              <a:buNone/>
            </a:pPr>
            <a:r>
              <a:rPr lang="en-US"/>
              <a:t>{</a:t>
            </a:r>
            <a:endParaRPr/>
          </a:p>
          <a:p>
            <a:pPr indent="0" lvl="1" marL="400050" rtl="0" algn="l">
              <a:spcBef>
                <a:spcPts val="1000"/>
              </a:spcBef>
              <a:spcAft>
                <a:spcPts val="0"/>
              </a:spcAft>
              <a:buSzPct val="80000"/>
              <a:buNone/>
            </a:pPr>
            <a:r>
              <a:rPr lang="en-US"/>
              <a:t>“start”: “ng serve”</a:t>
            </a:r>
            <a:endParaRPr/>
          </a:p>
          <a:p>
            <a:pPr indent="0" lvl="1" marL="400050" rtl="0" algn="l">
              <a:spcBef>
                <a:spcPts val="1000"/>
              </a:spcBef>
              <a:spcAft>
                <a:spcPts val="0"/>
              </a:spcAft>
              <a:buSzPct val="80000"/>
              <a:buNone/>
            </a:pPr>
            <a:r>
              <a:rPr lang="en-US"/>
              <a:t>}</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idx="1" type="body"/>
          </p:nvPr>
        </p:nvSpPr>
        <p:spPr>
          <a:xfrm>
            <a:off x="677334" y="177655"/>
            <a:ext cx="8596668" cy="653665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79999"/>
              <a:buNone/>
            </a:pPr>
            <a:r>
              <a:rPr b="1" lang="en-US" u="sng"/>
              <a:t>5.Private</a:t>
            </a:r>
            <a:endParaRPr/>
          </a:p>
          <a:p>
            <a:pPr indent="0" lvl="1" marL="400050" rtl="0" algn="l">
              <a:spcBef>
                <a:spcPts val="1000"/>
              </a:spcBef>
              <a:spcAft>
                <a:spcPts val="0"/>
              </a:spcAft>
              <a:buSzPct val="80000"/>
              <a:buNone/>
            </a:pPr>
            <a:r>
              <a:rPr lang="en-US"/>
              <a:t>Represents whether the application should be used privately within the same organization or not.</a:t>
            </a:r>
            <a:endParaRPr/>
          </a:p>
          <a:p>
            <a:pPr indent="0" lvl="1" marL="400050" rtl="0" algn="l">
              <a:spcBef>
                <a:spcPts val="1000"/>
              </a:spcBef>
              <a:spcAft>
                <a:spcPts val="0"/>
              </a:spcAft>
              <a:buSzPct val="80000"/>
              <a:buNone/>
            </a:pPr>
            <a:r>
              <a:rPr lang="en-US"/>
              <a:t>If it is true, it can be used only within the same organization. Outside usage is not permitted.</a:t>
            </a:r>
            <a:endParaRPr/>
          </a:p>
          <a:p>
            <a:pPr indent="0" lvl="1" marL="400050" rtl="0" algn="l">
              <a:spcBef>
                <a:spcPts val="1000"/>
              </a:spcBef>
              <a:spcAft>
                <a:spcPts val="0"/>
              </a:spcAft>
              <a:buSzPct val="80000"/>
              <a:buNone/>
            </a:pPr>
            <a:r>
              <a:rPr lang="en-US"/>
              <a:t>Ex:	“private”: true</a:t>
            </a:r>
            <a:endParaRPr/>
          </a:p>
          <a:p>
            <a:pPr indent="0" lvl="0" marL="0" rtl="0" algn="l">
              <a:spcBef>
                <a:spcPts val="1000"/>
              </a:spcBef>
              <a:spcAft>
                <a:spcPts val="0"/>
              </a:spcAft>
              <a:buSzPct val="79999"/>
              <a:buNone/>
            </a:pPr>
            <a:r>
              <a:rPr b="1" lang="en-US" u="sng"/>
              <a:t>6.Dependencies</a:t>
            </a:r>
            <a:endParaRPr/>
          </a:p>
          <a:p>
            <a:pPr indent="0" lvl="1" marL="400050" rtl="0" algn="l">
              <a:spcBef>
                <a:spcPts val="1000"/>
              </a:spcBef>
              <a:spcAft>
                <a:spcPts val="0"/>
              </a:spcAft>
              <a:buSzPct val="80000"/>
              <a:buNone/>
            </a:pPr>
            <a:r>
              <a:rPr lang="en-US"/>
              <a:t>Represents the list of packages that are to be installed to run the application. These packages will be installed in both developer machine and production server.</a:t>
            </a:r>
            <a:endParaRPr/>
          </a:p>
          <a:p>
            <a:pPr indent="0" lvl="1" marL="400050" rtl="0" algn="l">
              <a:spcBef>
                <a:spcPts val="1000"/>
              </a:spcBef>
              <a:spcAft>
                <a:spcPts val="0"/>
              </a:spcAft>
              <a:buSzPct val="80000"/>
              <a:buNone/>
            </a:pPr>
            <a:r>
              <a:rPr lang="en-US"/>
              <a:t>Ex: “dependencies”:</a:t>
            </a:r>
            <a:endParaRPr/>
          </a:p>
          <a:p>
            <a:pPr indent="0" lvl="1" marL="400050" rtl="0" algn="l">
              <a:spcBef>
                <a:spcPts val="1000"/>
              </a:spcBef>
              <a:spcAft>
                <a:spcPts val="0"/>
              </a:spcAft>
              <a:buSzPct val="80000"/>
              <a:buNone/>
            </a:pPr>
            <a:r>
              <a:rPr lang="en-US"/>
              <a:t>{</a:t>
            </a:r>
            <a:endParaRPr/>
          </a:p>
          <a:p>
            <a:pPr indent="0" lvl="1" marL="400050" rtl="0" algn="l">
              <a:spcBef>
                <a:spcPts val="1000"/>
              </a:spcBef>
              <a:spcAft>
                <a:spcPts val="0"/>
              </a:spcAft>
              <a:buSzPct val="80000"/>
              <a:buNone/>
            </a:pPr>
            <a:r>
              <a:rPr lang="en-US"/>
              <a:t>	“@angular/core”: “^5.2.0”</a:t>
            </a:r>
            <a:endParaRPr/>
          </a:p>
          <a:p>
            <a:pPr indent="0" lvl="1" marL="400050" rtl="0" algn="l">
              <a:spcBef>
                <a:spcPts val="1000"/>
              </a:spcBef>
              <a:spcAft>
                <a:spcPts val="0"/>
              </a:spcAft>
              <a:buSzPct val="80000"/>
              <a:buNone/>
            </a:pPr>
            <a:r>
              <a:rPr lang="en-US"/>
              <a:t>}</a:t>
            </a:r>
            <a:endParaRPr/>
          </a:p>
          <a:p>
            <a:pPr indent="0" lvl="0" marL="0" rtl="0" algn="l">
              <a:spcBef>
                <a:spcPts val="1000"/>
              </a:spcBef>
              <a:spcAft>
                <a:spcPts val="0"/>
              </a:spcAft>
              <a:buSzPct val="79999"/>
              <a:buNone/>
            </a:pPr>
            <a:r>
              <a:rPr b="1" lang="en-US" u="sng"/>
              <a:t>7.devDependencies </a:t>
            </a:r>
            <a:endParaRPr/>
          </a:p>
          <a:p>
            <a:pPr indent="0" lvl="1" marL="400050" rtl="0" algn="l">
              <a:spcBef>
                <a:spcPts val="1000"/>
              </a:spcBef>
              <a:spcAft>
                <a:spcPts val="0"/>
              </a:spcAft>
              <a:buSzPct val="80000"/>
              <a:buNone/>
            </a:pPr>
            <a:r>
              <a:rPr lang="en-US"/>
              <a:t>Represents the list of packages that are to be installed to develop the application. These packages will be installed only in the developer machine; not in the production server.</a:t>
            </a:r>
            <a:endParaRPr/>
          </a:p>
          <a:p>
            <a:pPr indent="0" lvl="1" marL="400050" rtl="0" algn="l">
              <a:spcBef>
                <a:spcPts val="1000"/>
              </a:spcBef>
              <a:spcAft>
                <a:spcPts val="0"/>
              </a:spcAft>
              <a:buSzPct val="80000"/>
              <a:buNone/>
            </a:pPr>
            <a:r>
              <a:rPr lang="en-US"/>
              <a:t>Ex: “devDependencies”:</a:t>
            </a:r>
            <a:endParaRPr/>
          </a:p>
          <a:p>
            <a:pPr indent="0" lvl="1" marL="400050" rtl="0" algn="l">
              <a:spcBef>
                <a:spcPts val="1000"/>
              </a:spcBef>
              <a:spcAft>
                <a:spcPts val="0"/>
              </a:spcAft>
              <a:buSzPct val="80000"/>
              <a:buNone/>
            </a:pPr>
            <a:r>
              <a:rPr lang="en-US"/>
              <a:t>{</a:t>
            </a:r>
            <a:endParaRPr/>
          </a:p>
          <a:p>
            <a:pPr indent="0" lvl="1" marL="400050" rtl="0" algn="l">
              <a:spcBef>
                <a:spcPts val="1000"/>
              </a:spcBef>
              <a:spcAft>
                <a:spcPts val="0"/>
              </a:spcAft>
              <a:buSzPct val="80000"/>
              <a:buNone/>
            </a:pPr>
            <a:r>
              <a:rPr lang="en-US"/>
              <a:t>	“@angular/cli”: “~1.7.4”</a:t>
            </a:r>
            <a:endParaRPr/>
          </a:p>
          <a:p>
            <a:pPr indent="0" lvl="1" marL="400050" rtl="0" algn="l">
              <a:spcBef>
                <a:spcPts val="1000"/>
              </a:spcBef>
              <a:spcAft>
                <a:spcPts val="0"/>
              </a:spcAft>
              <a:buSzPct val="80000"/>
              <a:buNone/>
            </a:pPr>
            <a:r>
              <a:rPr lang="en-US"/>
              <a:t>}</a:t>
            </a:r>
            <a:endParaRPr/>
          </a:p>
          <a:p>
            <a:pPr indent="-258318" lvl="0" marL="342900" rtl="0" algn="l">
              <a:spcBef>
                <a:spcPts val="1000"/>
              </a:spcBef>
              <a:spcAft>
                <a:spcPts val="0"/>
              </a:spcAft>
              <a:buSzPct val="79999"/>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677334" y="123662"/>
            <a:ext cx="8596668" cy="61308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Packages of Angular </a:t>
            </a:r>
            <a:endParaRPr/>
          </a:p>
        </p:txBody>
      </p:sp>
      <p:sp>
        <p:nvSpPr>
          <p:cNvPr id="282" name="Google Shape;282;p39"/>
          <p:cNvSpPr txBox="1"/>
          <p:nvPr>
            <p:ph idx="1" type="body"/>
          </p:nvPr>
        </p:nvSpPr>
        <p:spPr>
          <a:xfrm>
            <a:off x="677334" y="919625"/>
            <a:ext cx="8596668" cy="576855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The angular 2+ framework is available as a collection of packages.</a:t>
            </a:r>
            <a:endParaRPr/>
          </a:p>
          <a:p>
            <a:pPr indent="-342900" lvl="0" marL="342900" rtl="0" algn="l">
              <a:spcBef>
                <a:spcPts val="1000"/>
              </a:spcBef>
              <a:spcAft>
                <a:spcPts val="0"/>
              </a:spcAft>
              <a:buSzPts val="1440"/>
              <a:buChar char="►"/>
            </a:pPr>
            <a:r>
              <a:rPr lang="en-US"/>
              <a:t>	Each feature of the framework is represented as a package. For example, routing is available as a package called “@angular/router”.</a:t>
            </a:r>
            <a:endParaRPr/>
          </a:p>
          <a:p>
            <a:pPr indent="-342900" lvl="0" marL="342900" rtl="0" algn="l">
              <a:spcBef>
                <a:spcPts val="1000"/>
              </a:spcBef>
              <a:spcAft>
                <a:spcPts val="0"/>
              </a:spcAft>
              <a:buSzPts val="1440"/>
              <a:buChar char="►"/>
            </a:pPr>
            <a:r>
              <a:rPr lang="en-US"/>
              <a:t>	We have to install (download) those packages in order to develop angular application.</a:t>
            </a:r>
            <a:endParaRPr/>
          </a:p>
          <a:p>
            <a:pPr indent="-342900" lvl="0" marL="342900" rtl="0" algn="l">
              <a:spcBef>
                <a:spcPts val="1000"/>
              </a:spcBef>
              <a:spcAft>
                <a:spcPts val="0"/>
              </a:spcAft>
              <a:buSzPts val="1440"/>
              <a:buChar char="►"/>
            </a:pPr>
            <a:r>
              <a:rPr lang="en-US"/>
              <a:t>	The packages of angular 2+ are divided into two types:</a:t>
            </a:r>
            <a:endParaRPr/>
          </a:p>
          <a:p>
            <a:pPr indent="0" lvl="0" marL="0" rtl="0" algn="l">
              <a:spcBef>
                <a:spcPts val="1000"/>
              </a:spcBef>
              <a:spcAft>
                <a:spcPts val="0"/>
              </a:spcAft>
              <a:buSzPts val="1440"/>
              <a:buNone/>
            </a:pPr>
            <a:r>
              <a:rPr b="1" lang="en-US"/>
              <a:t>	I.  Angular Packages:</a:t>
            </a:r>
            <a:endParaRPr/>
          </a:p>
          <a:p>
            <a:pPr indent="-285750" lvl="1" marL="742950" rtl="0" algn="l">
              <a:spcBef>
                <a:spcPts val="1000"/>
              </a:spcBef>
              <a:spcAft>
                <a:spcPts val="0"/>
              </a:spcAft>
              <a:buSzPts val="1280"/>
              <a:buChar char="►"/>
            </a:pPr>
            <a:r>
              <a:rPr lang="en-US"/>
              <a:t>These packages are part of angular 2+ framework.</a:t>
            </a:r>
            <a:endParaRPr/>
          </a:p>
          <a:p>
            <a:pPr indent="0" lvl="0" marL="0" rtl="0" algn="l">
              <a:spcBef>
                <a:spcPts val="1000"/>
              </a:spcBef>
              <a:spcAft>
                <a:spcPts val="0"/>
              </a:spcAft>
              <a:buSzPts val="1440"/>
              <a:buNone/>
            </a:pPr>
            <a:r>
              <a:rPr b="1" lang="en-US"/>
              <a:t>	II.  Non-Angular Packages:</a:t>
            </a:r>
            <a:endParaRPr/>
          </a:p>
          <a:p>
            <a:pPr indent="-285750" lvl="1" marL="742950" rtl="0" algn="l">
              <a:spcBef>
                <a:spcPts val="1000"/>
              </a:spcBef>
              <a:spcAft>
                <a:spcPts val="0"/>
              </a:spcAft>
              <a:buSzPts val="1280"/>
              <a:buChar char="►"/>
            </a:pPr>
            <a:r>
              <a:rPr lang="en-US"/>
              <a:t>These packages are not part of angular 2+ framework; provided by third party companies, but needed / useful in angular applications.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677334" y="160238"/>
            <a:ext cx="8596668" cy="54515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Angular Packages</a:t>
            </a:r>
            <a:endParaRPr/>
          </a:p>
        </p:txBody>
      </p:sp>
      <p:sp>
        <p:nvSpPr>
          <p:cNvPr id="288" name="Google Shape;288;p40"/>
          <p:cNvSpPr txBox="1"/>
          <p:nvPr>
            <p:ph idx="1" type="body"/>
          </p:nvPr>
        </p:nvSpPr>
        <p:spPr>
          <a:xfrm>
            <a:off x="677334" y="841248"/>
            <a:ext cx="8596668" cy="5856513"/>
          </a:xfrm>
          <a:prstGeom prst="rect">
            <a:avLst/>
          </a:prstGeom>
          <a:noFill/>
          <a:ln>
            <a:noFill/>
          </a:ln>
        </p:spPr>
        <p:txBody>
          <a:bodyPr anchorCtr="0" anchor="t" bIns="45700" lIns="91425" spcFirstLastPara="1" rIns="91425" wrap="square" tIns="45700">
            <a:normAutofit fontScale="85000" lnSpcReduction="10000"/>
          </a:bodyPr>
          <a:lstStyle/>
          <a:p>
            <a:pPr indent="0" lvl="0" marL="57150" rtl="0" algn="l">
              <a:spcBef>
                <a:spcPts val="0"/>
              </a:spcBef>
              <a:spcAft>
                <a:spcPts val="0"/>
              </a:spcAft>
              <a:buSzPct val="79999"/>
              <a:buNone/>
            </a:pPr>
            <a:r>
              <a:rPr b="1" lang="en-US" sz="2100" u="sng">
                <a:solidFill>
                  <a:schemeClr val="accent1"/>
                </a:solidFill>
              </a:rPr>
              <a:t>@angular/core</a:t>
            </a:r>
            <a:endParaRPr sz="2100">
              <a:solidFill>
                <a:schemeClr val="accent1"/>
              </a:solidFill>
            </a:endParaRPr>
          </a:p>
          <a:p>
            <a:pPr indent="-342900" lvl="0" marL="342900" rtl="0" algn="l">
              <a:spcBef>
                <a:spcPts val="1000"/>
              </a:spcBef>
              <a:spcAft>
                <a:spcPts val="0"/>
              </a:spcAft>
              <a:buSzPct val="102857"/>
              <a:buChar char="►"/>
            </a:pPr>
            <a:r>
              <a:rPr lang="en-US"/>
              <a:t>This package provides classes and interfaces that are related to decorators, component life cycle, dependency injection etc., that are needed in every angular 2+ application.</a:t>
            </a:r>
            <a:endParaRPr sz="1400"/>
          </a:p>
          <a:p>
            <a:pPr indent="-342900" lvl="0" marL="342900" rtl="0" algn="l">
              <a:spcBef>
                <a:spcPts val="1000"/>
              </a:spcBef>
              <a:spcAft>
                <a:spcPts val="0"/>
              </a:spcAft>
              <a:buSzPct val="102857"/>
              <a:buChar char="►"/>
            </a:pPr>
            <a:r>
              <a:rPr lang="en-US"/>
              <a:t>This is the mandatory package.</a:t>
            </a:r>
            <a:endParaRPr sz="1400"/>
          </a:p>
          <a:p>
            <a:pPr indent="-342900" lvl="0" marL="342900" rtl="0" algn="l">
              <a:spcBef>
                <a:spcPts val="1000"/>
              </a:spcBef>
              <a:spcAft>
                <a:spcPts val="0"/>
              </a:spcAft>
              <a:buSzPct val="102857"/>
              <a:buChar char="►"/>
            </a:pPr>
            <a:r>
              <a:rPr lang="en-US" u="sng"/>
              <a:t>Examples of decorators provided by @angular/core package:</a:t>
            </a:r>
            <a:r>
              <a:rPr lang="en-US"/>
              <a:t> @Component, @NgModule, @Input, @Injectable, @Inject etc.</a:t>
            </a:r>
            <a:endParaRPr sz="1400"/>
          </a:p>
          <a:p>
            <a:pPr indent="-342900" lvl="0" marL="342900" rtl="0" algn="l">
              <a:spcBef>
                <a:spcPts val="1000"/>
              </a:spcBef>
              <a:spcAft>
                <a:spcPts val="0"/>
              </a:spcAft>
              <a:buSzPct val="102857"/>
              <a:buChar char="►"/>
            </a:pPr>
            <a:r>
              <a:rPr lang="en-US" u="sng"/>
              <a:t>Examples of component life cycle interfaces provided by @angular/core package:</a:t>
            </a:r>
            <a:r>
              <a:rPr lang="en-US"/>
              <a:t> OnInit, DoCheck, AfterViewChecked, OnDestroy etc.</a:t>
            </a:r>
            <a:endParaRPr sz="1400"/>
          </a:p>
          <a:p>
            <a:pPr indent="-342900" lvl="0" marL="342900" rtl="0" algn="l">
              <a:spcBef>
                <a:spcPts val="1000"/>
              </a:spcBef>
              <a:spcAft>
                <a:spcPts val="0"/>
              </a:spcAft>
              <a:buSzPct val="79999"/>
              <a:buChar char="►"/>
            </a:pPr>
            <a:r>
              <a:rPr lang="en-US"/>
              <a:t>This package contains a module called “ApplicationModule”, which contains the set of pre-defined scripts that are needed to run the angular application.</a:t>
            </a:r>
            <a:endParaRPr/>
          </a:p>
          <a:p>
            <a:pPr indent="0" lvl="0" marL="57150" rtl="0" algn="l">
              <a:spcBef>
                <a:spcPts val="1000"/>
              </a:spcBef>
              <a:spcAft>
                <a:spcPts val="0"/>
              </a:spcAft>
              <a:buSzPct val="79999"/>
              <a:buNone/>
            </a:pPr>
            <a:r>
              <a:rPr b="1" lang="en-US" sz="2100" u="sng">
                <a:solidFill>
                  <a:schemeClr val="accent1"/>
                </a:solidFill>
              </a:rPr>
              <a:t>@angular/common</a:t>
            </a:r>
            <a:endParaRPr sz="2100">
              <a:solidFill>
                <a:schemeClr val="accent1"/>
              </a:solidFill>
            </a:endParaRPr>
          </a:p>
          <a:p>
            <a:pPr indent="-342900" lvl="0" marL="342900" rtl="0" algn="l">
              <a:spcBef>
                <a:spcPts val="1000"/>
              </a:spcBef>
              <a:spcAft>
                <a:spcPts val="0"/>
              </a:spcAft>
              <a:buSzPct val="102857"/>
              <a:buChar char="►"/>
            </a:pPr>
            <a:r>
              <a:rPr lang="en-US"/>
              <a:t>This package provides common directives and pipes that are needed in most of the angular applications.</a:t>
            </a:r>
            <a:endParaRPr sz="1400"/>
          </a:p>
          <a:p>
            <a:pPr indent="-342900" lvl="0" marL="342900" rtl="0" algn="l">
              <a:spcBef>
                <a:spcPts val="1000"/>
              </a:spcBef>
              <a:spcAft>
                <a:spcPts val="0"/>
              </a:spcAft>
              <a:buSzPct val="102857"/>
              <a:buChar char="►"/>
            </a:pPr>
            <a:r>
              <a:rPr lang="en-US"/>
              <a:t>This is the mandatory package.</a:t>
            </a:r>
            <a:endParaRPr sz="1400"/>
          </a:p>
          <a:p>
            <a:pPr indent="-342900" lvl="0" marL="342900" rtl="0" algn="l">
              <a:spcBef>
                <a:spcPts val="1000"/>
              </a:spcBef>
              <a:spcAft>
                <a:spcPts val="0"/>
              </a:spcAft>
              <a:buSzPct val="102857"/>
              <a:buChar char="►"/>
            </a:pPr>
            <a:r>
              <a:rPr lang="en-US" u="sng"/>
              <a:t>Ex of directives provided by @angular/common package:</a:t>
            </a:r>
            <a:r>
              <a:rPr lang="en-US"/>
              <a:t> ngIf, ngFor, ngSwitch, ngClass etc.</a:t>
            </a:r>
            <a:endParaRPr sz="1400"/>
          </a:p>
          <a:p>
            <a:pPr indent="-342900" lvl="0" marL="342900" rtl="0" algn="l">
              <a:spcBef>
                <a:spcPts val="1000"/>
              </a:spcBef>
              <a:spcAft>
                <a:spcPts val="0"/>
              </a:spcAft>
              <a:buSzPct val="102857"/>
              <a:buChar char="►"/>
            </a:pPr>
            <a:r>
              <a:rPr lang="en-US" u="sng"/>
              <a:t>Ex of pipes provided by @angular/common package:</a:t>
            </a:r>
            <a:r>
              <a:rPr lang="en-US"/>
              <a:t> uppercase, lowercase, date, currency etc.</a:t>
            </a:r>
            <a:endParaRPr sz="1400"/>
          </a:p>
          <a:p>
            <a:pPr indent="-342900" lvl="0" marL="342900" rtl="0" algn="l">
              <a:spcBef>
                <a:spcPts val="1000"/>
              </a:spcBef>
              <a:spcAft>
                <a:spcPts val="0"/>
              </a:spcAft>
              <a:buSzPct val="79999"/>
              <a:buChar char="►"/>
            </a:pPr>
            <a:r>
              <a:rPr lang="en-US"/>
              <a:t>This package contains a module called “CommonModule”, which contains the above specified directives and pipes.</a:t>
            </a:r>
            <a:endParaRPr/>
          </a:p>
          <a:p>
            <a:pPr indent="-265176" lvl="0" marL="342900" rtl="0" algn="l">
              <a:spcBef>
                <a:spcPts val="1000"/>
              </a:spcBef>
              <a:spcAft>
                <a:spcPts val="0"/>
              </a:spcAft>
              <a:buSzPct val="79999"/>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idx="1" type="body"/>
          </p:nvPr>
        </p:nvSpPr>
        <p:spPr>
          <a:xfrm>
            <a:off x="677334" y="219457"/>
            <a:ext cx="8596668" cy="6468726"/>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@angular/platform-browser</a:t>
            </a:r>
            <a:endParaRPr sz="1600"/>
          </a:p>
          <a:p>
            <a:pPr indent="-342900" lvl="0" marL="342900" rtl="0" algn="l">
              <a:spcBef>
                <a:spcPts val="1000"/>
              </a:spcBef>
              <a:spcAft>
                <a:spcPts val="0"/>
              </a:spcAft>
              <a:buSzPts val="1440"/>
              <a:buChar char="►"/>
            </a:pPr>
            <a:r>
              <a:rPr lang="en-US"/>
              <a:t>This package imports “ApplicationModule” from “@angular/core”, “CommonModule” from “@angular/common” and re-exports them as “BrowserModule”. Additionally, it provides some runtime services (such as “error handling, history handling” etc.), that are needed while running the application in the browser.</a:t>
            </a:r>
            <a:endParaRPr sz="1400"/>
          </a:p>
          <a:p>
            <a:pPr indent="-342900" lvl="0" marL="342900" rtl="0" algn="l">
              <a:spcBef>
                <a:spcPts val="1000"/>
              </a:spcBef>
              <a:spcAft>
                <a:spcPts val="0"/>
              </a:spcAft>
              <a:buSzPts val="1440"/>
              <a:buChar char="►"/>
            </a:pPr>
            <a:r>
              <a:rPr lang="en-US"/>
              <a:t>This is the mandatory package.</a:t>
            </a:r>
            <a:endParaRPr sz="1400"/>
          </a:p>
          <a:p>
            <a:pPr indent="0" lvl="0" marL="0" rtl="0" algn="l">
              <a:spcBef>
                <a:spcPts val="1000"/>
              </a:spcBef>
              <a:spcAft>
                <a:spcPts val="0"/>
              </a:spcAft>
              <a:buSzPts val="1440"/>
              <a:buNone/>
            </a:pPr>
            <a:r>
              <a:rPr b="1" lang="en-US" u="sng"/>
              <a:t>@angular/compiler</a:t>
            </a:r>
            <a:endParaRPr sz="1400"/>
          </a:p>
          <a:p>
            <a:pPr indent="-342900" lvl="0" marL="342900" rtl="0" algn="l">
              <a:spcBef>
                <a:spcPts val="1000"/>
              </a:spcBef>
              <a:spcAft>
                <a:spcPts val="0"/>
              </a:spcAft>
              <a:buSzPts val="1440"/>
              <a:buChar char="►"/>
            </a:pPr>
            <a:r>
              <a:rPr lang="en-US"/>
              <a:t>This package is used to compile the “template” into a “javascript code”. We never invoke the angular compiler directly; we will call it indirectly through either “@angular/platform-browser-dynamic” or “@angular/platform-browser”.</a:t>
            </a:r>
            <a:endParaRPr/>
          </a:p>
          <a:p>
            <a:pPr indent="-342900" lvl="0" marL="342900" rtl="0" algn="l">
              <a:spcBef>
                <a:spcPts val="1000"/>
              </a:spcBef>
              <a:spcAft>
                <a:spcPts val="0"/>
              </a:spcAft>
              <a:buSzPts val="1440"/>
              <a:buChar char="►"/>
            </a:pPr>
            <a:r>
              <a:rPr lang="en-US"/>
              <a:t>This is the mandatory package.</a:t>
            </a:r>
            <a:endParaRPr/>
          </a:p>
          <a:p>
            <a:pPr indent="0" lvl="0" marL="0" rtl="0" algn="l">
              <a:spcBef>
                <a:spcPts val="1000"/>
              </a:spcBef>
              <a:spcAft>
                <a:spcPts val="0"/>
              </a:spcAft>
              <a:buSzPts val="1440"/>
              <a:buNone/>
            </a:pPr>
            <a:r>
              <a:rPr b="1" lang="en-US" u="sng"/>
              <a:t>@angular/platform-browser-dynamic</a:t>
            </a:r>
            <a:endParaRPr/>
          </a:p>
          <a:p>
            <a:pPr indent="-342900" lvl="0" marL="342900" rtl="0" algn="l">
              <a:spcBef>
                <a:spcPts val="1000"/>
              </a:spcBef>
              <a:spcAft>
                <a:spcPts val="0"/>
              </a:spcAft>
              <a:buSzPts val="1440"/>
              <a:buChar char="►"/>
            </a:pPr>
            <a:r>
              <a:rPr lang="en-US"/>
              <a:t>An angular application can have any no. of modules. This package is used to bootstrap (start) executing a module, which execution should be started automatically at application startup. This is the mandatory package.</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idx="1" type="body"/>
          </p:nvPr>
        </p:nvSpPr>
        <p:spPr>
          <a:xfrm>
            <a:off x="677334" y="245583"/>
            <a:ext cx="8596668" cy="6353772"/>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1" lang="en-US" u="sng"/>
              <a:t>@angular/forms</a:t>
            </a:r>
            <a:endParaRPr/>
          </a:p>
          <a:p>
            <a:pPr indent="-342900" lvl="0" marL="342900" rtl="0" algn="l">
              <a:spcBef>
                <a:spcPts val="1000"/>
              </a:spcBef>
              <a:spcAft>
                <a:spcPts val="0"/>
              </a:spcAft>
              <a:buSzPts val="1440"/>
              <a:buChar char="►"/>
            </a:pPr>
            <a:r>
              <a:rPr lang="en-US"/>
              <a:t>This package is used for creating “two way data bindings” and “validations” in angular 2+ applications. This package works based on another package called “zone.js”.</a:t>
            </a:r>
            <a:endParaRPr/>
          </a:p>
          <a:p>
            <a:pPr indent="-342900" lvl="0" marL="342900" rtl="0" algn="l">
              <a:spcBef>
                <a:spcPts val="1000"/>
              </a:spcBef>
              <a:spcAft>
                <a:spcPts val="0"/>
              </a:spcAft>
              <a:buSzPts val="1440"/>
              <a:buChar char="►"/>
            </a:pPr>
            <a:r>
              <a:rPr lang="en-US"/>
              <a:t>This package has two modules: FormsModule and ReactiveFormsModule. This is the optional package.</a:t>
            </a:r>
            <a:endParaRPr/>
          </a:p>
          <a:p>
            <a:pPr indent="0" lvl="0" marL="0" rtl="0" algn="l">
              <a:spcBef>
                <a:spcPts val="1000"/>
              </a:spcBef>
              <a:spcAft>
                <a:spcPts val="0"/>
              </a:spcAft>
              <a:buSzPts val="1440"/>
              <a:buNone/>
            </a:pPr>
            <a:r>
              <a:rPr b="1" lang="en-US" u="sng"/>
              <a:t>@angular/router</a:t>
            </a:r>
            <a:endParaRPr/>
          </a:p>
          <a:p>
            <a:pPr indent="-342900" lvl="0" marL="342900" rtl="0" algn="l">
              <a:spcBef>
                <a:spcPts val="1000"/>
              </a:spcBef>
              <a:spcAft>
                <a:spcPts val="0"/>
              </a:spcAft>
              <a:buSzPts val="1440"/>
              <a:buChar char="►"/>
            </a:pPr>
            <a:r>
              <a:rPr lang="en-US"/>
              <a:t>This package is used to creating “routing” (page navigation) in angular 2+ applications.</a:t>
            </a:r>
            <a:r>
              <a:rPr b="1" lang="en-US"/>
              <a:t> </a:t>
            </a:r>
            <a:endParaRPr/>
          </a:p>
          <a:p>
            <a:pPr indent="-342900" lvl="0" marL="342900" rtl="0" algn="l">
              <a:spcBef>
                <a:spcPts val="1000"/>
              </a:spcBef>
              <a:spcAft>
                <a:spcPts val="0"/>
              </a:spcAft>
              <a:buSzPts val="1440"/>
              <a:buChar char="►"/>
            </a:pPr>
            <a:r>
              <a:rPr lang="en-US"/>
              <a:t>This package has one module: RouterModule This is the optional package.</a:t>
            </a:r>
            <a:endParaRPr/>
          </a:p>
          <a:p>
            <a:pPr indent="0" lvl="0" marL="0" rtl="0" algn="l">
              <a:spcBef>
                <a:spcPts val="1000"/>
              </a:spcBef>
              <a:spcAft>
                <a:spcPts val="0"/>
              </a:spcAft>
              <a:buSzPts val="1440"/>
              <a:buNone/>
            </a:pPr>
            <a:r>
              <a:rPr b="1" lang="en-US" u="sng"/>
              <a:t>@angular/http</a:t>
            </a:r>
            <a:endParaRPr/>
          </a:p>
          <a:p>
            <a:pPr indent="-342900" lvl="0" marL="342900" rtl="0" algn="l">
              <a:spcBef>
                <a:spcPts val="1000"/>
              </a:spcBef>
              <a:spcAft>
                <a:spcPts val="0"/>
              </a:spcAft>
              <a:buSzPts val="1440"/>
              <a:buChar char="►"/>
            </a:pPr>
            <a:r>
              <a:rPr lang="en-US"/>
              <a:t>This package is used to send ajax requests to server and get ajax response from server. This package works based on another package called “rxjs”.</a:t>
            </a:r>
            <a:endParaRPr/>
          </a:p>
          <a:p>
            <a:pPr indent="-342900" lvl="0" marL="342900" rtl="0" algn="l">
              <a:spcBef>
                <a:spcPts val="1000"/>
              </a:spcBef>
              <a:spcAft>
                <a:spcPts val="0"/>
              </a:spcAft>
              <a:buSzPts val="1440"/>
              <a:buChar char="►"/>
            </a:pPr>
            <a:r>
              <a:rPr lang="en-US"/>
              <a:t>This package has one module: HttpClientModule This is the optional package.</a:t>
            </a:r>
            <a:endParaRPr/>
          </a:p>
          <a:p>
            <a:pPr indent="0" lvl="0" marL="0" rtl="0" algn="l">
              <a:spcBef>
                <a:spcPts val="1000"/>
              </a:spcBef>
              <a:spcAft>
                <a:spcPts val="0"/>
              </a:spcAft>
              <a:buSzPts val="1440"/>
              <a:buNone/>
            </a:pPr>
            <a:r>
              <a:rPr b="1" lang="en-US" u="sng"/>
              <a:t>@angular/animations</a:t>
            </a:r>
            <a:endParaRPr/>
          </a:p>
          <a:p>
            <a:pPr indent="-342900" lvl="0" marL="342900" rtl="0" algn="l">
              <a:spcBef>
                <a:spcPts val="1000"/>
              </a:spcBef>
              <a:spcAft>
                <a:spcPts val="0"/>
              </a:spcAft>
              <a:buSzPts val="1440"/>
              <a:buChar char="►"/>
            </a:pPr>
            <a:r>
              <a:rPr lang="en-US"/>
              <a:t>This package is used to create animations in angular 2+ applications. This package has one module: AnimationsModule</a:t>
            </a:r>
            <a:endParaRPr/>
          </a:p>
          <a:p>
            <a:pPr indent="-342900" lvl="0" marL="342900" rtl="0" algn="l">
              <a:spcBef>
                <a:spcPts val="1000"/>
              </a:spcBef>
              <a:spcAft>
                <a:spcPts val="0"/>
              </a:spcAft>
              <a:buSzPts val="1440"/>
              <a:buChar char="►"/>
            </a:pPr>
            <a:r>
              <a:rPr lang="en-US"/>
              <a:t>This is the optional package.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idx="1" type="body"/>
          </p:nvPr>
        </p:nvSpPr>
        <p:spPr>
          <a:xfrm>
            <a:off x="677334" y="235131"/>
            <a:ext cx="8596668" cy="63955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@angular/material</a:t>
            </a:r>
            <a:endParaRPr/>
          </a:p>
          <a:p>
            <a:pPr indent="-342900" lvl="0" marL="342900" rtl="0" algn="l">
              <a:spcBef>
                <a:spcPts val="1000"/>
              </a:spcBef>
              <a:spcAft>
                <a:spcPts val="0"/>
              </a:spcAft>
              <a:buSzPts val="1440"/>
              <a:buChar char="►"/>
            </a:pPr>
            <a:r>
              <a:rPr lang="en-US"/>
              <a:t>Used to use “angular material design” in angular applications.</a:t>
            </a:r>
            <a:endParaRPr/>
          </a:p>
          <a:p>
            <a:pPr indent="-342900" lvl="0" marL="342900" rtl="0" algn="l">
              <a:spcBef>
                <a:spcPts val="1000"/>
              </a:spcBef>
              <a:spcAft>
                <a:spcPts val="0"/>
              </a:spcAft>
              <a:buSzPts val="1440"/>
              <a:buChar char="►"/>
            </a:pPr>
            <a:r>
              <a:rPr lang="en-US"/>
              <a:t>This package has several modules: MatButtonMoudle, MatCheckboxModule, MatMenuModule etc.</a:t>
            </a:r>
            <a:endParaRPr/>
          </a:p>
          <a:p>
            <a:pPr indent="-342900" lvl="0" marL="342900" rtl="0" algn="l">
              <a:spcBef>
                <a:spcPts val="1000"/>
              </a:spcBef>
              <a:spcAft>
                <a:spcPts val="0"/>
              </a:spcAft>
              <a:buSzPts val="1440"/>
              <a:buChar char="►"/>
            </a:pPr>
            <a:r>
              <a:rPr lang="en-US"/>
              <a:t>This is the optional package.</a:t>
            </a:r>
            <a:endParaRPr/>
          </a:p>
          <a:p>
            <a:pPr indent="0" lvl="0" marL="57150" rtl="0" algn="l">
              <a:spcBef>
                <a:spcPts val="1000"/>
              </a:spcBef>
              <a:spcAft>
                <a:spcPts val="0"/>
              </a:spcAft>
              <a:buSzPts val="1440"/>
              <a:buNone/>
            </a:pPr>
            <a:r>
              <a:rPr b="1" lang="en-US" u="sng"/>
              <a:t>@angular/cdk</a:t>
            </a:r>
            <a:endParaRPr sz="1400"/>
          </a:p>
          <a:p>
            <a:pPr indent="-342900" lvl="0" marL="342900" rtl="0" algn="l">
              <a:spcBef>
                <a:spcPts val="1000"/>
              </a:spcBef>
              <a:spcAft>
                <a:spcPts val="0"/>
              </a:spcAft>
              <a:buSzPts val="1440"/>
              <a:buChar char="►"/>
            </a:pPr>
            <a:r>
              <a:rPr lang="en-US"/>
              <a:t>Based on this package only, “angular material design” components are developed. So this package must be used while using “@angular/material” package.</a:t>
            </a:r>
            <a:endParaRPr sz="1400"/>
          </a:p>
          <a:p>
            <a:pPr indent="-342900" lvl="0" marL="342900" rtl="0" algn="l">
              <a:spcBef>
                <a:spcPts val="1000"/>
              </a:spcBef>
              <a:spcAft>
                <a:spcPts val="0"/>
              </a:spcAft>
              <a:buSzPts val="1440"/>
              <a:buChar char="►"/>
            </a:pPr>
            <a:r>
              <a:rPr lang="en-US"/>
              <a:t>This is the optional package.</a:t>
            </a:r>
            <a:endParaRPr sz="1400"/>
          </a:p>
          <a:p>
            <a:pPr indent="0" lvl="0" marL="57150" rtl="0" algn="l">
              <a:spcBef>
                <a:spcPts val="1000"/>
              </a:spcBef>
              <a:spcAft>
                <a:spcPts val="0"/>
              </a:spcAft>
              <a:buSzPts val="1440"/>
              <a:buNone/>
            </a:pPr>
            <a:r>
              <a:rPr b="1" lang="en-US" u="sng"/>
              <a:t>@angular/cli</a:t>
            </a:r>
            <a:endParaRPr sz="1400"/>
          </a:p>
          <a:p>
            <a:pPr indent="-342900" lvl="0" marL="342900" rtl="0" algn="l">
              <a:spcBef>
                <a:spcPts val="1000"/>
              </a:spcBef>
              <a:spcAft>
                <a:spcPts val="0"/>
              </a:spcAft>
              <a:buSzPts val="1440"/>
              <a:buChar char="►"/>
            </a:pPr>
            <a:r>
              <a:rPr lang="en-US"/>
              <a:t>This package provides a set of commands to create new angular application and its code items such as components, pipes, directives, services etc.</a:t>
            </a:r>
            <a:endParaRPr sz="1400"/>
          </a:p>
          <a:p>
            <a:pPr indent="-342900" lvl="0" marL="342900" rtl="0" algn="l">
              <a:spcBef>
                <a:spcPts val="1000"/>
              </a:spcBef>
              <a:spcAft>
                <a:spcPts val="0"/>
              </a:spcAft>
              <a:buSzPts val="1440"/>
              <a:buChar char="►"/>
            </a:pPr>
            <a:r>
              <a:rPr lang="en-US"/>
              <a:t>This is the mandatory package.</a:t>
            </a:r>
            <a:r>
              <a:rPr b="1" lang="en-US"/>
              <a:t> </a:t>
            </a:r>
            <a:endParaRPr sz="1400"/>
          </a:p>
          <a:p>
            <a:pPr indent="-342900" lvl="0" marL="342900" rtl="0" algn="l">
              <a:spcBef>
                <a:spcPts val="1000"/>
              </a:spcBef>
              <a:spcAft>
                <a:spcPts val="0"/>
              </a:spcAft>
              <a:buSzPts val="1440"/>
              <a:buChar char="►"/>
            </a:pPr>
            <a:r>
              <a:rPr lang="en-US"/>
              <a:t>This package must be installed globally, with “-g” option.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677334" y="181137"/>
            <a:ext cx="8596668" cy="57650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Non-Angular Packages</a:t>
            </a:r>
            <a:br>
              <a:rPr lang="en-US"/>
            </a:br>
            <a:endParaRPr/>
          </a:p>
        </p:txBody>
      </p:sp>
      <p:sp>
        <p:nvSpPr>
          <p:cNvPr id="309" name="Google Shape;309;p44"/>
          <p:cNvSpPr txBox="1"/>
          <p:nvPr>
            <p:ph idx="1" type="body"/>
          </p:nvPr>
        </p:nvSpPr>
        <p:spPr>
          <a:xfrm>
            <a:off x="677334" y="794223"/>
            <a:ext cx="8596668" cy="5920086"/>
          </a:xfrm>
          <a:prstGeom prst="rect">
            <a:avLst/>
          </a:prstGeom>
          <a:noFill/>
          <a:ln>
            <a:noFill/>
          </a:ln>
        </p:spPr>
        <p:txBody>
          <a:bodyPr anchorCtr="0" anchor="t" bIns="45700" lIns="91425" spcFirstLastPara="1" rIns="91425" wrap="square" tIns="45700">
            <a:normAutofit fontScale="92500" lnSpcReduction="10000"/>
          </a:bodyPr>
          <a:lstStyle/>
          <a:p>
            <a:pPr indent="0" lvl="0" marL="114300" rtl="0" algn="l">
              <a:spcBef>
                <a:spcPts val="0"/>
              </a:spcBef>
              <a:spcAft>
                <a:spcPts val="0"/>
              </a:spcAft>
              <a:buSzPct val="79999"/>
              <a:buNone/>
            </a:pPr>
            <a:r>
              <a:rPr b="1" lang="en-US" u="sng"/>
              <a:t>typescript</a:t>
            </a:r>
            <a:endParaRPr/>
          </a:p>
          <a:p>
            <a:pPr indent="-342900" lvl="0" marL="342900" rtl="0" algn="l">
              <a:spcBef>
                <a:spcPts val="1000"/>
              </a:spcBef>
              <a:spcAft>
                <a:spcPts val="0"/>
              </a:spcAft>
              <a:buSzPct val="102857"/>
              <a:buChar char="►"/>
            </a:pPr>
            <a:r>
              <a:rPr lang="en-US"/>
              <a:t>This package provides typescript compiler, which is used to compile “typescript files (.ts)” into “javascript files (.js)”.</a:t>
            </a:r>
            <a:endParaRPr sz="1400"/>
          </a:p>
          <a:p>
            <a:pPr indent="-342900" lvl="0" marL="342900" rtl="0" algn="l">
              <a:spcBef>
                <a:spcPts val="1000"/>
              </a:spcBef>
              <a:spcAft>
                <a:spcPts val="0"/>
              </a:spcAft>
              <a:buSzPct val="102857"/>
              <a:buChar char="►"/>
            </a:pPr>
            <a:r>
              <a:rPr lang="en-US"/>
              <a:t>This is the mandatory package.</a:t>
            </a:r>
            <a:endParaRPr sz="1400"/>
          </a:p>
          <a:p>
            <a:pPr indent="-342900" lvl="0" marL="342900" rtl="0" algn="l">
              <a:spcBef>
                <a:spcPts val="1000"/>
              </a:spcBef>
              <a:spcAft>
                <a:spcPts val="0"/>
              </a:spcAft>
              <a:buSzPct val="79999"/>
              <a:buChar char="►"/>
            </a:pPr>
            <a:r>
              <a:rPr lang="en-US"/>
              <a:t>This package must be installed globally, with “-g” option.</a:t>
            </a:r>
            <a:endParaRPr/>
          </a:p>
          <a:p>
            <a:pPr indent="0" lvl="0" marL="0" rtl="0" algn="l">
              <a:spcBef>
                <a:spcPts val="1000"/>
              </a:spcBef>
              <a:spcAft>
                <a:spcPts val="0"/>
              </a:spcAft>
              <a:buSzPct val="102857"/>
              <a:buNone/>
            </a:pPr>
            <a:r>
              <a:rPr b="1" lang="en-US" u="sng"/>
              <a:t>systemjs</a:t>
            </a:r>
            <a:endParaRPr sz="1400"/>
          </a:p>
          <a:p>
            <a:pPr indent="-342900" lvl="0" marL="342900" rtl="0" algn="l">
              <a:spcBef>
                <a:spcPts val="1000"/>
              </a:spcBef>
              <a:spcAft>
                <a:spcPts val="0"/>
              </a:spcAft>
              <a:buSzPct val="102857"/>
              <a:buChar char="►"/>
            </a:pPr>
            <a:r>
              <a:rPr lang="en-US"/>
              <a:t>This package is used to load both angular framework-related and application program-related “.js” files into the browser.</a:t>
            </a:r>
            <a:endParaRPr sz="1400"/>
          </a:p>
          <a:p>
            <a:pPr indent="-342900" lvl="0" marL="342900" rtl="0" algn="l">
              <a:spcBef>
                <a:spcPts val="1000"/>
              </a:spcBef>
              <a:spcAft>
                <a:spcPts val="0"/>
              </a:spcAft>
              <a:buSzPct val="79999"/>
              <a:buChar char="►"/>
            </a:pPr>
            <a:r>
              <a:rPr lang="en-US"/>
              <a:t>This is the mandatory package.</a:t>
            </a:r>
            <a:endParaRPr/>
          </a:p>
          <a:p>
            <a:pPr indent="0" lvl="0" marL="0" rtl="0" algn="l">
              <a:spcBef>
                <a:spcPts val="1000"/>
              </a:spcBef>
              <a:spcAft>
                <a:spcPts val="0"/>
              </a:spcAft>
              <a:buSzPct val="102857"/>
              <a:buNone/>
            </a:pPr>
            <a:r>
              <a:rPr b="1" lang="en-US" u="sng"/>
              <a:t>core-js</a:t>
            </a:r>
            <a:endParaRPr sz="1400"/>
          </a:p>
          <a:p>
            <a:pPr indent="-342900" lvl="0" marL="342900" rtl="0" algn="l">
              <a:spcBef>
                <a:spcPts val="1000"/>
              </a:spcBef>
              <a:spcAft>
                <a:spcPts val="0"/>
              </a:spcAft>
              <a:buSzPct val="102857"/>
              <a:buChar char="►"/>
            </a:pPr>
            <a:r>
              <a:rPr lang="en-US"/>
              <a:t>This package contains polyfills, which are needed to run angular 5 application in Internet Explorer 9+.</a:t>
            </a:r>
            <a:endParaRPr sz="1400"/>
          </a:p>
          <a:p>
            <a:pPr indent="-342900" lvl="0" marL="342900" rtl="0" algn="l">
              <a:spcBef>
                <a:spcPts val="1000"/>
              </a:spcBef>
              <a:spcAft>
                <a:spcPts val="0"/>
              </a:spcAft>
              <a:buSzPct val="79999"/>
              <a:buChar char="►"/>
            </a:pPr>
            <a:r>
              <a:rPr lang="en-US"/>
              <a:t>This is the mandatory package.</a:t>
            </a:r>
            <a:endParaRPr/>
          </a:p>
          <a:p>
            <a:pPr indent="0" lvl="0" marL="0" rtl="0" algn="l">
              <a:spcBef>
                <a:spcPts val="1000"/>
              </a:spcBef>
              <a:spcAft>
                <a:spcPts val="0"/>
              </a:spcAft>
              <a:buSzPct val="102857"/>
              <a:buNone/>
            </a:pPr>
            <a:r>
              <a:rPr b="1" lang="en-US" u="sng"/>
              <a:t>rxjs</a:t>
            </a:r>
            <a:r>
              <a:rPr b="1" lang="en-US"/>
              <a:t> </a:t>
            </a:r>
            <a:endParaRPr sz="1400"/>
          </a:p>
          <a:p>
            <a:pPr indent="-342900" lvl="0" marL="342900" rtl="0" algn="l">
              <a:spcBef>
                <a:spcPts val="1000"/>
              </a:spcBef>
              <a:spcAft>
                <a:spcPts val="0"/>
              </a:spcAft>
              <a:buSzPct val="102857"/>
              <a:buChar char="►"/>
            </a:pPr>
            <a:r>
              <a:rPr lang="en-US"/>
              <a:t>This package “rxjs” (Reactive Extensions for JavaScript) provides necessary code for making ajax calls to server.</a:t>
            </a:r>
            <a:endParaRPr sz="1400"/>
          </a:p>
          <a:p>
            <a:pPr indent="-342900" lvl="0" marL="342900" rtl="0" algn="l">
              <a:spcBef>
                <a:spcPts val="1000"/>
              </a:spcBef>
              <a:spcAft>
                <a:spcPts val="0"/>
              </a:spcAft>
              <a:buSzPct val="102857"/>
              <a:buChar char="►"/>
            </a:pPr>
            <a:r>
              <a:rPr lang="en-US"/>
              <a:t>This is the mandatory package.</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idx="1" type="body"/>
          </p:nvPr>
        </p:nvSpPr>
        <p:spPr>
          <a:xfrm>
            <a:off x="677334" y="276933"/>
            <a:ext cx="8596668" cy="63694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zone.js</a:t>
            </a:r>
            <a:endParaRPr sz="1100"/>
          </a:p>
          <a:p>
            <a:pPr indent="-342900" lvl="0" marL="342900" rtl="0" algn="l">
              <a:spcBef>
                <a:spcPts val="1000"/>
              </a:spcBef>
              <a:spcAft>
                <a:spcPts val="0"/>
              </a:spcAft>
              <a:buSzPts val="1440"/>
              <a:buChar char="►"/>
            </a:pPr>
            <a:r>
              <a:rPr lang="en-US"/>
              <a:t>This package identifies the events in the browser and informs the same to angular framework; so that it can perform “change detection”.</a:t>
            </a:r>
            <a:endParaRPr/>
          </a:p>
          <a:p>
            <a:pPr indent="-342900" lvl="0" marL="342900" rtl="0" algn="l">
              <a:spcBef>
                <a:spcPts val="1000"/>
              </a:spcBef>
              <a:spcAft>
                <a:spcPts val="0"/>
              </a:spcAft>
              <a:buSzPts val="1440"/>
              <a:buChar char="►"/>
            </a:pPr>
            <a:r>
              <a:rPr lang="en-US"/>
              <a:t>This is the mandatory package.</a:t>
            </a:r>
            <a:endParaRPr/>
          </a:p>
          <a:p>
            <a:pPr indent="0" lvl="0" marL="0" rtl="0" algn="l">
              <a:spcBef>
                <a:spcPts val="1000"/>
              </a:spcBef>
              <a:spcAft>
                <a:spcPts val="0"/>
              </a:spcAft>
              <a:buSzPts val="1440"/>
              <a:buNone/>
            </a:pPr>
            <a:r>
              <a:rPr b="1" lang="en-US" u="sng"/>
              <a:t>jasmine</a:t>
            </a:r>
            <a:endParaRPr/>
          </a:p>
          <a:p>
            <a:pPr indent="-342900" lvl="0" marL="342900" rtl="0" algn="l">
              <a:spcBef>
                <a:spcPts val="1000"/>
              </a:spcBef>
              <a:spcAft>
                <a:spcPts val="0"/>
              </a:spcAft>
              <a:buSzPts val="1440"/>
              <a:buChar char="►"/>
            </a:pPr>
            <a:r>
              <a:rPr lang="en-US"/>
              <a:t>This package is used to write test cases for unit testing of components. This is the mandatory package.</a:t>
            </a:r>
            <a:endParaRPr/>
          </a:p>
          <a:p>
            <a:pPr indent="0" lvl="0" marL="0" rtl="0" algn="l">
              <a:spcBef>
                <a:spcPts val="1000"/>
              </a:spcBef>
              <a:spcAft>
                <a:spcPts val="0"/>
              </a:spcAft>
              <a:buSzPts val="1440"/>
              <a:buNone/>
            </a:pPr>
            <a:r>
              <a:rPr b="1" lang="en-US" u="sng"/>
              <a:t>karma</a:t>
            </a:r>
            <a:endParaRPr/>
          </a:p>
          <a:p>
            <a:pPr indent="-342900" lvl="0" marL="342900" rtl="0" algn="l">
              <a:spcBef>
                <a:spcPts val="1000"/>
              </a:spcBef>
              <a:spcAft>
                <a:spcPts val="0"/>
              </a:spcAft>
              <a:buSzPts val="1440"/>
              <a:buChar char="►"/>
            </a:pPr>
            <a:r>
              <a:rPr lang="en-US"/>
              <a:t>This package is used to execute test cases. This is the mandatory package.</a:t>
            </a:r>
            <a:endParaRPr/>
          </a:p>
          <a:p>
            <a:pPr indent="0" lvl="0" marL="0" rtl="0" algn="l">
              <a:spcBef>
                <a:spcPts val="1000"/>
              </a:spcBef>
              <a:spcAft>
                <a:spcPts val="0"/>
              </a:spcAft>
              <a:buSzPts val="1440"/>
              <a:buNone/>
            </a:pPr>
            <a:r>
              <a:rPr b="1" lang="en-US" u="sng"/>
              <a:t>tslint</a:t>
            </a:r>
            <a:endParaRPr/>
          </a:p>
          <a:p>
            <a:pPr indent="-342900" lvl="0" marL="342900" rtl="0" algn="l">
              <a:spcBef>
                <a:spcPts val="1000"/>
              </a:spcBef>
              <a:spcAft>
                <a:spcPts val="0"/>
              </a:spcAft>
              <a:buSzPts val="1440"/>
              <a:buChar char="►"/>
            </a:pPr>
            <a:r>
              <a:rPr lang="en-US"/>
              <a:t>This package is used to check whether the typescript files are following set of rules or not. For example, you can check the maximum length of the line in the code. This is the mandatory package.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677334" y="134112"/>
            <a:ext cx="8596668" cy="57128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Goals of Angular</a:t>
            </a:r>
            <a:endParaRPr/>
          </a:p>
        </p:txBody>
      </p:sp>
      <p:sp>
        <p:nvSpPr>
          <p:cNvPr id="160" name="Google Shape;160;p20"/>
          <p:cNvSpPr txBox="1"/>
          <p:nvPr>
            <p:ph idx="1" type="body"/>
          </p:nvPr>
        </p:nvSpPr>
        <p:spPr>
          <a:xfrm>
            <a:off x="677334" y="851698"/>
            <a:ext cx="9125202" cy="5914861"/>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en-US"/>
              <a:t>Separation of DOM manipulation from application logic.</a:t>
            </a:r>
            <a:endParaRPr/>
          </a:p>
          <a:p>
            <a:pPr indent="-342900" lvl="0" marL="342900" rtl="0" algn="l">
              <a:spcBef>
                <a:spcPts val="1000"/>
              </a:spcBef>
              <a:spcAft>
                <a:spcPts val="0"/>
              </a:spcAft>
              <a:buSzPct val="79999"/>
              <a:buChar char="►"/>
            </a:pPr>
            <a:r>
              <a:rPr lang="en-US"/>
              <a:t>Separation of HTML logic from application logic.</a:t>
            </a:r>
            <a:endParaRPr/>
          </a:p>
          <a:p>
            <a:pPr indent="-342900" lvl="0" marL="342900" rtl="0" algn="l">
              <a:spcBef>
                <a:spcPts val="1000"/>
              </a:spcBef>
              <a:spcAft>
                <a:spcPts val="0"/>
              </a:spcAft>
              <a:buSzPct val="79999"/>
              <a:buChar char="►"/>
            </a:pPr>
            <a:r>
              <a:rPr lang="en-US"/>
              <a:t>Make SPA (Single Page Application) development easier. SPA provides client-side navigation system; but can communicate with server only through AJAX; the web page never gets refreshed fully. Ex: Gmail.</a:t>
            </a:r>
            <a:endParaRPr/>
          </a:p>
          <a:p>
            <a:pPr indent="-342900" lvl="0" marL="342900" rtl="0" algn="l">
              <a:spcBef>
                <a:spcPts val="1000"/>
              </a:spcBef>
              <a:spcAft>
                <a:spcPts val="0"/>
              </a:spcAft>
              <a:buSzPct val="79999"/>
              <a:buChar char="►"/>
            </a:pPr>
            <a:r>
              <a:rPr lang="en-US"/>
              <a:t>Separation of business logic from application logic.</a:t>
            </a:r>
            <a:endParaRPr/>
          </a:p>
          <a:p>
            <a:pPr indent="-342900" lvl="0" marL="342900" rtl="0" algn="l">
              <a:spcBef>
                <a:spcPts val="1000"/>
              </a:spcBef>
              <a:spcAft>
                <a:spcPts val="0"/>
              </a:spcAft>
              <a:buSzPct val="79999"/>
              <a:buChar char="►"/>
            </a:pPr>
            <a:r>
              <a:rPr lang="en-US"/>
              <a:t>Enable Unit testing. The components can be unit tested individually.</a:t>
            </a:r>
            <a:endParaRPr/>
          </a:p>
          <a:p>
            <a:pPr indent="-258318" lvl="0" marL="34290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 Angular 2	:	Sep 14th 2016</a:t>
            </a:r>
            <a:endParaRPr/>
          </a:p>
          <a:p>
            <a:pPr indent="-342900" lvl="0" marL="342900" rtl="0" algn="l">
              <a:spcBef>
                <a:spcPts val="1000"/>
              </a:spcBef>
              <a:spcAft>
                <a:spcPts val="0"/>
              </a:spcAft>
              <a:buSzPct val="79999"/>
              <a:buChar char="►"/>
            </a:pPr>
            <a:r>
              <a:rPr lang="en-US"/>
              <a:t>Angular 4:	Mar 23rd 2017 [Angular 3.0 was skipped due to misalignment of 				router package 3.3.0]</a:t>
            </a:r>
            <a:endParaRPr/>
          </a:p>
          <a:p>
            <a:pPr indent="-342900" lvl="0" marL="342900" rtl="0" algn="l">
              <a:spcBef>
                <a:spcPts val="1000"/>
              </a:spcBef>
              <a:spcAft>
                <a:spcPts val="0"/>
              </a:spcAft>
              <a:buSzPct val="79999"/>
              <a:buChar char="►"/>
            </a:pPr>
            <a:r>
              <a:rPr lang="en-US"/>
              <a:t>Angular 5	:	Nov 1st 2017	</a:t>
            </a:r>
            <a:endParaRPr/>
          </a:p>
          <a:p>
            <a:pPr indent="-342900" lvl="0" marL="342900" rtl="0" algn="l">
              <a:spcBef>
                <a:spcPts val="1000"/>
              </a:spcBef>
              <a:spcAft>
                <a:spcPts val="0"/>
              </a:spcAft>
              <a:buSzPct val="79999"/>
              <a:buChar char="►"/>
            </a:pPr>
            <a:r>
              <a:rPr lang="en-US"/>
              <a:t>Angular 6	:	May 3th 2018</a:t>
            </a:r>
            <a:endParaRPr/>
          </a:p>
          <a:p>
            <a:pPr indent="-342900" lvl="0" marL="342900" rtl="0" algn="l">
              <a:spcBef>
                <a:spcPts val="1000"/>
              </a:spcBef>
              <a:spcAft>
                <a:spcPts val="0"/>
              </a:spcAft>
              <a:buSzPct val="79999"/>
              <a:buChar char="►"/>
            </a:pPr>
            <a:r>
              <a:rPr lang="en-US"/>
              <a:t>Angular 7	:	Oct 18th 2018</a:t>
            </a:r>
            <a:endParaRPr/>
          </a:p>
          <a:p>
            <a:pPr indent="-342900" lvl="0" marL="342900" rtl="0" algn="l">
              <a:spcBef>
                <a:spcPts val="1000"/>
              </a:spcBef>
              <a:spcAft>
                <a:spcPts val="0"/>
              </a:spcAft>
              <a:buSzPct val="79999"/>
              <a:buChar char="►"/>
            </a:pPr>
            <a:r>
              <a:rPr lang="en-US"/>
              <a:t>Angular 8	:	May 28th 2019</a:t>
            </a:r>
            <a:endParaRPr/>
          </a:p>
          <a:p>
            <a:pPr indent="-342900" lvl="0" marL="342900" rtl="0" algn="l">
              <a:spcBef>
                <a:spcPts val="1000"/>
              </a:spcBef>
              <a:spcAft>
                <a:spcPts val="0"/>
              </a:spcAft>
              <a:buSzPct val="79999"/>
              <a:buChar char="►"/>
            </a:pPr>
            <a:r>
              <a:rPr lang="en-US"/>
              <a:t>Angular 9 : February 6 th 2020 </a:t>
            </a:r>
            <a:endParaRPr/>
          </a:p>
          <a:p>
            <a:pPr indent="-342900" lvl="0" marL="342900" rtl="0" algn="l">
              <a:spcBef>
                <a:spcPts val="1000"/>
              </a:spcBef>
              <a:spcAft>
                <a:spcPts val="0"/>
              </a:spcAft>
              <a:buSzPct val="79999"/>
              <a:buChar char="►"/>
            </a:pPr>
            <a:r>
              <a:rPr lang="en-US"/>
              <a:t>Angular 10 : June 24 th 2020</a:t>
            </a:r>
            <a:endParaRPr/>
          </a:p>
          <a:p>
            <a:pPr indent="0" lvl="0" marL="0" rtl="0" algn="l">
              <a:spcBef>
                <a:spcPts val="1000"/>
              </a:spcBef>
              <a:spcAft>
                <a:spcPts val="0"/>
              </a:spcAft>
              <a:buSzPct val="79999"/>
              <a:buNone/>
            </a:pPr>
            <a:r>
              <a:t/>
            </a:r>
            <a:endParaRPr/>
          </a:p>
        </p:txBody>
      </p:sp>
      <p:sp>
        <p:nvSpPr>
          <p:cNvPr id="161" name="Google Shape;161;p20"/>
          <p:cNvSpPr txBox="1"/>
          <p:nvPr/>
        </p:nvSpPr>
        <p:spPr>
          <a:xfrm>
            <a:off x="639584" y="3047301"/>
            <a:ext cx="8596668" cy="571282"/>
          </a:xfrm>
          <a:prstGeom prst="rect">
            <a:avLst/>
          </a:prstGeom>
          <a:noFill/>
          <a:ln>
            <a:noFill/>
          </a:ln>
        </p:spPr>
        <p:txBody>
          <a:bodyPr anchorCtr="0" anchor="t" bIns="45700" lIns="91425" spcFirstLastPara="1" rIns="91425" wrap="square" tIns="45700">
            <a:normAutofit fontScale="90000" lnSpcReduction="10000"/>
          </a:bodyPr>
          <a:lstStyle/>
          <a:p>
            <a:pPr indent="0" lvl="0" marL="0" marR="0" rtl="0" algn="l">
              <a:spcBef>
                <a:spcPts val="0"/>
              </a:spcBef>
              <a:spcAft>
                <a:spcPts val="0"/>
              </a:spcAft>
              <a:buClr>
                <a:schemeClr val="accent1"/>
              </a:buClr>
              <a:buSzPct val="100000"/>
              <a:buFont typeface="Trebuchet MS"/>
              <a:buNone/>
            </a:pPr>
            <a:r>
              <a:rPr b="1" i="0" lang="en-US" sz="3600" u="none" cap="none" strike="noStrike">
                <a:solidFill>
                  <a:schemeClr val="accent1"/>
                </a:solidFill>
                <a:latin typeface="Trebuchet MS"/>
                <a:ea typeface="Trebuchet MS"/>
                <a:cs typeface="Trebuchet MS"/>
                <a:sym typeface="Trebuchet MS"/>
              </a:rPr>
              <a:t>Goals of Angular</a:t>
            </a:r>
            <a:endParaRPr b="0" i="0" sz="36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67" name="Google Shape;167;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168" name="Google Shape;168;p21"/>
          <p:cNvCxnSpPr/>
          <p:nvPr/>
        </p:nvCxnSpPr>
        <p:spPr>
          <a:xfrm>
            <a:off x="5111313" y="0"/>
            <a:ext cx="1219200" cy="6858000"/>
          </a:xfrm>
          <a:prstGeom prst="straightConnector1">
            <a:avLst/>
          </a:prstGeom>
          <a:noFill/>
          <a:ln cap="flat" cmpd="sng" w="9525">
            <a:solidFill>
              <a:srgbClr val="093578"/>
            </a:solidFill>
            <a:prstDash val="solid"/>
            <a:round/>
            <a:headEnd len="sm" w="sm" type="none"/>
            <a:tailEnd len="sm" w="sm" type="none"/>
          </a:ln>
        </p:spPr>
      </p:cxnSp>
      <p:cxnSp>
        <p:nvCxnSpPr>
          <p:cNvPr id="169" name="Google Shape;169;p21"/>
          <p:cNvCxnSpPr/>
          <p:nvPr/>
        </p:nvCxnSpPr>
        <p:spPr>
          <a:xfrm flipH="1">
            <a:off x="3290979"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170" name="Google Shape;170;p21"/>
          <p:cNvSpPr/>
          <p:nvPr/>
        </p:nvSpPr>
        <p:spPr>
          <a:xfrm>
            <a:off x="4482568"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71" name="Google Shape;171;p21"/>
          <p:cNvSpPr/>
          <p:nvPr/>
        </p:nvSpPr>
        <p:spPr>
          <a:xfrm>
            <a:off x="4904534"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2" name="Google Shape;172;p21"/>
          <p:cNvSpPr/>
          <p:nvPr/>
        </p:nvSpPr>
        <p:spPr>
          <a:xfrm>
            <a:off x="4233425"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4635592"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7FDD">
              <a:alpha val="69803"/>
            </a:srgbClr>
          </a:solidFill>
          <a:ln>
            <a:noFill/>
          </a:ln>
        </p:spPr>
      </p:sp>
      <p:sp>
        <p:nvSpPr>
          <p:cNvPr id="174" name="Google Shape;174;p21"/>
          <p:cNvSpPr/>
          <p:nvPr/>
        </p:nvSpPr>
        <p:spPr>
          <a:xfrm>
            <a:off x="5672758"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6197631" y="-8467"/>
            <a:ext cx="5994369" cy="6866467"/>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6" name="Google Shape;176;p21"/>
          <p:cNvSpPr txBox="1"/>
          <p:nvPr>
            <p:ph type="title"/>
          </p:nvPr>
        </p:nvSpPr>
        <p:spPr>
          <a:xfrm>
            <a:off x="6615031" y="609600"/>
            <a:ext cx="5079681" cy="101019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Trebuchet MS"/>
              <a:buNone/>
            </a:pPr>
            <a:r>
              <a:rPr b="1" lang="en-US">
                <a:solidFill>
                  <a:srgbClr val="FFFFFF"/>
                </a:solidFill>
              </a:rPr>
              <a:t>Angular (vs) AngularJS</a:t>
            </a:r>
            <a:endParaRPr>
              <a:solidFill>
                <a:srgbClr val="FFFFFF"/>
              </a:solidFill>
            </a:endParaRPr>
          </a:p>
        </p:txBody>
      </p:sp>
      <p:sp>
        <p:nvSpPr>
          <p:cNvPr id="177" name="Google Shape;177;p21"/>
          <p:cNvSpPr txBox="1"/>
          <p:nvPr>
            <p:ph idx="1" type="body"/>
          </p:nvPr>
        </p:nvSpPr>
        <p:spPr>
          <a:xfrm>
            <a:off x="6855386" y="1711340"/>
            <a:ext cx="4839327" cy="444392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lt1"/>
              </a:buClr>
              <a:buSzPts val="1440"/>
              <a:buChar char="►"/>
            </a:pPr>
            <a:r>
              <a:rPr lang="en-US">
                <a:solidFill>
                  <a:srgbClr val="FFFFFF"/>
                </a:solidFill>
              </a:rPr>
              <a:t>“Angular 2” is not an extension to “Angular 1”; it is a completely “rebuilt” or “rewrite”. “Angular 2” is rewrite from the same team that built “AngularJS 1”.</a:t>
            </a:r>
            <a:endParaRPr/>
          </a:p>
          <a:p>
            <a:pPr indent="-342900" lvl="0" marL="342900" rtl="0" algn="l">
              <a:lnSpc>
                <a:spcPct val="90000"/>
              </a:lnSpc>
              <a:spcBef>
                <a:spcPts val="1000"/>
              </a:spcBef>
              <a:spcAft>
                <a:spcPts val="0"/>
              </a:spcAft>
              <a:buClr>
                <a:schemeClr val="lt1"/>
              </a:buClr>
              <a:buSzPts val="1440"/>
              <a:buChar char="►"/>
            </a:pPr>
            <a:r>
              <a:rPr lang="en-US">
                <a:solidFill>
                  <a:srgbClr val="FFFFFF"/>
                </a:solidFill>
              </a:rPr>
              <a:t>“Angular 4”, “Angular 5” and “Angular 6” are mostly similar to “Angular 2”, except some internal changes for stability and performance.</a:t>
            </a:r>
            <a:endParaRPr/>
          </a:p>
          <a:p>
            <a:pPr indent="-342900" lvl="0" marL="342900" rtl="0" algn="l">
              <a:lnSpc>
                <a:spcPct val="90000"/>
              </a:lnSpc>
              <a:spcBef>
                <a:spcPts val="1000"/>
              </a:spcBef>
              <a:spcAft>
                <a:spcPts val="0"/>
              </a:spcAft>
              <a:buClr>
                <a:schemeClr val="lt1"/>
              </a:buClr>
              <a:buSzPts val="1440"/>
              <a:buChar char="►"/>
            </a:pPr>
            <a:r>
              <a:rPr lang="en-US">
                <a:solidFill>
                  <a:srgbClr val="FFFFFF"/>
                </a:solidFill>
              </a:rPr>
              <a:t>“Angular 2+” means “Angular 2, Angular 4 and Angular 5”. </a:t>
            </a:r>
            <a:r>
              <a:rPr b="1" lang="en-US" u="sng">
                <a:solidFill>
                  <a:srgbClr val="FFFFFF"/>
                </a:solidFill>
              </a:rPr>
              <a:t>Note:</a:t>
            </a:r>
            <a:r>
              <a:rPr lang="en-US">
                <a:solidFill>
                  <a:srgbClr val="FFFFFF"/>
                </a:solidFill>
              </a:rPr>
              <a:t> “Angular 3” is not released, to avoid the confusion of “router” package, which is already released with “3.3.0” version.</a:t>
            </a:r>
            <a:endParaRPr/>
          </a:p>
          <a:p>
            <a:pPr indent="-266700" lvl="0" marL="342900" rtl="0" algn="l">
              <a:lnSpc>
                <a:spcPct val="90000"/>
              </a:lnSpc>
              <a:spcBef>
                <a:spcPts val="1000"/>
              </a:spcBef>
              <a:spcAft>
                <a:spcPts val="0"/>
              </a:spcAft>
              <a:buSzPts val="1200"/>
              <a:buNone/>
            </a:pPr>
            <a:r>
              <a:t/>
            </a:r>
            <a:endParaRPr sz="1500">
              <a:solidFill>
                <a:srgbClr val="FFFFFF"/>
              </a:solidFill>
            </a:endParaRPr>
          </a:p>
        </p:txBody>
      </p:sp>
      <p:pic>
        <p:nvPicPr>
          <p:cNvPr descr="Image result for angular js vs angular" id="178" name="Google Shape;178;p21"/>
          <p:cNvPicPr preferRelativeResize="0"/>
          <p:nvPr/>
        </p:nvPicPr>
        <p:blipFill rotWithShape="1">
          <a:blip r:embed="rId3">
            <a:alphaModFix/>
          </a:blip>
          <a:srcRect b="0" l="0" r="0" t="0"/>
          <a:stretch/>
        </p:blipFill>
        <p:spPr>
          <a:xfrm>
            <a:off x="238571" y="2168434"/>
            <a:ext cx="4909314" cy="22934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22"/>
          <p:cNvGraphicFramePr/>
          <p:nvPr/>
        </p:nvGraphicFramePr>
        <p:xfrm>
          <a:off x="372962" y="78824"/>
          <a:ext cx="3000000" cy="3000000"/>
        </p:xfrm>
        <a:graphic>
          <a:graphicData uri="http://schemas.openxmlformats.org/drawingml/2006/table">
            <a:tbl>
              <a:tblPr bandRow="1" firstRow="1">
                <a:noFill/>
                <a:tableStyleId>{ECC30C0F-7C83-41BA-B50B-6E43213380E5}</a:tableStyleId>
              </a:tblPr>
              <a:tblGrid>
                <a:gridCol w="5723050"/>
                <a:gridCol w="5723050"/>
              </a:tblGrid>
              <a:tr h="475025">
                <a:tc>
                  <a:txBody>
                    <a:bodyPr/>
                    <a:lstStyle/>
                    <a:p>
                      <a:pPr indent="0" lvl="0" marL="0" marR="0" rtl="0" algn="l">
                        <a:spcBef>
                          <a:spcPts val="0"/>
                        </a:spcBef>
                        <a:spcAft>
                          <a:spcPts val="0"/>
                        </a:spcAft>
                        <a:buNone/>
                      </a:pPr>
                      <a:r>
                        <a:rPr lang="en-US" sz="1800" u="none" cap="none" strike="noStrike"/>
                        <a:t>AngularJS</a:t>
                      </a:r>
                      <a:endParaRPr/>
                    </a:p>
                  </a:txBody>
                  <a:tcPr marT="45725" marB="45725" marR="91450" marL="91450"/>
                </a:tc>
                <a:tc>
                  <a:txBody>
                    <a:bodyPr/>
                    <a:lstStyle/>
                    <a:p>
                      <a:pPr indent="0" lvl="0" marL="0" marR="0" rtl="0" algn="l">
                        <a:spcBef>
                          <a:spcPts val="0"/>
                        </a:spcBef>
                        <a:spcAft>
                          <a:spcPts val="0"/>
                        </a:spcAft>
                        <a:buNone/>
                      </a:pPr>
                      <a:r>
                        <a:rPr lang="en-US" sz="1800"/>
                        <a:t>Angular</a:t>
                      </a:r>
                      <a:endParaRPr/>
                    </a:p>
                  </a:txBody>
                  <a:tcPr marT="45725" marB="45725" marR="91450" marL="91450"/>
                </a:tc>
              </a:tr>
              <a:tr h="1160450">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“AngularJS” has performance drawbacks because, the “digest loop” checks and updates all properties when a field or property has been modified.</a:t>
                      </a:r>
                      <a:endParaRPr/>
                    </a:p>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The digest loop may repeat up to 10 times, due to a watcher of one property can update other property.</a:t>
                      </a:r>
                      <a:endParaRPr sz="1500"/>
                    </a:p>
                  </a:txBody>
                  <a:tcPr marT="45725" marB="45725" marR="91450" marL="91450"/>
                </a:tc>
                <a:tc>
                  <a:txBody>
                    <a:bodyPr/>
                    <a:lstStyle/>
                    <a:p>
                      <a:pPr indent="0" lvl="0" marL="0" marR="0" rtl="0" algn="l">
                        <a:spcBef>
                          <a:spcPts val="0"/>
                        </a:spcBef>
                        <a:spcAft>
                          <a:spcPts val="0"/>
                        </a:spcAft>
                        <a:buNone/>
                      </a:pPr>
                      <a:r>
                        <a:rPr lang="en-US" sz="1500"/>
                        <a:t>“Angular” is faster in performance because it updates a single property that has been really modified.</a:t>
                      </a:r>
                      <a:endParaRPr/>
                    </a:p>
                    <a:p>
                      <a:pPr indent="0" lvl="0" marL="0" marR="0" rtl="0" algn="l">
                        <a:spcBef>
                          <a:spcPts val="0"/>
                        </a:spcBef>
                        <a:spcAft>
                          <a:spcPts val="0"/>
                        </a:spcAft>
                        <a:buNone/>
                      </a:pPr>
                      <a:r>
                        <a:rPr lang="en-US" sz="1500"/>
                        <a:t>No digest loop and no need of any repetition.</a:t>
                      </a:r>
                      <a:endParaRPr/>
                    </a:p>
                    <a:p>
                      <a:pPr indent="0" lvl="0" marL="0" marR="0" rtl="0" algn="l">
                        <a:spcBef>
                          <a:spcPts val="0"/>
                        </a:spcBef>
                        <a:spcAft>
                          <a:spcPts val="0"/>
                        </a:spcAft>
                        <a:buNone/>
                      </a:pPr>
                      <a:r>
                        <a:t/>
                      </a:r>
                      <a:endParaRPr sz="1500"/>
                    </a:p>
                  </a:txBody>
                  <a:tcPr marT="45725" marB="45725" marR="91450" marL="91450"/>
                </a:tc>
              </a:tr>
              <a:tr h="517300">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“AngularJS” is based on “JavaScript”, which is “prototype-based OOP language”.</a:t>
                      </a:r>
                      <a:endParaRPr sz="1500"/>
                    </a:p>
                  </a:txBody>
                  <a:tcPr marT="45725" marB="45725" marR="91450" marL="91450"/>
                </a:tc>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“Angular” is based on “TypeScript”, which is “class-based OOP language”.</a:t>
                      </a:r>
                      <a:endParaRPr sz="1500"/>
                    </a:p>
                  </a:txBody>
                  <a:tcPr marT="45725" marB="45725" marR="91450" marL="91450"/>
                </a:tc>
              </a:tr>
              <a:tr h="666250">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“AngularJS” is based on “MVC architecture”. The code will be divided into three major parts called “Model”, “View” and “Controller”. Model is an object that stores data. View is a html file that contains  presentation logic to display data. Controller is a function that manipulates data.</a:t>
                      </a:r>
                      <a:endParaRPr sz="1500"/>
                    </a:p>
                  </a:txBody>
                  <a:tcPr marT="45725" marB="45725" marR="91450" marL="91450"/>
                </a:tc>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“Angular” is based on “Components”. Component is a class that contains stores data and also manipulates the data. View is a html file that contains presentation logic to display data.</a:t>
                      </a:r>
                      <a:endParaRPr sz="1500"/>
                    </a:p>
                  </a:txBody>
                  <a:tcPr marT="45725" marB="45725" marR="91450" marL="91450"/>
                </a:tc>
              </a:tr>
              <a:tr h="512925">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“AngularJS” is mainly used for development of “Single Page Applications”.</a:t>
                      </a:r>
                      <a:endParaRPr sz="1500"/>
                    </a:p>
                  </a:txBody>
                  <a:tcPr marT="45725" marB="45725" marR="91450" marL="91450"/>
                </a:tc>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“Angular” is also mainly used for development of “Single Page Applications”.</a:t>
                      </a:r>
                      <a:endParaRPr sz="1500"/>
                    </a:p>
                  </a:txBody>
                  <a:tcPr marT="45725" marB="45725" marR="91450" marL="91450"/>
                </a:tc>
              </a:tr>
              <a:tr h="666250">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Apart from data bindings, Angular 1 provides many additional features such as validations, routing, animations, services, filters, providers,</a:t>
                      </a:r>
                      <a:endParaRPr/>
                    </a:p>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factories, configuration, AJAX etc.</a:t>
                      </a:r>
                      <a:endParaRPr sz="1500"/>
                    </a:p>
                  </a:txBody>
                  <a:tcPr marT="45725" marB="45725" marR="91450" marL="91450"/>
                </a:tc>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Apart from data bindings, Angular 2 provides many additional features such as validations, routing, animations, services, pipes, AJAX etc.</a:t>
                      </a:r>
                      <a:endParaRPr sz="1500"/>
                    </a:p>
                  </a:txBody>
                  <a:tcPr marT="45725" marB="45725" marR="91450" marL="91450"/>
                </a:tc>
              </a:tr>
              <a:tr h="303050">
                <a:tc>
                  <a:txBody>
                    <a:bodyPr/>
                    <a:lstStyle/>
                    <a:p>
                      <a:pPr indent="0" lvl="0" marL="0" marR="0" rtl="0" algn="l">
                        <a:spcBef>
                          <a:spcPts val="0"/>
                        </a:spcBef>
                        <a:spcAft>
                          <a:spcPts val="0"/>
                        </a:spcAft>
                        <a:buNone/>
                      </a:pPr>
                      <a:r>
                        <a:rPr lang="en-US" sz="1500"/>
                        <a:t>Supports “Scopes” (Models) to store data</a:t>
                      </a:r>
                      <a:endParaRPr/>
                    </a:p>
                  </a:txBody>
                  <a:tcPr marT="45725" marB="45725" marR="91450" marL="91450"/>
                </a:tc>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Doesn’t supports Scopes; but supports Components alternatively.</a:t>
                      </a:r>
                      <a:endParaRPr sz="1500"/>
                    </a:p>
                  </a:txBody>
                  <a:tcPr marT="45725" marB="45725" marR="91450" marL="91450"/>
                </a:tc>
              </a:tr>
              <a:tr h="327450">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Supports only one expression syntax {{ }}.</a:t>
                      </a:r>
                      <a:endParaRPr sz="1500"/>
                    </a:p>
                  </a:txBody>
                  <a:tcPr marT="45725" marB="45725" marR="91450" marL="91450"/>
                </a:tc>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Supports multiple expression syntaxes such as {{ }}, [], ().</a:t>
                      </a:r>
                      <a:endParaRPr sz="1500"/>
                    </a:p>
                  </a:txBody>
                  <a:tcPr marT="45725" marB="45725" marR="91450" marL="91450"/>
                </a:tc>
              </a:tr>
              <a:tr h="666250">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Doesn’t provide CLI (Command Line Interface), to generate components and services easily from the command prompt commands.</a:t>
                      </a:r>
                      <a:endParaRPr sz="1500"/>
                    </a:p>
                  </a:txBody>
                  <a:tcPr marT="45725" marB="45725" marR="91450" marL="91450"/>
                </a:tc>
                <a:tc>
                  <a:txBody>
                    <a:bodyPr/>
                    <a:lstStyle/>
                    <a:p>
                      <a:pPr indent="0" lvl="0" marL="0" marR="0" rtl="0" algn="l">
                        <a:spcBef>
                          <a:spcPts val="0"/>
                        </a:spcBef>
                        <a:spcAft>
                          <a:spcPts val="0"/>
                        </a:spcAft>
                        <a:buNone/>
                      </a:pPr>
                      <a:r>
                        <a:rPr lang="en-US" sz="1500">
                          <a:solidFill>
                            <a:schemeClr val="dk1"/>
                          </a:solidFill>
                          <a:latin typeface="Trebuchet MS"/>
                          <a:ea typeface="Trebuchet MS"/>
                          <a:cs typeface="Trebuchet MS"/>
                          <a:sym typeface="Trebuchet MS"/>
                        </a:rPr>
                        <a:t>Provides CLI (Command Line Interface), to generate components and services easily from the command prompt commands.</a:t>
                      </a:r>
                      <a:endParaRPr sz="15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idx="1" type="body"/>
          </p:nvPr>
        </p:nvSpPr>
        <p:spPr>
          <a:xfrm>
            <a:off x="677334" y="224681"/>
            <a:ext cx="8596668" cy="644782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b="1" lang="en-US" sz="2400">
                <a:solidFill>
                  <a:schemeClr val="accent1"/>
                </a:solidFill>
              </a:rPr>
              <a:t>Angular (vs) jQuery</a:t>
            </a:r>
            <a:endParaRPr/>
          </a:p>
          <a:p>
            <a:pPr indent="-342900" lvl="0" marL="342900" rtl="0" algn="l">
              <a:spcBef>
                <a:spcPts val="1000"/>
              </a:spcBef>
              <a:spcAft>
                <a:spcPts val="0"/>
              </a:spcAft>
              <a:buSzPts val="1440"/>
              <a:buChar char="►"/>
            </a:pPr>
            <a:r>
              <a:rPr lang="en-US"/>
              <a:t>	jQuery is a “library”, which provides a set of pre-defined functions to perform DOM manipulations directly.</a:t>
            </a:r>
            <a:endParaRPr/>
          </a:p>
          <a:p>
            <a:pPr indent="-342900" lvl="0" marL="342900" rtl="0" algn="l">
              <a:spcBef>
                <a:spcPts val="1000"/>
              </a:spcBef>
              <a:spcAft>
                <a:spcPts val="0"/>
              </a:spcAft>
              <a:buSzPts val="1440"/>
              <a:buChar char="►"/>
            </a:pPr>
            <a:r>
              <a:rPr lang="en-US"/>
              <a:t>	Angular is a framework, which provides the complete application structure and set of concepts to organize the client side code completely, which enables the developers to work with “Data bindings” to avoid DOM manipulations directly.</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920"/>
              <a:buChar char="►"/>
            </a:pPr>
            <a:r>
              <a:rPr b="1" lang="en-US" sz="2400">
                <a:solidFill>
                  <a:schemeClr val="accent1"/>
                </a:solidFill>
              </a:rPr>
              <a:t>Angular (vs) React</a:t>
            </a:r>
            <a:endParaRPr/>
          </a:p>
          <a:p>
            <a:pPr indent="-342900" lvl="0" marL="342900" rtl="0" algn="l">
              <a:spcBef>
                <a:spcPts val="1000"/>
              </a:spcBef>
              <a:spcAft>
                <a:spcPts val="0"/>
              </a:spcAft>
              <a:buSzPts val="1440"/>
              <a:buChar char="►"/>
            </a:pPr>
            <a:r>
              <a:rPr lang="en-US"/>
              <a:t>	React just acts as a "view layer", which provides necessary concepts to create data bindings in the view.</a:t>
            </a:r>
            <a:endParaRPr/>
          </a:p>
          <a:p>
            <a:pPr indent="-342900" lvl="0" marL="342900" rtl="0" algn="l">
              <a:spcBef>
                <a:spcPts val="1000"/>
              </a:spcBef>
              <a:spcAft>
                <a:spcPts val="0"/>
              </a:spcAft>
              <a:buSzPts val="1440"/>
              <a:buChar char="►"/>
            </a:pPr>
            <a:r>
              <a:rPr lang="en-US"/>
              <a:t>	Angular is a "complete client side framework", which provides the complete application structure and set of concepts to organize the client side code completely, which enables the developers to work with “Data bindings” to avoid DOM manipulations directly.</a:t>
            </a:r>
            <a:endParaRPr/>
          </a:p>
          <a:p>
            <a:pPr indent="-342900" lvl="0" marL="342900" rtl="0" algn="l">
              <a:spcBef>
                <a:spcPts val="1000"/>
              </a:spcBef>
              <a:spcAft>
                <a:spcPts val="0"/>
              </a:spcAft>
              <a:buSzPts val="1440"/>
              <a:buChar char="►"/>
            </a:pPr>
            <a:r>
              <a:rPr lang="en-US"/>
              <a:t>	Angular provides so many concepts such as services, directives, dependency injection, routing etc., which are not supported by React.</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idx="1" type="body"/>
          </p:nvPr>
        </p:nvSpPr>
        <p:spPr>
          <a:xfrm>
            <a:off x="677334" y="224681"/>
            <a:ext cx="8596668" cy="644782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b="1" lang="en-US" sz="2400">
                <a:solidFill>
                  <a:schemeClr val="accent1"/>
                </a:solidFill>
              </a:rPr>
              <a:t>Features of Angular</a:t>
            </a:r>
            <a:endParaRPr/>
          </a:p>
          <a:p>
            <a:pPr indent="-342900" lvl="0" marL="342900" rtl="0" algn="l">
              <a:spcBef>
                <a:spcPts val="1000"/>
              </a:spcBef>
              <a:spcAft>
                <a:spcPts val="0"/>
              </a:spcAft>
              <a:buSzPts val="1440"/>
              <a:buChar char="►"/>
            </a:pPr>
            <a:r>
              <a:rPr lang="en-US"/>
              <a:t>	TypeScript based: Pre-defined code and User-defined code is developed based on TypeScript language.</a:t>
            </a:r>
            <a:endParaRPr/>
          </a:p>
          <a:p>
            <a:pPr indent="-342900" lvl="0" marL="342900" rtl="0" algn="l">
              <a:spcBef>
                <a:spcPts val="1000"/>
              </a:spcBef>
              <a:spcAft>
                <a:spcPts val="0"/>
              </a:spcAft>
              <a:buSzPts val="1440"/>
              <a:buChar char="►"/>
            </a:pPr>
            <a:r>
              <a:rPr lang="en-US"/>
              <a:t>	Faster performance: “Angular 2+” executes faster than “AngularJS 1”.</a:t>
            </a:r>
            <a:endParaRPr/>
          </a:p>
          <a:p>
            <a:pPr indent="-342900" lvl="0" marL="342900" rtl="0" algn="l">
              <a:spcBef>
                <a:spcPts val="1000"/>
              </a:spcBef>
              <a:spcAft>
                <a:spcPts val="0"/>
              </a:spcAft>
              <a:buSzPts val="1440"/>
              <a:buChar char="►"/>
            </a:pPr>
            <a:r>
              <a:rPr lang="en-US"/>
              <a:t>	Modular: Angular is divided into multiple small parts called “packages”. For example, "core", "common", "forms", "router" etc. The developer can use any of those modules based on the requirement.</a:t>
            </a:r>
            <a:endParaRPr/>
          </a:p>
          <a:p>
            <a:pPr indent="0" lvl="0" marL="0" rtl="0" algn="l">
              <a:spcBef>
                <a:spcPts val="1000"/>
              </a:spcBef>
              <a:spcAft>
                <a:spcPts val="0"/>
              </a:spcAft>
              <a:buSzPts val="1920"/>
              <a:buNone/>
            </a:pPr>
            <a:r>
              <a:rPr b="1" lang="en-US" sz="2400">
                <a:solidFill>
                  <a:schemeClr val="accent1"/>
                </a:solidFill>
              </a:rPr>
              <a:t>Browser Compatibility of Angular 2+</a:t>
            </a:r>
            <a:endParaRPr/>
          </a:p>
          <a:p>
            <a:pPr indent="-251459" lvl="0" marL="342900" rtl="0" algn="l">
              <a:spcBef>
                <a:spcPts val="1000"/>
              </a:spcBef>
              <a:spcAft>
                <a:spcPts val="0"/>
              </a:spcAft>
              <a:buSzPts val="1440"/>
              <a:buNone/>
            </a:pPr>
            <a:r>
              <a:t/>
            </a:r>
            <a:endParaRPr/>
          </a:p>
        </p:txBody>
      </p:sp>
      <p:sp>
        <p:nvSpPr>
          <p:cNvPr id="194" name="Google Shape;194;p24"/>
          <p:cNvSpPr/>
          <p:nvPr/>
        </p:nvSpPr>
        <p:spPr>
          <a:xfrm>
            <a:off x="1927668" y="3810185"/>
            <a:ext cx="60960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a:p>
        </p:txBody>
      </p:sp>
      <p:graphicFrame>
        <p:nvGraphicFramePr>
          <p:cNvPr id="195" name="Google Shape;195;p24"/>
          <p:cNvGraphicFramePr/>
          <p:nvPr/>
        </p:nvGraphicFramePr>
        <p:xfrm>
          <a:off x="817302" y="3429000"/>
          <a:ext cx="3000000" cy="3000000"/>
        </p:xfrm>
        <a:graphic>
          <a:graphicData uri="http://schemas.openxmlformats.org/drawingml/2006/table">
            <a:tbl>
              <a:tblPr bandRow="1" firstRow="1">
                <a:noFill/>
                <a:tableStyleId>{ECC30C0F-7C83-41BA-B50B-6E43213380E5}</a:tableStyleId>
              </a:tblPr>
              <a:tblGrid>
                <a:gridCol w="4158375"/>
                <a:gridCol w="4158375"/>
              </a:tblGrid>
              <a:tr h="283175">
                <a:tc>
                  <a:txBody>
                    <a:bodyPr/>
                    <a:lstStyle/>
                    <a:p>
                      <a:pPr indent="0" lvl="0" marL="0" marR="0" rtl="0" algn="l">
                        <a:spcBef>
                          <a:spcPts val="0"/>
                        </a:spcBef>
                        <a:spcAft>
                          <a:spcPts val="0"/>
                        </a:spcAft>
                        <a:buNone/>
                      </a:pPr>
                      <a:r>
                        <a:rPr lang="en-US" sz="1600"/>
                        <a:t>Browser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rebuchet MS"/>
                        <a:buNone/>
                      </a:pPr>
                      <a:r>
                        <a:rPr lang="en-US" sz="1600"/>
                        <a:t>Supported versions</a:t>
                      </a:r>
                      <a:endParaRPr/>
                    </a:p>
                  </a:txBody>
                  <a:tcPr marT="45725" marB="45725" marR="91450" marL="91450"/>
                </a:tc>
              </a:tr>
              <a:tr h="370850">
                <a:tc>
                  <a:txBody>
                    <a:bodyPr/>
                    <a:lstStyle/>
                    <a:p>
                      <a:pPr indent="0" lvl="0" marL="0" marR="0" rtl="0" algn="l">
                        <a:spcBef>
                          <a:spcPts val="0"/>
                        </a:spcBef>
                        <a:spcAft>
                          <a:spcPts val="0"/>
                        </a:spcAft>
                        <a:buNone/>
                      </a:pPr>
                      <a:r>
                        <a:rPr lang="en-US" sz="1600"/>
                        <a:t>Chrome</a:t>
                      </a:r>
                      <a:endParaRPr/>
                    </a:p>
                  </a:txBody>
                  <a:tcPr marT="45725" marB="45725" marR="91450" marL="91450"/>
                </a:tc>
                <a:tc>
                  <a:txBody>
                    <a:bodyPr/>
                    <a:lstStyle/>
                    <a:p>
                      <a:pPr indent="0" lvl="0" marL="0" marR="0" rtl="0" algn="l">
                        <a:spcBef>
                          <a:spcPts val="0"/>
                        </a:spcBef>
                        <a:spcAft>
                          <a:spcPts val="0"/>
                        </a:spcAft>
                        <a:buNone/>
                      </a:pPr>
                      <a:r>
                        <a:rPr lang="en-US" sz="1600"/>
                        <a:t>latest</a:t>
                      </a:r>
                      <a:endParaRPr/>
                    </a:p>
                  </a:txBody>
                  <a:tcPr marT="45725" marB="45725" marR="91450" marL="91450"/>
                </a:tc>
              </a:tr>
              <a:tr h="285350">
                <a:tc>
                  <a:txBody>
                    <a:bodyPr/>
                    <a:lstStyle/>
                    <a:p>
                      <a:pPr indent="0" lvl="0" marL="0" marR="0" rtl="0" algn="l">
                        <a:spcBef>
                          <a:spcPts val="0"/>
                        </a:spcBef>
                        <a:spcAft>
                          <a:spcPts val="0"/>
                        </a:spcAft>
                        <a:buNone/>
                      </a:pPr>
                      <a:r>
                        <a:rPr lang="en-US" sz="1600"/>
                        <a:t>Firefox</a:t>
                      </a:r>
                      <a:endParaRPr/>
                    </a:p>
                  </a:txBody>
                  <a:tcPr marT="45725" marB="45725" marR="91450" marL="91450"/>
                </a:tc>
                <a:tc>
                  <a:txBody>
                    <a:bodyPr/>
                    <a:lstStyle/>
                    <a:p>
                      <a:pPr indent="0" lvl="0" marL="0" marR="0" rtl="0" algn="l">
                        <a:spcBef>
                          <a:spcPts val="0"/>
                        </a:spcBef>
                        <a:spcAft>
                          <a:spcPts val="0"/>
                        </a:spcAft>
                        <a:buNone/>
                      </a:pPr>
                      <a:r>
                        <a:rPr lang="en-US" sz="1600"/>
                        <a:t>latest</a:t>
                      </a:r>
                      <a:endParaRPr/>
                    </a:p>
                  </a:txBody>
                  <a:tcPr marT="45725" marB="45725" marR="91450" marL="91450"/>
                </a:tc>
              </a:tr>
              <a:tr h="321075">
                <a:tc>
                  <a:txBody>
                    <a:bodyPr/>
                    <a:lstStyle/>
                    <a:p>
                      <a:pPr indent="0" lvl="0" marL="0" marR="0" rtl="0" algn="l">
                        <a:spcBef>
                          <a:spcPts val="0"/>
                        </a:spcBef>
                        <a:spcAft>
                          <a:spcPts val="0"/>
                        </a:spcAft>
                        <a:buNone/>
                      </a:pPr>
                      <a:r>
                        <a:rPr lang="en-US" sz="1600"/>
                        <a:t>Edge</a:t>
                      </a:r>
                      <a:endParaRPr/>
                    </a:p>
                  </a:txBody>
                  <a:tcPr marT="45725" marB="45725" marR="91450" marL="91450"/>
                </a:tc>
                <a:tc>
                  <a:txBody>
                    <a:bodyPr/>
                    <a:lstStyle/>
                    <a:p>
                      <a:pPr indent="0" lvl="0" marL="0" marR="0" rtl="0" algn="l">
                        <a:spcBef>
                          <a:spcPts val="0"/>
                        </a:spcBef>
                        <a:spcAft>
                          <a:spcPts val="0"/>
                        </a:spcAft>
                        <a:buNone/>
                      </a:pPr>
                      <a:r>
                        <a:rPr lang="en-US" sz="1600"/>
                        <a:t>2 most recent major versions</a:t>
                      </a:r>
                      <a:endParaRPr/>
                    </a:p>
                  </a:txBody>
                  <a:tcPr marT="45725" marB="45725" marR="91450" marL="91450"/>
                </a:tc>
              </a:tr>
              <a:tr h="320200">
                <a:tc>
                  <a:txBody>
                    <a:bodyPr/>
                    <a:lstStyle/>
                    <a:p>
                      <a:pPr indent="0" lvl="0" marL="0" marR="0" rtl="0" algn="l">
                        <a:spcBef>
                          <a:spcPts val="0"/>
                        </a:spcBef>
                        <a:spcAft>
                          <a:spcPts val="0"/>
                        </a:spcAft>
                        <a:buNone/>
                      </a:pPr>
                      <a:r>
                        <a:rPr lang="en-US" sz="1600"/>
                        <a:t>IE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rebuchet MS"/>
                        <a:buNone/>
                      </a:pPr>
                      <a:r>
                        <a:rPr lang="en-US" sz="1600"/>
                        <a:t>11, 10, 9</a:t>
                      </a:r>
                      <a:endParaRPr/>
                    </a:p>
                  </a:txBody>
                  <a:tcPr marT="45725" marB="45725" marR="91450" marL="91450"/>
                </a:tc>
              </a:tr>
              <a:tr h="293200">
                <a:tc>
                  <a:txBody>
                    <a:bodyPr/>
                    <a:lstStyle/>
                    <a:p>
                      <a:pPr indent="0" lvl="0" marL="0" marR="0" rtl="0" algn="l">
                        <a:spcBef>
                          <a:spcPts val="0"/>
                        </a:spcBef>
                        <a:spcAft>
                          <a:spcPts val="0"/>
                        </a:spcAft>
                        <a:buNone/>
                      </a:pPr>
                      <a:r>
                        <a:rPr lang="en-US" sz="1600"/>
                        <a:t>IE Mobile</a:t>
                      </a:r>
                      <a:endParaRPr/>
                    </a:p>
                  </a:txBody>
                  <a:tcPr marT="45725" marB="45725" marR="91450" marL="91450"/>
                </a:tc>
                <a:tc>
                  <a:txBody>
                    <a:bodyPr/>
                    <a:lstStyle/>
                    <a:p>
                      <a:pPr indent="0" lvl="0" marL="0" marR="0" rtl="0" algn="l">
                        <a:spcBef>
                          <a:spcPts val="0"/>
                        </a:spcBef>
                        <a:spcAft>
                          <a:spcPts val="0"/>
                        </a:spcAft>
                        <a:buNone/>
                      </a:pPr>
                      <a:r>
                        <a:rPr lang="en-US" sz="1600"/>
                        <a:t>11</a:t>
                      </a:r>
                      <a:endParaRPr/>
                    </a:p>
                  </a:txBody>
                  <a:tcPr marT="45725" marB="45725" marR="91450" marL="91450"/>
                </a:tc>
              </a:tr>
              <a:tr h="334125">
                <a:tc>
                  <a:txBody>
                    <a:bodyPr/>
                    <a:lstStyle/>
                    <a:p>
                      <a:pPr indent="0" lvl="0" marL="0" marR="0" rtl="0" algn="l">
                        <a:spcBef>
                          <a:spcPts val="0"/>
                        </a:spcBef>
                        <a:spcAft>
                          <a:spcPts val="0"/>
                        </a:spcAft>
                        <a:buNone/>
                      </a:pPr>
                      <a:r>
                        <a:rPr lang="en-US" sz="1600"/>
                        <a:t>Safari</a:t>
                      </a:r>
                      <a:endParaRPr/>
                    </a:p>
                  </a:txBody>
                  <a:tcPr marT="45725" marB="45725" marR="91450" marL="91450"/>
                </a:tc>
                <a:tc>
                  <a:txBody>
                    <a:bodyPr/>
                    <a:lstStyle/>
                    <a:p>
                      <a:pPr indent="0" lvl="0" marL="0" marR="0" rtl="0" algn="l">
                        <a:spcBef>
                          <a:spcPts val="0"/>
                        </a:spcBef>
                        <a:spcAft>
                          <a:spcPts val="0"/>
                        </a:spcAft>
                        <a:buNone/>
                      </a:pPr>
                      <a:r>
                        <a:rPr lang="en-US" sz="1600"/>
                        <a:t>2 most recent major versions</a:t>
                      </a:r>
                      <a:endParaRPr/>
                    </a:p>
                  </a:txBody>
                  <a:tcPr marT="45725" marB="45725" marR="91450" marL="91450"/>
                </a:tc>
              </a:tr>
              <a:tr h="333250">
                <a:tc>
                  <a:txBody>
                    <a:bodyPr/>
                    <a:lstStyle/>
                    <a:p>
                      <a:pPr indent="0" lvl="0" marL="0" marR="0" rtl="0" algn="l">
                        <a:spcBef>
                          <a:spcPts val="0"/>
                        </a:spcBef>
                        <a:spcAft>
                          <a:spcPts val="0"/>
                        </a:spcAft>
                        <a:buNone/>
                      </a:pPr>
                      <a:r>
                        <a:rPr lang="en-US" sz="1600"/>
                        <a:t>iOS</a:t>
                      </a:r>
                      <a:endParaRPr/>
                    </a:p>
                  </a:txBody>
                  <a:tcPr marT="45725" marB="45725" marR="91450" marL="91450"/>
                </a:tc>
                <a:tc>
                  <a:txBody>
                    <a:bodyPr/>
                    <a:lstStyle/>
                    <a:p>
                      <a:pPr indent="0" lvl="0" marL="0" marR="0" rtl="0" algn="l">
                        <a:spcBef>
                          <a:spcPts val="0"/>
                        </a:spcBef>
                        <a:spcAft>
                          <a:spcPts val="0"/>
                        </a:spcAft>
                        <a:buNone/>
                      </a:pPr>
                      <a:r>
                        <a:rPr lang="en-US" sz="1600"/>
                        <a:t>2 most recent major versions</a:t>
                      </a:r>
                      <a:endParaRPr/>
                    </a:p>
                  </a:txBody>
                  <a:tcPr marT="45725" marB="45725" marR="91450" marL="91450"/>
                </a:tc>
              </a:tr>
              <a:tr h="370850">
                <a:tc>
                  <a:txBody>
                    <a:bodyPr/>
                    <a:lstStyle/>
                    <a:p>
                      <a:pPr indent="0" lvl="0" marL="0" marR="0" rtl="0" algn="l">
                        <a:spcBef>
                          <a:spcPts val="0"/>
                        </a:spcBef>
                        <a:spcAft>
                          <a:spcPts val="0"/>
                        </a:spcAft>
                        <a:buNone/>
                      </a:pPr>
                      <a:r>
                        <a:rPr lang="en-US" sz="1600"/>
                        <a:t>Android</a:t>
                      </a:r>
                      <a:endParaRPr/>
                    </a:p>
                  </a:txBody>
                  <a:tcPr marT="45725" marB="45725" marR="91450" marL="91450"/>
                </a:tc>
                <a:tc>
                  <a:txBody>
                    <a:bodyPr/>
                    <a:lstStyle/>
                    <a:p>
                      <a:pPr indent="0" lvl="0" marL="0" marR="0" rtl="0" algn="l">
                        <a:spcBef>
                          <a:spcPts val="0"/>
                        </a:spcBef>
                        <a:spcAft>
                          <a:spcPts val="0"/>
                        </a:spcAft>
                        <a:buNone/>
                      </a:pPr>
                      <a:r>
                        <a:rPr lang="en-US" sz="1600"/>
                        <a:t>Nougat (7.0), Marshmallow (6.0), Lollipop (5.0, 5.1), KitKat (4.4)</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677334" y="609600"/>
            <a:ext cx="8596668" cy="58695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Building Blocks of Angular</a:t>
            </a:r>
            <a:endParaRPr/>
          </a:p>
        </p:txBody>
      </p:sp>
      <p:sp>
        <p:nvSpPr>
          <p:cNvPr id="201" name="Google Shape;201;p25"/>
          <p:cNvSpPr txBox="1"/>
          <p:nvPr>
            <p:ph idx="1" type="body"/>
          </p:nvPr>
        </p:nvSpPr>
        <p:spPr>
          <a:xfrm>
            <a:off x="677333" y="1290610"/>
            <a:ext cx="9657999" cy="526694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Angular is composed with the following “building blocks”:</a:t>
            </a:r>
            <a:endParaRPr/>
          </a:p>
          <a:p>
            <a:pPr indent="0" lvl="0" marL="0" rtl="0" algn="l">
              <a:spcBef>
                <a:spcPts val="1000"/>
              </a:spcBef>
              <a:spcAft>
                <a:spcPts val="0"/>
              </a:spcAft>
              <a:buSzPts val="1440"/>
              <a:buNone/>
            </a:pPr>
            <a:r>
              <a:rPr lang="en-US"/>
              <a:t>1.	Component			:   Application state + Application logic</a:t>
            </a:r>
            <a:endParaRPr/>
          </a:p>
          <a:p>
            <a:pPr indent="0" lvl="0" marL="0" rtl="0" algn="l">
              <a:spcBef>
                <a:spcPts val="1000"/>
              </a:spcBef>
              <a:spcAft>
                <a:spcPts val="0"/>
              </a:spcAft>
              <a:buSzPts val="1440"/>
              <a:buNone/>
            </a:pPr>
            <a:r>
              <a:rPr lang="en-US"/>
              <a:t>2.	Metadata			:   Details about the component / module etc.</a:t>
            </a:r>
            <a:endParaRPr/>
          </a:p>
          <a:p>
            <a:pPr indent="0" lvl="0" marL="0" rtl="0" algn="l">
              <a:spcBef>
                <a:spcPts val="1000"/>
              </a:spcBef>
              <a:spcAft>
                <a:spcPts val="0"/>
              </a:spcAft>
              <a:buSzPts val="1440"/>
              <a:buNone/>
            </a:pPr>
            <a:r>
              <a:rPr lang="en-US"/>
              <a:t>3.	Template			:   Design logic (HTML)</a:t>
            </a:r>
            <a:endParaRPr/>
          </a:p>
          <a:p>
            <a:pPr indent="0" lvl="0" marL="0" rtl="0" algn="l">
              <a:spcBef>
                <a:spcPts val="1000"/>
              </a:spcBef>
              <a:spcAft>
                <a:spcPts val="0"/>
              </a:spcAft>
              <a:buSzPts val="1440"/>
              <a:buNone/>
            </a:pPr>
            <a:r>
              <a:rPr lang="en-US"/>
              <a:t>4.	Data Binding			:   Connection between HTML element and Component property</a:t>
            </a:r>
            <a:endParaRPr/>
          </a:p>
          <a:p>
            <a:pPr indent="0" lvl="0" marL="0" rtl="0" algn="l">
              <a:spcBef>
                <a:spcPts val="1000"/>
              </a:spcBef>
              <a:spcAft>
                <a:spcPts val="0"/>
              </a:spcAft>
              <a:buSzPts val="1440"/>
              <a:buNone/>
            </a:pPr>
            <a:r>
              <a:rPr lang="en-US"/>
              <a:t>5.	Module				:   Group of components, directives and pipes.</a:t>
            </a:r>
            <a:endParaRPr/>
          </a:p>
          <a:p>
            <a:pPr indent="0" lvl="0" marL="0" rtl="0" algn="l">
              <a:spcBef>
                <a:spcPts val="1000"/>
              </a:spcBef>
              <a:spcAft>
                <a:spcPts val="0"/>
              </a:spcAft>
              <a:buSzPts val="1440"/>
              <a:buNone/>
            </a:pPr>
            <a:r>
              <a:rPr lang="en-US"/>
              <a:t>6.	Service				:  Re-usable code / business logic.</a:t>
            </a:r>
            <a:endParaRPr/>
          </a:p>
          <a:p>
            <a:pPr indent="0" lvl="0" marL="0" rtl="0" algn="l">
              <a:spcBef>
                <a:spcPts val="1000"/>
              </a:spcBef>
              <a:spcAft>
                <a:spcPts val="0"/>
              </a:spcAft>
              <a:buSzPts val="1440"/>
              <a:buNone/>
            </a:pPr>
            <a:r>
              <a:rPr lang="en-US"/>
              <a:t>7.	Dependency Injection	:  Injecting (loading) Service objects into Components.</a:t>
            </a:r>
            <a:endParaRPr/>
          </a:p>
          <a:p>
            <a:pPr indent="0" lvl="0" marL="0" rtl="0" algn="l">
              <a:spcBef>
                <a:spcPts val="1000"/>
              </a:spcBef>
              <a:spcAft>
                <a:spcPts val="0"/>
              </a:spcAft>
              <a:buSzPts val="1440"/>
              <a:buNone/>
            </a:pPr>
            <a:r>
              <a:rPr lang="en-US"/>
              <a:t>8.	Directive			:   Manipulating DOM elements</a:t>
            </a:r>
            <a:endParaRPr/>
          </a:p>
          <a:p>
            <a:pPr indent="0" lvl="0" marL="0" rtl="0" algn="l">
              <a:spcBef>
                <a:spcPts val="1000"/>
              </a:spcBef>
              <a:spcAft>
                <a:spcPts val="0"/>
              </a:spcAft>
              <a:buSzPts val="1440"/>
              <a:buNone/>
            </a:pPr>
            <a:r>
              <a:rPr lang="en-US"/>
              <a:t>9.	Pipe					:   Transforming values before displaying</a:t>
            </a:r>
            <a:endParaRPr/>
          </a:p>
          <a:p>
            <a:pPr indent="0" lvl="0" marL="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Angular Architecture</a:t>
            </a:r>
            <a:endParaRPr/>
          </a:p>
        </p:txBody>
      </p:sp>
      <p:pic>
        <p:nvPicPr>
          <p:cNvPr descr="Image result for angular architecture" id="207" name="Google Shape;207;p26"/>
          <p:cNvPicPr preferRelativeResize="0"/>
          <p:nvPr/>
        </p:nvPicPr>
        <p:blipFill rotWithShape="1">
          <a:blip r:embed="rId3">
            <a:alphaModFix/>
          </a:blip>
          <a:srcRect b="0" l="0" r="0" t="0"/>
          <a:stretch/>
        </p:blipFill>
        <p:spPr>
          <a:xfrm>
            <a:off x="1641918" y="2245614"/>
            <a:ext cx="6667500" cy="339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Angular">
      <a:dk1>
        <a:srgbClr val="000000"/>
      </a:dk1>
      <a:lt1>
        <a:srgbClr val="FFFFFF"/>
      </a:lt1>
      <a:dk2>
        <a:srgbClr val="242852"/>
      </a:dk2>
      <a:lt2>
        <a:srgbClr val="ACCBF9"/>
      </a:lt2>
      <a:accent1>
        <a:srgbClr val="0D47A1"/>
      </a:accent1>
      <a:accent2>
        <a:srgbClr val="42A5F5"/>
      </a:accent2>
      <a:accent3>
        <a:srgbClr val="92D050"/>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