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4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schemas.openxmlformats.org/officeDocument/2006/relationships/slide" Target="slides/slide2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1" name="Google Shape;211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7" name="Google Shape;217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2" name="Google Shape;222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7" name="Google Shape;22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7" name="Google Shape;247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3" name="Google Shape;253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9" name="Google Shape;25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4" name="Google Shape;264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9" name="Google Shape;269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5" name="Google Shape;165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1" name="Google Shape;17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6" name="Google Shape;186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6" name="Google Shape;19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oogle Shape;27;p2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28" name="Google Shape;28;p2"/>
            <p:cNvSpPr/>
            <p:nvPr/>
          </p:nvSpPr>
          <p:spPr>
            <a:xfrm>
              <a:off x="0" y="-7862"/>
              <a:ext cx="863600" cy="5698067"/>
            </a:xfrm>
            <a:custGeom>
              <a:rect b="b" l="l" r="r" t="t"/>
              <a:pathLst>
                <a:path extrusionOk="0" h="5698067" w="863600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69411"/>
              </a:schemeClr>
            </a:solidFill>
            <a:ln>
              <a:noFill/>
            </a:ln>
          </p:spPr>
        </p:sp>
        <p:cxnSp>
          <p:nvCxnSpPr>
            <p:cNvPr id="29" name="Google Shape;29;p2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30" name="Google Shape;30;p2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31" name="Google Shape;31;p2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32" name="Google Shape;32;p2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33" name="Google Shape;33;p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411"/>
              </a:srgbClr>
            </a:solidFill>
            <a:ln>
              <a:noFill/>
            </a:ln>
          </p:spPr>
        </p:sp>
        <p:sp>
          <p:nvSpPr>
            <p:cNvPr id="35" name="Google Shape;35;p2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36" name="Google Shape;36;p2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37" name="Google Shape;37;p2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2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0" name="Google Shape;40;p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 txBox="1"/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1"/>
          <p:cNvSpPr txBox="1"/>
          <p:nvPr>
            <p:ph idx="1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1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2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4" name="Google Shape;104;p12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2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12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7" name="Google Shape;107;p1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"/>
          <p:cNvSpPr txBox="1"/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13"/>
          <p:cNvSpPr txBox="1"/>
          <p:nvPr>
            <p:ph idx="1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2" name="Google Shape;112;p1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1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1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"/>
          <p:cNvSpPr txBox="1"/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14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18" name="Google Shape;118;p14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9" name="Google Shape;119;p1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1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p14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000"/>
              <a:buFont typeface="Arial"/>
              <a:buNone/>
            </a:pPr>
            <a:r>
              <a:rPr b="0" i="0" lang="en-US" sz="8000" u="none" cap="none" strike="noStrike">
                <a:solidFill>
                  <a:srgbClr val="4186F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5"/>
          <p:cNvSpPr txBox="1"/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b="0" sz="44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15"/>
          <p:cNvSpPr txBox="1"/>
          <p:nvPr>
            <p:ph idx="1" type="body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15"/>
          <p:cNvSpPr txBox="1"/>
          <p:nvPr>
            <p:ph idx="2" type="body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1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1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16"/>
          <p:cNvSpPr txBox="1"/>
          <p:nvPr>
            <p:ph idx="1" type="body"/>
          </p:nvPr>
        </p:nvSpPr>
        <p:spPr>
          <a:xfrm rot="5400000">
            <a:off x="3035282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1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1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1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 txBox="1"/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17"/>
          <p:cNvSpPr txBox="1"/>
          <p:nvPr>
            <p:ph idx="1" type="body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1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1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1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46" name="Google Shape;46;p3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 txBox="1"/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"/>
          <p:cNvSpPr txBox="1"/>
          <p:nvPr>
            <p:ph idx="1" type="body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2" name="Google Shape;52;p4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4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5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"/>
          <p:cNvSpPr txBox="1"/>
          <p:nvPr>
            <p:ph idx="1" type="body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8" name="Google Shape;58;p5"/>
          <p:cNvSpPr txBox="1"/>
          <p:nvPr>
            <p:ph idx="2" type="body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59" name="Google Shape;59;p5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5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5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1" type="body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5" name="Google Shape;65;p6"/>
          <p:cNvSpPr txBox="1"/>
          <p:nvPr>
            <p:ph idx="2" type="body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6" name="Google Shape;66;p6"/>
          <p:cNvSpPr txBox="1"/>
          <p:nvPr>
            <p:ph idx="3" type="body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67" name="Google Shape;67;p6"/>
          <p:cNvSpPr txBox="1"/>
          <p:nvPr>
            <p:ph idx="4" type="body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68" name="Google Shape;68;p6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7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7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7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7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8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8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8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9"/>
          <p:cNvSpPr txBox="1"/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2" type="body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/>
        </p:txBody>
      </p:sp>
      <p:sp>
        <p:nvSpPr>
          <p:cNvPr id="84" name="Google Shape;84;p9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9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9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0"/>
          <p:cNvSpPr txBox="1"/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0"/>
          <p:cNvSpPr/>
          <p:nvPr>
            <p:ph idx="2" type="pic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None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90" name="Google Shape;90;p10"/>
          <p:cNvSpPr txBox="1"/>
          <p:nvPr>
            <p:ph idx="1" type="body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0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0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3" name="Google Shape;93;p10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Google Shape;11;p1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" name="Google Shape;12;p1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cap="flat" cmpd="sng" w="9525">
              <a:solidFill>
                <a:schemeClr val="accent1">
                  <a:alpha val="69411"/>
                </a:schemeClr>
              </a:solidFill>
              <a:prstDash val="solid"/>
              <a:round/>
              <a:headEnd len="sm" w="sm" type="none"/>
              <a:tailEnd len="sm" w="sm" type="none"/>
            </a:ln>
          </p:spPr>
        </p:cxnSp>
        <p:sp>
          <p:nvSpPr>
            <p:cNvPr id="13" name="Google Shape;13;p1"/>
            <p:cNvSpPr/>
            <p:nvPr/>
          </p:nvSpPr>
          <p:spPr>
            <a:xfrm>
              <a:off x="9181476" y="-8467"/>
              <a:ext cx="3007349" cy="6866467"/>
            </a:xfrm>
            <a:custGeom>
              <a:rect b="b" l="l" r="r" t="t"/>
              <a:pathLst>
                <a:path extrusionOk="0" h="6866467" w="3007349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5294"/>
              </a:schemeClr>
            </a:solidFill>
            <a:ln>
              <a:noFill/>
            </a:ln>
          </p:spPr>
        </p:sp>
        <p:sp>
          <p:nvSpPr>
            <p:cNvPr id="14" name="Google Shape;14;p1"/>
            <p:cNvSpPr/>
            <p:nvPr/>
          </p:nvSpPr>
          <p:spPr>
            <a:xfrm>
              <a:off x="9603442" y="-8467"/>
              <a:ext cx="2588558" cy="6866467"/>
            </a:xfrm>
            <a:custGeom>
              <a:rect b="b" l="l" r="r" t="t"/>
              <a:pathLst>
                <a:path extrusionOk="0" h="6866467" w="2573311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5" name="Google Shape;15;p1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1"/>
            <p:cNvSpPr/>
            <p:nvPr/>
          </p:nvSpPr>
          <p:spPr>
            <a:xfrm>
              <a:off x="9334500" y="-8467"/>
              <a:ext cx="2854326" cy="6866467"/>
            </a:xfrm>
            <a:custGeom>
              <a:rect b="b" l="l" r="r" t="t"/>
              <a:pathLst>
                <a:path extrusionOk="0" h="6866467" w="2858013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93578">
                <a:alpha val="49411"/>
              </a:srgbClr>
            </a:solidFill>
            <a:ln>
              <a:noFill/>
            </a:ln>
          </p:spPr>
        </p:sp>
        <p:sp>
          <p:nvSpPr>
            <p:cNvPr id="17" name="Google Shape;17;p1"/>
            <p:cNvSpPr/>
            <p:nvPr/>
          </p:nvSpPr>
          <p:spPr>
            <a:xfrm>
              <a:off x="10898730" y="-8467"/>
              <a:ext cx="1290094" cy="6866467"/>
            </a:xfrm>
            <a:custGeom>
              <a:rect b="b" l="l" r="r" t="t"/>
              <a:pathLst>
                <a:path extrusionOk="0" h="6858000" w="1290094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69411"/>
              </a:schemeClr>
            </a:solidFill>
            <a:ln>
              <a:noFill/>
            </a:ln>
          </p:spPr>
        </p:sp>
        <p:sp>
          <p:nvSpPr>
            <p:cNvPr id="18" name="Google Shape;18;p1"/>
            <p:cNvSpPr/>
            <p:nvPr/>
          </p:nvSpPr>
          <p:spPr>
            <a:xfrm>
              <a:off x="10938999" y="-8467"/>
              <a:ext cx="1249825" cy="6866467"/>
            </a:xfrm>
            <a:custGeom>
              <a:rect b="b" l="l" r="r" t="t"/>
              <a:pathLst>
                <a:path extrusionOk="0" h="6858000" w="1249825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7FDD">
                <a:alpha val="80000"/>
              </a:srgbClr>
            </a:solidFill>
            <a:ln>
              <a:noFill/>
            </a:ln>
          </p:spPr>
        </p:sp>
        <p:sp>
          <p:nvSpPr>
            <p:cNvPr id="19" name="Google Shape;19;p1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fmla="val 100000" name="adj"/>
              </a:avLst>
            </a:prstGeom>
            <a:solidFill>
              <a:srgbClr val="093578">
                <a:alpha val="65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" name="Google Shape;20;p1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fmla="val 0" name="adj"/>
              </a:avLst>
            </a:prstGeom>
            <a:solidFill>
              <a:schemeClr val="accent1">
                <a:alpha val="69411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1" name="Google Shape;21;p1"/>
          <p:cNvSpPr txBox="1"/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b="0" i="0" sz="36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22" name="Google Shape;22;p1"/>
          <p:cNvSpPr txBox="1"/>
          <p:nvPr>
            <p:ph idx="1" type="body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-30988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-299719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-289560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-28956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-28956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-28956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-289559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-289559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b="0" i="0" sz="1200" u="none" cap="none" strike="noStrik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3" name="Google Shape;23;p1"/>
          <p:cNvSpPr txBox="1"/>
          <p:nvPr>
            <p:ph idx="10" type="dt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4" name="Google Shape;24;p1"/>
          <p:cNvSpPr txBox="1"/>
          <p:nvPr>
            <p:ph idx="11" type="ftr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900" u="none" cap="none" strike="noStrik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/>
        </p:txBody>
      </p:sp>
      <p:sp>
        <p:nvSpPr>
          <p:cNvPr id="25" name="Google Shape;25;p1"/>
          <p:cNvSpPr txBox="1"/>
          <p:nvPr>
            <p:ph idx="12" type="sldNum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  <a:defRPr b="0" i="0" sz="900" u="none" cap="none" strike="noStrik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 txBox="1"/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</a:pPr>
            <a:r>
              <a:rPr lang="en-US"/>
              <a:t>Angular</a:t>
            </a:r>
            <a:endParaRPr/>
          </a:p>
        </p:txBody>
      </p:sp>
      <p:sp>
        <p:nvSpPr>
          <p:cNvPr id="148" name="Google Shape;148;p18"/>
          <p:cNvSpPr txBox="1"/>
          <p:nvPr>
            <p:ph idx="1" type="subTitle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US"/>
              <a:t>Anil K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7"/>
          <p:cNvSpPr txBox="1"/>
          <p:nvPr>
            <p:ph type="title"/>
          </p:nvPr>
        </p:nvSpPr>
        <p:spPr>
          <a:xfrm>
            <a:off x="677334" y="202581"/>
            <a:ext cx="8596668" cy="544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Multiple Modules - Example </a:t>
            </a:r>
            <a:endParaRPr/>
          </a:p>
        </p:txBody>
      </p:sp>
      <p:sp>
        <p:nvSpPr>
          <p:cNvPr id="214" name="Google Shape;214;p27"/>
          <p:cNvSpPr txBox="1"/>
          <p:nvPr>
            <p:ph idx="1" type="body"/>
          </p:nvPr>
        </p:nvSpPr>
        <p:spPr>
          <a:xfrm>
            <a:off x="677334" y="858645"/>
            <a:ext cx="8596668" cy="5796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Creating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 ng  new  my-app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c:\angular\my-app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ng  g  component  USA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ng  g  component  NewYork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ng  g  component  Washington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ng  g  module  UsaModule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677334" y="295507"/>
            <a:ext cx="8957320" cy="64063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c:\angular\my-app\src\usa-module\usa-module.module.ts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NewYorkComponent } from "../new-york/new-york.component";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WashingtonComponent } from "../washington/washington.component";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NewYorkComponent, WashingtonComponent ],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exports: [ NewYorkComponent, WashingtonComponent 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UsaModuleModule { }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9"/>
          <p:cNvSpPr txBox="1"/>
          <p:nvPr>
            <p:ph idx="1" type="body"/>
          </p:nvPr>
        </p:nvSpPr>
        <p:spPr>
          <a:xfrm>
            <a:off x="677334" y="289932"/>
            <a:ext cx="8596668" cy="6289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c:\angular\my-app\src\app\app.module.ts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UsaComponent } from './usa/usa.component’;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UsaModuleModule } from "./usa-module/usa-module.module";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    AppComponent,     UsaComponent   ],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BrowserModule, FormsModule, UsaModuleModule   ],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677334" y="323385"/>
            <a:ext cx="8596668" cy="632831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c:\angular\my-app\src\app\app.component.ts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c:\angular\my-app\src\app\app.component.html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&lt;h4&gt;Multiple Modules&lt;/h4&gt;  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&lt;app-usa&gt;&lt;/app-usa&gt;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1"/>
          <p:cNvSpPr txBox="1"/>
          <p:nvPr>
            <p:ph idx="1" type="body"/>
          </p:nvPr>
        </p:nvSpPr>
        <p:spPr>
          <a:xfrm>
            <a:off x="677334" y="206299"/>
            <a:ext cx="8596668" cy="63840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None/>
            </a:pPr>
            <a:r>
              <a:rPr b="1" lang="en-US" sz="2600"/>
              <a:t>c:\angular\my-app\src\app\usa\usa.component.ts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'app-usa',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'./usa.component.html',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['./usa.component.css’]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UsaComponent implements OnInit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ngOnInit() {  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b="1" lang="en-US" sz="2600"/>
              <a:t>c:\angular\my-app\src\app\usa\usa.component.html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&lt;h4&gt;United States&lt;/h4&gt;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&lt;app-new-york&gt;&lt;/app-new-york&gt;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&lt;app-washington&gt;&lt;/app-washington&gt;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idx="1" type="body"/>
          </p:nvPr>
        </p:nvSpPr>
        <p:spPr>
          <a:xfrm>
            <a:off x="677334" y="256478"/>
            <a:ext cx="8596668" cy="6395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2400"/>
              <a:t>c:\angular\my-app\src\app\new-york\new-york.component.ts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'app-new-york',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'./new-york.component.html’,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styleUrls: ['./new-york.component.css’]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NewYorkComponent implements OnInit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400"/>
              <a:t>c:\angular\my-app\src\app\new-york\new-york.component.html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&lt;h4&gt;New York&lt;/h4&gt;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3"/>
          <p:cNvSpPr txBox="1"/>
          <p:nvPr>
            <p:ph idx="1" type="body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c:\angular\my-app\src\app\washington\washington.component.ts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'app-washington',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'./washington.component.html',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['./washington.component.css’]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WashingtonComponent implements OnInit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 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c:\angular\my-app\src\app\washington\washington.component.html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&lt;h4&gt;Washington&lt;/h4&gt;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4"/>
          <p:cNvSpPr txBox="1"/>
          <p:nvPr>
            <p:ph type="title"/>
          </p:nvPr>
        </p:nvSpPr>
        <p:spPr>
          <a:xfrm>
            <a:off x="677334" y="135673"/>
            <a:ext cx="8596668" cy="105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Sharing Data from Parent Component to Child Component </a:t>
            </a:r>
            <a:endParaRPr/>
          </a:p>
        </p:txBody>
      </p:sp>
      <p:sp>
        <p:nvSpPr>
          <p:cNvPr id="250" name="Google Shape;250;p34"/>
          <p:cNvSpPr txBox="1"/>
          <p:nvPr>
            <p:ph idx="1" type="body"/>
          </p:nvPr>
        </p:nvSpPr>
        <p:spPr>
          <a:xfrm>
            <a:off x="677334" y="1265663"/>
            <a:ext cx="8596668" cy="5369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We can share the data from parent component to child component using “property binding”.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Assign the value of “parent component’s property” to “child component’s property”, using “property binding”.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Set @Input() decorator for the child component’s property to accept value from parent component’s property. You can import “Input” decorator from “@angular/core” package.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400" u="sng"/>
              <a:t>Steps: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Import “Input”: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import { Input } from “@angular/core”;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Create data in parent property at parent component: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class parentcomponent {  parentproperty: datatype;  … }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lang="en-US"/>
              <a:t> </a:t>
            </a:r>
            <a:r>
              <a:rPr b="1" lang="en-US"/>
              <a:t>Pass data from parent property to child property: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&lt;child [childproperty]=“parentproperty” …&gt; &lt;/child&gt;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Char char="►"/>
            </a:pPr>
            <a:r>
              <a:rPr b="1" lang="en-US"/>
              <a:t>Receive data into child property at child component: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Char char="►"/>
            </a:pPr>
            <a:r>
              <a:rPr lang="en-US"/>
              <a:t>class childcomponent {  @Input( )  childproperty : datatype;  …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5"/>
          <p:cNvSpPr txBox="1"/>
          <p:nvPr>
            <p:ph type="title"/>
          </p:nvPr>
        </p:nvSpPr>
        <p:spPr>
          <a:xfrm>
            <a:off x="677334" y="197004"/>
            <a:ext cx="8596668" cy="10575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Sharing Data from Parent Component to Child Component - Example </a:t>
            </a:r>
            <a:endParaRPr/>
          </a:p>
        </p:txBody>
      </p:sp>
      <p:sp>
        <p:nvSpPr>
          <p:cNvPr id="256" name="Google Shape;256;p35"/>
          <p:cNvSpPr txBox="1"/>
          <p:nvPr>
            <p:ph idx="1" type="body"/>
          </p:nvPr>
        </p:nvSpPr>
        <p:spPr>
          <a:xfrm>
            <a:off x="677334" y="1399478"/>
            <a:ext cx="8596668" cy="51462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Creating Application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Open Command Prompt and enter the following commands: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 ng  new  my-app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c:\angular\my-app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ng  g  component  company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ng  g  component  employee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677334" y="234177"/>
            <a:ext cx="8596668" cy="58071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c:\angular\my-app\src\app\app.component.ts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'@angular/core';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selector: 'app-root',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c:\angular\my-app\src\app\app.component.html </a:t>
            </a:r>
            <a:endParaRPr b="1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&lt;h4&gt;Sharing Data from Parent to Child using Property Binding&lt;/h4&gt;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&lt;app-company&gt;&lt;/app-company&gt;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 txBox="1"/>
          <p:nvPr>
            <p:ph type="title"/>
          </p:nvPr>
        </p:nvSpPr>
        <p:spPr>
          <a:xfrm>
            <a:off x="677334" y="198863"/>
            <a:ext cx="8596668" cy="617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Multiple Components </a:t>
            </a:r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677334" y="897673"/>
            <a:ext cx="8596668" cy="58042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We can create any no. of components in an application. The component represents a specific section in the web page. The component is a class with properties and methods.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At root level, only one component should be there, which is called as "AppComponent". All other components should be children of AppComponent.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We use the child component’s selector to invoke the child component in the parent component.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Steps: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&lt;childselector&gt;  &lt;/childselector&gt; 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2051824" y="4861932"/>
            <a:ext cx="5832088" cy="168940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0933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2575931" y="5040351"/>
            <a:ext cx="4783873" cy="591015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2391988" y="5910147"/>
            <a:ext cx="2436541" cy="4404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8" name="Google Shape;158;p19"/>
          <p:cNvSpPr/>
          <p:nvPr/>
        </p:nvSpPr>
        <p:spPr>
          <a:xfrm>
            <a:off x="5137950" y="5910147"/>
            <a:ext cx="2436541" cy="440473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9" name="Google Shape;159;p19"/>
          <p:cNvSpPr txBox="1"/>
          <p:nvPr/>
        </p:nvSpPr>
        <p:spPr>
          <a:xfrm flipH="1">
            <a:off x="4416997" y="4470298"/>
            <a:ext cx="22458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AppModule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0" name="Google Shape;160;p19"/>
          <p:cNvSpPr txBox="1"/>
          <p:nvPr/>
        </p:nvSpPr>
        <p:spPr>
          <a:xfrm flipH="1">
            <a:off x="4253074" y="5152639"/>
            <a:ext cx="22458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AppComponent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61" name="Google Shape;161;p19"/>
          <p:cNvSpPr txBox="1"/>
          <p:nvPr/>
        </p:nvSpPr>
        <p:spPr>
          <a:xfrm flipH="1">
            <a:off x="2642041" y="5960327"/>
            <a:ext cx="22458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ChildComponent1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9"/>
          <p:cNvSpPr txBox="1"/>
          <p:nvPr/>
        </p:nvSpPr>
        <p:spPr>
          <a:xfrm flipH="1">
            <a:off x="5376002" y="5945717"/>
            <a:ext cx="224585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ChildComponent2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37"/>
          <p:cNvSpPr txBox="1"/>
          <p:nvPr>
            <p:ph idx="1" type="body"/>
          </p:nvPr>
        </p:nvSpPr>
        <p:spPr>
          <a:xfrm>
            <a:off x="677334" y="223025"/>
            <a:ext cx="9236100" cy="64844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c:\angular\my-app\src\app\company\company.component.ts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selector: 'app-company',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'./company.component.html’,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styleUrls: ['./company.component.css’]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CompanyComponent implements OnInit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phonenumber: string = "9898923810";   constructor()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  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c:\angular\my-app\src\app\company\company.component.html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 class="class1"&gt;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&lt;h4&gt;Company&lt;/h4&gt;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&lt;app-employee [x]="phonenumber"&gt;&lt;/app-employee&gt;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677334" y="295507"/>
            <a:ext cx="8596668" cy="6322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2200"/>
              <a:t>c:\angular\my-app\src\app\employee\employee.component.ts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OnInit, Input } from '@angular/core';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'app-employee',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'./employee.component.html',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styleUrls: ['./employee.component.css’]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EmployeeComponent implements OnInit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@Input() x: string;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constructor() { 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ngOnInit() {  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200"/>
              <a:t>c:\angular\my-app\src\app\employee\employee.component.html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&lt;h4&gt;Employee&lt;/h4&gt;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&lt;p&gt;Company Phone number: {{x}}&lt;/p&gt;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677334" y="124522"/>
            <a:ext cx="8596668" cy="6170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Multiple Components - Example</a:t>
            </a:r>
            <a:endParaRPr/>
          </a:p>
        </p:txBody>
      </p:sp>
      <p:sp>
        <p:nvSpPr>
          <p:cNvPr id="168" name="Google Shape;168;p20"/>
          <p:cNvSpPr txBox="1"/>
          <p:nvPr>
            <p:ph idx="1" type="body"/>
          </p:nvPr>
        </p:nvSpPr>
        <p:spPr>
          <a:xfrm>
            <a:off x="677334" y="830767"/>
            <a:ext cx="8596668" cy="52105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b="1" lang="en-US"/>
              <a:t>Creating Application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 Open Command Prompt and enter the following commands: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 ng  new  my-app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cd c:\angular\my-app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ng  g  component USA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ng  g  component  NewYork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</a:pPr>
            <a:r>
              <a:rPr lang="en-US"/>
              <a:t>ng  g  component  Washington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" type="body"/>
          </p:nvPr>
        </p:nvSpPr>
        <p:spPr>
          <a:xfrm>
            <a:off x="677334" y="239751"/>
            <a:ext cx="8596668" cy="64900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c:\angular\my-app\src\app\app.module.ts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BrowserModule } from '@angular/platform-browser’;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NgModule } from '@angular/core’;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AppComponent } from './app.component’;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FormsModule } from "@angular/forms";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UsaComponent } from './usa/usa.component’;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NewYorkComponent } from './new-york/new-york.component’;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WashingtonComponent } from './washington/washington.component';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@NgModule({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declarations: [    AppComponent,     UsaComponent,     NewYorkComponent,     WashingtonComponent   ],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imports: [     BrowserModule, FormsModule   ],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providers: [],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bootstrap: [AppComponent] 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AppModule { }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2"/>
          <p:cNvSpPr txBox="1"/>
          <p:nvPr>
            <p:ph idx="1" type="body"/>
          </p:nvPr>
        </p:nvSpPr>
        <p:spPr>
          <a:xfrm>
            <a:off x="677334" y="183995"/>
            <a:ext cx="8596668" cy="58573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c:\angular\my-app\src\app\app.component.ts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 } from "@angular/core";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'app-root',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'./app.component.html',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['./app.component.css’]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AppComponent { }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c:\angular\my-app\src\app\app.component.html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&lt;h4&gt;Multiple Components&lt;/h4&gt; 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	&lt;app-usa&gt;&lt;/app-usa&gt;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3"/>
          <p:cNvSpPr txBox="1"/>
          <p:nvPr>
            <p:ph idx="1" type="body"/>
          </p:nvPr>
        </p:nvSpPr>
        <p:spPr>
          <a:xfrm>
            <a:off x="677334" y="228600"/>
            <a:ext cx="8596668" cy="64621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c:\angular\my-app\src\app\usa\usa.component.ts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'app-usa',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'./usa.component.html',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['./usa.component.css’]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UsaComponent implements OnInit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}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c:\angular\my-app\src\app\usa\usa.component.html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&lt;h4&gt;United States&lt;/h4&gt;  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&lt;app-new-york&gt;&lt;/app-new-york&gt;   </a:t>
            </a:r>
            <a:endParaRPr/>
          </a:p>
          <a:p>
            <a:pPr indent="0" lvl="1" marL="4000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</a:pPr>
            <a:r>
              <a:rPr lang="en-US"/>
              <a:t>&lt;app-washington&gt;&lt;/app-washington&gt;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4"/>
          <p:cNvSpPr txBox="1"/>
          <p:nvPr>
            <p:ph idx="1" type="body"/>
          </p:nvPr>
        </p:nvSpPr>
        <p:spPr>
          <a:xfrm>
            <a:off x="677334" y="256478"/>
            <a:ext cx="8596668" cy="63952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80000"/>
              <a:buNone/>
            </a:pPr>
            <a:r>
              <a:rPr b="1" lang="en-US" sz="2400"/>
              <a:t>c:\angular\my-app\src\app\new-york\new-york.component.ts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selector: 'app-new-york',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templateUrl: './new-york.component.html’,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styleUrls: ['./new-york.component.css’]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export class NewYorkComponent implements OnInit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  ngOnInit()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80000"/>
              <a:buNone/>
            </a:pPr>
            <a:r>
              <a:rPr b="1" lang="en-US" sz="2400"/>
              <a:t>c:\angular\my-app\src\app\new-york\new-york.component.html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&lt;h4&gt;New York&lt;/h4&gt;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ct val="79999"/>
              <a:buNone/>
            </a:pPr>
            <a:r>
              <a:rPr lang="en-US"/>
              <a:t>&lt;/div&gt;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5"/>
          <p:cNvSpPr txBox="1"/>
          <p:nvPr>
            <p:ph idx="1" type="body"/>
          </p:nvPr>
        </p:nvSpPr>
        <p:spPr>
          <a:xfrm>
            <a:off x="677334" y="150541"/>
            <a:ext cx="8851383" cy="642867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c:\angular\my-app\src\app\washington\washington.component.ts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import { Component, OnInit } from '@angular/core';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@Component({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selector: 'app-washington',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templateUrl: './washington.component.html',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styleUrls: ['./washington.component.css’]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})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export class WashingtonComponent implements OnInit {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constructor() {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  ngOnInit() {   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}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</a:pPr>
            <a:r>
              <a:rPr b="1" lang="en-US" sz="2400"/>
              <a:t>c:\angular\my-app\src\app\washington\washington.component.html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&lt;div&gt;  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&lt;h4&gt;Washington&lt;/h4&gt;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US"/>
              <a:t>&lt;/div&gt;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677334" y="205179"/>
            <a:ext cx="8596668" cy="6114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Trebuchet MS"/>
              <a:buNone/>
            </a:pPr>
            <a:r>
              <a:rPr b="1" lang="en-US"/>
              <a:t>Multiple Modules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677334" y="1048215"/>
            <a:ext cx="8596668" cy="555888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The “angular 2+ application” can have any no. of modules.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“App Module” is the main module; it contains “AppComponent”.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</a:pPr>
            <a:r>
              <a:rPr lang="en-US"/>
              <a:t>Child modules contain child components, which can be called in the “AppComponent”.</a:t>
            </a:r>
            <a:endParaRPr/>
          </a:p>
        </p:txBody>
      </p:sp>
      <p:sp>
        <p:nvSpPr>
          <p:cNvPr id="200" name="Google Shape;200;p26"/>
          <p:cNvSpPr/>
          <p:nvPr/>
        </p:nvSpPr>
        <p:spPr>
          <a:xfrm>
            <a:off x="1265663" y="3518205"/>
            <a:ext cx="2653991" cy="24030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0933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1" name="Google Shape;201;p26"/>
          <p:cNvSpPr/>
          <p:nvPr/>
        </p:nvSpPr>
        <p:spPr>
          <a:xfrm>
            <a:off x="1597411" y="3871323"/>
            <a:ext cx="1990493" cy="167825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AppComponent</a:t>
            </a:r>
            <a:r>
              <a:rPr b="0" i="0" lang="en-US" sz="1800" u="none" cap="none" strike="noStrike">
                <a:solidFill>
                  <a:schemeClr val="lt1"/>
                </a:solidFill>
                <a:latin typeface="Trebuchet MS"/>
                <a:ea typeface="Trebuchet MS"/>
                <a:cs typeface="Trebuchet MS"/>
                <a:sym typeface="Trebuchet MS"/>
              </a:rPr>
              <a:t>A</a:t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2" name="Google Shape;202;p26"/>
          <p:cNvSpPr/>
          <p:nvPr/>
        </p:nvSpPr>
        <p:spPr>
          <a:xfrm>
            <a:off x="5064510" y="3508909"/>
            <a:ext cx="3248724" cy="2403088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093375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3" name="Google Shape;203;p26"/>
          <p:cNvSpPr/>
          <p:nvPr/>
        </p:nvSpPr>
        <p:spPr>
          <a:xfrm>
            <a:off x="5516133" y="3940087"/>
            <a:ext cx="2295295" cy="56127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4" name="Google Shape;204;p26"/>
          <p:cNvSpPr/>
          <p:nvPr/>
        </p:nvSpPr>
        <p:spPr>
          <a:xfrm>
            <a:off x="5516134" y="4915828"/>
            <a:ext cx="2295294" cy="561279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rgbClr val="C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5" name="Google Shape;205;p26"/>
          <p:cNvSpPr txBox="1"/>
          <p:nvPr/>
        </p:nvSpPr>
        <p:spPr>
          <a:xfrm>
            <a:off x="1936067" y="3111704"/>
            <a:ext cx="131318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AppModule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6" name="Google Shape;206;p26"/>
          <p:cNvSpPr txBox="1"/>
          <p:nvPr/>
        </p:nvSpPr>
        <p:spPr>
          <a:xfrm>
            <a:off x="5940665" y="3106381"/>
            <a:ext cx="144623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ChildModule</a:t>
            </a:r>
            <a:endParaRPr b="0" i="0" sz="1800" u="none" cap="none" strike="noStrik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207" name="Google Shape;207;p26"/>
          <p:cNvSpPr txBox="1"/>
          <p:nvPr/>
        </p:nvSpPr>
        <p:spPr>
          <a:xfrm>
            <a:off x="5684735" y="4972763"/>
            <a:ext cx="2008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ChildComponent2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6"/>
          <p:cNvSpPr txBox="1"/>
          <p:nvPr/>
        </p:nvSpPr>
        <p:spPr>
          <a:xfrm>
            <a:off x="5696813" y="4036060"/>
            <a:ext cx="200888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ChildComponent1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acet">
  <a:themeElements>
    <a:clrScheme name="Angular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0D47A1"/>
      </a:accent1>
      <a:accent2>
        <a:srgbClr val="42A5F5"/>
      </a:accent2>
      <a:accent3>
        <a:srgbClr val="92D050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