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4186F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Angular</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 type="body"/>
          </p:nvPr>
        </p:nvSpPr>
        <p:spPr>
          <a:xfrm>
            <a:off x="677334" y="163286"/>
            <a:ext cx="8596668" cy="653142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c:\angular\my-app\src\app\company\company.component.html </a:t>
            </a:r>
            <a:endParaRPr/>
          </a:p>
          <a:p>
            <a:pPr indent="0" lvl="1" marL="400050" rtl="0" algn="l">
              <a:spcBef>
                <a:spcPts val="1000"/>
              </a:spcBef>
              <a:spcAft>
                <a:spcPts val="0"/>
              </a:spcAft>
              <a:buSzPts val="1280"/>
              <a:buNone/>
            </a:pPr>
            <a:r>
              <a:rPr lang="en-US"/>
              <a:t>&lt;div&gt;   </a:t>
            </a:r>
            <a:endParaRPr/>
          </a:p>
          <a:p>
            <a:pPr indent="0" lvl="1" marL="400050" rtl="0" algn="l">
              <a:spcBef>
                <a:spcPts val="1000"/>
              </a:spcBef>
              <a:spcAft>
                <a:spcPts val="0"/>
              </a:spcAft>
              <a:buSzPts val="1280"/>
              <a:buNone/>
            </a:pPr>
            <a:r>
              <a:rPr lang="en-US"/>
              <a:t>&lt;h5&gt;Company&lt;/h5&gt;   </a:t>
            </a:r>
            <a:endParaRPr/>
          </a:p>
          <a:p>
            <a:pPr indent="0" lvl="1" marL="400050" rtl="0" algn="l">
              <a:spcBef>
                <a:spcPts val="1000"/>
              </a:spcBef>
              <a:spcAft>
                <a:spcPts val="0"/>
              </a:spcAft>
              <a:buSzPts val="1280"/>
              <a:buNone/>
            </a:pPr>
            <a:r>
              <a:rPr lang="en-US"/>
              <a:t>&lt;input type="text" [(ngModel)]="companyname"&gt;   </a:t>
            </a:r>
            <a:endParaRPr/>
          </a:p>
          <a:p>
            <a:pPr indent="0" lvl="1" marL="400050" rtl="0" algn="l">
              <a:spcBef>
                <a:spcPts val="1000"/>
              </a:spcBef>
              <a:spcAft>
                <a:spcPts val="0"/>
              </a:spcAft>
              <a:buSzPts val="1280"/>
              <a:buNone/>
            </a:pPr>
            <a:r>
              <a:rPr lang="en-US"/>
              <a:t>&lt;ng-content&gt;&lt;/ng-content&gt; </a:t>
            </a:r>
            <a:endParaRPr/>
          </a:p>
          <a:p>
            <a:pPr indent="0" lvl="1" marL="400050" rtl="0" algn="l">
              <a:spcBef>
                <a:spcPts val="1000"/>
              </a:spcBef>
              <a:spcAft>
                <a:spcPts val="0"/>
              </a:spcAft>
              <a:buSzPts val="1280"/>
              <a:buNone/>
            </a:pPr>
            <a:r>
              <a:rPr lang="en-US"/>
              <a:t>&lt;/div&gt; </a:t>
            </a:r>
            <a:endParaRPr/>
          </a:p>
          <a:p>
            <a:pPr indent="-342900" lvl="0" marL="342900" rtl="0" algn="l">
              <a:spcBef>
                <a:spcPts val="100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c:\angular\my-app ng  serve</a:t>
            </a:r>
            <a:endParaRPr/>
          </a:p>
          <a:p>
            <a:pPr indent="-342900" lvl="0" marL="342900" rtl="0" algn="l">
              <a:spcBef>
                <a:spcPts val="1000"/>
              </a:spcBef>
              <a:spcAft>
                <a:spcPts val="0"/>
              </a:spcAft>
              <a:buSzPts val="1440"/>
              <a:buChar char="►"/>
            </a:pPr>
            <a:r>
              <a:rPr lang="en-US"/>
              <a:t>Open the browser and enter the following URL: </a:t>
            </a:r>
            <a:endParaRPr/>
          </a:p>
          <a:p>
            <a:pPr indent="-342900" lvl="0" marL="342900" rtl="0" algn="l">
              <a:spcBef>
                <a:spcPts val="1000"/>
              </a:spcBef>
              <a:spcAft>
                <a:spcPts val="0"/>
              </a:spcAft>
              <a:buSzPts val="1440"/>
              <a:buChar char="►"/>
            </a:pPr>
            <a:r>
              <a:rPr lang="en-US"/>
              <a:t>http://localhost:4200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grpSp>
        <p:nvGrpSpPr>
          <p:cNvPr id="223" name="Google Shape;223;p28"/>
          <p:cNvGrpSpPr/>
          <p:nvPr/>
        </p:nvGrpSpPr>
        <p:grpSpPr>
          <a:xfrm>
            <a:off x="0" y="-8467"/>
            <a:ext cx="12192000" cy="6866467"/>
            <a:chOff x="0" y="-8467"/>
            <a:chExt cx="12192000" cy="6866467"/>
          </a:xfrm>
        </p:grpSpPr>
        <p:cxnSp>
          <p:nvCxnSpPr>
            <p:cNvPr id="224" name="Google Shape;224;p2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25" name="Google Shape;225;p2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26" name="Google Shape;226;p2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27" name="Google Shape;227;p2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28" name="Google Shape;228;p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7FDD">
                <a:alpha val="69803"/>
              </a:srgbClr>
            </a:solidFill>
            <a:ln>
              <a:noFill/>
            </a:ln>
          </p:spPr>
        </p:sp>
        <p:sp>
          <p:nvSpPr>
            <p:cNvPr id="230" name="Google Shape;230;p2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86F1">
                <a:alpha val="69803"/>
              </a:srgbClr>
            </a:solidFill>
            <a:ln>
              <a:noFill/>
            </a:ln>
          </p:spPr>
        </p:sp>
        <p:sp>
          <p:nvSpPr>
            <p:cNvPr id="231" name="Google Shape;231;p2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32" name="Google Shape;232;p2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8"/>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235" name="Google Shape;235;p28"/>
          <p:cNvGrpSpPr/>
          <p:nvPr/>
        </p:nvGrpSpPr>
        <p:grpSpPr>
          <a:xfrm>
            <a:off x="0" y="-8467"/>
            <a:ext cx="12192000" cy="6866467"/>
            <a:chOff x="0" y="-8467"/>
            <a:chExt cx="12192000" cy="6866467"/>
          </a:xfrm>
        </p:grpSpPr>
        <p:cxnSp>
          <p:nvCxnSpPr>
            <p:cNvPr id="236" name="Google Shape;236;p28"/>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37" name="Google Shape;237;p2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38" name="Google Shape;238;p2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39" name="Google Shape;239;p28"/>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7FDD">
                <a:alpha val="69803"/>
              </a:srgbClr>
            </a:solidFill>
            <a:ln>
              <a:noFill/>
            </a:ln>
          </p:spPr>
        </p:sp>
        <p:sp>
          <p:nvSpPr>
            <p:cNvPr id="241" name="Google Shape;241;p2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86F1">
                <a:alpha val="69803"/>
              </a:srgbClr>
            </a:solidFill>
            <a:ln>
              <a:noFill/>
            </a:ln>
          </p:spPr>
        </p:sp>
        <p:sp>
          <p:nvSpPr>
            <p:cNvPr id="242" name="Google Shape;242;p2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43" name="Google Shape;243;p28"/>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8"/>
          <p:cNvSpPr/>
          <p:nvPr/>
        </p:nvSpPr>
        <p:spPr>
          <a:xfrm>
            <a:off x="477012" y="480060"/>
            <a:ext cx="11237976" cy="5897880"/>
          </a:xfrm>
          <a:prstGeom prst="rect">
            <a:avLst/>
          </a:prstGeom>
          <a:solidFill>
            <a:schemeClr val="lt1"/>
          </a:solidFill>
          <a:ln cap="flat" cmpd="sng" w="222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246" name="Google Shape;246;p28"/>
          <p:cNvPicPr preferRelativeResize="0"/>
          <p:nvPr/>
        </p:nvPicPr>
        <p:blipFill rotWithShape="1">
          <a:blip r:embed="rId3">
            <a:alphaModFix/>
          </a:blip>
          <a:srcRect b="0" l="0" r="0" t="0"/>
          <a:stretch/>
        </p:blipFill>
        <p:spPr>
          <a:xfrm>
            <a:off x="681163" y="1050798"/>
            <a:ext cx="5093103" cy="4392801"/>
          </a:xfrm>
          <a:prstGeom prst="rect">
            <a:avLst/>
          </a:prstGeom>
          <a:noFill/>
          <a:ln>
            <a:noFill/>
          </a:ln>
        </p:spPr>
      </p:pic>
      <p:cxnSp>
        <p:nvCxnSpPr>
          <p:cNvPr id="247" name="Google Shape;247;p28"/>
          <p:cNvCxnSpPr/>
          <p:nvPr/>
        </p:nvCxnSpPr>
        <p:spPr>
          <a:xfrm>
            <a:off x="6081305" y="1650669"/>
            <a:ext cx="0" cy="3431969"/>
          </a:xfrm>
          <a:prstGeom prst="straightConnector1">
            <a:avLst/>
          </a:prstGeom>
          <a:noFill/>
          <a:ln cap="rnd" cmpd="sng" w="12700">
            <a:solidFill>
              <a:schemeClr val="accent1"/>
            </a:solidFill>
            <a:prstDash val="solid"/>
            <a:round/>
            <a:headEnd len="sm" w="sm" type="none"/>
            <a:tailEnd len="sm" w="sm" type="none"/>
          </a:ln>
        </p:spPr>
      </p:cxnSp>
      <p:pic>
        <p:nvPicPr>
          <p:cNvPr id="248" name="Google Shape;248;p28"/>
          <p:cNvPicPr preferRelativeResize="0"/>
          <p:nvPr/>
        </p:nvPicPr>
        <p:blipFill rotWithShape="1">
          <a:blip r:embed="rId4">
            <a:alphaModFix/>
          </a:blip>
          <a:srcRect b="0" l="0" r="0" t="0"/>
          <a:stretch/>
        </p:blipFill>
        <p:spPr>
          <a:xfrm>
            <a:off x="6340500" y="1525741"/>
            <a:ext cx="5160872" cy="35093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254" name="Google Shape;254;p29"/>
          <p:cNvSpPr/>
          <p:nvPr/>
        </p:nvSpPr>
        <p:spPr>
          <a:xfrm>
            <a:off x="0" y="-3"/>
            <a:ext cx="4660126"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5" name="Google Shape;255;p29"/>
          <p:cNvSpPr/>
          <p:nvPr/>
        </p:nvSpPr>
        <p:spPr>
          <a:xfrm rot="10800000">
            <a:off x="4660127" y="-3"/>
            <a:ext cx="1056745" cy="6858001"/>
          </a:xfrm>
          <a:prstGeom prst="triangle">
            <a:avLst>
              <a:gd fmla="val 10000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56" name="Google Shape;256;p29"/>
          <p:cNvSpPr txBox="1"/>
          <p:nvPr>
            <p:ph idx="1" type="body"/>
          </p:nvPr>
        </p:nvSpPr>
        <p:spPr>
          <a:xfrm>
            <a:off x="673754" y="2160590"/>
            <a:ext cx="3973943" cy="344011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solidFill>
                  <a:schemeClr val="lt1"/>
                </a:solidFill>
              </a:rPr>
              <a:t>After typing some character in the textbox: </a:t>
            </a:r>
            <a:endParaRPr/>
          </a:p>
        </p:txBody>
      </p:sp>
      <p:pic>
        <p:nvPicPr>
          <p:cNvPr id="257" name="Google Shape;257;p29"/>
          <p:cNvPicPr preferRelativeResize="0"/>
          <p:nvPr/>
        </p:nvPicPr>
        <p:blipFill rotWithShape="1">
          <a:blip r:embed="rId3">
            <a:alphaModFix/>
          </a:blip>
          <a:srcRect b="0" l="0" r="0" t="0"/>
          <a:stretch/>
        </p:blipFill>
        <p:spPr>
          <a:xfrm>
            <a:off x="6096001" y="1018157"/>
            <a:ext cx="5143500" cy="4809171"/>
          </a:xfrm>
          <a:prstGeom prst="rect">
            <a:avLst/>
          </a:prstGeom>
          <a:noFill/>
          <a:ln>
            <a:noFill/>
          </a:ln>
        </p:spPr>
      </p:pic>
      <p:sp>
        <p:nvSpPr>
          <p:cNvPr id="258" name="Google Shape;258;p29"/>
          <p:cNvSpPr/>
          <p:nvPr/>
        </p:nvSpPr>
        <p:spPr>
          <a:xfrm flipH="1">
            <a:off x="11755696"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198863"/>
            <a:ext cx="8596668" cy="61703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Life Cycle Hooks</a:t>
            </a:r>
            <a:endParaRPr/>
          </a:p>
        </p:txBody>
      </p:sp>
      <p:sp>
        <p:nvSpPr>
          <p:cNvPr id="154" name="Google Shape;154;p19"/>
          <p:cNvSpPr txBox="1"/>
          <p:nvPr>
            <p:ph idx="1" type="body"/>
          </p:nvPr>
        </p:nvSpPr>
        <p:spPr>
          <a:xfrm>
            <a:off x="677334" y="897673"/>
            <a:ext cx="8596668" cy="580421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 Component has a life cycle, which is managed by Angular.</a:t>
            </a:r>
            <a:endParaRPr/>
          </a:p>
          <a:p>
            <a:pPr indent="-342900" lvl="0" marL="342900" rtl="0" algn="l">
              <a:spcBef>
                <a:spcPts val="1000"/>
              </a:spcBef>
              <a:spcAft>
                <a:spcPts val="0"/>
              </a:spcAft>
              <a:buSzPts val="1440"/>
              <a:buChar char="►"/>
            </a:pPr>
            <a:r>
              <a:rPr lang="en-US"/>
              <a:t>Angular creates it, renders it, creates and renders its children, checks it when its properties changed, and destroys it before removing it from the DOM.</a:t>
            </a:r>
            <a:endParaRPr/>
          </a:p>
          <a:p>
            <a:pPr indent="-342900" lvl="0" marL="342900" rtl="0" algn="l">
              <a:spcBef>
                <a:spcPts val="1000"/>
              </a:spcBef>
              <a:spcAft>
                <a:spcPts val="0"/>
              </a:spcAft>
              <a:buSzPts val="1440"/>
              <a:buChar char="►"/>
            </a:pPr>
            <a:r>
              <a:rPr lang="en-US"/>
              <a:t>Angular offers lifecycle hooks that provide visibility into these key life moments and the ability to act when they occur.</a:t>
            </a:r>
            <a:endParaRPr/>
          </a:p>
          <a:p>
            <a:pPr indent="-342900" lvl="0" marL="342900" rtl="0" algn="l">
              <a:spcBef>
                <a:spcPts val="1000"/>
              </a:spcBef>
              <a:spcAft>
                <a:spcPts val="0"/>
              </a:spcAft>
              <a:buSzPts val="1440"/>
              <a:buChar char="►"/>
            </a:pPr>
            <a:r>
              <a:rPr lang="en-US"/>
              <a:t>The life cycle events will execute automatically at different stages, while executing the component.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grpSp>
        <p:nvGrpSpPr>
          <p:cNvPr id="159" name="Google Shape;159;p20"/>
          <p:cNvGrpSpPr/>
          <p:nvPr/>
        </p:nvGrpSpPr>
        <p:grpSpPr>
          <a:xfrm>
            <a:off x="0" y="-8467"/>
            <a:ext cx="12192000" cy="6866467"/>
            <a:chOff x="0" y="-8467"/>
            <a:chExt cx="12192000" cy="6866467"/>
          </a:xfrm>
        </p:grpSpPr>
        <p:cxnSp>
          <p:nvCxnSpPr>
            <p:cNvPr id="160" name="Google Shape;160;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61" name="Google Shape;161;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62" name="Google Shape;162;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63" name="Google Shape;163;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4" name="Google Shape;164;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7FDD">
                <a:alpha val="69803"/>
              </a:srgbClr>
            </a:solidFill>
            <a:ln>
              <a:noFill/>
            </a:ln>
          </p:spPr>
        </p:sp>
        <p:sp>
          <p:nvSpPr>
            <p:cNvPr id="166" name="Google Shape;166;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86F1">
                <a:alpha val="69803"/>
              </a:srgbClr>
            </a:solidFill>
            <a:ln>
              <a:noFill/>
            </a:ln>
          </p:spPr>
        </p:sp>
        <p:sp>
          <p:nvSpPr>
            <p:cNvPr id="167" name="Google Shape;167;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68" name="Google Shape;168;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0"/>
          <p:cNvSpPr/>
          <p:nvPr/>
        </p:nvSpPr>
        <p:spPr>
          <a:xfrm>
            <a:off x="0" y="0"/>
            <a:ext cx="1218895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171" name="Google Shape;171;p20"/>
          <p:cNvGrpSpPr/>
          <p:nvPr/>
        </p:nvGrpSpPr>
        <p:grpSpPr>
          <a:xfrm>
            <a:off x="0" y="-8467"/>
            <a:ext cx="12192000" cy="6866467"/>
            <a:chOff x="0" y="-8467"/>
            <a:chExt cx="12192000" cy="6866467"/>
          </a:xfrm>
        </p:grpSpPr>
        <p:cxnSp>
          <p:nvCxnSpPr>
            <p:cNvPr id="172" name="Google Shape;172;p20"/>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73" name="Google Shape;17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74" name="Google Shape;17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5" name="Google Shape;175;p20"/>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7FDD">
                <a:alpha val="69803"/>
              </a:srgbClr>
            </a:solidFill>
            <a:ln>
              <a:noFill/>
            </a:ln>
          </p:spPr>
        </p:sp>
        <p:sp>
          <p:nvSpPr>
            <p:cNvPr id="177" name="Google Shape;17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4186F1">
                <a:alpha val="69803"/>
              </a:srgbClr>
            </a:solidFill>
            <a:ln>
              <a:noFill/>
            </a:ln>
          </p:spPr>
        </p:sp>
        <p:sp>
          <p:nvSpPr>
            <p:cNvPr id="178" name="Google Shape;17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79" name="Google Shape;179;p20"/>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0"/>
          <p:cNvSpPr/>
          <p:nvPr/>
        </p:nvSpPr>
        <p:spPr>
          <a:xfrm>
            <a:off x="477012" y="480060"/>
            <a:ext cx="11237976" cy="5897880"/>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182" name="Google Shape;182;p20"/>
          <p:cNvPicPr preferRelativeResize="0"/>
          <p:nvPr/>
        </p:nvPicPr>
        <p:blipFill rotWithShape="1">
          <a:blip r:embed="rId3">
            <a:alphaModFix/>
          </a:blip>
          <a:srcRect b="0" l="0" r="0" t="0"/>
          <a:stretch/>
        </p:blipFill>
        <p:spPr>
          <a:xfrm>
            <a:off x="2798330" y="498365"/>
            <a:ext cx="6592292" cy="58671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idx="1" type="body"/>
          </p:nvPr>
        </p:nvSpPr>
        <p:spPr>
          <a:xfrm>
            <a:off x="677334" y="235131"/>
            <a:ext cx="8596668" cy="648962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79999"/>
              <a:buNone/>
            </a:pPr>
            <a:r>
              <a:rPr b="1" lang="en-US" sz="2600" u="sng"/>
              <a:t>First run:</a:t>
            </a:r>
            <a:r>
              <a:rPr lang="en-US"/>
              <a:t> </a:t>
            </a:r>
            <a:endParaRPr/>
          </a:p>
          <a:p>
            <a:pPr indent="0" lvl="0" marL="0" rtl="0" algn="l">
              <a:spcBef>
                <a:spcPts val="1000"/>
              </a:spcBef>
              <a:spcAft>
                <a:spcPts val="0"/>
              </a:spcAft>
              <a:buSzPct val="79999"/>
              <a:buNone/>
            </a:pPr>
            <a:r>
              <a:rPr b="1" lang="en-US" u="sng"/>
              <a:t>1. Component Object:</a:t>
            </a:r>
            <a:r>
              <a:rPr lang="en-US"/>
              <a:t> </a:t>
            </a:r>
            <a:endParaRPr/>
          </a:p>
          <a:p>
            <a:pPr indent="0" lvl="0" marL="0" rtl="0" algn="l">
              <a:spcBef>
                <a:spcPts val="1000"/>
              </a:spcBef>
              <a:spcAft>
                <a:spcPts val="0"/>
              </a:spcAft>
              <a:buSzPct val="79999"/>
              <a:buNone/>
            </a:pPr>
            <a:r>
              <a:rPr lang="en-US"/>
              <a:t>First, an object will be created for the component class. That means, the properties and methods of the component class, will be stored in the component object. </a:t>
            </a:r>
            <a:endParaRPr/>
          </a:p>
          <a:p>
            <a:pPr indent="0" lvl="0" marL="0" rtl="0" algn="l">
              <a:spcBef>
                <a:spcPts val="1000"/>
              </a:spcBef>
              <a:spcAft>
                <a:spcPts val="0"/>
              </a:spcAft>
              <a:buSzPct val="79999"/>
              <a:buNone/>
            </a:pPr>
            <a:r>
              <a:rPr b="1" lang="en-US" u="sng"/>
              <a:t>2. Constructor:</a:t>
            </a:r>
            <a:r>
              <a:rPr lang="en-US"/>
              <a:t> </a:t>
            </a:r>
            <a:endParaRPr/>
          </a:p>
          <a:p>
            <a:pPr indent="0" lvl="0" marL="0" rtl="0" algn="l">
              <a:spcBef>
                <a:spcPts val="1000"/>
              </a:spcBef>
              <a:spcAft>
                <a:spcPts val="0"/>
              </a:spcAft>
              <a:buSzPct val="79999"/>
              <a:buNone/>
            </a:pPr>
            <a:r>
              <a:rPr lang="en-US"/>
              <a:t>Next, the “constructor” of component class will be executed. Use the constructor, to set default values to any properties of the component, inject services into the component. </a:t>
            </a:r>
            <a:endParaRPr/>
          </a:p>
          <a:p>
            <a:pPr indent="0" lvl="0" marL="0" rtl="0" algn="l">
              <a:spcBef>
                <a:spcPts val="1000"/>
              </a:spcBef>
              <a:spcAft>
                <a:spcPts val="0"/>
              </a:spcAft>
              <a:buSzPct val="79999"/>
              <a:buNone/>
            </a:pPr>
            <a:r>
              <a:rPr b="1" lang="en-US" u="sng"/>
              <a:t>3. OnChanges.ngOnChanges:</a:t>
            </a:r>
            <a:r>
              <a:rPr lang="en-US"/>
              <a:t> </a:t>
            </a:r>
            <a:endParaRPr/>
          </a:p>
          <a:p>
            <a:pPr indent="0" lvl="0" marL="0" rtl="0" algn="l">
              <a:spcBef>
                <a:spcPts val="1000"/>
              </a:spcBef>
              <a:spcAft>
                <a:spcPts val="0"/>
              </a:spcAft>
              <a:buSzPct val="79999"/>
              <a:buNone/>
            </a:pPr>
            <a:r>
              <a:rPr lang="en-US"/>
              <a:t>Next, “ngOnChanges” method of “OnChanges” interface will be executed. This method executes when a new object is received with the new values of the input properties and just before a moment of assigning those new values into the respective input properties of the component. This method executes, only if the component has input properties. </a:t>
            </a:r>
            <a:endParaRPr/>
          </a:p>
          <a:p>
            <a:pPr indent="0" lvl="0" marL="0" rtl="0" algn="l">
              <a:spcBef>
                <a:spcPts val="1000"/>
              </a:spcBef>
              <a:spcAft>
                <a:spcPts val="0"/>
              </a:spcAft>
              <a:buSzPct val="79999"/>
              <a:buNone/>
            </a:pPr>
            <a:r>
              <a:rPr b="1" lang="en-US" u="sng"/>
              <a:t>4. OnInit.ngOnInit:</a:t>
            </a:r>
            <a:r>
              <a:rPr lang="en-US"/>
              <a:t> </a:t>
            </a:r>
            <a:endParaRPr/>
          </a:p>
          <a:p>
            <a:pPr indent="0" lvl="0" marL="0" rtl="0" algn="l">
              <a:spcBef>
                <a:spcPts val="1000"/>
              </a:spcBef>
              <a:spcAft>
                <a:spcPts val="0"/>
              </a:spcAft>
              <a:buSzPct val="79999"/>
              <a:buNone/>
            </a:pPr>
            <a:r>
              <a:rPr lang="en-US"/>
              <a:t>Next, “ngOnInit” method of “OnInit” interface will be executed. Use this method to call services to get data from database or any other data source. </a:t>
            </a:r>
            <a:endParaRPr/>
          </a:p>
          <a:p>
            <a:pPr indent="0" lvl="0" marL="0" rtl="0" algn="l">
              <a:spcBef>
                <a:spcPts val="1000"/>
              </a:spcBef>
              <a:spcAft>
                <a:spcPts val="0"/>
              </a:spcAft>
              <a:buSzPct val="79999"/>
              <a:buNone/>
            </a:pPr>
            <a:r>
              <a:rPr b="1" lang="en-US" u="sng"/>
              <a:t>5. DoCheck.ngDoCheck( ):</a:t>
            </a:r>
            <a:r>
              <a:rPr lang="en-US"/>
              <a:t> </a:t>
            </a:r>
            <a:endParaRPr/>
          </a:p>
          <a:p>
            <a:pPr indent="0" lvl="0" marL="0" rtl="0" algn="l">
              <a:spcBef>
                <a:spcPts val="1000"/>
              </a:spcBef>
              <a:spcAft>
                <a:spcPts val="0"/>
              </a:spcAft>
              <a:buSzPct val="79999"/>
              <a:buNone/>
            </a:pPr>
            <a:r>
              <a:rPr lang="en-US"/>
              <a:t>Next, “ngDoCheck” method of “DoCheck” interface will execute. This method executes when an event occurs, such as clicking, typing some key in the board etc. Use this method to identify whether the “change detection” process occurs or not.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 type="body"/>
          </p:nvPr>
        </p:nvSpPr>
        <p:spPr>
          <a:xfrm>
            <a:off x="677334" y="177655"/>
            <a:ext cx="8596668" cy="64844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6. AfterContentInit.ngAfterContentInit( ):</a:t>
            </a:r>
            <a:r>
              <a:rPr lang="en-US"/>
              <a:t> </a:t>
            </a:r>
            <a:endParaRPr/>
          </a:p>
          <a:p>
            <a:pPr indent="0" lvl="0" marL="0" rtl="0" algn="l">
              <a:spcBef>
                <a:spcPts val="1000"/>
              </a:spcBef>
              <a:spcAft>
                <a:spcPts val="0"/>
              </a:spcAft>
              <a:buSzPts val="1440"/>
              <a:buNone/>
            </a:pPr>
            <a:r>
              <a:rPr lang="en-US"/>
              <a:t>Next, “ngAfterContentInit” method of “AfterContentInit” interface will execute. This method executes after initializing the content of the component, which is passed while invoking the component. Use this method to set the properties of content children. </a:t>
            </a:r>
            <a:endParaRPr/>
          </a:p>
          <a:p>
            <a:pPr indent="0" lvl="0" marL="0" rtl="0" algn="l">
              <a:spcBef>
                <a:spcPts val="1000"/>
              </a:spcBef>
              <a:spcAft>
                <a:spcPts val="0"/>
              </a:spcAft>
              <a:buSzPts val="1440"/>
              <a:buNone/>
            </a:pPr>
            <a:r>
              <a:rPr b="1" lang="en-US" u="sng"/>
              <a:t>7. AfterContentChecked.ngAfterContentChecked( ):</a:t>
            </a:r>
            <a:r>
              <a:rPr lang="en-US"/>
              <a:t> </a:t>
            </a:r>
            <a:endParaRPr/>
          </a:p>
          <a:p>
            <a:pPr indent="0" lvl="0" marL="0" rtl="0" algn="l">
              <a:spcBef>
                <a:spcPts val="1000"/>
              </a:spcBef>
              <a:spcAft>
                <a:spcPts val="0"/>
              </a:spcAft>
              <a:buSzPts val="1440"/>
              <a:buNone/>
            </a:pPr>
            <a:r>
              <a:rPr lang="en-US"/>
              <a:t>Next, “ngAfterContentChecked” method of “AfterContentChecked” interface will execute. This method executes after “change detection” process of the content is completed. Use this method to check any properties of the content children, whether those are having specific values or not.</a:t>
            </a:r>
            <a:endParaRPr/>
          </a:p>
          <a:p>
            <a:pPr indent="0" lvl="0" marL="0" rtl="0" algn="l">
              <a:spcBef>
                <a:spcPts val="1000"/>
              </a:spcBef>
              <a:spcAft>
                <a:spcPts val="0"/>
              </a:spcAft>
              <a:buSzPts val="1440"/>
              <a:buNone/>
            </a:pPr>
            <a:r>
              <a:rPr b="1" lang="en-US" u="sng"/>
              <a:t>8. AfterViewInit.ngAfterViewInit( ):</a:t>
            </a:r>
            <a:r>
              <a:rPr lang="en-US"/>
              <a:t> </a:t>
            </a:r>
            <a:endParaRPr/>
          </a:p>
          <a:p>
            <a:pPr indent="0" lvl="0" marL="0" rtl="0" algn="l">
              <a:spcBef>
                <a:spcPts val="1000"/>
              </a:spcBef>
              <a:spcAft>
                <a:spcPts val="0"/>
              </a:spcAft>
              <a:buSzPts val="1440"/>
              <a:buNone/>
            </a:pPr>
            <a:r>
              <a:rPr lang="en-US"/>
              <a:t>Next, “ngAfterViewInit” method of “AfterViewInit” interface will execute. This method executes after initializing the view (template) of the component. Use this method to set the properties of view children. </a:t>
            </a:r>
            <a:endParaRPr/>
          </a:p>
          <a:p>
            <a:pPr indent="0" lvl="0" marL="0" rtl="0" algn="l">
              <a:spcBef>
                <a:spcPts val="1000"/>
              </a:spcBef>
              <a:spcAft>
                <a:spcPts val="0"/>
              </a:spcAft>
              <a:buSzPts val="1440"/>
              <a:buNone/>
            </a:pPr>
            <a:r>
              <a:rPr b="1" lang="en-US" u="sng"/>
              <a:t>9. AfterViewChecked.ngAfterViewChecked( ):</a:t>
            </a:r>
            <a:r>
              <a:rPr lang="en-US"/>
              <a:t> </a:t>
            </a:r>
            <a:endParaRPr/>
          </a:p>
          <a:p>
            <a:pPr indent="0" lvl="0" marL="0" rtl="0" algn="l">
              <a:spcBef>
                <a:spcPts val="1000"/>
              </a:spcBef>
              <a:spcAft>
                <a:spcPts val="0"/>
              </a:spcAft>
              <a:buSzPts val="1440"/>
              <a:buNone/>
            </a:pPr>
            <a:r>
              <a:rPr lang="en-US"/>
              <a:t>Next, “ngAfterViewChecked” method of “AfterViewChecked” interface will execute. This method executes after “change detection” process of view is completed. Use this method to check any properties of the view children, whether those are having specific values or not.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677334" y="182880"/>
            <a:ext cx="8596668" cy="650007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On an event occurs: </a:t>
            </a:r>
            <a:endParaRPr/>
          </a:p>
          <a:p>
            <a:pPr indent="0" lvl="0" marL="0" rtl="0" algn="l">
              <a:spcBef>
                <a:spcPts val="1000"/>
              </a:spcBef>
              <a:spcAft>
                <a:spcPts val="0"/>
              </a:spcAft>
              <a:buSzPts val="1440"/>
              <a:buNone/>
            </a:pPr>
            <a:r>
              <a:rPr lang="en-US"/>
              <a:t>1. DoCheck.ngDoCheck( ) </a:t>
            </a:r>
            <a:endParaRPr/>
          </a:p>
          <a:p>
            <a:pPr indent="0" lvl="0" marL="0" rtl="0" algn="l">
              <a:spcBef>
                <a:spcPts val="1000"/>
              </a:spcBef>
              <a:spcAft>
                <a:spcPts val="0"/>
              </a:spcAft>
              <a:buSzPts val="1440"/>
              <a:buNone/>
            </a:pPr>
            <a:r>
              <a:rPr lang="en-US"/>
              <a:t>2. AfterContentChecked.ngAfterContentChecked( ) </a:t>
            </a:r>
            <a:endParaRPr/>
          </a:p>
          <a:p>
            <a:pPr indent="0" lvl="0" marL="0" rtl="0" algn="l">
              <a:spcBef>
                <a:spcPts val="1000"/>
              </a:spcBef>
              <a:spcAft>
                <a:spcPts val="0"/>
              </a:spcAft>
              <a:buSzPts val="1440"/>
              <a:buNone/>
            </a:pPr>
            <a:r>
              <a:rPr lang="en-US"/>
              <a:t>3. AfterViewChecked.ngAfterViewChecked( )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b="1" lang="en-US" u="sng"/>
              <a:t>On deleting the component: </a:t>
            </a:r>
            <a:endParaRPr/>
          </a:p>
          <a:p>
            <a:pPr indent="0" lvl="0" marL="0" rtl="0" algn="l">
              <a:spcBef>
                <a:spcPts val="1000"/>
              </a:spcBef>
              <a:spcAft>
                <a:spcPts val="0"/>
              </a:spcAft>
              <a:buSzPts val="1440"/>
              <a:buNone/>
            </a:pPr>
            <a:r>
              <a:rPr lang="en-US"/>
              <a:t>1. OnDestroy.ngOnDestroy( ): This method executes when the component is deleted from memory (when we close the web page in the browser).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b="1" lang="en-US" u="sng"/>
              <a:t>Steps to handle event: </a:t>
            </a:r>
            <a:endParaRPr/>
          </a:p>
          <a:p>
            <a:pPr indent="0" lvl="0" marL="0" rtl="0" algn="l">
              <a:spcBef>
                <a:spcPts val="1000"/>
              </a:spcBef>
              <a:spcAft>
                <a:spcPts val="0"/>
              </a:spcAft>
              <a:buSzPts val="1440"/>
              <a:buNone/>
            </a:pPr>
            <a:r>
              <a:rPr lang="en-US"/>
              <a:t>1. Import the interface: </a:t>
            </a:r>
            <a:endParaRPr/>
          </a:p>
          <a:p>
            <a:pPr indent="0" lvl="0" marL="0" rtl="0" algn="l">
              <a:spcBef>
                <a:spcPts val="1000"/>
              </a:spcBef>
              <a:spcAft>
                <a:spcPts val="0"/>
              </a:spcAft>
              <a:buSzPts val="1440"/>
              <a:buNone/>
            </a:pPr>
            <a:r>
              <a:rPr lang="en-US"/>
              <a:t>	import { interfacename } from “@angular/core”; </a:t>
            </a:r>
            <a:endParaRPr/>
          </a:p>
          <a:p>
            <a:pPr indent="0" lvl="0" marL="0" rtl="0" algn="l">
              <a:spcBef>
                <a:spcPts val="1000"/>
              </a:spcBef>
              <a:spcAft>
                <a:spcPts val="0"/>
              </a:spcAft>
              <a:buSzPts val="1440"/>
              <a:buNone/>
            </a:pPr>
            <a:r>
              <a:rPr lang="en-US"/>
              <a:t>2. Implement the interface: </a:t>
            </a:r>
            <a:endParaRPr/>
          </a:p>
          <a:p>
            <a:pPr indent="0" lvl="0" marL="0" rtl="0" algn="l">
              <a:spcBef>
                <a:spcPts val="1000"/>
              </a:spcBef>
              <a:spcAft>
                <a:spcPts val="0"/>
              </a:spcAft>
              <a:buSzPts val="1440"/>
              <a:buNone/>
            </a:pPr>
            <a:r>
              <a:rPr lang="en-US"/>
              <a:t>	export  class  componentclassname  implements  interfacename { } </a:t>
            </a:r>
            <a:endParaRPr/>
          </a:p>
          <a:p>
            <a:pPr indent="0" lvl="0" marL="0" rtl="0" algn="l">
              <a:spcBef>
                <a:spcPts val="1000"/>
              </a:spcBef>
              <a:spcAft>
                <a:spcPts val="0"/>
              </a:spcAft>
              <a:buSzPts val="1440"/>
              <a:buNone/>
            </a:pPr>
            <a:r>
              <a:rPr lang="en-US"/>
              <a:t>3. Create the method: </a:t>
            </a:r>
            <a:endParaRPr/>
          </a:p>
          <a:p>
            <a:pPr indent="0" lvl="0" marL="0" rtl="0" algn="l">
              <a:spcBef>
                <a:spcPts val="1000"/>
              </a:spcBef>
              <a:spcAft>
                <a:spcPts val="0"/>
              </a:spcAft>
              <a:buSzPts val="1440"/>
              <a:buNone/>
            </a:pPr>
            <a:r>
              <a:rPr lang="en-US"/>
              <a:t>	methodname() {     //code here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677334" y="128887"/>
            <a:ext cx="8596668" cy="53470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Life Cycle Hooks - Example </a:t>
            </a:r>
            <a:endParaRPr/>
          </a:p>
        </p:txBody>
      </p:sp>
      <p:sp>
        <p:nvSpPr>
          <p:cNvPr id="203" name="Google Shape;203;p24"/>
          <p:cNvSpPr txBox="1"/>
          <p:nvPr>
            <p:ph idx="1" type="body"/>
          </p:nvPr>
        </p:nvSpPr>
        <p:spPr>
          <a:xfrm>
            <a:off x="677334" y="841249"/>
            <a:ext cx="8596668" cy="58878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Creating Application </a:t>
            </a:r>
            <a:endParaRPr/>
          </a:p>
          <a:p>
            <a:pPr indent="-285750" lvl="1" marL="742950" rtl="0" algn="l">
              <a:spcBef>
                <a:spcPts val="1000"/>
              </a:spcBef>
              <a:spcAft>
                <a:spcPts val="0"/>
              </a:spcAft>
              <a:buSzPts val="1280"/>
              <a:buChar char="►"/>
            </a:pPr>
            <a:r>
              <a:rPr lang="en-US"/>
              <a:t>Open Command Prompt and enter the following commands:</a:t>
            </a:r>
            <a:endParaRPr/>
          </a:p>
          <a:p>
            <a:pPr indent="-285750" lvl="1" marL="742950" rtl="0" algn="l">
              <a:spcBef>
                <a:spcPts val="1000"/>
              </a:spcBef>
              <a:spcAft>
                <a:spcPts val="0"/>
              </a:spcAft>
              <a:buSzPts val="1280"/>
              <a:buChar char="►"/>
            </a:pPr>
            <a:r>
              <a:rPr lang="en-US"/>
              <a:t>cd c:\angular ng  new  my-app</a:t>
            </a:r>
            <a:endParaRPr/>
          </a:p>
          <a:p>
            <a:pPr indent="-285750" lvl="1" marL="742950" rtl="0" algn="l">
              <a:spcBef>
                <a:spcPts val="1000"/>
              </a:spcBef>
              <a:spcAft>
                <a:spcPts val="0"/>
              </a:spcAft>
              <a:buSzPts val="1280"/>
              <a:buChar char="►"/>
            </a:pPr>
            <a:r>
              <a:rPr lang="en-US"/>
              <a:t>cd c:\angular\my-app </a:t>
            </a:r>
            <a:endParaRPr/>
          </a:p>
          <a:p>
            <a:pPr indent="-285750" lvl="1" marL="742950" rtl="0" algn="l">
              <a:spcBef>
                <a:spcPts val="1000"/>
              </a:spcBef>
              <a:spcAft>
                <a:spcPts val="0"/>
              </a:spcAft>
              <a:buSzPts val="1280"/>
              <a:buChar char="►"/>
            </a:pPr>
            <a:r>
              <a:rPr lang="en-US"/>
              <a:t>ng  g  component  company  </a:t>
            </a:r>
            <a:endParaRPr/>
          </a:p>
          <a:p>
            <a:pPr indent="-342900" lvl="0" marL="342900" rtl="0" algn="l">
              <a:spcBef>
                <a:spcPts val="1000"/>
              </a:spcBef>
              <a:spcAft>
                <a:spcPts val="0"/>
              </a:spcAft>
              <a:buSzPts val="1440"/>
              <a:buChar char="►"/>
            </a:pPr>
            <a:r>
              <a:rPr b="1" lang="en-US"/>
              <a:t>c:\angular\my-app\src\app\app.component.html </a:t>
            </a:r>
            <a:endParaRPr/>
          </a:p>
          <a:p>
            <a:pPr indent="0" lvl="1" marL="400050" rtl="0" algn="l">
              <a:spcBef>
                <a:spcPts val="1000"/>
              </a:spcBef>
              <a:spcAft>
                <a:spcPts val="0"/>
              </a:spcAft>
              <a:buSzPts val="1440"/>
              <a:buNone/>
            </a:pPr>
            <a:r>
              <a:rPr lang="en-US" sz="1800"/>
              <a:t>&lt;div&gt;   </a:t>
            </a:r>
            <a:endParaRPr/>
          </a:p>
          <a:p>
            <a:pPr indent="0" lvl="2" marL="800100" rtl="0" algn="l">
              <a:spcBef>
                <a:spcPts val="1000"/>
              </a:spcBef>
              <a:spcAft>
                <a:spcPts val="0"/>
              </a:spcAft>
              <a:buSzPts val="1440"/>
              <a:buNone/>
            </a:pPr>
            <a:r>
              <a:rPr lang="en-US" sz="1800"/>
              <a:t>&lt;h4&gt;App&lt;/h4&gt;   </a:t>
            </a:r>
            <a:endParaRPr/>
          </a:p>
          <a:p>
            <a:pPr indent="0" lvl="2" marL="800100" rtl="0" algn="l">
              <a:spcBef>
                <a:spcPts val="1000"/>
              </a:spcBef>
              <a:spcAft>
                <a:spcPts val="0"/>
              </a:spcAft>
              <a:buSzPts val="1440"/>
              <a:buNone/>
            </a:pPr>
            <a:r>
              <a:rPr lang="en-US" sz="1800"/>
              <a:t>&lt;app-company [companyname]=" 'ABC Pvt Ltd' "&gt;     </a:t>
            </a:r>
            <a:endParaRPr/>
          </a:p>
          <a:p>
            <a:pPr indent="0" lvl="2" marL="800100" rtl="0" algn="l">
              <a:spcBef>
                <a:spcPts val="1000"/>
              </a:spcBef>
              <a:spcAft>
                <a:spcPts val="0"/>
              </a:spcAft>
              <a:buSzPts val="1440"/>
              <a:buNone/>
            </a:pPr>
            <a:r>
              <a:rPr lang="en-US" sz="1800"/>
              <a:t>&lt;h5&gt;one&lt;/h5&gt;     </a:t>
            </a:r>
            <a:endParaRPr/>
          </a:p>
          <a:p>
            <a:pPr indent="0" lvl="2" marL="800100" rtl="0" algn="l">
              <a:spcBef>
                <a:spcPts val="1000"/>
              </a:spcBef>
              <a:spcAft>
                <a:spcPts val="0"/>
              </a:spcAft>
              <a:buSzPts val="1440"/>
              <a:buNone/>
            </a:pPr>
            <a:r>
              <a:rPr lang="en-US" sz="1800"/>
              <a:t>&lt;h5&gt;two&lt;/h5&gt;     </a:t>
            </a:r>
            <a:endParaRPr/>
          </a:p>
          <a:p>
            <a:pPr indent="0" lvl="2" marL="800100" rtl="0" algn="l">
              <a:spcBef>
                <a:spcPts val="1000"/>
              </a:spcBef>
              <a:spcAft>
                <a:spcPts val="0"/>
              </a:spcAft>
              <a:buSzPts val="1440"/>
              <a:buNone/>
            </a:pPr>
            <a:r>
              <a:rPr lang="en-US" sz="1800"/>
              <a:t>&lt;h5&gt;three&lt;/h5&gt;   </a:t>
            </a:r>
            <a:endParaRPr/>
          </a:p>
          <a:p>
            <a:pPr indent="0" lvl="2" marL="800100" rtl="0" algn="l">
              <a:spcBef>
                <a:spcPts val="1000"/>
              </a:spcBef>
              <a:spcAft>
                <a:spcPts val="0"/>
              </a:spcAft>
              <a:buSzPts val="1440"/>
              <a:buNone/>
            </a:pPr>
            <a:r>
              <a:rPr lang="en-US" sz="1800"/>
              <a:t>&lt;/app-company&gt; </a:t>
            </a:r>
            <a:endParaRPr/>
          </a:p>
          <a:p>
            <a:pPr indent="0" lvl="1" marL="400050" rtl="0" algn="l">
              <a:spcBef>
                <a:spcPts val="1000"/>
              </a:spcBef>
              <a:spcAft>
                <a:spcPts val="0"/>
              </a:spcAft>
              <a:buSzPts val="1440"/>
              <a:buNone/>
            </a:pPr>
            <a:r>
              <a:rPr lang="en-US" sz="1800"/>
              <a:t>&lt;/div&gt;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idx="1" type="body"/>
          </p:nvPr>
        </p:nvSpPr>
        <p:spPr>
          <a:xfrm>
            <a:off x="677334" y="209006"/>
            <a:ext cx="8596668" cy="6411249"/>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c:\angular\my-app\src\app\app.module.ts </a:t>
            </a:r>
            <a:endParaRPr/>
          </a:p>
          <a:p>
            <a:pPr indent="0" lvl="1" marL="400050" rtl="0" algn="l">
              <a:spcBef>
                <a:spcPts val="1000"/>
              </a:spcBef>
              <a:spcAft>
                <a:spcPts val="0"/>
              </a:spcAft>
              <a:buSzPct val="80000"/>
              <a:buNone/>
            </a:pPr>
            <a:r>
              <a:rPr lang="en-US"/>
              <a:t>import { BrowserModule } from '@angular/platform-browser’; </a:t>
            </a:r>
            <a:endParaRPr/>
          </a:p>
          <a:p>
            <a:pPr indent="0" lvl="1" marL="400050" rtl="0" algn="l">
              <a:spcBef>
                <a:spcPts val="1000"/>
              </a:spcBef>
              <a:spcAft>
                <a:spcPts val="0"/>
              </a:spcAft>
              <a:buSzPct val="80000"/>
              <a:buNone/>
            </a:pPr>
            <a:r>
              <a:rPr lang="en-US"/>
              <a:t>import { NgModule } from '@angular/core’; </a:t>
            </a:r>
            <a:endParaRPr/>
          </a:p>
          <a:p>
            <a:pPr indent="0" lvl="1" marL="400050" rtl="0" algn="l">
              <a:spcBef>
                <a:spcPts val="1000"/>
              </a:spcBef>
              <a:spcAft>
                <a:spcPts val="0"/>
              </a:spcAft>
              <a:buSzPct val="80000"/>
              <a:buNone/>
            </a:pPr>
            <a:r>
              <a:rPr lang="en-US"/>
              <a:t>import { FormsModule } from "@angular/forms"; </a:t>
            </a:r>
            <a:endParaRPr/>
          </a:p>
          <a:p>
            <a:pPr indent="0" lvl="1" marL="400050" rtl="0" algn="l">
              <a:spcBef>
                <a:spcPts val="1000"/>
              </a:spcBef>
              <a:spcAft>
                <a:spcPts val="0"/>
              </a:spcAft>
              <a:buSzPct val="80000"/>
              <a:buNone/>
            </a:pPr>
            <a:r>
              <a:rPr lang="en-US"/>
              <a:t>import { AppComponent } from './app.component’; </a:t>
            </a:r>
            <a:endParaRPr/>
          </a:p>
          <a:p>
            <a:pPr indent="0" lvl="1" marL="400050" rtl="0" algn="l">
              <a:spcBef>
                <a:spcPts val="1000"/>
              </a:spcBef>
              <a:spcAft>
                <a:spcPts val="0"/>
              </a:spcAft>
              <a:buSzPct val="80000"/>
              <a:buNone/>
            </a:pPr>
            <a:r>
              <a:rPr lang="en-US"/>
              <a:t>import { CompanyComponent } from './company/company.component'; </a:t>
            </a:r>
            <a:endParaRPr/>
          </a:p>
          <a:p>
            <a:pPr indent="0" lvl="1" marL="400050" rtl="0" algn="l">
              <a:spcBef>
                <a:spcPts val="1000"/>
              </a:spcBef>
              <a:spcAft>
                <a:spcPts val="0"/>
              </a:spcAft>
              <a:buSzPct val="80000"/>
              <a:buNone/>
            </a:pPr>
            <a:r>
              <a:rPr lang="en-US"/>
              <a:t>@NgModule({   </a:t>
            </a:r>
            <a:endParaRPr/>
          </a:p>
          <a:p>
            <a:pPr indent="0" lvl="1" marL="400050" rtl="0" algn="l">
              <a:spcBef>
                <a:spcPts val="1000"/>
              </a:spcBef>
              <a:spcAft>
                <a:spcPts val="0"/>
              </a:spcAft>
              <a:buSzPct val="80000"/>
              <a:buNone/>
            </a:pPr>
            <a:r>
              <a:rPr lang="en-US"/>
              <a:t>declarations: [     AppComponent,     CompanyComponent   ],   </a:t>
            </a:r>
            <a:endParaRPr/>
          </a:p>
          <a:p>
            <a:pPr indent="0" lvl="1" marL="400050" rtl="0" algn="l">
              <a:spcBef>
                <a:spcPts val="1000"/>
              </a:spcBef>
              <a:spcAft>
                <a:spcPts val="0"/>
              </a:spcAft>
              <a:buSzPct val="80000"/>
              <a:buNone/>
            </a:pPr>
            <a:r>
              <a:rPr lang="en-US"/>
              <a:t>imports: [     BrowserModule, FormsModule   ],   </a:t>
            </a:r>
            <a:endParaRPr/>
          </a:p>
          <a:p>
            <a:pPr indent="0" lvl="1" marL="400050" rtl="0" algn="l">
              <a:spcBef>
                <a:spcPts val="1000"/>
              </a:spcBef>
              <a:spcAft>
                <a:spcPts val="0"/>
              </a:spcAft>
              <a:buSzPct val="80000"/>
              <a:buNone/>
            </a:pPr>
            <a:r>
              <a:rPr lang="en-US"/>
              <a:t>providers: [],   </a:t>
            </a:r>
            <a:endParaRPr/>
          </a:p>
          <a:p>
            <a:pPr indent="0" lvl="1" marL="400050" rtl="0" algn="l">
              <a:spcBef>
                <a:spcPts val="1000"/>
              </a:spcBef>
              <a:spcAft>
                <a:spcPts val="0"/>
              </a:spcAft>
              <a:buSzPct val="80000"/>
              <a:buNone/>
            </a:pPr>
            <a:r>
              <a:rPr lang="en-US"/>
              <a:t>bootstrap: [AppComponent] </a:t>
            </a:r>
            <a:endParaRPr/>
          </a:p>
          <a:p>
            <a:pPr indent="0" lvl="1" marL="400050" rtl="0" algn="l">
              <a:spcBef>
                <a:spcPts val="1000"/>
              </a:spcBef>
              <a:spcAft>
                <a:spcPts val="0"/>
              </a:spcAft>
              <a:buSzPct val="80000"/>
              <a:buNone/>
            </a:pPr>
            <a:r>
              <a:rPr lang="en-US"/>
              <a:t>}) </a:t>
            </a:r>
            <a:endParaRPr/>
          </a:p>
          <a:p>
            <a:pPr indent="0" lvl="1" marL="400050" rtl="0" algn="l">
              <a:spcBef>
                <a:spcPts val="1000"/>
              </a:spcBef>
              <a:spcAft>
                <a:spcPts val="0"/>
              </a:spcAft>
              <a:buSzPct val="80000"/>
              <a:buNone/>
            </a:pPr>
            <a:r>
              <a:rPr lang="en-US"/>
              <a:t>export class AppModule { } </a:t>
            </a:r>
            <a:endParaRPr/>
          </a:p>
          <a:p>
            <a:pPr indent="-342900" lvl="0" marL="342900" rtl="0" algn="l">
              <a:spcBef>
                <a:spcPts val="1000"/>
              </a:spcBef>
              <a:spcAft>
                <a:spcPts val="0"/>
              </a:spcAft>
              <a:buSzPct val="79999"/>
              <a:buChar char="►"/>
            </a:pPr>
            <a:r>
              <a:rPr b="1" lang="en-US"/>
              <a:t>c:\angular\my-app\src\app\app.component.ts </a:t>
            </a:r>
            <a:endParaRPr/>
          </a:p>
          <a:p>
            <a:pPr indent="0" lvl="1" marL="400050" rtl="0" algn="l">
              <a:spcBef>
                <a:spcPts val="1000"/>
              </a:spcBef>
              <a:spcAft>
                <a:spcPts val="0"/>
              </a:spcAft>
              <a:buSzPct val="80000"/>
              <a:buNone/>
            </a:pPr>
            <a:r>
              <a:rPr lang="en-US"/>
              <a:t>import { Component } from '@angular/core'; </a:t>
            </a:r>
            <a:endParaRPr/>
          </a:p>
          <a:p>
            <a:pPr indent="0" lvl="1" marL="400050" rtl="0" algn="l">
              <a:spcBef>
                <a:spcPts val="1000"/>
              </a:spcBef>
              <a:spcAft>
                <a:spcPts val="0"/>
              </a:spcAft>
              <a:buSzPct val="80000"/>
              <a:buNone/>
            </a:pPr>
            <a:r>
              <a:rPr lang="en-US"/>
              <a:t>@Component({   </a:t>
            </a:r>
            <a:endParaRPr/>
          </a:p>
          <a:p>
            <a:pPr indent="0" lvl="1" marL="400050" rtl="0" algn="l">
              <a:spcBef>
                <a:spcPts val="1000"/>
              </a:spcBef>
              <a:spcAft>
                <a:spcPts val="0"/>
              </a:spcAft>
              <a:buSzPct val="80000"/>
              <a:buNone/>
            </a:pPr>
            <a:r>
              <a:rPr lang="en-US"/>
              <a:t>selector: 'app-root’,  </a:t>
            </a:r>
            <a:endParaRPr/>
          </a:p>
          <a:p>
            <a:pPr indent="0" lvl="1" marL="400050" rtl="0" algn="l">
              <a:spcBef>
                <a:spcPts val="1000"/>
              </a:spcBef>
              <a:spcAft>
                <a:spcPts val="0"/>
              </a:spcAft>
              <a:buSzPct val="80000"/>
              <a:buNone/>
            </a:pPr>
            <a:r>
              <a:rPr lang="en-US"/>
              <a:t>templateUrl: './app.component.html',   </a:t>
            </a:r>
            <a:endParaRPr/>
          </a:p>
          <a:p>
            <a:pPr indent="0" lvl="1" marL="400050" rtl="0" algn="l">
              <a:spcBef>
                <a:spcPts val="1000"/>
              </a:spcBef>
              <a:spcAft>
                <a:spcPts val="0"/>
              </a:spcAft>
              <a:buSzPct val="80000"/>
              <a:buNone/>
            </a:pPr>
            <a:r>
              <a:rPr lang="en-US"/>
              <a:t>styleUrls: ['./app.component.css’] </a:t>
            </a:r>
            <a:endParaRPr/>
          </a:p>
          <a:p>
            <a:pPr indent="0" lvl="1" marL="400050" rtl="0" algn="l">
              <a:spcBef>
                <a:spcPts val="1000"/>
              </a:spcBef>
              <a:spcAft>
                <a:spcPts val="0"/>
              </a:spcAft>
              <a:buSzPct val="80000"/>
              <a:buNone/>
            </a:pPr>
            <a:r>
              <a:rPr lang="en-US"/>
              <a:t>}) </a:t>
            </a:r>
            <a:endParaRPr/>
          </a:p>
          <a:p>
            <a:pPr indent="0" lvl="1" marL="400050" rtl="0" algn="l">
              <a:spcBef>
                <a:spcPts val="1000"/>
              </a:spcBef>
              <a:spcAft>
                <a:spcPts val="0"/>
              </a:spcAft>
              <a:buSzPct val="80000"/>
              <a:buNone/>
            </a:pPr>
            <a:r>
              <a:rPr lang="en-US"/>
              <a:t>export class AppComponent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body"/>
          </p:nvPr>
        </p:nvSpPr>
        <p:spPr>
          <a:xfrm>
            <a:off x="677334" y="125403"/>
            <a:ext cx="8596668" cy="6662058"/>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c:\angular\my-app\src\app\company\company.component.ts </a:t>
            </a:r>
            <a:endParaRPr/>
          </a:p>
          <a:p>
            <a:pPr indent="0" lvl="1" marL="400050" rtl="0" algn="l">
              <a:spcBef>
                <a:spcPts val="1000"/>
              </a:spcBef>
              <a:spcAft>
                <a:spcPts val="0"/>
              </a:spcAft>
              <a:buSzPct val="80000"/>
              <a:buNone/>
            </a:pPr>
            <a:r>
              <a:rPr lang="en-US"/>
              <a:t>import { Component, Input, OnChanges, OnInit, DoCheck, AfterContentInit, AfterContentChecked, AfterViewInit, AfterViewChecked } from '@angular/core'; </a:t>
            </a:r>
            <a:endParaRPr/>
          </a:p>
          <a:p>
            <a:pPr indent="0" lvl="1" marL="400050" rtl="0" algn="l">
              <a:spcBef>
                <a:spcPts val="1000"/>
              </a:spcBef>
              <a:spcAft>
                <a:spcPts val="0"/>
              </a:spcAft>
              <a:buSzPct val="80000"/>
              <a:buNone/>
            </a:pPr>
            <a:r>
              <a:rPr lang="en-US"/>
              <a:t>@Component({   </a:t>
            </a:r>
            <a:endParaRPr/>
          </a:p>
          <a:p>
            <a:pPr indent="0" lvl="1" marL="400050" rtl="0" algn="l">
              <a:spcBef>
                <a:spcPts val="1000"/>
              </a:spcBef>
              <a:spcAft>
                <a:spcPts val="0"/>
              </a:spcAft>
              <a:buSzPct val="80000"/>
              <a:buNone/>
            </a:pPr>
            <a:r>
              <a:rPr lang="en-US"/>
              <a:t>selector: 'app-company',   </a:t>
            </a:r>
            <a:endParaRPr/>
          </a:p>
          <a:p>
            <a:pPr indent="0" lvl="1" marL="400050" rtl="0" algn="l">
              <a:spcBef>
                <a:spcPts val="1000"/>
              </a:spcBef>
              <a:spcAft>
                <a:spcPts val="0"/>
              </a:spcAft>
              <a:buSzPct val="80000"/>
              <a:buNone/>
            </a:pPr>
            <a:r>
              <a:rPr lang="en-US"/>
              <a:t>templateUrl: './company.component.html',   </a:t>
            </a:r>
            <a:endParaRPr/>
          </a:p>
          <a:p>
            <a:pPr indent="0" lvl="1" marL="400050" rtl="0" algn="l">
              <a:spcBef>
                <a:spcPts val="1000"/>
              </a:spcBef>
              <a:spcAft>
                <a:spcPts val="0"/>
              </a:spcAft>
              <a:buSzPct val="80000"/>
              <a:buNone/>
            </a:pPr>
            <a:r>
              <a:rPr lang="en-US"/>
              <a:t>styleUrls: ['./company.component.css’] </a:t>
            </a:r>
            <a:endParaRPr/>
          </a:p>
          <a:p>
            <a:pPr indent="0" lvl="1" marL="400050" rtl="0" algn="l">
              <a:spcBef>
                <a:spcPts val="1000"/>
              </a:spcBef>
              <a:spcAft>
                <a:spcPts val="0"/>
              </a:spcAft>
              <a:buSzPct val="80000"/>
              <a:buNone/>
            </a:pPr>
            <a:r>
              <a:rPr lang="en-US"/>
              <a:t>}) </a:t>
            </a:r>
            <a:endParaRPr/>
          </a:p>
          <a:p>
            <a:pPr indent="0" lvl="1" marL="400050" rtl="0" algn="l">
              <a:spcBef>
                <a:spcPts val="1000"/>
              </a:spcBef>
              <a:spcAft>
                <a:spcPts val="0"/>
              </a:spcAft>
              <a:buSzPct val="80000"/>
              <a:buNone/>
            </a:pPr>
            <a:r>
              <a:rPr lang="en-US"/>
              <a:t>export class CompanyComponent implements OnChanges, OnInit, DoCheck, AfterContentInit, AfterContentChecked, AfterViewInit, AfterViewChecked {   </a:t>
            </a:r>
            <a:endParaRPr/>
          </a:p>
          <a:p>
            <a:pPr indent="0" lvl="1" marL="400050" rtl="0" algn="l">
              <a:spcBef>
                <a:spcPts val="1000"/>
              </a:spcBef>
              <a:spcAft>
                <a:spcPts val="0"/>
              </a:spcAft>
              <a:buSzPct val="80000"/>
              <a:buNone/>
            </a:pPr>
            <a:r>
              <a:rPr lang="en-US"/>
              <a:t>@Input() companyname: string; </a:t>
            </a:r>
            <a:endParaRPr/>
          </a:p>
          <a:p>
            <a:pPr indent="0" lvl="1" marL="400050" rtl="0" algn="l">
              <a:spcBef>
                <a:spcPts val="1000"/>
              </a:spcBef>
              <a:spcAft>
                <a:spcPts val="0"/>
              </a:spcAft>
              <a:buSzPct val="80000"/>
              <a:buNone/>
            </a:pPr>
            <a:r>
              <a:rPr lang="en-US"/>
              <a:t>constructor()   {     console.log("constructor");   }  </a:t>
            </a:r>
            <a:endParaRPr/>
          </a:p>
          <a:p>
            <a:pPr indent="0" lvl="1" marL="400050" rtl="0" algn="l">
              <a:spcBef>
                <a:spcPts val="1000"/>
              </a:spcBef>
              <a:spcAft>
                <a:spcPts val="0"/>
              </a:spcAft>
              <a:buSzPct val="80000"/>
              <a:buNone/>
            </a:pPr>
            <a:r>
              <a:rPr lang="en-US"/>
              <a:t>ngOnInit()   {     console.log("ngOnInit");   } </a:t>
            </a:r>
            <a:endParaRPr/>
          </a:p>
          <a:p>
            <a:pPr indent="0" lvl="1" marL="400050" rtl="0" algn="l">
              <a:spcBef>
                <a:spcPts val="1000"/>
              </a:spcBef>
              <a:spcAft>
                <a:spcPts val="0"/>
              </a:spcAft>
              <a:buSzPct val="80000"/>
              <a:buNone/>
            </a:pPr>
            <a:r>
              <a:rPr lang="en-US"/>
              <a:t>ngOnChanges()   {     console.log("ngOnChanges");   } </a:t>
            </a:r>
            <a:endParaRPr/>
          </a:p>
          <a:p>
            <a:pPr indent="0" lvl="1" marL="400050" rtl="0" algn="l">
              <a:spcBef>
                <a:spcPts val="1000"/>
              </a:spcBef>
              <a:spcAft>
                <a:spcPts val="0"/>
              </a:spcAft>
              <a:buSzPct val="80000"/>
              <a:buNone/>
            </a:pPr>
            <a:r>
              <a:rPr lang="en-US"/>
              <a:t>ngDoCheck()   {     console.log("ngDoCheck");   } </a:t>
            </a:r>
            <a:endParaRPr/>
          </a:p>
          <a:p>
            <a:pPr indent="0" lvl="1" marL="400050" rtl="0" algn="l">
              <a:spcBef>
                <a:spcPts val="1000"/>
              </a:spcBef>
              <a:spcAft>
                <a:spcPts val="0"/>
              </a:spcAft>
              <a:buSzPct val="80000"/>
              <a:buNone/>
            </a:pPr>
            <a:r>
              <a:rPr lang="en-US"/>
              <a:t>ngAfterContentInit()   {     console.log("ngAfterContentInit");   } </a:t>
            </a:r>
            <a:endParaRPr/>
          </a:p>
          <a:p>
            <a:pPr indent="0" lvl="1" marL="400050" rtl="0" algn="l">
              <a:spcBef>
                <a:spcPts val="1000"/>
              </a:spcBef>
              <a:spcAft>
                <a:spcPts val="0"/>
              </a:spcAft>
              <a:buSzPct val="80000"/>
              <a:buNone/>
            </a:pPr>
            <a:r>
              <a:rPr lang="en-US"/>
              <a:t>ngAfterContentChecked()   {     console.log("ngAfterContentChecked");   } </a:t>
            </a:r>
            <a:endParaRPr/>
          </a:p>
          <a:p>
            <a:pPr indent="0" lvl="1" marL="400050" rtl="0" algn="l">
              <a:spcBef>
                <a:spcPts val="1000"/>
              </a:spcBef>
              <a:spcAft>
                <a:spcPts val="0"/>
              </a:spcAft>
              <a:buSzPct val="80000"/>
              <a:buNone/>
            </a:pPr>
            <a:r>
              <a:rPr lang="en-US"/>
              <a:t>ngAfterViewInit()   {     console.log("ngAfterViewInit");   } </a:t>
            </a:r>
            <a:endParaRPr/>
          </a:p>
          <a:p>
            <a:pPr indent="0" lvl="1" marL="400050" rtl="0" algn="l">
              <a:spcBef>
                <a:spcPts val="1000"/>
              </a:spcBef>
              <a:spcAft>
                <a:spcPts val="0"/>
              </a:spcAft>
              <a:buSzPct val="80000"/>
              <a:buNone/>
            </a:pPr>
            <a:r>
              <a:rPr lang="en-US"/>
              <a:t>ngAfterViewChecked()   {     console.log("ngAfterViewChecked");   } </a:t>
            </a:r>
            <a:endParaRPr/>
          </a:p>
          <a:p>
            <a:pPr indent="0" lvl="1" marL="400050" rtl="0" algn="l">
              <a:spcBef>
                <a:spcPts val="1000"/>
              </a:spcBef>
              <a:spcAft>
                <a:spcPts val="0"/>
              </a:spcAft>
              <a:buSzPct val="80000"/>
              <a:buNone/>
            </a:pPr>
            <a:r>
              <a:rPr lang="en-US"/>
              <a:t>ngOnDestroy()   {     console.log("ngOnDestroy");   }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Angular">
      <a:dk1>
        <a:srgbClr val="000000"/>
      </a:dk1>
      <a:lt1>
        <a:srgbClr val="FFFFFF"/>
      </a:lt1>
      <a:dk2>
        <a:srgbClr val="242852"/>
      </a:dk2>
      <a:lt2>
        <a:srgbClr val="ACCBF9"/>
      </a:lt2>
      <a:accent1>
        <a:srgbClr val="0D47A1"/>
      </a:accent1>
      <a:accent2>
        <a:srgbClr val="42A5F5"/>
      </a:accent2>
      <a:accent3>
        <a:srgbClr val="92D050"/>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