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677334" y="214005"/>
            <a:ext cx="8596668" cy="60263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Sharing Data using Services </a:t>
            </a:r>
            <a:endParaRPr/>
          </a:p>
        </p:txBody>
      </p:sp>
      <p:sp>
        <p:nvSpPr>
          <p:cNvPr id="222" name="Google Shape;222;p27"/>
          <p:cNvSpPr txBox="1"/>
          <p:nvPr>
            <p:ph idx="1" type="body"/>
          </p:nvPr>
        </p:nvSpPr>
        <p:spPr>
          <a:xfrm>
            <a:off x="677334" y="888275"/>
            <a:ext cx="8596668" cy="57557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can’t share data among sibling components directly; but we can do it by using service.</a:t>
            </a:r>
            <a:endParaRPr/>
          </a:p>
          <a:p>
            <a:pPr indent="-342900" lvl="0" marL="342900" rtl="0" algn="l">
              <a:spcBef>
                <a:spcPts val="1000"/>
              </a:spcBef>
              <a:spcAft>
                <a:spcPts val="0"/>
              </a:spcAft>
              <a:buSzPts val="1440"/>
              <a:buChar char="►"/>
            </a:pPr>
            <a:r>
              <a:rPr lang="en-US"/>
              <a:t>We can set data from component1 to service; Then the component2 can access data from service. </a:t>
            </a:r>
            <a:endParaRPr/>
          </a:p>
          <a:p>
            <a:pPr indent="-251459" lvl="0" marL="342900" rtl="0" algn="l">
              <a:spcBef>
                <a:spcPts val="1000"/>
              </a:spcBef>
              <a:spcAft>
                <a:spcPts val="0"/>
              </a:spcAft>
              <a:buSzPts val="1440"/>
              <a:buNone/>
            </a:pPr>
            <a:r>
              <a:t/>
            </a:r>
            <a:endParaRPr/>
          </a:p>
        </p:txBody>
      </p:sp>
      <p:pic>
        <p:nvPicPr>
          <p:cNvPr id="223" name="Google Shape;223;p27"/>
          <p:cNvPicPr preferRelativeResize="0"/>
          <p:nvPr/>
        </p:nvPicPr>
        <p:blipFill rotWithShape="1">
          <a:blip r:embed="rId3">
            <a:alphaModFix/>
          </a:blip>
          <a:srcRect b="0" l="0" r="0" t="0"/>
          <a:stretch/>
        </p:blipFill>
        <p:spPr>
          <a:xfrm>
            <a:off x="2158443" y="2549177"/>
            <a:ext cx="5634450" cy="35818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677334" y="107986"/>
            <a:ext cx="8596668" cy="59218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Sharing Data using Services - Example </a:t>
            </a:r>
            <a:endParaRPr/>
          </a:p>
        </p:txBody>
      </p:sp>
      <p:sp>
        <p:nvSpPr>
          <p:cNvPr id="229" name="Google Shape;229;p28"/>
          <p:cNvSpPr txBox="1"/>
          <p:nvPr>
            <p:ph idx="1" type="body"/>
          </p:nvPr>
        </p:nvSpPr>
        <p:spPr>
          <a:xfrm>
            <a:off x="677334" y="741970"/>
            <a:ext cx="8596668" cy="60080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Creating Application</a:t>
            </a:r>
            <a:r>
              <a:rPr lang="en-US"/>
              <a:t> </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 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component  India </a:t>
            </a:r>
            <a:endParaRPr/>
          </a:p>
          <a:p>
            <a:pPr indent="-342900" lvl="0" marL="342900" rtl="0" algn="l">
              <a:spcBef>
                <a:spcPts val="1000"/>
              </a:spcBef>
              <a:spcAft>
                <a:spcPts val="0"/>
              </a:spcAft>
              <a:buSzPts val="1440"/>
              <a:buChar char="►"/>
            </a:pPr>
            <a:r>
              <a:rPr lang="en-US"/>
              <a:t>ng  g  component  Usa </a:t>
            </a:r>
            <a:endParaRPr/>
          </a:p>
          <a:p>
            <a:pPr indent="-342900" lvl="0" marL="342900" rtl="0" algn="l">
              <a:spcBef>
                <a:spcPts val="1000"/>
              </a:spcBef>
              <a:spcAft>
                <a:spcPts val="0"/>
              </a:spcAft>
              <a:buSzPts val="1440"/>
              <a:buChar char="►"/>
            </a:pPr>
            <a:r>
              <a:rPr lang="en-US"/>
              <a:t>ng  g  service  Population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1" type="body"/>
          </p:nvPr>
        </p:nvSpPr>
        <p:spPr>
          <a:xfrm>
            <a:off x="677334" y="214231"/>
            <a:ext cx="8596668" cy="64896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c:\angular\app1\src\app\app.module.ts </a:t>
            </a:r>
            <a:endParaRPr/>
          </a:p>
          <a:p>
            <a:pPr indent="0" lvl="0" marL="0" rtl="0" algn="l">
              <a:spcBef>
                <a:spcPts val="1000"/>
              </a:spcBef>
              <a:spcAft>
                <a:spcPts val="0"/>
              </a:spcAft>
              <a:buSzPts val="1440"/>
              <a:buNone/>
            </a:pPr>
            <a:r>
              <a:rPr lang="en-US"/>
              <a:t>import { BrowserModule } from '@angular/platform-browser’; </a:t>
            </a:r>
            <a:endParaRPr/>
          </a:p>
          <a:p>
            <a:pPr indent="0" lvl="0" marL="0" rtl="0" algn="l">
              <a:spcBef>
                <a:spcPts val="1000"/>
              </a:spcBef>
              <a:spcAft>
                <a:spcPts val="0"/>
              </a:spcAft>
              <a:buSzPts val="1440"/>
              <a:buNone/>
            </a:pPr>
            <a:r>
              <a:rPr lang="en-US"/>
              <a:t>import { NgModule } from '@angular/core’; </a:t>
            </a:r>
            <a:endParaRPr/>
          </a:p>
          <a:p>
            <a:pPr indent="0" lvl="0" marL="0" rtl="0" algn="l">
              <a:spcBef>
                <a:spcPts val="1000"/>
              </a:spcBef>
              <a:spcAft>
                <a:spcPts val="0"/>
              </a:spcAft>
              <a:buSzPts val="1440"/>
              <a:buNone/>
            </a:pPr>
            <a:r>
              <a:rPr lang="en-US"/>
              <a:t>import { AppComponent } from './app.component’; </a:t>
            </a:r>
            <a:endParaRPr/>
          </a:p>
          <a:p>
            <a:pPr indent="0" lvl="0" marL="0" rtl="0" algn="l">
              <a:spcBef>
                <a:spcPts val="1000"/>
              </a:spcBef>
              <a:spcAft>
                <a:spcPts val="0"/>
              </a:spcAft>
              <a:buSzPts val="1440"/>
              <a:buNone/>
            </a:pPr>
            <a:r>
              <a:rPr lang="en-US"/>
              <a:t>import { FormsModule } from "@angular/forms"; </a:t>
            </a:r>
            <a:endParaRPr/>
          </a:p>
          <a:p>
            <a:pPr indent="0" lvl="0" marL="0" rtl="0" algn="l">
              <a:spcBef>
                <a:spcPts val="1000"/>
              </a:spcBef>
              <a:spcAft>
                <a:spcPts val="0"/>
              </a:spcAft>
              <a:buSzPts val="1440"/>
              <a:buNone/>
            </a:pPr>
            <a:r>
              <a:rPr lang="en-US"/>
              <a:t>import { IndiaComponent } from './india/india.component’; </a:t>
            </a:r>
            <a:endParaRPr/>
          </a:p>
          <a:p>
            <a:pPr indent="0" lvl="0" marL="0" rtl="0" algn="l">
              <a:spcBef>
                <a:spcPts val="1000"/>
              </a:spcBef>
              <a:spcAft>
                <a:spcPts val="0"/>
              </a:spcAft>
              <a:buSzPts val="1440"/>
              <a:buNone/>
            </a:pPr>
            <a:r>
              <a:rPr lang="en-US"/>
              <a:t>import { UsaComponent } from './usa/usa.component’; </a:t>
            </a:r>
            <a:endParaRPr/>
          </a:p>
          <a:p>
            <a:pPr indent="0" lvl="0" marL="0" rtl="0" algn="l">
              <a:spcBef>
                <a:spcPts val="1000"/>
              </a:spcBef>
              <a:spcAft>
                <a:spcPts val="0"/>
              </a:spcAft>
              <a:buSzPts val="1440"/>
              <a:buNone/>
            </a:pPr>
            <a:r>
              <a:rPr lang="en-US"/>
              <a:t>import { PopulationService } from "./population.service"; </a:t>
            </a:r>
            <a:endParaRPr/>
          </a:p>
          <a:p>
            <a:pPr indent="0" lvl="0" marL="0" rtl="0" algn="l">
              <a:spcBef>
                <a:spcPts val="1000"/>
              </a:spcBef>
              <a:spcAft>
                <a:spcPts val="0"/>
              </a:spcAft>
              <a:buSzPts val="1440"/>
              <a:buNone/>
            </a:pPr>
            <a:r>
              <a:rPr lang="en-US"/>
              <a:t>@NgModule({   </a:t>
            </a:r>
            <a:endParaRPr/>
          </a:p>
          <a:p>
            <a:pPr indent="0" lvl="0" marL="0" rtl="0" algn="l">
              <a:spcBef>
                <a:spcPts val="1000"/>
              </a:spcBef>
              <a:spcAft>
                <a:spcPts val="0"/>
              </a:spcAft>
              <a:buSzPts val="1440"/>
              <a:buNone/>
            </a:pPr>
            <a:r>
              <a:rPr lang="en-US"/>
              <a:t>declarations: [     AppComponent,     IndiaComponent,     UsaComponent   ],   </a:t>
            </a:r>
            <a:endParaRPr/>
          </a:p>
          <a:p>
            <a:pPr indent="0" lvl="0" marL="0" rtl="0" algn="l">
              <a:spcBef>
                <a:spcPts val="1000"/>
              </a:spcBef>
              <a:spcAft>
                <a:spcPts val="0"/>
              </a:spcAft>
              <a:buSzPts val="1440"/>
              <a:buNone/>
            </a:pPr>
            <a:r>
              <a:rPr lang="en-US"/>
              <a:t>imports: [     BrowserModule, FormsModule   ],   </a:t>
            </a:r>
            <a:endParaRPr/>
          </a:p>
          <a:p>
            <a:pPr indent="0" lvl="0" marL="0" rtl="0" algn="l">
              <a:spcBef>
                <a:spcPts val="1000"/>
              </a:spcBef>
              <a:spcAft>
                <a:spcPts val="0"/>
              </a:spcAft>
              <a:buSzPts val="1440"/>
              <a:buNone/>
            </a:pPr>
            <a:r>
              <a:rPr lang="en-US"/>
              <a:t>providers: [ PopulationService ],   </a:t>
            </a:r>
            <a:endParaRPr/>
          </a:p>
          <a:p>
            <a:pPr indent="0" lvl="0" marL="0" rtl="0" algn="l">
              <a:spcBef>
                <a:spcPts val="1000"/>
              </a:spcBef>
              <a:spcAft>
                <a:spcPts val="0"/>
              </a:spcAft>
              <a:buSzPts val="1440"/>
              <a:buNone/>
            </a:pPr>
            <a:r>
              <a:rPr lang="en-US"/>
              <a:t>bootstrap: [AppComponent]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AppModule {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idx="1" type="body"/>
          </p:nvPr>
        </p:nvSpPr>
        <p:spPr>
          <a:xfrm>
            <a:off x="677334" y="172431"/>
            <a:ext cx="8596668" cy="653665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c:\angular\app1\src\app\population.service.ts </a:t>
            </a:r>
            <a:endParaRPr/>
          </a:p>
          <a:p>
            <a:pPr indent="0" lvl="0" marL="0" rtl="0" algn="l">
              <a:spcBef>
                <a:spcPts val="1000"/>
              </a:spcBef>
              <a:spcAft>
                <a:spcPts val="0"/>
              </a:spcAft>
              <a:buSzPct val="79999"/>
              <a:buNone/>
            </a:pPr>
            <a:r>
              <a:rPr lang="en-US"/>
              <a:t>import { Injectable } from '@angular/core'; </a:t>
            </a:r>
            <a:endParaRPr/>
          </a:p>
          <a:p>
            <a:pPr indent="0" lvl="0" marL="0" rtl="0" algn="l">
              <a:spcBef>
                <a:spcPts val="1000"/>
              </a:spcBef>
              <a:spcAft>
                <a:spcPts val="0"/>
              </a:spcAft>
              <a:buSzPct val="79999"/>
              <a:buNone/>
            </a:pPr>
            <a:r>
              <a:rPr lang="en-US"/>
              <a:t>@Injectable() export class PopulationService {   </a:t>
            </a:r>
            <a:endParaRPr/>
          </a:p>
          <a:p>
            <a:pPr indent="0" lvl="0" marL="0" rtl="0" algn="l">
              <a:spcBef>
                <a:spcPts val="1000"/>
              </a:spcBef>
              <a:spcAft>
                <a:spcPts val="0"/>
              </a:spcAft>
              <a:buSzPct val="79999"/>
              <a:buNone/>
            </a:pPr>
            <a:r>
              <a:rPr lang="en-US"/>
              <a:t>IndiaPopulation: number; </a:t>
            </a:r>
            <a:endParaRPr/>
          </a:p>
          <a:p>
            <a:pPr indent="0" lvl="0" marL="0" rtl="0" algn="l">
              <a:spcBef>
                <a:spcPts val="1000"/>
              </a:spcBef>
              <a:spcAft>
                <a:spcPts val="0"/>
              </a:spcAft>
              <a:buSzPct val="79999"/>
              <a:buNone/>
            </a:pPr>
            <a:r>
              <a:rPr lang="en-US"/>
              <a:t>} </a:t>
            </a:r>
            <a:endParaRPr/>
          </a:p>
          <a:p>
            <a:pPr indent="-342900" lvl="0" marL="342900" rtl="0" algn="l">
              <a:spcBef>
                <a:spcPts val="1000"/>
              </a:spcBef>
              <a:spcAft>
                <a:spcPts val="0"/>
              </a:spcAft>
              <a:buSzPct val="79999"/>
              <a:buChar char="►"/>
            </a:pPr>
            <a:r>
              <a:rPr b="1" lang="en-US"/>
              <a:t>c:\angular\app1\src\app\app.component.ts </a:t>
            </a:r>
            <a:endParaRPr/>
          </a:p>
          <a:p>
            <a:pPr indent="0" lvl="0" marL="0" rtl="0" algn="l">
              <a:spcBef>
                <a:spcPts val="1000"/>
              </a:spcBef>
              <a:spcAft>
                <a:spcPts val="0"/>
              </a:spcAft>
              <a:buSzPct val="79999"/>
              <a:buNone/>
            </a:pPr>
            <a:r>
              <a:rPr lang="en-US"/>
              <a:t>import { Component } from "@angular/core";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'app-root',   </a:t>
            </a:r>
            <a:endParaRPr/>
          </a:p>
          <a:p>
            <a:pPr indent="0" lvl="0" marL="0" rtl="0" algn="l">
              <a:spcBef>
                <a:spcPts val="1000"/>
              </a:spcBef>
              <a:spcAft>
                <a:spcPts val="0"/>
              </a:spcAft>
              <a:buSzPct val="79999"/>
              <a:buNone/>
            </a:pPr>
            <a:r>
              <a:rPr lang="en-US"/>
              <a:t>templateUrl: './app.component.html',   </a:t>
            </a:r>
            <a:endParaRPr/>
          </a:p>
          <a:p>
            <a:pPr indent="0" lvl="0" marL="0" rtl="0" algn="l">
              <a:spcBef>
                <a:spcPts val="1000"/>
              </a:spcBef>
              <a:spcAft>
                <a:spcPts val="0"/>
              </a:spcAft>
              <a:buSzPct val="79999"/>
              <a:buNone/>
            </a:pPr>
            <a:r>
              <a:rPr lang="en-US"/>
              <a:t>styleUrls: ['./app.component.css’]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AppComponent { } </a:t>
            </a:r>
            <a:endParaRPr/>
          </a:p>
          <a:p>
            <a:pPr indent="-342900" lvl="0" marL="342900" rtl="0" algn="l">
              <a:spcBef>
                <a:spcPts val="1000"/>
              </a:spcBef>
              <a:spcAft>
                <a:spcPts val="0"/>
              </a:spcAft>
              <a:buSzPct val="79999"/>
              <a:buChar char="►"/>
            </a:pPr>
            <a:r>
              <a:rPr b="1" lang="en-US"/>
              <a:t>c:\angular\app1\src\app\app.component.html </a:t>
            </a:r>
            <a:endParaRPr/>
          </a:p>
          <a:p>
            <a:pPr indent="0" lvl="0" marL="0" rtl="0" algn="l">
              <a:spcBef>
                <a:spcPts val="1000"/>
              </a:spcBef>
              <a:spcAft>
                <a:spcPts val="0"/>
              </a:spcAft>
              <a:buSzPct val="79999"/>
              <a:buNone/>
            </a:pPr>
            <a:r>
              <a:rPr lang="en-US"/>
              <a:t>&lt;div&gt;   </a:t>
            </a:r>
            <a:endParaRPr/>
          </a:p>
          <a:p>
            <a:pPr indent="0" lvl="0" marL="0" rtl="0" algn="l">
              <a:spcBef>
                <a:spcPts val="1000"/>
              </a:spcBef>
              <a:spcAft>
                <a:spcPts val="0"/>
              </a:spcAft>
              <a:buSzPct val="79999"/>
              <a:buNone/>
            </a:pPr>
            <a:r>
              <a:rPr lang="en-US"/>
              <a:t>&lt;h4&gt;Sharing Data using Services&lt;/h4&gt;    </a:t>
            </a:r>
            <a:endParaRPr/>
          </a:p>
          <a:p>
            <a:pPr indent="0" lvl="0" marL="0" rtl="0" algn="l">
              <a:spcBef>
                <a:spcPts val="1000"/>
              </a:spcBef>
              <a:spcAft>
                <a:spcPts val="0"/>
              </a:spcAft>
              <a:buSzPct val="79999"/>
              <a:buNone/>
            </a:pPr>
            <a:r>
              <a:rPr lang="en-US"/>
              <a:t>&lt;app-india&gt;&lt;/app-india&gt;   </a:t>
            </a:r>
            <a:endParaRPr/>
          </a:p>
          <a:p>
            <a:pPr indent="0" lvl="0" marL="0" rtl="0" algn="l">
              <a:spcBef>
                <a:spcPts val="1000"/>
              </a:spcBef>
              <a:spcAft>
                <a:spcPts val="0"/>
              </a:spcAft>
              <a:buSzPct val="79999"/>
              <a:buNone/>
            </a:pPr>
            <a:r>
              <a:rPr lang="en-US"/>
              <a:t>&lt;app-usa&gt;&lt;/app-usa&gt;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idx="1" type="body"/>
          </p:nvPr>
        </p:nvSpPr>
        <p:spPr>
          <a:xfrm>
            <a:off x="677334" y="261257"/>
            <a:ext cx="8596668" cy="639035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c:\angular\app1\src\app\india\india.component.ts </a:t>
            </a:r>
            <a:endParaRPr/>
          </a:p>
          <a:p>
            <a:pPr indent="0" lvl="0" marL="0" rtl="0" algn="l">
              <a:spcBef>
                <a:spcPts val="1000"/>
              </a:spcBef>
              <a:spcAft>
                <a:spcPts val="0"/>
              </a:spcAft>
              <a:buSzPct val="79999"/>
              <a:buNone/>
            </a:pPr>
            <a:r>
              <a:rPr lang="en-US"/>
              <a:t>import { Component, OnInit, Inject } from '@angular/core’; </a:t>
            </a:r>
            <a:endParaRPr/>
          </a:p>
          <a:p>
            <a:pPr indent="0" lvl="0" marL="0" rtl="0" algn="l">
              <a:spcBef>
                <a:spcPts val="1000"/>
              </a:spcBef>
              <a:spcAft>
                <a:spcPts val="0"/>
              </a:spcAft>
              <a:buSzPct val="79999"/>
              <a:buNone/>
            </a:pPr>
            <a:r>
              <a:rPr lang="en-US"/>
              <a:t>import { PopulationService } from "../population.service";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'app-india',   </a:t>
            </a:r>
            <a:endParaRPr/>
          </a:p>
          <a:p>
            <a:pPr indent="0" lvl="0" marL="0" rtl="0" algn="l">
              <a:spcBef>
                <a:spcPts val="1000"/>
              </a:spcBef>
              <a:spcAft>
                <a:spcPts val="0"/>
              </a:spcAft>
              <a:buSzPct val="79999"/>
              <a:buNone/>
            </a:pPr>
            <a:r>
              <a:rPr lang="en-US"/>
              <a:t>templateUrl: './india.component.html’,  </a:t>
            </a:r>
            <a:endParaRPr/>
          </a:p>
          <a:p>
            <a:pPr indent="0" lvl="0" marL="0" rtl="0" algn="l">
              <a:spcBef>
                <a:spcPts val="1000"/>
              </a:spcBef>
              <a:spcAft>
                <a:spcPts val="0"/>
              </a:spcAft>
              <a:buSzPct val="79999"/>
              <a:buNone/>
            </a:pPr>
            <a:r>
              <a:rPr lang="en-US"/>
              <a:t>styleUrls: ['./india.component.css’]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IndiaComponent implements OnInit {   </a:t>
            </a:r>
            <a:endParaRPr/>
          </a:p>
          <a:p>
            <a:pPr indent="0" lvl="0" marL="0" rtl="0" algn="l">
              <a:spcBef>
                <a:spcPts val="1000"/>
              </a:spcBef>
              <a:spcAft>
                <a:spcPts val="0"/>
              </a:spcAft>
              <a:buSzPct val="79999"/>
              <a:buNone/>
            </a:pPr>
            <a:r>
              <a:rPr lang="en-US"/>
              <a:t>population: number = 1.32; </a:t>
            </a:r>
            <a:endParaRPr/>
          </a:p>
          <a:p>
            <a:pPr indent="0" lvl="0" marL="0" rtl="0" algn="l">
              <a:spcBef>
                <a:spcPts val="1000"/>
              </a:spcBef>
              <a:spcAft>
                <a:spcPts val="0"/>
              </a:spcAft>
              <a:buSzPct val="79999"/>
              <a:buNone/>
            </a:pPr>
            <a:r>
              <a:rPr lang="en-US"/>
              <a:t>constructor(@Inject(PopulationService) private ps : PopulationService)   {     this.ps.IndiaPopulation = this.population;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ngOnInit()   {   } </a:t>
            </a:r>
            <a:endParaRPr/>
          </a:p>
          <a:p>
            <a:pPr indent="0" lvl="0" marL="0" rtl="0" algn="l">
              <a:spcBef>
                <a:spcPts val="1000"/>
              </a:spcBef>
              <a:spcAft>
                <a:spcPts val="0"/>
              </a:spcAft>
              <a:buSzPct val="79999"/>
              <a:buNone/>
            </a:pPr>
            <a:r>
              <a:rPr lang="en-US"/>
              <a:t>} </a:t>
            </a:r>
            <a:endParaRPr/>
          </a:p>
          <a:p>
            <a:pPr indent="-342900" lvl="0" marL="342900" rtl="0" algn="l">
              <a:spcBef>
                <a:spcPts val="1000"/>
              </a:spcBef>
              <a:spcAft>
                <a:spcPts val="0"/>
              </a:spcAft>
              <a:buSzPct val="79999"/>
              <a:buChar char="►"/>
            </a:pPr>
            <a:r>
              <a:rPr b="1" lang="en-US"/>
              <a:t>c:\angular\app1\src\app\india\india.component.html </a:t>
            </a:r>
            <a:endParaRPr/>
          </a:p>
          <a:p>
            <a:pPr indent="0" lvl="0" marL="0" rtl="0" algn="l">
              <a:spcBef>
                <a:spcPts val="1000"/>
              </a:spcBef>
              <a:spcAft>
                <a:spcPts val="0"/>
              </a:spcAft>
              <a:buSzPct val="79999"/>
              <a:buNone/>
            </a:pPr>
            <a:r>
              <a:rPr lang="en-US"/>
              <a:t>&lt;div&gt;</a:t>
            </a:r>
            <a:endParaRPr/>
          </a:p>
          <a:p>
            <a:pPr indent="0" lvl="0" marL="0" rtl="0" algn="l">
              <a:spcBef>
                <a:spcPts val="1000"/>
              </a:spcBef>
              <a:spcAft>
                <a:spcPts val="0"/>
              </a:spcAft>
              <a:buSzPct val="79999"/>
              <a:buNone/>
            </a:pPr>
            <a:r>
              <a:rPr lang="en-US"/>
              <a:t>&lt;h4&gt;India&lt;/h4&gt;</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idx="1" type="body"/>
          </p:nvPr>
        </p:nvSpPr>
        <p:spPr>
          <a:xfrm>
            <a:off x="677334" y="198555"/>
            <a:ext cx="8596668" cy="653665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c:\angular\app1\src\app\usa\Usa.component.ts </a:t>
            </a:r>
            <a:endParaRPr/>
          </a:p>
          <a:p>
            <a:pPr indent="0" lvl="0" marL="0" rtl="0" algn="l">
              <a:spcBef>
                <a:spcPts val="1000"/>
              </a:spcBef>
              <a:spcAft>
                <a:spcPts val="0"/>
              </a:spcAft>
              <a:buSzPct val="79999"/>
              <a:buNone/>
            </a:pPr>
            <a:r>
              <a:rPr lang="en-US"/>
              <a:t>import { Component, OnInit, Inject } from '@angular/core’; </a:t>
            </a:r>
            <a:endParaRPr/>
          </a:p>
          <a:p>
            <a:pPr indent="0" lvl="0" marL="0" rtl="0" algn="l">
              <a:spcBef>
                <a:spcPts val="1000"/>
              </a:spcBef>
              <a:spcAft>
                <a:spcPts val="0"/>
              </a:spcAft>
              <a:buSzPct val="79999"/>
              <a:buNone/>
            </a:pPr>
            <a:r>
              <a:rPr lang="en-US"/>
              <a:t>import { PopulationService } from "../population.service";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'app-usa',   </a:t>
            </a:r>
            <a:endParaRPr/>
          </a:p>
          <a:p>
            <a:pPr indent="0" lvl="0" marL="0" rtl="0" algn="l">
              <a:spcBef>
                <a:spcPts val="1000"/>
              </a:spcBef>
              <a:spcAft>
                <a:spcPts val="0"/>
              </a:spcAft>
              <a:buSzPct val="79999"/>
              <a:buNone/>
            </a:pPr>
            <a:r>
              <a:rPr lang="en-US"/>
              <a:t>templateUrl: './usa.component.html',   </a:t>
            </a:r>
            <a:endParaRPr/>
          </a:p>
          <a:p>
            <a:pPr indent="0" lvl="0" marL="0" rtl="0" algn="l">
              <a:spcBef>
                <a:spcPts val="1000"/>
              </a:spcBef>
              <a:spcAft>
                <a:spcPts val="0"/>
              </a:spcAft>
              <a:buSzPct val="79999"/>
              <a:buNone/>
            </a:pPr>
            <a:r>
              <a:rPr lang="en-US"/>
              <a:t>styleUrls: ['./usa.component.css’]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UsaComponent implements OnInit {   </a:t>
            </a:r>
            <a:endParaRPr/>
          </a:p>
          <a:p>
            <a:pPr indent="0" lvl="0" marL="0" rtl="0" algn="l">
              <a:spcBef>
                <a:spcPts val="1000"/>
              </a:spcBef>
              <a:spcAft>
                <a:spcPts val="0"/>
              </a:spcAft>
              <a:buSzPct val="79999"/>
              <a:buNone/>
            </a:pPr>
            <a:r>
              <a:rPr lang="en-US"/>
              <a:t>//indiapopulation: number = 1.32; </a:t>
            </a:r>
            <a:endParaRPr/>
          </a:p>
          <a:p>
            <a:pPr indent="0" lvl="0" marL="0" rtl="0" algn="l">
              <a:spcBef>
                <a:spcPts val="1000"/>
              </a:spcBef>
              <a:spcAft>
                <a:spcPts val="0"/>
              </a:spcAft>
              <a:buSzPct val="79999"/>
              <a:buNone/>
            </a:pPr>
            <a:r>
              <a:rPr lang="en-US"/>
              <a:t>constructor(@Inject(PopulationService) private ps : PopulationService)   {     this.indiapopulation = this.ps.IndiaPopulation;</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ngOnInit()   {   } } </a:t>
            </a:r>
            <a:endParaRPr/>
          </a:p>
          <a:p>
            <a:pPr indent="-342900" lvl="0" marL="342900" rtl="0" algn="l">
              <a:spcBef>
                <a:spcPts val="1000"/>
              </a:spcBef>
              <a:spcAft>
                <a:spcPts val="0"/>
              </a:spcAft>
              <a:buSzPct val="79999"/>
              <a:buChar char="►"/>
            </a:pPr>
            <a:r>
              <a:rPr b="1" lang="en-US"/>
              <a:t>c:\angular\app1\src\app\usa\Usa.component.html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 &lt;h4&gt;United States&lt;/h4&gt;   India population: {{indiapopulation}} billion.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idx="1" type="body"/>
          </p:nvPr>
        </p:nvSpPr>
        <p:spPr>
          <a:xfrm>
            <a:off x="677334" y="229906"/>
            <a:ext cx="8596668" cy="65262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c:\angular\app1 ng  serve </a:t>
            </a:r>
            <a:endParaRPr/>
          </a:p>
          <a:p>
            <a:pPr indent="-342900" lvl="0" marL="342900" rtl="0" algn="l">
              <a:spcBef>
                <a:spcPts val="1000"/>
              </a:spcBef>
              <a:spcAft>
                <a:spcPts val="0"/>
              </a:spcAft>
              <a:buSzPts val="1440"/>
              <a:buChar char="►"/>
            </a:pPr>
            <a:r>
              <a:rPr lang="en-US"/>
              <a:t>Open the browser and enter the following URL: http://localhost:4200 </a:t>
            </a:r>
            <a:endParaRPr/>
          </a:p>
        </p:txBody>
      </p:sp>
      <p:pic>
        <p:nvPicPr>
          <p:cNvPr id="255" name="Google Shape;255;p33"/>
          <p:cNvPicPr preferRelativeResize="0"/>
          <p:nvPr/>
        </p:nvPicPr>
        <p:blipFill rotWithShape="1">
          <a:blip r:embed="rId3">
            <a:alphaModFix/>
          </a:blip>
          <a:srcRect b="0" l="0" r="0" t="0"/>
          <a:stretch/>
        </p:blipFill>
        <p:spPr>
          <a:xfrm>
            <a:off x="1866708" y="2609795"/>
            <a:ext cx="6217920" cy="34059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155013"/>
            <a:ext cx="8596668" cy="55038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Services</a:t>
            </a:r>
            <a:endParaRPr/>
          </a:p>
        </p:txBody>
      </p:sp>
      <p:sp>
        <p:nvSpPr>
          <p:cNvPr id="154" name="Google Shape;154;p19"/>
          <p:cNvSpPr txBox="1"/>
          <p:nvPr>
            <p:ph idx="1" type="body"/>
          </p:nvPr>
        </p:nvSpPr>
        <p:spPr>
          <a:xfrm>
            <a:off x="677334" y="752421"/>
            <a:ext cx="8596668" cy="58730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service is a class contains re-usable code (business logic, validations, calculations etc.), which can be called in one or more components. If you place the re-usable set of properties and methods as a service class, it can be called from any component or any other service in the entire application. </a:t>
            </a:r>
            <a:endParaRPr/>
          </a:p>
          <a:p>
            <a:pPr indent="-342900" lvl="0" marL="342900" rtl="0" algn="l">
              <a:spcBef>
                <a:spcPts val="1000"/>
              </a:spcBef>
              <a:spcAft>
                <a:spcPts val="0"/>
              </a:spcAft>
              <a:buSzPts val="1440"/>
              <a:buChar char="►"/>
            </a:pPr>
            <a:r>
              <a:rPr lang="en-US"/>
              <a:t>We must decorate the service class with “@Injectable()” decorator, to make the service accessible from any other component. You can import “@Injectable” decorator from “@angular/core” package. </a:t>
            </a:r>
            <a:endParaRPr/>
          </a:p>
          <a:p>
            <a:pPr indent="-342900" lvl="0" marL="342900" rtl="0" algn="l">
              <a:spcBef>
                <a:spcPts val="1000"/>
              </a:spcBef>
              <a:spcAft>
                <a:spcPts val="0"/>
              </a:spcAft>
              <a:buSzPts val="1440"/>
              <a:buChar char="►"/>
            </a:pPr>
            <a:r>
              <a:rPr lang="en-US"/>
              <a:t>We must use “@Inject()” decorator, to request angular to create an object for the service class. Then the angular framework will automatically creates an object for the service class and passes the object as argument for your component’s constructor; you can receive it into a reference variable in the constructor. You can use “@Inject” only in the constructor of component. To make the reference variable as member of the component class, add “private” or “public” keyword at left side of the reference variable in the constructor. </a:t>
            </a:r>
            <a:endParaRPr/>
          </a:p>
          <a:p>
            <a:pPr indent="-342900" lvl="0" marL="342900" rtl="0" algn="l">
              <a:spcBef>
                <a:spcPts val="1000"/>
              </a:spcBef>
              <a:spcAft>
                <a:spcPts val="0"/>
              </a:spcAft>
              <a:buSzPts val="1440"/>
              <a:buChar char="►"/>
            </a:pPr>
            <a:r>
              <a:rPr lang="en-US"/>
              <a:t>In real time, all the CRUD operations (Ajax calls) are created in the service; the same is called in the component class, whenever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grpSp>
        <p:nvGrpSpPr>
          <p:cNvPr id="159" name="Google Shape;159;p20"/>
          <p:cNvGrpSpPr/>
          <p:nvPr/>
        </p:nvGrpSpPr>
        <p:grpSpPr>
          <a:xfrm>
            <a:off x="0" y="-8467"/>
            <a:ext cx="12192000" cy="6866467"/>
            <a:chOff x="0" y="-8467"/>
            <a:chExt cx="12192000" cy="6866467"/>
          </a:xfrm>
        </p:grpSpPr>
        <p:cxnSp>
          <p:nvCxnSpPr>
            <p:cNvPr id="160" name="Google Shape;160;p2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61" name="Google Shape;161;p2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62" name="Google Shape;162;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63" name="Google Shape;163;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4" name="Google Shape;164;p20"/>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66" name="Google Shape;166;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67" name="Google Shape;167;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68" name="Google Shape;168;p20"/>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0"/>
          <p:cNvSpPr/>
          <p:nvPr/>
        </p:nvSpPr>
        <p:spPr>
          <a:xfrm>
            <a:off x="0" y="0"/>
            <a:ext cx="12188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171" name="Google Shape;171;p20"/>
          <p:cNvGrpSpPr/>
          <p:nvPr/>
        </p:nvGrpSpPr>
        <p:grpSpPr>
          <a:xfrm>
            <a:off x="0" y="-8467"/>
            <a:ext cx="12192000" cy="6866467"/>
            <a:chOff x="0" y="-8467"/>
            <a:chExt cx="12192000" cy="6866467"/>
          </a:xfrm>
        </p:grpSpPr>
        <p:cxnSp>
          <p:nvCxnSpPr>
            <p:cNvPr id="172" name="Google Shape;172;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73" name="Google Shape;17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4" name="Google Shape;17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5" name="Google Shape;175;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177" name="Google Shape;17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86F1">
                <a:alpha val="69803"/>
              </a:srgbClr>
            </a:solidFill>
            <a:ln>
              <a:noFill/>
            </a:ln>
          </p:spPr>
        </p:sp>
        <p:sp>
          <p:nvSpPr>
            <p:cNvPr id="178" name="Google Shape;17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79" name="Google Shape;179;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0"/>
          <p:cNvSpPr/>
          <p:nvPr/>
        </p:nvSpPr>
        <p:spPr>
          <a:xfrm>
            <a:off x="477012" y="480060"/>
            <a:ext cx="11237976"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Image result for angular services" id="182" name="Google Shape;182;p20"/>
          <p:cNvPicPr preferRelativeResize="0"/>
          <p:nvPr>
            <p:ph idx="1" type="body"/>
          </p:nvPr>
        </p:nvPicPr>
        <p:blipFill rotWithShape="1">
          <a:blip r:embed="rId3">
            <a:alphaModFix/>
          </a:blip>
          <a:srcRect b="0" l="0" r="0" t="0"/>
          <a:stretch/>
        </p:blipFill>
        <p:spPr>
          <a:xfrm>
            <a:off x="1529389" y="1131994"/>
            <a:ext cx="9135098" cy="45903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677334" y="193331"/>
            <a:ext cx="8596668" cy="653142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Steps to handle event:</a:t>
            </a:r>
            <a:endParaRPr/>
          </a:p>
          <a:p>
            <a:pPr indent="-285750" lvl="1" marL="742950" rtl="0" algn="l">
              <a:spcBef>
                <a:spcPts val="1000"/>
              </a:spcBef>
              <a:spcAft>
                <a:spcPts val="0"/>
              </a:spcAft>
              <a:buSzPts val="1280"/>
              <a:buChar char="►"/>
            </a:pPr>
            <a:r>
              <a:rPr b="1" lang="en-US" u="sng"/>
              <a:t>Create Service: </a:t>
            </a:r>
            <a:endParaRPr/>
          </a:p>
          <a:p>
            <a:pPr indent="0" lvl="1" marL="457200" rtl="0" algn="l">
              <a:spcBef>
                <a:spcPts val="1000"/>
              </a:spcBef>
              <a:spcAft>
                <a:spcPts val="0"/>
              </a:spcAft>
              <a:buSzPts val="1280"/>
              <a:buNone/>
            </a:pPr>
            <a:r>
              <a:rPr lang="en-US"/>
              <a:t>import { Injectable } from “@angular/core”; </a:t>
            </a:r>
            <a:endParaRPr/>
          </a:p>
          <a:p>
            <a:pPr indent="0" lvl="1" marL="457200" rtl="0" algn="l">
              <a:spcBef>
                <a:spcPts val="1000"/>
              </a:spcBef>
              <a:spcAft>
                <a:spcPts val="0"/>
              </a:spcAft>
              <a:buSzPts val="1280"/>
              <a:buNone/>
            </a:pPr>
            <a:r>
              <a:rPr lang="en-US"/>
              <a:t>@Injectable( ) </a:t>
            </a:r>
            <a:endParaRPr/>
          </a:p>
          <a:p>
            <a:pPr indent="0" lvl="1" marL="457200" rtl="0" algn="l">
              <a:spcBef>
                <a:spcPts val="1000"/>
              </a:spcBef>
              <a:spcAft>
                <a:spcPts val="0"/>
              </a:spcAft>
              <a:buSzPts val="1280"/>
              <a:buNone/>
            </a:pPr>
            <a:r>
              <a:rPr lang="en-US"/>
              <a:t>class Serviceclassname {  Methods here } </a:t>
            </a:r>
            <a:endParaRPr/>
          </a:p>
          <a:p>
            <a:pPr indent="-285750" lvl="1" marL="742950" rtl="0" algn="l">
              <a:spcBef>
                <a:spcPts val="1000"/>
              </a:spcBef>
              <a:spcAft>
                <a:spcPts val="0"/>
              </a:spcAft>
              <a:buSzPts val="1280"/>
              <a:buChar char="►"/>
            </a:pPr>
            <a:r>
              <a:rPr b="1" lang="en-US" u="sng"/>
              <a:t>Add service as provider in the component: </a:t>
            </a:r>
            <a:endParaRPr/>
          </a:p>
          <a:p>
            <a:pPr indent="0" lvl="1" marL="400050" rtl="0" algn="l">
              <a:spcBef>
                <a:spcPts val="1000"/>
              </a:spcBef>
              <a:spcAft>
                <a:spcPts val="0"/>
              </a:spcAft>
              <a:buSzPts val="1280"/>
              <a:buNone/>
            </a:pPr>
            <a:r>
              <a:rPr lang="en-US"/>
              <a:t>@Component( { …, providers: [ Serviceclassname ] } ) </a:t>
            </a:r>
            <a:endParaRPr/>
          </a:p>
          <a:p>
            <a:pPr indent="0" lvl="1" marL="400050" rtl="0" algn="l">
              <a:spcBef>
                <a:spcPts val="1000"/>
              </a:spcBef>
              <a:spcAft>
                <a:spcPts val="0"/>
              </a:spcAft>
              <a:buSzPts val="1280"/>
              <a:buNone/>
            </a:pPr>
            <a:r>
              <a:rPr lang="en-US"/>
              <a:t>class ComponentClassname { } </a:t>
            </a:r>
            <a:endParaRPr/>
          </a:p>
          <a:p>
            <a:pPr indent="-285749" lvl="1" marL="685800" rtl="0" algn="l">
              <a:spcBef>
                <a:spcPts val="1000"/>
              </a:spcBef>
              <a:spcAft>
                <a:spcPts val="0"/>
              </a:spcAft>
              <a:buSzPts val="1280"/>
              <a:buChar char="►"/>
            </a:pPr>
            <a:r>
              <a:rPr b="1" lang="en-US" u="sng"/>
              <a:t>(or) Add service as provider in the module: </a:t>
            </a:r>
            <a:endParaRPr/>
          </a:p>
          <a:p>
            <a:pPr indent="0" lvl="1" marL="400050" rtl="0" algn="l">
              <a:spcBef>
                <a:spcPts val="1000"/>
              </a:spcBef>
              <a:spcAft>
                <a:spcPts val="0"/>
              </a:spcAft>
              <a:buSzPts val="1280"/>
              <a:buNone/>
            </a:pPr>
            <a:r>
              <a:rPr lang="en-US"/>
              <a:t>@NgModule( { providers: [ Serviceclassname ] } ) </a:t>
            </a:r>
            <a:endParaRPr/>
          </a:p>
          <a:p>
            <a:pPr indent="0" lvl="1" marL="400050" rtl="0" algn="l">
              <a:spcBef>
                <a:spcPts val="1000"/>
              </a:spcBef>
              <a:spcAft>
                <a:spcPts val="0"/>
              </a:spcAft>
              <a:buSzPts val="1280"/>
              <a:buNone/>
            </a:pPr>
            <a:r>
              <a:rPr lang="en-US"/>
              <a:t>class ModuleClassname { } </a:t>
            </a:r>
            <a:endParaRPr/>
          </a:p>
          <a:p>
            <a:pPr indent="-285749" lvl="1" marL="685800" rtl="0" algn="l">
              <a:spcBef>
                <a:spcPts val="1000"/>
              </a:spcBef>
              <a:spcAft>
                <a:spcPts val="0"/>
              </a:spcAft>
              <a:buSzPts val="1280"/>
              <a:buChar char="►"/>
            </a:pPr>
            <a:r>
              <a:rPr b="1" lang="en-US" u="sng"/>
              <a:t>Get the instance of service using dependency injection: </a:t>
            </a:r>
            <a:endParaRPr/>
          </a:p>
          <a:p>
            <a:pPr indent="0" lvl="1" marL="400050" rtl="0" algn="l">
              <a:spcBef>
                <a:spcPts val="1000"/>
              </a:spcBef>
              <a:spcAft>
                <a:spcPts val="0"/>
              </a:spcAft>
              <a:buSzPts val="1280"/>
              <a:buNone/>
            </a:pPr>
            <a:r>
              <a:rPr lang="en-US"/>
              <a:t>import { Inject } from “@angular/core”; </a:t>
            </a:r>
            <a:endParaRPr/>
          </a:p>
          <a:p>
            <a:pPr indent="0" lvl="1" marL="400050" rtl="0" algn="l">
              <a:spcBef>
                <a:spcPts val="1000"/>
              </a:spcBef>
              <a:spcAft>
                <a:spcPts val="0"/>
              </a:spcAft>
              <a:buSzPts val="1280"/>
              <a:buNone/>
            </a:pPr>
            <a:r>
              <a:rPr lang="en-US"/>
              <a:t>@Component( { … } ) </a:t>
            </a:r>
            <a:endParaRPr/>
          </a:p>
          <a:p>
            <a:pPr indent="0" lvl="1" marL="400050" rtl="0" algn="l">
              <a:spcBef>
                <a:spcPts val="1000"/>
              </a:spcBef>
              <a:spcAft>
                <a:spcPts val="0"/>
              </a:spcAft>
              <a:buSzPts val="1280"/>
              <a:buNone/>
            </a:pPr>
            <a:r>
              <a:rPr lang="en-US"/>
              <a:t>class ComponentClassname {</a:t>
            </a:r>
            <a:endParaRPr/>
          </a:p>
          <a:p>
            <a:pPr indent="0" lvl="1" marL="400050" rtl="0" algn="l">
              <a:spcBef>
                <a:spcPts val="1000"/>
              </a:spcBef>
              <a:spcAft>
                <a:spcPts val="0"/>
              </a:spcAft>
              <a:buSzPts val="1280"/>
              <a:buNone/>
            </a:pPr>
            <a:r>
              <a:rPr lang="en-US"/>
              <a:t> constructor(@Inject(Serviceclassname) variable : Serviceclassname) { } </a:t>
            </a:r>
            <a:endParaRPr/>
          </a:p>
          <a:p>
            <a:pPr indent="0" lvl="1" marL="400050" rtl="0" algn="l">
              <a:spcBef>
                <a:spcPts val="1000"/>
              </a:spcBef>
              <a:spcAft>
                <a:spcPts val="0"/>
              </a:spcAft>
              <a:buSzPts val="1280"/>
              <a:buNone/>
            </a:pPr>
            <a:r>
              <a:rPr lang="en-US"/>
              <a:t>} </a:t>
            </a:r>
            <a:endParaRPr/>
          </a:p>
          <a:p>
            <a:pPr indent="0" lvl="1" marL="400050" rtl="0" algn="l">
              <a:spcBef>
                <a:spcPts val="1000"/>
              </a:spcBef>
              <a:spcAft>
                <a:spcPts val="0"/>
              </a:spcAft>
              <a:buSzPts val="128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677334" y="109502"/>
            <a:ext cx="8596668" cy="55409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Services - Example </a:t>
            </a:r>
            <a:endParaRPr/>
          </a:p>
        </p:txBody>
      </p:sp>
      <p:sp>
        <p:nvSpPr>
          <p:cNvPr id="193" name="Google Shape;193;p22"/>
          <p:cNvSpPr txBox="1"/>
          <p:nvPr>
            <p:ph idx="1" type="body"/>
          </p:nvPr>
        </p:nvSpPr>
        <p:spPr>
          <a:xfrm>
            <a:off x="677334" y="663594"/>
            <a:ext cx="8596668" cy="596995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rPr b="1" lang="en-US"/>
              <a:t>Creating Application </a:t>
            </a:r>
            <a:endParaRPr/>
          </a:p>
          <a:p>
            <a:pPr indent="-342900" lvl="0" marL="342900" rtl="0" algn="l">
              <a:spcBef>
                <a:spcPts val="1000"/>
              </a:spcBef>
              <a:spcAft>
                <a:spcPts val="0"/>
              </a:spcAft>
              <a:buSzPct val="79999"/>
              <a:buChar char="►"/>
            </a:pPr>
            <a:r>
              <a:rPr lang="en-US"/>
              <a:t>Open Command Prompt and enter the following commands: </a:t>
            </a:r>
            <a:endParaRPr/>
          </a:p>
          <a:p>
            <a:pPr indent="-342900" lvl="0" marL="342900" rtl="0" algn="l">
              <a:spcBef>
                <a:spcPts val="1000"/>
              </a:spcBef>
              <a:spcAft>
                <a:spcPts val="0"/>
              </a:spcAft>
              <a:buSzPct val="79999"/>
              <a:buChar char="►"/>
            </a:pPr>
            <a:r>
              <a:rPr lang="en-US"/>
              <a:t>cd c:\angular ng  new  my-app </a:t>
            </a:r>
            <a:endParaRPr/>
          </a:p>
          <a:p>
            <a:pPr indent="-342900" lvl="0" marL="342900" rtl="0" algn="l">
              <a:spcBef>
                <a:spcPts val="1000"/>
              </a:spcBef>
              <a:spcAft>
                <a:spcPts val="0"/>
              </a:spcAft>
              <a:buSzPct val="79999"/>
              <a:buChar char="►"/>
            </a:pPr>
            <a:r>
              <a:rPr lang="en-US"/>
              <a:t>cd  c:\angular\my-app </a:t>
            </a:r>
            <a:endParaRPr/>
          </a:p>
          <a:p>
            <a:pPr indent="-342900" lvl="0" marL="342900" rtl="0" algn="l">
              <a:spcBef>
                <a:spcPts val="1000"/>
              </a:spcBef>
              <a:spcAft>
                <a:spcPts val="0"/>
              </a:spcAft>
              <a:buSzPct val="79999"/>
              <a:buChar char="►"/>
            </a:pPr>
            <a:r>
              <a:rPr lang="en-US"/>
              <a:t>ng  g  class  User </a:t>
            </a:r>
            <a:endParaRPr/>
          </a:p>
          <a:p>
            <a:pPr indent="-342900" lvl="0" marL="342900" rtl="0" algn="l">
              <a:spcBef>
                <a:spcPts val="1000"/>
              </a:spcBef>
              <a:spcAft>
                <a:spcPts val="0"/>
              </a:spcAft>
              <a:buSzPct val="79999"/>
              <a:buChar char="►"/>
            </a:pPr>
            <a:r>
              <a:rPr lang="en-US"/>
              <a:t>ng  g  service  Login </a:t>
            </a:r>
            <a:endParaRPr/>
          </a:p>
          <a:p>
            <a:pPr indent="0" lvl="0" marL="0" rtl="0" algn="l">
              <a:spcBef>
                <a:spcPts val="1000"/>
              </a:spcBef>
              <a:spcAft>
                <a:spcPts val="0"/>
              </a:spcAft>
              <a:buSzPct val="79999"/>
              <a:buNone/>
            </a:pPr>
            <a:r>
              <a:rPr b="1" lang="en-US"/>
              <a:t>c:\angular\my-app\src\app\app.module.ts </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LoginService } from "./login.service"; </a:t>
            </a:r>
            <a:endParaRPr/>
          </a:p>
          <a:p>
            <a:pPr indent="0" lvl="0" marL="0" rtl="0" algn="l">
              <a:spcBef>
                <a:spcPts val="1000"/>
              </a:spcBef>
              <a:spcAft>
                <a:spcPts val="0"/>
              </a:spcAft>
              <a:buSzPct val="79999"/>
              <a:buNone/>
            </a:pPr>
            <a:r>
              <a:rPr lang="en-US"/>
              <a:t>@NgModule({   </a:t>
            </a:r>
            <a:endParaRPr/>
          </a:p>
          <a:p>
            <a:pPr indent="0" lvl="0" marL="0" rtl="0" algn="l">
              <a:spcBef>
                <a:spcPts val="1000"/>
              </a:spcBef>
              <a:spcAft>
                <a:spcPts val="0"/>
              </a:spcAft>
              <a:buSzPct val="79999"/>
              <a:buNone/>
            </a:pPr>
            <a:r>
              <a:rPr lang="en-US"/>
              <a:t>declarations: [     AppComponent   ],   </a:t>
            </a:r>
            <a:endParaRPr/>
          </a:p>
          <a:p>
            <a:pPr indent="0" lvl="0" marL="0" rtl="0" algn="l">
              <a:spcBef>
                <a:spcPts val="1000"/>
              </a:spcBef>
              <a:spcAft>
                <a:spcPts val="0"/>
              </a:spcAft>
              <a:buSzPct val="79999"/>
              <a:buNone/>
            </a:pPr>
            <a:r>
              <a:rPr lang="en-US"/>
              <a:t>imports: [     BrowserModule, FormsModule   ],   </a:t>
            </a:r>
            <a:endParaRPr/>
          </a:p>
          <a:p>
            <a:pPr indent="0" lvl="0" marL="0" rtl="0" algn="l">
              <a:spcBef>
                <a:spcPts val="1000"/>
              </a:spcBef>
              <a:spcAft>
                <a:spcPts val="0"/>
              </a:spcAft>
              <a:buSzPct val="79999"/>
              <a:buNone/>
            </a:pPr>
            <a:r>
              <a:rPr lang="en-US"/>
              <a:t>providers: [ LoginService ],   </a:t>
            </a:r>
            <a:endParaRPr/>
          </a:p>
          <a:p>
            <a:pPr indent="0" lvl="0" marL="0" rtl="0" algn="l">
              <a:spcBef>
                <a:spcPts val="1000"/>
              </a:spcBef>
              <a:spcAft>
                <a:spcPts val="0"/>
              </a:spcAft>
              <a:buSzPct val="79999"/>
              <a:buNone/>
            </a:pPr>
            <a:r>
              <a:rPr lang="en-US"/>
              <a:t>bootstrap: [AppComponent]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AppModule {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677334" y="146305"/>
            <a:ext cx="8596668" cy="6562778"/>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c:\angular\app1\src\app\app.component.html </a:t>
            </a:r>
            <a:endParaRPr/>
          </a:p>
          <a:p>
            <a:pPr indent="0" lvl="0" marL="0" rtl="0" algn="l">
              <a:spcBef>
                <a:spcPts val="1000"/>
              </a:spcBef>
              <a:spcAft>
                <a:spcPts val="0"/>
              </a:spcAft>
              <a:buSzPct val="80000"/>
              <a:buNone/>
            </a:pPr>
            <a:r>
              <a:rPr lang="en-US" sz="1600"/>
              <a:t>&lt;div&gt;    </a:t>
            </a:r>
            <a:endParaRPr/>
          </a:p>
          <a:p>
            <a:pPr indent="0" lvl="1" marL="400050" rtl="0" algn="l">
              <a:spcBef>
                <a:spcPts val="1000"/>
              </a:spcBef>
              <a:spcAft>
                <a:spcPts val="0"/>
              </a:spcAft>
              <a:buSzPct val="80000"/>
              <a:buNone/>
            </a:pPr>
            <a:r>
              <a:rPr lang="en-US"/>
              <a:t>&lt;form&gt;       </a:t>
            </a:r>
            <a:endParaRPr/>
          </a:p>
          <a:p>
            <a:pPr indent="0" lvl="2" marL="800100" rtl="0" algn="l">
              <a:spcBef>
                <a:spcPts val="1000"/>
              </a:spcBef>
              <a:spcAft>
                <a:spcPts val="0"/>
              </a:spcAft>
              <a:buSzPct val="80000"/>
              <a:buNone/>
            </a:pPr>
            <a:r>
              <a:rPr lang="en-US" sz="1600"/>
              <a:t>&lt;h4&gt;Services&lt;/h4&gt;       </a:t>
            </a:r>
            <a:endParaRPr/>
          </a:p>
          <a:p>
            <a:pPr indent="0" lvl="2" marL="800100" rtl="0" algn="l">
              <a:spcBef>
                <a:spcPts val="1000"/>
              </a:spcBef>
              <a:spcAft>
                <a:spcPts val="0"/>
              </a:spcAft>
              <a:buSzPct val="80000"/>
              <a:buNone/>
            </a:pPr>
            <a:r>
              <a:rPr lang="en-US" sz="1600"/>
              <a:t>Username: &lt;input type="text" [(ngModel)]="username" name="username" #t1&gt;&lt;br&gt;       </a:t>
            </a:r>
            <a:endParaRPr/>
          </a:p>
          <a:p>
            <a:pPr indent="0" lvl="2" marL="800100" rtl="0" algn="l">
              <a:spcBef>
                <a:spcPts val="1000"/>
              </a:spcBef>
              <a:spcAft>
                <a:spcPts val="0"/>
              </a:spcAft>
              <a:buSzPct val="80000"/>
              <a:buNone/>
            </a:pPr>
            <a:r>
              <a:rPr lang="en-US" sz="1600"/>
              <a:t>Password: &lt;input type="password" [(ngModel)]="password" name="password"&gt;&lt;br&gt;       &lt;input type="submit" value="Login" (click)="CheckLogin(t1)"&gt;&lt;br&gt;       </a:t>
            </a:r>
            <a:endParaRPr/>
          </a:p>
          <a:p>
            <a:pPr indent="0" lvl="2" marL="800100" rtl="0" algn="l">
              <a:spcBef>
                <a:spcPts val="1000"/>
              </a:spcBef>
              <a:spcAft>
                <a:spcPts val="0"/>
              </a:spcAft>
              <a:buSzPct val="80000"/>
              <a:buNone/>
            </a:pPr>
            <a:r>
              <a:rPr lang="en-US" sz="1600"/>
              <a:t>{{msg}}     </a:t>
            </a:r>
            <a:endParaRPr/>
          </a:p>
          <a:p>
            <a:pPr indent="0" lvl="1" marL="400050" rtl="0" algn="l">
              <a:spcBef>
                <a:spcPts val="1000"/>
              </a:spcBef>
              <a:spcAft>
                <a:spcPts val="0"/>
              </a:spcAft>
              <a:buSzPct val="80000"/>
              <a:buNone/>
            </a:pPr>
            <a:r>
              <a:rPr lang="en-US"/>
              <a:t>&lt;/form&gt;   </a:t>
            </a:r>
            <a:endParaRPr/>
          </a:p>
          <a:p>
            <a:pPr indent="0" lvl="0" marL="0" rtl="0" algn="l">
              <a:spcBef>
                <a:spcPts val="1000"/>
              </a:spcBef>
              <a:spcAft>
                <a:spcPts val="0"/>
              </a:spcAft>
              <a:buSzPct val="80000"/>
              <a:buNone/>
            </a:pPr>
            <a:r>
              <a:rPr lang="en-US" sz="1600"/>
              <a:t>&lt;/div&gt; </a:t>
            </a:r>
            <a:endParaRPr/>
          </a:p>
          <a:p>
            <a:pPr indent="-342900" lvl="0" marL="342900" rtl="0" algn="l">
              <a:spcBef>
                <a:spcPts val="1000"/>
              </a:spcBef>
              <a:spcAft>
                <a:spcPts val="0"/>
              </a:spcAft>
              <a:buSzPct val="80000"/>
              <a:buChar char="►"/>
            </a:pPr>
            <a:r>
              <a:rPr b="1" lang="en-US" sz="1600"/>
              <a:t>c:\angular\app1\src\app\app.module.ts </a:t>
            </a:r>
            <a:endParaRPr/>
          </a:p>
          <a:p>
            <a:pPr indent="0" lvl="0" marL="0" rtl="0" algn="l">
              <a:spcBef>
                <a:spcPts val="1000"/>
              </a:spcBef>
              <a:spcAft>
                <a:spcPts val="0"/>
              </a:spcAft>
              <a:buSzPct val="80000"/>
              <a:buNone/>
            </a:pPr>
            <a:r>
              <a:rPr lang="en-US" sz="1600"/>
              <a:t>import { BrowserModule } from '@angular/platform-browser’; </a:t>
            </a:r>
            <a:endParaRPr/>
          </a:p>
          <a:p>
            <a:pPr indent="0" lvl="0" marL="0" rtl="0" algn="l">
              <a:spcBef>
                <a:spcPts val="1000"/>
              </a:spcBef>
              <a:spcAft>
                <a:spcPts val="0"/>
              </a:spcAft>
              <a:buSzPct val="80000"/>
              <a:buNone/>
            </a:pPr>
            <a:r>
              <a:rPr lang="en-US" sz="1600"/>
              <a:t>import { NgModule } from '@angular/core’; </a:t>
            </a:r>
            <a:endParaRPr/>
          </a:p>
          <a:p>
            <a:pPr indent="0" lvl="0" marL="0" rtl="0" algn="l">
              <a:spcBef>
                <a:spcPts val="1000"/>
              </a:spcBef>
              <a:spcAft>
                <a:spcPts val="0"/>
              </a:spcAft>
              <a:buSzPct val="80000"/>
              <a:buNone/>
            </a:pPr>
            <a:r>
              <a:rPr lang="en-US" sz="1600"/>
              <a:t>import { AppComponent } from './app.component’; </a:t>
            </a:r>
            <a:endParaRPr/>
          </a:p>
          <a:p>
            <a:pPr indent="0" lvl="0" marL="0" rtl="0" algn="l">
              <a:spcBef>
                <a:spcPts val="1000"/>
              </a:spcBef>
              <a:spcAft>
                <a:spcPts val="0"/>
              </a:spcAft>
              <a:buSzPct val="80000"/>
              <a:buNone/>
            </a:pPr>
            <a:r>
              <a:rPr lang="en-US" sz="1600"/>
              <a:t>import { FormsModule } from "@angular/forms"; </a:t>
            </a:r>
            <a:endParaRPr/>
          </a:p>
          <a:p>
            <a:pPr indent="0" lvl="0" marL="0" rtl="0" algn="l">
              <a:spcBef>
                <a:spcPts val="1000"/>
              </a:spcBef>
              <a:spcAft>
                <a:spcPts val="0"/>
              </a:spcAft>
              <a:buSzPct val="80000"/>
              <a:buNone/>
            </a:pPr>
            <a:r>
              <a:rPr lang="en-US" sz="1600"/>
              <a:t>import { LoginService } from "./login.service"; </a:t>
            </a:r>
            <a:endParaRPr/>
          </a:p>
          <a:p>
            <a:pPr indent="0" lvl="0" marL="0" rtl="0" algn="l">
              <a:spcBef>
                <a:spcPts val="1000"/>
              </a:spcBef>
              <a:spcAft>
                <a:spcPts val="0"/>
              </a:spcAft>
              <a:buSzPct val="80000"/>
              <a:buNone/>
            </a:pPr>
            <a:r>
              <a:rPr lang="en-US" sz="1600"/>
              <a:t>@NgModule({   </a:t>
            </a:r>
            <a:endParaRPr/>
          </a:p>
          <a:p>
            <a:pPr indent="0" lvl="0" marL="0" rtl="0" algn="l">
              <a:spcBef>
                <a:spcPts val="1000"/>
              </a:spcBef>
              <a:spcAft>
                <a:spcPts val="0"/>
              </a:spcAft>
              <a:buSzPct val="80000"/>
              <a:buNone/>
            </a:pPr>
            <a:r>
              <a:rPr lang="en-US" sz="1600"/>
              <a:t>declarations: [     AppComponent   ],   </a:t>
            </a:r>
            <a:endParaRPr/>
          </a:p>
          <a:p>
            <a:pPr indent="0" lvl="0" marL="0" rtl="0" algn="l">
              <a:spcBef>
                <a:spcPts val="1000"/>
              </a:spcBef>
              <a:spcAft>
                <a:spcPts val="0"/>
              </a:spcAft>
              <a:buSzPct val="80000"/>
              <a:buNone/>
            </a:pPr>
            <a:r>
              <a:rPr lang="en-US" sz="1600"/>
              <a:t>imports: [     BrowserModule, FormsModule   ],   </a:t>
            </a:r>
            <a:endParaRPr/>
          </a:p>
          <a:p>
            <a:pPr indent="0" lvl="0" marL="0" rtl="0" algn="l">
              <a:spcBef>
                <a:spcPts val="1000"/>
              </a:spcBef>
              <a:spcAft>
                <a:spcPts val="0"/>
              </a:spcAft>
              <a:buSzPct val="80000"/>
              <a:buNone/>
            </a:pPr>
            <a:r>
              <a:rPr lang="en-US" sz="1600"/>
              <a:t>providers: [ LoginService ],   </a:t>
            </a:r>
            <a:endParaRPr/>
          </a:p>
          <a:p>
            <a:pPr indent="0" lvl="0" marL="0" rtl="0" algn="l">
              <a:spcBef>
                <a:spcPts val="1000"/>
              </a:spcBef>
              <a:spcAft>
                <a:spcPts val="0"/>
              </a:spcAft>
              <a:buSzPct val="80000"/>
              <a:buNone/>
            </a:pPr>
            <a:r>
              <a:rPr lang="en-US" sz="1600"/>
              <a:t>bootstrap: [AppComponent] </a:t>
            </a:r>
            <a:endParaRPr/>
          </a:p>
          <a:p>
            <a:pPr indent="0" lvl="0" marL="0" rtl="0" algn="l">
              <a:spcBef>
                <a:spcPts val="1000"/>
              </a:spcBef>
              <a:spcAft>
                <a:spcPts val="0"/>
              </a:spcAft>
              <a:buSzPct val="80000"/>
              <a:buNone/>
            </a:pPr>
            <a:r>
              <a:rPr lang="en-US" sz="1600"/>
              <a:t>}) export class AppModule { } </a:t>
            </a:r>
            <a:endParaRPr/>
          </a:p>
          <a:p>
            <a:pPr indent="0" lvl="0" marL="0" rtl="0" algn="l">
              <a:spcBef>
                <a:spcPts val="1000"/>
              </a:spcBef>
              <a:spcAft>
                <a:spcPts val="0"/>
              </a:spcAft>
              <a:buSzPct val="800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 type="body"/>
          </p:nvPr>
        </p:nvSpPr>
        <p:spPr>
          <a:xfrm>
            <a:off x="264548" y="192024"/>
            <a:ext cx="3962593" cy="304756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c:\angular\app1\src\app\user.ts </a:t>
            </a:r>
            <a:endParaRPr/>
          </a:p>
          <a:p>
            <a:pPr indent="0" lvl="0" marL="0" rtl="0" algn="l">
              <a:spcBef>
                <a:spcPts val="1000"/>
              </a:spcBef>
              <a:spcAft>
                <a:spcPts val="0"/>
              </a:spcAft>
              <a:buSzPct val="79999"/>
              <a:buNone/>
            </a:pPr>
            <a:r>
              <a:rPr lang="en-US"/>
              <a:t>export class User {   </a:t>
            </a:r>
            <a:endParaRPr/>
          </a:p>
          <a:p>
            <a:pPr indent="0" lvl="1" marL="400050" rtl="0" algn="l">
              <a:spcBef>
                <a:spcPts val="1000"/>
              </a:spcBef>
              <a:spcAft>
                <a:spcPts val="0"/>
              </a:spcAft>
              <a:buSzPct val="80000"/>
              <a:buNone/>
            </a:pPr>
            <a:r>
              <a:rPr lang="en-US"/>
              <a:t>username: string;   </a:t>
            </a:r>
            <a:endParaRPr/>
          </a:p>
          <a:p>
            <a:pPr indent="0" lvl="1" marL="400050" rtl="0" algn="l">
              <a:spcBef>
                <a:spcPts val="1000"/>
              </a:spcBef>
              <a:spcAft>
                <a:spcPts val="0"/>
              </a:spcAft>
              <a:buSzPct val="80000"/>
              <a:buNone/>
            </a:pPr>
            <a:r>
              <a:rPr lang="en-US"/>
              <a:t>password: string; </a:t>
            </a:r>
            <a:endParaRPr/>
          </a:p>
          <a:p>
            <a:pPr indent="0" lvl="1" marL="400050" rtl="0" algn="l">
              <a:spcBef>
                <a:spcPts val="1000"/>
              </a:spcBef>
              <a:spcAft>
                <a:spcPts val="0"/>
              </a:spcAft>
              <a:buSzPct val="80000"/>
              <a:buNone/>
            </a:pPr>
            <a:r>
              <a:rPr lang="en-US"/>
              <a:t>constructor(a: string, b: string)   {     </a:t>
            </a:r>
            <a:endParaRPr/>
          </a:p>
          <a:p>
            <a:pPr indent="0" lvl="1" marL="400050" rtl="0" algn="l">
              <a:spcBef>
                <a:spcPts val="1000"/>
              </a:spcBef>
              <a:spcAft>
                <a:spcPts val="0"/>
              </a:spcAft>
              <a:buSzPct val="80000"/>
              <a:buNone/>
            </a:pPr>
            <a:r>
              <a:rPr lang="en-US"/>
              <a:t>this.username = a;</a:t>
            </a:r>
            <a:endParaRPr/>
          </a:p>
          <a:p>
            <a:pPr indent="0" lvl="1" marL="400050" rtl="0" algn="l">
              <a:spcBef>
                <a:spcPts val="1000"/>
              </a:spcBef>
              <a:spcAft>
                <a:spcPts val="0"/>
              </a:spcAft>
              <a:buSzPct val="80000"/>
              <a:buNone/>
            </a:pPr>
            <a:r>
              <a:rPr lang="en-US"/>
              <a:t>this.password = b;   </a:t>
            </a:r>
            <a:endParaRPr/>
          </a:p>
          <a:p>
            <a:pPr indent="0" lvl="1" marL="400050" rtl="0" algn="l">
              <a:spcBef>
                <a:spcPts val="1000"/>
              </a:spcBef>
              <a:spcAft>
                <a:spcPts val="0"/>
              </a:spcAft>
              <a:buSzPct val="80000"/>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t/>
            </a:r>
            <a:endParaRPr b="1"/>
          </a:p>
        </p:txBody>
      </p:sp>
      <p:sp>
        <p:nvSpPr>
          <p:cNvPr id="204" name="Google Shape;204;p24"/>
          <p:cNvSpPr/>
          <p:nvPr/>
        </p:nvSpPr>
        <p:spPr>
          <a:xfrm>
            <a:off x="4714821" y="91251"/>
            <a:ext cx="5667539" cy="64633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u="none" cap="none" strike="noStrike">
                <a:solidFill>
                  <a:schemeClr val="dk1"/>
                </a:solidFill>
                <a:latin typeface="Trebuchet MS"/>
                <a:ea typeface="Trebuchet MS"/>
                <a:cs typeface="Trebuchet MS"/>
                <a:sym typeface="Trebuchet MS"/>
              </a:rPr>
              <a:t>c:\angular\app1\src\app\login.service.ts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import { Injectable } from '@angular/core’;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import { User } from "./user";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@Injectable() export class LoginService {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users: User[] = [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new User("scott", "scott123"),</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new User("smith", "smith123"),</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new User("allen", "allen123"),   </a:t>
            </a:r>
            <a:endParaRPr/>
          </a:p>
          <a:p>
            <a:pPr indent="0" lvl="0" marL="57150" marR="0" rtl="0" algn="l">
              <a:spcBef>
                <a:spcPts val="0"/>
              </a:spcBef>
              <a:spcAft>
                <a:spcPts val="0"/>
              </a:spcAft>
              <a:buClr>
                <a:schemeClr val="dk1"/>
              </a:buClr>
              <a:buSzPts val="1600"/>
              <a:buFont typeface="Trebuchet MS"/>
              <a:buNone/>
            </a:pPr>
            <a:r>
              <a:rPr lang="en-US" sz="1600">
                <a:solidFill>
                  <a:schemeClr val="dk1"/>
                </a:solidFill>
                <a:latin typeface="Trebuchet MS"/>
                <a:ea typeface="Trebuchet MS"/>
                <a:cs typeface="Trebuchet MS"/>
                <a:sym typeface="Trebuchet MS"/>
              </a:rPr>
              <a:t>];   </a:t>
            </a:r>
            <a:endParaRPr/>
          </a:p>
          <a:p>
            <a:pPr indent="0" lvl="0" marL="57150" marR="0" rtl="0" algn="l">
              <a:spcBef>
                <a:spcPts val="0"/>
              </a:spcBef>
              <a:spcAft>
                <a:spcPts val="0"/>
              </a:spcAft>
              <a:buClr>
                <a:schemeClr val="dk1"/>
              </a:buClr>
              <a:buSzPts val="1600"/>
              <a:buFont typeface="Trebuchet MS"/>
              <a:buNone/>
            </a:pPr>
            <a:r>
              <a:rPr lang="en-US" sz="1600">
                <a:solidFill>
                  <a:schemeClr val="dk1"/>
                </a:solidFill>
                <a:latin typeface="Trebuchet MS"/>
                <a:ea typeface="Trebuchet MS"/>
                <a:cs typeface="Trebuchet MS"/>
                <a:sym typeface="Trebuchet MS"/>
              </a:rPr>
              <a:t>constructor() { } </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checkUsernameAndPassword(username: string, password: string): boolean   {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var count = 0;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for (var i = 0; i &lt; this.users.length; i++)     {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	if (this.users[i].username == username &amp;&amp; 	this.users[i].password == password){         </a:t>
            </a:r>
            <a:endParaRPr/>
          </a:p>
          <a:p>
            <a:pPr indent="0" lvl="3" marL="13716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count++;</a:t>
            </a:r>
            <a:endParaRPr/>
          </a:p>
          <a:p>
            <a:pPr indent="0" lvl="2" marL="9144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if (count == 1){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	return true;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}else{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	return false;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   </a:t>
            </a:r>
            <a:endParaRPr/>
          </a:p>
          <a:p>
            <a:pPr indent="0" lvl="1" marL="457200" marR="0" rtl="0" algn="l">
              <a:spcBef>
                <a:spcPts val="0"/>
              </a:spcBef>
              <a:spcAft>
                <a:spcPts val="0"/>
              </a:spcAft>
              <a:buNone/>
            </a:pPr>
            <a:r>
              <a:rPr b="0" i="0" lang="en-US" sz="1600" u="none" cap="none" strike="noStrike">
                <a:solidFill>
                  <a:schemeClr val="dk1"/>
                </a:solidFill>
                <a:latin typeface="Trebuchet MS"/>
                <a:ea typeface="Trebuchet MS"/>
                <a:cs typeface="Trebuchet MS"/>
                <a:sym typeface="Trebuchet MS"/>
              </a:rPr>
              <a:t>}</a:t>
            </a:r>
            <a:endParaRPr/>
          </a:p>
          <a:p>
            <a:pPr indent="0" lvl="0" marL="0" marR="0" rtl="0" algn="l">
              <a:spcBef>
                <a:spcPts val="0"/>
              </a:spcBef>
              <a:spcAft>
                <a:spcPts val="0"/>
              </a:spcAft>
              <a:buNone/>
            </a:pPr>
            <a:r>
              <a:rPr lang="en-US" sz="1600">
                <a:solidFill>
                  <a:schemeClr val="dk1"/>
                </a:solidFill>
                <a:latin typeface="Trebuchet MS"/>
                <a:ea typeface="Trebuchet MS"/>
                <a:cs typeface="Trebuchet MS"/>
                <a:sym typeface="Trebuchet MS"/>
              </a:rPr>
              <a:t>} </a:t>
            </a:r>
            <a:endParaRPr/>
          </a:p>
        </p:txBody>
      </p:sp>
      <p:cxnSp>
        <p:nvCxnSpPr>
          <p:cNvPr id="205" name="Google Shape;205;p24"/>
          <p:cNvCxnSpPr/>
          <p:nvPr/>
        </p:nvCxnSpPr>
        <p:spPr>
          <a:xfrm rot="10800000">
            <a:off x="4352545" y="182880"/>
            <a:ext cx="0" cy="6311973"/>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677334" y="229907"/>
            <a:ext cx="8596668" cy="6531428"/>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c:\angular\app1\src\app\app.component.ts </a:t>
            </a:r>
            <a:endParaRPr/>
          </a:p>
          <a:p>
            <a:pPr indent="0" lvl="0" marL="0" rtl="0" algn="l">
              <a:spcBef>
                <a:spcPts val="1000"/>
              </a:spcBef>
              <a:spcAft>
                <a:spcPts val="0"/>
              </a:spcAft>
              <a:buSzPct val="79999"/>
              <a:buNone/>
            </a:pPr>
            <a:r>
              <a:rPr lang="en-US"/>
              <a:t>import { Component, Inject } from "@angular/core"; </a:t>
            </a:r>
            <a:endParaRPr/>
          </a:p>
          <a:p>
            <a:pPr indent="0" lvl="0" marL="0" rtl="0" algn="l">
              <a:spcBef>
                <a:spcPts val="1000"/>
              </a:spcBef>
              <a:spcAft>
                <a:spcPts val="0"/>
              </a:spcAft>
              <a:buSzPct val="79999"/>
              <a:buNone/>
            </a:pPr>
            <a:r>
              <a:rPr lang="en-US"/>
              <a:t>import { LoginService } from "./login.service";</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'app-root',   </a:t>
            </a:r>
            <a:endParaRPr/>
          </a:p>
          <a:p>
            <a:pPr indent="0" lvl="0" marL="0" rtl="0" algn="l">
              <a:spcBef>
                <a:spcPts val="1000"/>
              </a:spcBef>
              <a:spcAft>
                <a:spcPts val="0"/>
              </a:spcAft>
              <a:buSzPct val="79999"/>
              <a:buNone/>
            </a:pPr>
            <a:r>
              <a:rPr lang="en-US"/>
              <a:t>templateUrl: './app.component.html',   </a:t>
            </a:r>
            <a:endParaRPr/>
          </a:p>
          <a:p>
            <a:pPr indent="0" lvl="0" marL="0" rtl="0" algn="l">
              <a:spcBef>
                <a:spcPts val="1000"/>
              </a:spcBef>
              <a:spcAft>
                <a:spcPts val="0"/>
              </a:spcAft>
              <a:buSzPct val="79999"/>
              <a:buNone/>
            </a:pPr>
            <a:r>
              <a:rPr lang="en-US"/>
              <a:t>styleUrls: ['./app.component.css’]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AppComponent {   </a:t>
            </a:r>
            <a:endParaRPr/>
          </a:p>
          <a:p>
            <a:pPr indent="0" lvl="0" marL="0" rtl="0" algn="l">
              <a:spcBef>
                <a:spcPts val="1000"/>
              </a:spcBef>
              <a:spcAft>
                <a:spcPts val="0"/>
              </a:spcAft>
              <a:buSzPct val="79999"/>
              <a:buNone/>
            </a:pPr>
            <a:r>
              <a:rPr lang="en-US"/>
              <a:t>username: string = "";  </a:t>
            </a:r>
            <a:endParaRPr/>
          </a:p>
          <a:p>
            <a:pPr indent="0" lvl="0" marL="0" rtl="0" algn="l">
              <a:spcBef>
                <a:spcPts val="1000"/>
              </a:spcBef>
              <a:spcAft>
                <a:spcPts val="0"/>
              </a:spcAft>
              <a:buSzPct val="79999"/>
              <a:buNone/>
            </a:pPr>
            <a:r>
              <a:rPr lang="en-US"/>
              <a:t>password: string = "";</a:t>
            </a:r>
            <a:endParaRPr/>
          </a:p>
          <a:p>
            <a:pPr indent="0" lvl="0" marL="0" rtl="0" algn="l">
              <a:spcBef>
                <a:spcPts val="1000"/>
              </a:spcBef>
              <a:spcAft>
                <a:spcPts val="0"/>
              </a:spcAft>
              <a:buSzPct val="79999"/>
              <a:buNone/>
            </a:pPr>
            <a:r>
              <a:rPr lang="en-US"/>
              <a:t>msg: string = ""; </a:t>
            </a:r>
            <a:endParaRPr/>
          </a:p>
          <a:p>
            <a:pPr indent="0" lvl="0" marL="0" rtl="0" algn="l">
              <a:spcBef>
                <a:spcPts val="1000"/>
              </a:spcBef>
              <a:spcAft>
                <a:spcPts val="0"/>
              </a:spcAft>
              <a:buSzPct val="79999"/>
              <a:buNone/>
            </a:pPr>
            <a:r>
              <a:rPr lang="en-US"/>
              <a:t>constructor( @Inject(LoginService) private s : LoginService)   {   } </a:t>
            </a:r>
            <a:endParaRPr/>
          </a:p>
          <a:p>
            <a:pPr indent="0" lvl="0" marL="0" rtl="0" algn="l">
              <a:spcBef>
                <a:spcPts val="1000"/>
              </a:spcBef>
              <a:spcAft>
                <a:spcPts val="0"/>
              </a:spcAft>
              <a:buSzPct val="79999"/>
              <a:buNone/>
            </a:pPr>
            <a:r>
              <a:rPr lang="en-US"/>
              <a:t>CheckLogin(txt1)   {     </a:t>
            </a:r>
            <a:endParaRPr/>
          </a:p>
          <a:p>
            <a:pPr indent="0" lvl="0" marL="0" rtl="0" algn="l">
              <a:spcBef>
                <a:spcPts val="1000"/>
              </a:spcBef>
              <a:spcAft>
                <a:spcPts val="0"/>
              </a:spcAft>
              <a:buSzPct val="79999"/>
              <a:buNone/>
            </a:pPr>
            <a:r>
              <a:rPr lang="en-US"/>
              <a:t>if (this.s.checkUsernameAndPassword(this.username, this.password) == true)     {       </a:t>
            </a:r>
            <a:endParaRPr/>
          </a:p>
          <a:p>
            <a:pPr indent="0" lvl="0" marL="0" rtl="0" algn="l">
              <a:spcBef>
                <a:spcPts val="1000"/>
              </a:spcBef>
              <a:spcAft>
                <a:spcPts val="0"/>
              </a:spcAft>
              <a:buSzPct val="79999"/>
              <a:buNone/>
            </a:pPr>
            <a:r>
              <a:rPr lang="en-US"/>
              <a:t>	this.msg = "Successful login";     </a:t>
            </a:r>
            <a:endParaRPr/>
          </a:p>
          <a:p>
            <a:pPr indent="0" lvl="0" marL="0" rtl="0" algn="l">
              <a:spcBef>
                <a:spcPts val="1000"/>
              </a:spcBef>
              <a:spcAft>
                <a:spcPts val="0"/>
              </a:spcAft>
              <a:buSzPct val="79999"/>
              <a:buNone/>
            </a:pPr>
            <a:r>
              <a:rPr lang="en-US"/>
              <a:t>}else{       </a:t>
            </a:r>
            <a:endParaRPr/>
          </a:p>
          <a:p>
            <a:pPr indent="0" lvl="0" marL="0" rtl="0" algn="l">
              <a:spcBef>
                <a:spcPts val="1000"/>
              </a:spcBef>
              <a:spcAft>
                <a:spcPts val="0"/>
              </a:spcAft>
              <a:buSzPct val="79999"/>
              <a:buNone/>
            </a:pPr>
            <a:r>
              <a:rPr lang="en-US"/>
              <a:t>	this.msg = "Invalid login";      </a:t>
            </a:r>
            <a:endParaRPr/>
          </a:p>
          <a:p>
            <a:pPr indent="0" lvl="0" marL="0" rtl="0" algn="l">
              <a:spcBef>
                <a:spcPts val="1000"/>
              </a:spcBef>
              <a:spcAft>
                <a:spcPts val="0"/>
              </a:spcAft>
              <a:buSzPct val="79999"/>
              <a:buNone/>
            </a:pPr>
            <a:r>
              <a:rPr lang="en-US"/>
              <a:t>	txt1.focus();     </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idx="1" type="body"/>
          </p:nvPr>
        </p:nvSpPr>
        <p:spPr>
          <a:xfrm>
            <a:off x="677334" y="329185"/>
            <a:ext cx="8596668" cy="6353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cd c:\angular\app1 ng  serve</a:t>
            </a:r>
            <a:endParaRPr/>
          </a:p>
          <a:p>
            <a:pPr indent="-342900" lvl="0" marL="342900" rtl="0" algn="l">
              <a:spcBef>
                <a:spcPts val="1000"/>
              </a:spcBef>
              <a:spcAft>
                <a:spcPts val="0"/>
              </a:spcAft>
              <a:buSzPts val="1440"/>
              <a:buChar char="►"/>
            </a:pPr>
            <a:r>
              <a:rPr lang="en-US"/>
              <a:t>Open the browser and enter the following URL: http://localhost:4200 </a:t>
            </a:r>
            <a:endParaRPr/>
          </a:p>
        </p:txBody>
      </p:sp>
      <p:pic>
        <p:nvPicPr>
          <p:cNvPr id="216" name="Google Shape;216;p26"/>
          <p:cNvPicPr preferRelativeResize="0"/>
          <p:nvPr/>
        </p:nvPicPr>
        <p:blipFill rotWithShape="1">
          <a:blip r:embed="rId3">
            <a:alphaModFix/>
          </a:blip>
          <a:srcRect b="0" l="0" r="0" t="0"/>
          <a:stretch/>
        </p:blipFill>
        <p:spPr>
          <a:xfrm>
            <a:off x="1724390" y="2479077"/>
            <a:ext cx="6502555" cy="31819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