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6" name="Shape 26"/>
        <p:cNvGrpSpPr/>
        <p:nvPr/>
      </p:nvGrpSpPr>
      <p:grpSpPr>
        <a:xfrm>
          <a:off x="0" y="0"/>
          <a:ext cx="0" cy="0"/>
          <a:chOff x="0" y="0"/>
          <a:chExt cx="0" cy="0"/>
        </a:xfrm>
      </p:grpSpPr>
      <p:grpSp>
        <p:nvGrpSpPr>
          <p:cNvPr id="27" name="Google Shape;27;p2"/>
          <p:cNvGrpSpPr/>
          <p:nvPr/>
        </p:nvGrpSpPr>
        <p:grpSpPr>
          <a:xfrm>
            <a:off x="0" y="-8467"/>
            <a:ext cx="12192000" cy="6866467"/>
            <a:chOff x="0" y="-8467"/>
            <a:chExt cx="12192000" cy="6866467"/>
          </a:xfrm>
        </p:grpSpPr>
        <p:sp>
          <p:nvSpPr>
            <p:cNvPr id="28" name="Google Shape;28;p2"/>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29" name="Google Shape;29;p2"/>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30" name="Google Shape;30;p2"/>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31" name="Google Shape;31;p2"/>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32" name="Google Shape;32;p2"/>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33" name="Google Shape;33;p2"/>
            <p:cNvSpPr/>
            <p:nvPr/>
          </p:nvSpPr>
          <p:spPr>
            <a:xfrm>
              <a:off x="8932333" y="3048000"/>
              <a:ext cx="3259667" cy="3810000"/>
            </a:xfrm>
            <a:prstGeom prst="triangle">
              <a:avLst>
                <a:gd fmla="val 100000" name="adj"/>
              </a:avLst>
            </a:prstGeom>
            <a:solidFill>
              <a:srgbClr val="093578">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93578">
                <a:alpha val="49803"/>
              </a:srgbClr>
            </a:solidFill>
            <a:ln>
              <a:noFill/>
            </a:ln>
          </p:spPr>
        </p:sp>
        <p:sp>
          <p:nvSpPr>
            <p:cNvPr id="35" name="Google Shape;35;p2"/>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36" name="Google Shape;36;p2"/>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0B7FDD">
                <a:alpha val="80000"/>
              </a:srgbClr>
            </a:solidFill>
            <a:ln>
              <a:noFill/>
            </a:ln>
          </p:spPr>
        </p:sp>
        <p:sp>
          <p:nvSpPr>
            <p:cNvPr id="37" name="Google Shape;37;p2"/>
            <p:cNvSpPr/>
            <p:nvPr/>
          </p:nvSpPr>
          <p:spPr>
            <a:xfrm>
              <a:off x="10371666" y="3589867"/>
              <a:ext cx="1817159" cy="3268133"/>
            </a:xfrm>
            <a:prstGeom prst="triangle">
              <a:avLst>
                <a:gd fmla="val 100000" name="adj"/>
              </a:avLst>
            </a:prstGeom>
            <a:solidFill>
              <a:srgbClr val="093578">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 name="Google Shape;38;p2"/>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40" name="Google Shape;40;p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4" name="Shape 94"/>
        <p:cNvGrpSpPr/>
        <p:nvPr/>
      </p:nvGrpSpPr>
      <p:grpSpPr>
        <a:xfrm>
          <a:off x="0" y="0"/>
          <a:ext cx="0" cy="0"/>
          <a:chOff x="0" y="0"/>
          <a:chExt cx="0" cy="0"/>
        </a:xfrm>
      </p:grpSpPr>
      <p:sp>
        <p:nvSpPr>
          <p:cNvPr id="95" name="Google Shape;95;p11"/>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1"/>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1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1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00" name="Shape 100"/>
        <p:cNvGrpSpPr/>
        <p:nvPr/>
      </p:nvGrpSpPr>
      <p:grpSpPr>
        <a:xfrm>
          <a:off x="0" y="0"/>
          <a:ext cx="0" cy="0"/>
          <a:chOff x="0" y="0"/>
          <a:chExt cx="0" cy="0"/>
        </a:xfrm>
      </p:grpSpPr>
      <p:sp>
        <p:nvSpPr>
          <p:cNvPr id="101" name="Google Shape;101;p12"/>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12"/>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04" name="Google Shape;104;p1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1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1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07" name="Google Shape;107;p12"/>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4186F1"/>
                </a:solidFill>
                <a:latin typeface="Arial"/>
                <a:ea typeface="Arial"/>
                <a:cs typeface="Arial"/>
                <a:sym typeface="Arial"/>
              </a:rPr>
              <a:t>“</a:t>
            </a:r>
            <a:endParaRPr/>
          </a:p>
        </p:txBody>
      </p:sp>
      <p:sp>
        <p:nvSpPr>
          <p:cNvPr id="108" name="Google Shape;108;p12"/>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4186F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13"/>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13"/>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2" name="Google Shape;112;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14"/>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4"/>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8" name="Google Shape;118;p14"/>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19" name="Google Shape;119;p1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1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1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14"/>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4186F1"/>
                </a:solidFill>
                <a:latin typeface="Arial"/>
                <a:ea typeface="Arial"/>
                <a:cs typeface="Arial"/>
                <a:sym typeface="Arial"/>
              </a:rPr>
              <a:t>“</a:t>
            </a:r>
            <a:endParaRPr/>
          </a:p>
        </p:txBody>
      </p:sp>
      <p:sp>
        <p:nvSpPr>
          <p:cNvPr id="123" name="Google Shape;123;p14"/>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4186F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4" name="Shape 124"/>
        <p:cNvGrpSpPr/>
        <p:nvPr/>
      </p:nvGrpSpPr>
      <p:grpSpPr>
        <a:xfrm>
          <a:off x="0" y="0"/>
          <a:ext cx="0" cy="0"/>
          <a:chOff x="0" y="0"/>
          <a:chExt cx="0" cy="0"/>
        </a:xfrm>
      </p:grpSpPr>
      <p:sp>
        <p:nvSpPr>
          <p:cNvPr id="125" name="Google Shape;125;p15"/>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15"/>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7" name="Google Shape;127;p15"/>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28" name="Google Shape;128;p1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1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16"/>
          <p:cNvSpPr txBox="1"/>
          <p:nvPr>
            <p:ph idx="1" type="body"/>
          </p:nvPr>
        </p:nvSpPr>
        <p:spPr>
          <a:xfrm rot="5400000">
            <a:off x="3035282"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34" name="Google Shape;134;p1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1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1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17"/>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17"/>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0" name="Google Shape;140;p1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1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1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3" name="Shape 43"/>
        <p:cNvGrpSpPr/>
        <p:nvPr/>
      </p:nvGrpSpPr>
      <p:grpSpPr>
        <a:xfrm>
          <a:off x="0" y="0"/>
          <a:ext cx="0" cy="0"/>
          <a:chOff x="0" y="0"/>
          <a:chExt cx="0" cy="0"/>
        </a:xfrm>
      </p:grpSpPr>
      <p:sp>
        <p:nvSpPr>
          <p:cNvPr id="44" name="Google Shape;44;p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46" name="Google Shape;46;p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9" name="Shape 49"/>
        <p:cNvGrpSpPr/>
        <p:nvPr/>
      </p:nvGrpSpPr>
      <p:grpSpPr>
        <a:xfrm>
          <a:off x="0" y="0"/>
          <a:ext cx="0" cy="0"/>
          <a:chOff x="0" y="0"/>
          <a:chExt cx="0" cy="0"/>
        </a:xfrm>
      </p:grpSpPr>
      <p:sp>
        <p:nvSpPr>
          <p:cNvPr id="50" name="Google Shape;50;p4"/>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4"/>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52" name="Google Shape;52;p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5"/>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8" name="Google Shape;58;p5"/>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9" name="Google Shape;59;p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6"/>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5" name="Google Shape;65;p6"/>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6"/>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67" name="Google Shape;67;p6"/>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1" name="Shape 71"/>
        <p:cNvGrpSpPr/>
        <p:nvPr/>
      </p:nvGrpSpPr>
      <p:grpSpPr>
        <a:xfrm>
          <a:off x="0" y="0"/>
          <a:ext cx="0" cy="0"/>
          <a:chOff x="0" y="0"/>
          <a:chExt cx="0" cy="0"/>
        </a:xfrm>
      </p:grpSpPr>
      <p:sp>
        <p:nvSpPr>
          <p:cNvPr id="72" name="Google Shape;72;p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6" name="Shape 76"/>
        <p:cNvGrpSpPr/>
        <p:nvPr/>
      </p:nvGrpSpPr>
      <p:grpSpPr>
        <a:xfrm>
          <a:off x="0" y="0"/>
          <a:ext cx="0" cy="0"/>
          <a:chOff x="0" y="0"/>
          <a:chExt cx="0" cy="0"/>
        </a:xfrm>
      </p:grpSpPr>
      <p:sp>
        <p:nvSpPr>
          <p:cNvPr id="77" name="Google Shape;77;p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9"/>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83" name="Google Shape;83;p9"/>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84" name="Google Shape;84;p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10"/>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0"/>
          <p:cNvSpPr/>
          <p:nvPr>
            <p:ph idx="2" type="pic"/>
          </p:nvPr>
        </p:nvSpPr>
        <p:spPr>
          <a:xfrm>
            <a:off x="677334" y="609600"/>
            <a:ext cx="8596668" cy="3845718"/>
          </a:xfrm>
          <a:prstGeom prst="rect">
            <a:avLst/>
          </a:prstGeom>
          <a:noFill/>
          <a:ln>
            <a:noFill/>
          </a:ln>
        </p:spPr>
        <p:txBody>
          <a:bodyPr anchorCtr="0" anchor="t" bIns="45700" lIns="91425" spcFirstLastPara="1" rIns="91425" wrap="square" tIns="45700">
            <a:noAutofit/>
          </a:bodyPr>
          <a:lstStyle>
            <a:lvl1pPr lvl="0" marR="0" rtl="0" algn="ctr">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1pPr>
            <a:lvl2pPr lvl="1"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2pPr>
            <a:lvl3pPr lvl="2"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3pPr>
            <a:lvl4pPr lvl="3"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4pPr>
            <a:lvl5pPr lvl="4"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5pPr>
            <a:lvl6pPr lvl="5"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6pPr>
            <a:lvl7pPr lvl="6"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7pPr>
            <a:lvl8pPr lvl="7"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8pPr>
            <a:lvl9pPr lvl="8" marR="0" rtl="0" algn="l">
              <a:spcBef>
                <a:spcPts val="1000"/>
              </a:spcBef>
              <a:spcAft>
                <a:spcPts val="0"/>
              </a:spcAft>
              <a:buClr>
                <a:schemeClr val="accent1"/>
              </a:buClr>
              <a:buSzPts val="1280"/>
              <a:buFont typeface="Noto Sans Symbols"/>
              <a:buNone/>
              <a:defRPr b="0" i="0" sz="1600" u="none" cap="none" strike="noStrike">
                <a:solidFill>
                  <a:srgbClr val="3F3F3F"/>
                </a:solidFill>
                <a:latin typeface="Trebuchet MS"/>
                <a:ea typeface="Trebuchet MS"/>
                <a:cs typeface="Trebuchet MS"/>
                <a:sym typeface="Trebuchet MS"/>
              </a:defRPr>
            </a:lvl9pPr>
          </a:lstStyle>
          <a:p/>
        </p:txBody>
      </p:sp>
      <p:sp>
        <p:nvSpPr>
          <p:cNvPr id="90" name="Google Shape;90;p10"/>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91" name="Google Shape;91;p1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p1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1.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0" y="-8467"/>
            <a:ext cx="12192000" cy="6866467"/>
            <a:chOff x="0" y="-8467"/>
            <a:chExt cx="12192000" cy="6866467"/>
          </a:xfrm>
        </p:grpSpPr>
        <p:cxnSp>
          <p:nvCxnSpPr>
            <p:cNvPr id="11" name="Google Shape;11;p1"/>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12" name="Google Shape;12;p1"/>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13" name="Google Shape;13;p1"/>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1"/>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
            <p:cNvSpPr/>
            <p:nvPr/>
          </p:nvSpPr>
          <p:spPr>
            <a:xfrm>
              <a:off x="8932333" y="3048000"/>
              <a:ext cx="3259667" cy="3810000"/>
            </a:xfrm>
            <a:prstGeom prst="triangle">
              <a:avLst>
                <a:gd fmla="val 100000" name="adj"/>
              </a:avLst>
            </a:prstGeom>
            <a:solidFill>
              <a:srgbClr val="093578">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93578">
                <a:alpha val="49803"/>
              </a:srgbClr>
            </a:solidFill>
            <a:ln>
              <a:noFill/>
            </a:ln>
          </p:spPr>
        </p:sp>
        <p:sp>
          <p:nvSpPr>
            <p:cNvPr id="17" name="Google Shape;17;p1"/>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1"/>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0B7FDD">
                <a:alpha val="80000"/>
              </a:srgbClr>
            </a:solidFill>
            <a:ln>
              <a:noFill/>
            </a:ln>
          </p:spPr>
        </p:sp>
        <p:sp>
          <p:nvSpPr>
            <p:cNvPr id="19" name="Google Shape;19;p1"/>
            <p:cNvSpPr/>
            <p:nvPr/>
          </p:nvSpPr>
          <p:spPr>
            <a:xfrm>
              <a:off x="10371666" y="3589867"/>
              <a:ext cx="1817159" cy="3268133"/>
            </a:xfrm>
            <a:prstGeom prst="triangle">
              <a:avLst>
                <a:gd fmla="val 100000" name="adj"/>
              </a:avLst>
            </a:prstGeom>
            <a:solidFill>
              <a:srgbClr val="093578">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8"/>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chemeClr val="accent1"/>
              </a:buClr>
              <a:buSzPts val="5400"/>
              <a:buFont typeface="Trebuchet MS"/>
              <a:buNone/>
            </a:pPr>
            <a:r>
              <a:rPr lang="en-US"/>
              <a:t>Angular</a:t>
            </a:r>
            <a:endParaRPr/>
          </a:p>
        </p:txBody>
      </p:sp>
      <p:sp>
        <p:nvSpPr>
          <p:cNvPr id="148" name="Google Shape;148;p18"/>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440"/>
              <a:buNone/>
            </a:pPr>
            <a:r>
              <a:rPr lang="en-US"/>
              <a:t>Anil K</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7"/>
          <p:cNvSpPr txBox="1"/>
          <p:nvPr>
            <p:ph type="title"/>
          </p:nvPr>
        </p:nvSpPr>
        <p:spPr>
          <a:xfrm>
            <a:off x="677334" y="83602"/>
            <a:ext cx="8596668" cy="579991"/>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Http Interceptor </a:t>
            </a:r>
            <a:endParaRPr/>
          </a:p>
        </p:txBody>
      </p:sp>
      <p:sp>
        <p:nvSpPr>
          <p:cNvPr id="208" name="Google Shape;208;p27"/>
          <p:cNvSpPr txBox="1"/>
          <p:nvPr>
            <p:ph idx="1" type="body"/>
          </p:nvPr>
        </p:nvSpPr>
        <p:spPr>
          <a:xfrm>
            <a:off x="677333" y="663593"/>
            <a:ext cx="9166835" cy="6110805"/>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spcBef>
                <a:spcPts val="0"/>
              </a:spcBef>
              <a:spcAft>
                <a:spcPts val="0"/>
              </a:spcAft>
              <a:buSzPct val="79999"/>
              <a:buChar char="►"/>
            </a:pPr>
            <a:r>
              <a:rPr lang="en-US"/>
              <a:t>Http Interceptor is a angular service, that adds one or more requests headers automatically for each ajax request sent from the application.</a:t>
            </a:r>
            <a:endParaRPr/>
          </a:p>
          <a:p>
            <a:pPr indent="-342900" lvl="0" marL="342900" rtl="0" algn="l">
              <a:spcBef>
                <a:spcPts val="1000"/>
              </a:spcBef>
              <a:spcAft>
                <a:spcPts val="0"/>
              </a:spcAft>
              <a:buSzPct val="79999"/>
              <a:buChar char="►"/>
            </a:pPr>
            <a:r>
              <a:rPr lang="en-US"/>
              <a:t>These are used to implement authentication.</a:t>
            </a:r>
            <a:endParaRPr/>
          </a:p>
          <a:p>
            <a:pPr indent="-342900" lvl="0" marL="342900" rtl="0" algn="l">
              <a:spcBef>
                <a:spcPts val="1000"/>
              </a:spcBef>
              <a:spcAft>
                <a:spcPts val="0"/>
              </a:spcAft>
              <a:buSzPct val="79999"/>
              <a:buChar char="►"/>
            </a:pPr>
            <a:r>
              <a:rPr lang="en-US"/>
              <a:t>Authentication is a process of checking whether the user is a valid user or not.</a:t>
            </a:r>
            <a:endParaRPr/>
          </a:p>
          <a:p>
            <a:pPr indent="-342900" lvl="0" marL="342900" rtl="0" algn="l">
              <a:spcBef>
                <a:spcPts val="1000"/>
              </a:spcBef>
              <a:spcAft>
                <a:spcPts val="0"/>
              </a:spcAft>
              <a:buSzPct val="79999"/>
              <a:buChar char="►"/>
            </a:pPr>
            <a:r>
              <a:rPr lang="en-US"/>
              <a:t>First, the server generates a random number, stores it at server and also sends it to the client as response. The client (browser) stores it in the localStorage. Next, the client sends the same random number to the server via HTTP header, by using Http Interceptor. Then the server verifies whether the received random number is matching with the stored random number. If matching, it is a valid user; otherwise invalid user. Thus authentication is performed.</a:t>
            </a:r>
            <a:endParaRPr/>
          </a:p>
          <a:p>
            <a:pPr indent="-342900" lvl="0" marL="342900" rtl="0" algn="l">
              <a:spcBef>
                <a:spcPts val="1000"/>
              </a:spcBef>
              <a:spcAft>
                <a:spcPts val="0"/>
              </a:spcAft>
              <a:buSzPct val="79999"/>
              <a:buChar char="►"/>
            </a:pPr>
            <a:r>
              <a:rPr lang="en-US"/>
              <a:t>Http Interceptors added as a provider in the module level; automatically executes for all ajax requests sent via HttpClient within the same module and its child modules.</a:t>
            </a:r>
            <a:endParaRPr/>
          </a:p>
          <a:p>
            <a:pPr indent="-342900" lvl="0" marL="342900" rtl="0" algn="l">
              <a:spcBef>
                <a:spcPts val="1000"/>
              </a:spcBef>
              <a:spcAft>
                <a:spcPts val="0"/>
              </a:spcAft>
              <a:buSzPct val="79999"/>
              <a:buChar char="►"/>
            </a:pPr>
            <a:r>
              <a:rPr lang="en-US"/>
              <a:t>Http Interceptor is a service class that implements HttpInterceptor interface. This interface enforces that the service class must contain a method called “intercept” with two parameters “request” or HttpRequest type and “next” of HttpHandler type and returns HttpEvent type.</a:t>
            </a:r>
            <a:endParaRPr/>
          </a:p>
          <a:p>
            <a:pPr indent="-342900" lvl="0" marL="342900" rtl="0" algn="l">
              <a:spcBef>
                <a:spcPts val="1000"/>
              </a:spcBef>
              <a:spcAft>
                <a:spcPts val="0"/>
              </a:spcAft>
              <a:buSzPct val="79999"/>
              <a:buChar char="►"/>
            </a:pPr>
            <a:r>
              <a:rPr lang="en-US"/>
              <a:t>The “intercept” method automatically executes before an AJAX request (Http Request) is sent to browser.</a:t>
            </a:r>
            <a:endParaRPr/>
          </a:p>
          <a:p>
            <a:pPr indent="-342900" lvl="0" marL="342900" rtl="0" algn="l">
              <a:spcBef>
                <a:spcPts val="1000"/>
              </a:spcBef>
              <a:spcAft>
                <a:spcPts val="0"/>
              </a:spcAft>
              <a:buSzPct val="79999"/>
              <a:buChar char="►"/>
            </a:pPr>
            <a:r>
              <a:rPr lang="en-US"/>
              <a:t>The “request” argument represents the current request. The “next” argument represents the next interceptor.</a:t>
            </a:r>
            <a:endParaRPr/>
          </a:p>
          <a:p>
            <a:pPr indent="-342900" lvl="0" marL="342900" rtl="0" algn="l">
              <a:spcBef>
                <a:spcPts val="1000"/>
              </a:spcBef>
              <a:spcAft>
                <a:spcPts val="0"/>
              </a:spcAft>
              <a:buSzPct val="79999"/>
              <a:buChar char="►"/>
            </a:pPr>
            <a:r>
              <a:rPr lang="en-US"/>
              <a:t>The “HttpEvent” represents each single process that happens before sending http request to server.</a:t>
            </a:r>
            <a:endParaRPr/>
          </a:p>
          <a:p>
            <a:pPr indent="-342900" lvl="0" marL="342900" rtl="0" algn="l">
              <a:spcBef>
                <a:spcPts val="1000"/>
              </a:spcBef>
              <a:spcAft>
                <a:spcPts val="0"/>
              </a:spcAft>
              <a:buSzPct val="79999"/>
              <a:buChar char="►"/>
            </a:pPr>
            <a:r>
              <a:rPr lang="en-US"/>
              <a:t>The “request.clone” method is used to copy the request into a new request object; so that we can add headers to the request.</a:t>
            </a:r>
            <a:endParaRPr/>
          </a:p>
          <a:p>
            <a:pPr indent="-342900" lvl="0" marL="342900" rtl="0" algn="l">
              <a:spcBef>
                <a:spcPts val="1000"/>
              </a:spcBef>
              <a:spcAft>
                <a:spcPts val="0"/>
              </a:spcAft>
              <a:buSzPct val="79999"/>
              <a:buChar char="►"/>
            </a:pPr>
            <a:r>
              <a:rPr lang="en-US"/>
              <a:t>The next.handle() method calls the next interceptor, if any. </a:t>
            </a:r>
            <a:endParaRPr/>
          </a:p>
          <a:p>
            <a:pPr indent="-265176" lvl="0" marL="342900" rtl="0" algn="l">
              <a:spcBef>
                <a:spcPts val="1000"/>
              </a:spcBef>
              <a:spcAft>
                <a:spcPts val="0"/>
              </a:spcAft>
              <a:buSzPct val="79999"/>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8"/>
          <p:cNvSpPr txBox="1"/>
          <p:nvPr>
            <p:ph idx="1" type="body"/>
          </p:nvPr>
        </p:nvSpPr>
        <p:spPr>
          <a:xfrm>
            <a:off x="677334" y="161979"/>
            <a:ext cx="8596668" cy="6557555"/>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360"/>
              <a:buChar char="►"/>
            </a:pPr>
            <a:r>
              <a:rPr b="1" lang="en-US" sz="1700" u="sng"/>
              <a:t>Steps for Working with Http Interceptor </a:t>
            </a:r>
            <a:endParaRPr/>
          </a:p>
          <a:p>
            <a:pPr indent="-342900" lvl="0" marL="342900" rtl="0" algn="l">
              <a:spcBef>
                <a:spcPts val="1000"/>
              </a:spcBef>
              <a:spcAft>
                <a:spcPts val="0"/>
              </a:spcAft>
              <a:buSzPts val="1360"/>
              <a:buChar char="►"/>
            </a:pPr>
            <a:r>
              <a:rPr b="1" lang="en-US" sz="1700"/>
              <a:t>Create Service: </a:t>
            </a:r>
            <a:endParaRPr/>
          </a:p>
          <a:p>
            <a:pPr indent="0" lvl="0" marL="0" rtl="0" algn="l">
              <a:spcBef>
                <a:spcPts val="1000"/>
              </a:spcBef>
              <a:spcAft>
                <a:spcPts val="0"/>
              </a:spcAft>
              <a:buSzPts val="1360"/>
              <a:buNone/>
            </a:pPr>
            <a:r>
              <a:rPr lang="en-US" sz="1700"/>
              <a:t>import { Injectable } from “@angular/core”; </a:t>
            </a:r>
            <a:endParaRPr/>
          </a:p>
          <a:p>
            <a:pPr indent="0" lvl="0" marL="0" rtl="0" algn="l">
              <a:spcBef>
                <a:spcPts val="1000"/>
              </a:spcBef>
              <a:spcAft>
                <a:spcPts val="0"/>
              </a:spcAft>
              <a:buSzPts val="1360"/>
              <a:buNone/>
            </a:pPr>
            <a:r>
              <a:rPr lang="en-US" sz="1700"/>
              <a:t>import { HttpInterceptor, HttpRequest, HttpHandler, HttpEvent } from “@angular/common/http”; </a:t>
            </a:r>
            <a:endParaRPr/>
          </a:p>
          <a:p>
            <a:pPr indent="0" lvl="0" marL="0" rtl="0" algn="l">
              <a:spcBef>
                <a:spcPts val="1000"/>
              </a:spcBef>
              <a:spcAft>
                <a:spcPts val="0"/>
              </a:spcAft>
              <a:buSzPts val="1360"/>
              <a:buNone/>
            </a:pPr>
            <a:r>
              <a:rPr lang="en-US" sz="1700"/>
              <a:t>import { Observable } from “rxjs/Observable”;  </a:t>
            </a:r>
            <a:endParaRPr/>
          </a:p>
          <a:p>
            <a:pPr indent="0" lvl="0" marL="0" rtl="0" algn="l">
              <a:spcBef>
                <a:spcPts val="1000"/>
              </a:spcBef>
              <a:spcAft>
                <a:spcPts val="0"/>
              </a:spcAft>
              <a:buSzPts val="1360"/>
              <a:buNone/>
            </a:pPr>
            <a:r>
              <a:rPr lang="en-US" sz="1700"/>
              <a:t>@Injectable( ) </a:t>
            </a:r>
            <a:endParaRPr/>
          </a:p>
          <a:p>
            <a:pPr indent="0" lvl="0" marL="0" rtl="0" algn="l">
              <a:spcBef>
                <a:spcPts val="1000"/>
              </a:spcBef>
              <a:spcAft>
                <a:spcPts val="0"/>
              </a:spcAft>
              <a:buSzPts val="1360"/>
              <a:buNone/>
            </a:pPr>
            <a:r>
              <a:rPr lang="en-US" sz="1700"/>
              <a:t>export class Serviceclassname implements HttpInterceptor {</a:t>
            </a:r>
            <a:endParaRPr/>
          </a:p>
          <a:p>
            <a:pPr indent="0" lvl="1" marL="457200" rtl="0" algn="l">
              <a:spcBef>
                <a:spcPts val="1000"/>
              </a:spcBef>
              <a:spcAft>
                <a:spcPts val="0"/>
              </a:spcAft>
              <a:buSzPts val="1360"/>
              <a:buNone/>
            </a:pPr>
            <a:r>
              <a:rPr lang="en-US" sz="1700"/>
              <a:t>intercept(request, HttpRequest&lt;any&gt;, next: HttpHandler):Observable&lt;HttpEvent&lt;any&gt;&gt; {  </a:t>
            </a:r>
            <a:endParaRPr/>
          </a:p>
          <a:p>
            <a:pPr indent="0" lvl="2" marL="914400" rtl="0" algn="l">
              <a:spcBef>
                <a:spcPts val="1000"/>
              </a:spcBef>
              <a:spcAft>
                <a:spcPts val="0"/>
              </a:spcAft>
              <a:buSzPts val="1360"/>
              <a:buNone/>
            </a:pPr>
            <a:r>
              <a:rPr lang="en-US" sz="1700"/>
              <a:t>request = request.clone( { setHeaders: { “mykey”: “myvaluue” } } );  </a:t>
            </a:r>
            <a:endParaRPr/>
          </a:p>
          <a:p>
            <a:pPr indent="0" lvl="2" marL="914400" rtl="0" algn="l">
              <a:spcBef>
                <a:spcPts val="1000"/>
              </a:spcBef>
              <a:spcAft>
                <a:spcPts val="0"/>
              </a:spcAft>
              <a:buSzPts val="1360"/>
              <a:buNone/>
            </a:pPr>
            <a:r>
              <a:rPr lang="en-US" sz="1700"/>
              <a:t>return next.handle(request); </a:t>
            </a:r>
            <a:endParaRPr/>
          </a:p>
          <a:p>
            <a:pPr indent="0" lvl="1" marL="457200" rtl="0" algn="l">
              <a:spcBef>
                <a:spcPts val="1000"/>
              </a:spcBef>
              <a:spcAft>
                <a:spcPts val="0"/>
              </a:spcAft>
              <a:buSzPts val="1360"/>
              <a:buNone/>
            </a:pPr>
            <a:r>
              <a:rPr lang="en-US" sz="1700"/>
              <a:t>} </a:t>
            </a:r>
            <a:endParaRPr/>
          </a:p>
          <a:p>
            <a:pPr indent="0" lvl="0" marL="0" rtl="0" algn="l">
              <a:spcBef>
                <a:spcPts val="1000"/>
              </a:spcBef>
              <a:spcAft>
                <a:spcPts val="0"/>
              </a:spcAft>
              <a:buSzPts val="1360"/>
              <a:buNone/>
            </a:pPr>
            <a:r>
              <a:rPr lang="en-US" sz="1700"/>
              <a:t>} </a:t>
            </a:r>
            <a:endParaRPr/>
          </a:p>
          <a:p>
            <a:pPr indent="-342900" lvl="0" marL="342900" rtl="0" algn="l">
              <a:spcBef>
                <a:spcPts val="1000"/>
              </a:spcBef>
              <a:spcAft>
                <a:spcPts val="0"/>
              </a:spcAft>
              <a:buSzPts val="1360"/>
              <a:buChar char="►"/>
            </a:pPr>
            <a:r>
              <a:rPr b="1" lang="en-US" sz="1700"/>
              <a:t>Add Http Interceptor Service as provider in the component: </a:t>
            </a:r>
            <a:endParaRPr/>
          </a:p>
          <a:p>
            <a:pPr indent="0" lvl="0" marL="0" rtl="0" algn="l">
              <a:spcBef>
                <a:spcPts val="1000"/>
              </a:spcBef>
              <a:spcAft>
                <a:spcPts val="0"/>
              </a:spcAft>
              <a:buSzPts val="1360"/>
              <a:buNone/>
            </a:pPr>
            <a:r>
              <a:rPr lang="en-US" sz="1700"/>
              <a:t>import { HTTP_INTERCEPTORS } from “@angular/common/http”;</a:t>
            </a:r>
            <a:endParaRPr/>
          </a:p>
          <a:p>
            <a:pPr indent="0" lvl="0" marL="0" rtl="0" algn="l">
              <a:spcBef>
                <a:spcPts val="1000"/>
              </a:spcBef>
              <a:spcAft>
                <a:spcPts val="0"/>
              </a:spcAft>
              <a:buSzPts val="1360"/>
              <a:buNone/>
            </a:pPr>
            <a:r>
              <a:rPr lang="en-US" sz="1700"/>
              <a:t>@Component( { …, providers: [ { provide: HTTP_INTERCEPTORS, useClass: SampleInterceptorService, multi: true } ] } ) </a:t>
            </a:r>
            <a:endParaRPr/>
          </a:p>
          <a:p>
            <a:pPr indent="0" lvl="0" marL="0" rtl="0" algn="l">
              <a:spcBef>
                <a:spcPts val="1000"/>
              </a:spcBef>
              <a:spcAft>
                <a:spcPts val="0"/>
              </a:spcAft>
              <a:buSzPts val="1360"/>
              <a:buNone/>
            </a:pPr>
            <a:r>
              <a:rPr lang="en-US" sz="1700"/>
              <a:t>export class Moduleclassname { }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9"/>
          <p:cNvSpPr txBox="1"/>
          <p:nvPr>
            <p:ph idx="1" type="body"/>
          </p:nvPr>
        </p:nvSpPr>
        <p:spPr>
          <a:xfrm>
            <a:off x="677334" y="161979"/>
            <a:ext cx="8596668" cy="655755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AJAX – Http Interceptors - Get - Example </a:t>
            </a:r>
            <a:endParaRPr/>
          </a:p>
          <a:p>
            <a:pPr indent="-342900" lvl="0" marL="342900" rtl="0" algn="l">
              <a:spcBef>
                <a:spcPts val="1000"/>
              </a:spcBef>
              <a:spcAft>
                <a:spcPts val="0"/>
              </a:spcAft>
              <a:buSzPts val="1440"/>
              <a:buChar char="►"/>
            </a:pPr>
            <a:r>
              <a:rPr lang="en-US"/>
              <a:t>Creating Application </a:t>
            </a:r>
            <a:endParaRPr/>
          </a:p>
          <a:p>
            <a:pPr indent="-342900" lvl="0" marL="342900" rtl="0" algn="l">
              <a:spcBef>
                <a:spcPts val="1000"/>
              </a:spcBef>
              <a:spcAft>
                <a:spcPts val="0"/>
              </a:spcAft>
              <a:buSzPts val="1440"/>
              <a:buChar char="►"/>
            </a:pPr>
            <a:r>
              <a:rPr lang="en-US"/>
              <a:t>Open Command Prompt and enter the following commands: </a:t>
            </a:r>
            <a:endParaRPr/>
          </a:p>
          <a:p>
            <a:pPr indent="-342900" lvl="0" marL="342900" rtl="0" algn="l">
              <a:spcBef>
                <a:spcPts val="1000"/>
              </a:spcBef>
              <a:spcAft>
                <a:spcPts val="0"/>
              </a:spcAft>
              <a:buSzPts val="1440"/>
              <a:buChar char="►"/>
            </a:pPr>
            <a:r>
              <a:rPr lang="en-US"/>
              <a:t>cd  c:\angular </a:t>
            </a:r>
            <a:endParaRPr/>
          </a:p>
          <a:p>
            <a:pPr indent="-342900" lvl="0" marL="342900" rtl="0" algn="l">
              <a:spcBef>
                <a:spcPts val="1000"/>
              </a:spcBef>
              <a:spcAft>
                <a:spcPts val="0"/>
              </a:spcAft>
              <a:buSzPts val="1440"/>
              <a:buChar char="►"/>
            </a:pPr>
            <a:r>
              <a:rPr lang="en-US"/>
              <a:t>ng  new  app1 </a:t>
            </a:r>
            <a:endParaRPr/>
          </a:p>
          <a:p>
            <a:pPr indent="-342900" lvl="0" marL="342900" rtl="0" algn="l">
              <a:spcBef>
                <a:spcPts val="1000"/>
              </a:spcBef>
              <a:spcAft>
                <a:spcPts val="0"/>
              </a:spcAft>
              <a:buSzPts val="1440"/>
              <a:buChar char="►"/>
            </a:pPr>
            <a:r>
              <a:rPr lang="en-US"/>
              <a:t>cd  c:\angular\app1 </a:t>
            </a:r>
            <a:endParaRPr/>
          </a:p>
          <a:p>
            <a:pPr indent="-342900" lvl="0" marL="342900" rtl="0" algn="l">
              <a:spcBef>
                <a:spcPts val="1000"/>
              </a:spcBef>
              <a:spcAft>
                <a:spcPts val="0"/>
              </a:spcAft>
              <a:buSzPts val="1440"/>
              <a:buChar char="►"/>
            </a:pPr>
            <a:r>
              <a:rPr lang="en-US"/>
              <a:t>ng  g  class  Employee </a:t>
            </a:r>
            <a:endParaRPr/>
          </a:p>
          <a:p>
            <a:pPr indent="-342900" lvl="0" marL="342900" rtl="0" algn="l">
              <a:spcBef>
                <a:spcPts val="1000"/>
              </a:spcBef>
              <a:spcAft>
                <a:spcPts val="0"/>
              </a:spcAft>
              <a:buSzPts val="1440"/>
              <a:buChar char="►"/>
            </a:pPr>
            <a:r>
              <a:rPr lang="en-US"/>
              <a:t>ng  g  service  Employees </a:t>
            </a:r>
            <a:endParaRPr/>
          </a:p>
          <a:p>
            <a:pPr indent="-342900" lvl="0" marL="342900" rtl="0" algn="l">
              <a:spcBef>
                <a:spcPts val="1000"/>
              </a:spcBef>
              <a:spcAft>
                <a:spcPts val="0"/>
              </a:spcAft>
              <a:buSzPts val="1440"/>
              <a:buChar char="►"/>
            </a:pPr>
            <a:r>
              <a:rPr lang="en-US"/>
              <a:t>ng  g  service  SampleInterceptor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0"/>
          <p:cNvSpPr txBox="1"/>
          <p:nvPr>
            <p:ph idx="1" type="body"/>
          </p:nvPr>
        </p:nvSpPr>
        <p:spPr>
          <a:xfrm>
            <a:off x="677334" y="245327"/>
            <a:ext cx="8596668" cy="647328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c: \angular\ app1\ src\ app\ employee.ts</a:t>
            </a:r>
            <a:endParaRPr b="1"/>
          </a:p>
          <a:p>
            <a:pPr indent="0" lvl="0" marL="0" rtl="0" algn="l">
              <a:spcBef>
                <a:spcPts val="1000"/>
              </a:spcBef>
              <a:spcAft>
                <a:spcPts val="0"/>
              </a:spcAft>
              <a:buSzPts val="1440"/>
              <a:buNone/>
            </a:pPr>
            <a:r>
              <a:rPr lang="en-US"/>
              <a:t>export class Employee {</a:t>
            </a:r>
            <a:endParaRPr/>
          </a:p>
          <a:p>
            <a:pPr indent="0" lvl="0" marL="0" rtl="0" algn="l">
              <a:spcBef>
                <a:spcPts val="1000"/>
              </a:spcBef>
              <a:spcAft>
                <a:spcPts val="0"/>
              </a:spcAft>
              <a:buSzPts val="1440"/>
              <a:buNone/>
            </a:pPr>
            <a:r>
              <a:rPr lang="en-US"/>
              <a:t>    empid: number;</a:t>
            </a:r>
            <a:endParaRPr/>
          </a:p>
          <a:p>
            <a:pPr indent="0" lvl="0" marL="0" rtl="0" algn="l">
              <a:spcBef>
                <a:spcPts val="1000"/>
              </a:spcBef>
              <a:spcAft>
                <a:spcPts val="0"/>
              </a:spcAft>
              <a:buSzPts val="1440"/>
              <a:buNone/>
            </a:pPr>
            <a:r>
              <a:rPr lang="en-US"/>
              <a:t>    empname: string;</a:t>
            </a:r>
            <a:endParaRPr/>
          </a:p>
          <a:p>
            <a:pPr indent="0" lvl="0" marL="0" rtl="0" algn="l">
              <a:spcBef>
                <a:spcPts val="1000"/>
              </a:spcBef>
              <a:spcAft>
                <a:spcPts val="0"/>
              </a:spcAft>
              <a:buSzPts val="1440"/>
              <a:buNone/>
            </a:pPr>
            <a:r>
              <a:rPr lang="en-US"/>
              <a:t>    salary: number;</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rPr lang="en-US"/>
              <a:t>    constructor(a, b, c) {</a:t>
            </a:r>
            <a:endParaRPr/>
          </a:p>
          <a:p>
            <a:pPr indent="0" lvl="0" marL="0" rtl="0" algn="l">
              <a:spcBef>
                <a:spcPts val="1000"/>
              </a:spcBef>
              <a:spcAft>
                <a:spcPts val="0"/>
              </a:spcAft>
              <a:buSzPts val="1440"/>
              <a:buNone/>
            </a:pPr>
            <a:r>
              <a:rPr lang="en-US"/>
              <a:t>        this.empid = a;</a:t>
            </a:r>
            <a:endParaRPr/>
          </a:p>
          <a:p>
            <a:pPr indent="0" lvl="0" marL="0" rtl="0" algn="l">
              <a:spcBef>
                <a:spcPts val="1000"/>
              </a:spcBef>
              <a:spcAft>
                <a:spcPts val="0"/>
              </a:spcAft>
              <a:buSzPts val="1440"/>
              <a:buNone/>
            </a:pPr>
            <a:r>
              <a:rPr lang="en-US"/>
              <a:t>        this.empname = b;</a:t>
            </a:r>
            <a:endParaRPr/>
          </a:p>
          <a:p>
            <a:pPr indent="0" lvl="0" marL="0" rtl="0" algn="l">
              <a:spcBef>
                <a:spcPts val="1000"/>
              </a:spcBef>
              <a:spcAft>
                <a:spcPts val="0"/>
              </a:spcAft>
              <a:buSzPts val="1440"/>
              <a:buNone/>
            </a:pPr>
            <a:r>
              <a:rPr lang="en-US"/>
              <a:t>        this.salary = c;</a:t>
            </a:r>
            <a:endParaRPr/>
          </a:p>
          <a:p>
            <a:pPr indent="0" lvl="0" marL="0" rtl="0" algn="l">
              <a:spcBef>
                <a:spcPts val="1000"/>
              </a:spcBef>
              <a:spcAft>
                <a:spcPts val="0"/>
              </a:spcAft>
              <a:buSzPts val="1440"/>
              <a:buNone/>
            </a:pPr>
            <a:r>
              <a:rPr lang="en-US"/>
              <a:t>    }</a:t>
            </a:r>
            <a:endParaRPr/>
          </a:p>
          <a:p>
            <a:pPr indent="0" lvl="0" marL="0" rtl="0" algn="l">
              <a:spcBef>
                <a:spcPts val="1000"/>
              </a:spcBef>
              <a:spcAft>
                <a:spcPts val="0"/>
              </a:spcAft>
              <a:buSzPts val="1440"/>
              <a:buNone/>
            </a:pPr>
            <a:r>
              <a:rPr lang="en-US"/>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1"/>
          <p:cNvSpPr txBox="1"/>
          <p:nvPr>
            <p:ph idx="1" type="body"/>
          </p:nvPr>
        </p:nvSpPr>
        <p:spPr>
          <a:xfrm>
            <a:off x="677334" y="52252"/>
            <a:ext cx="8596668" cy="673521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79999"/>
              <a:buChar char="►"/>
            </a:pPr>
            <a:r>
              <a:rPr b="1" lang="en-US"/>
              <a:t>c: \angular\ app1\ src\ app\ employees.service.ts</a:t>
            </a:r>
            <a:endParaRPr b="1"/>
          </a:p>
          <a:p>
            <a:pPr indent="0" lvl="0" marL="0" rtl="0" algn="l">
              <a:spcBef>
                <a:spcPts val="600"/>
              </a:spcBef>
              <a:spcAft>
                <a:spcPts val="0"/>
              </a:spcAft>
              <a:buSzPct val="79999"/>
              <a:buNone/>
            </a:pPr>
            <a:r>
              <a:rPr lang="en-US"/>
              <a:t>import {Injectable,Inject} from '@angular/core';</a:t>
            </a:r>
            <a:endParaRPr/>
          </a:p>
          <a:p>
            <a:pPr indent="0" lvl="0" marL="0" rtl="0" algn="l">
              <a:spcBef>
                <a:spcPts val="600"/>
              </a:spcBef>
              <a:spcAft>
                <a:spcPts val="0"/>
              </a:spcAft>
              <a:buSzPct val="79999"/>
              <a:buNone/>
            </a:pPr>
            <a:r>
              <a:rPr lang="en-US"/>
              <a:t>import {Employee} from "./employee";</a:t>
            </a:r>
            <a:endParaRPr/>
          </a:p>
          <a:p>
            <a:pPr indent="0" lvl="0" marL="0" rtl="0" algn="l">
              <a:spcBef>
                <a:spcPts val="600"/>
              </a:spcBef>
              <a:spcAft>
                <a:spcPts val="0"/>
              </a:spcAft>
              <a:buSzPct val="79999"/>
              <a:buNone/>
            </a:pPr>
            <a:r>
              <a:rPr lang="en-US"/>
              <a:t>import {HttpClient} from "@angular/common/http";</a:t>
            </a:r>
            <a:endParaRPr/>
          </a:p>
          <a:p>
            <a:pPr indent="0" lvl="0" marL="0" rtl="0" algn="l">
              <a:spcBef>
                <a:spcPts val="600"/>
              </a:spcBef>
              <a:spcAft>
                <a:spcPts val="0"/>
              </a:spcAft>
              <a:buSzPct val="79999"/>
              <a:buNone/>
            </a:pPr>
            <a:r>
              <a:rPr lang="en-US"/>
              <a:t>@Injectable() export class EmployeesService {</a:t>
            </a:r>
            <a:endParaRPr/>
          </a:p>
          <a:p>
            <a:pPr indent="0" lvl="0" marL="0" rtl="0" algn="l">
              <a:spcBef>
                <a:spcPts val="600"/>
              </a:spcBef>
              <a:spcAft>
                <a:spcPts val="0"/>
              </a:spcAft>
              <a:buSzPct val="79999"/>
              <a:buNone/>
            </a:pPr>
            <a:r>
              <a:rPr lang="en-US"/>
              <a:t>    constructor(@Inject(HttpClient) private http: HttpClient) {}</a:t>
            </a:r>
            <a:endParaRPr/>
          </a:p>
          <a:p>
            <a:pPr indent="0" lvl="0" marL="0" rtl="0" algn="l">
              <a:spcBef>
                <a:spcPts val="600"/>
              </a:spcBef>
              <a:spcAft>
                <a:spcPts val="0"/>
              </a:spcAft>
              <a:buSzPct val="79999"/>
              <a:buNone/>
            </a:pPr>
            <a:r>
              <a:rPr lang="en-US"/>
              <a:t>    resolve: any;</a:t>
            </a:r>
            <a:endParaRPr/>
          </a:p>
          <a:p>
            <a:pPr indent="0" lvl="0" marL="0" rtl="0" algn="l">
              <a:spcBef>
                <a:spcPts val="600"/>
              </a:spcBef>
              <a:spcAft>
                <a:spcPts val="0"/>
              </a:spcAft>
              <a:buSzPct val="79999"/>
              <a:buNone/>
            </a:pPr>
            <a:r>
              <a:rPr lang="en-US"/>
              <a:t>    reject: any;</a:t>
            </a:r>
            <a:endParaRPr/>
          </a:p>
          <a:p>
            <a:pPr indent="0" lvl="0" marL="0" rtl="0" algn="l">
              <a:spcBef>
                <a:spcPts val="600"/>
              </a:spcBef>
              <a:spcAft>
                <a:spcPts val="0"/>
              </a:spcAft>
              <a:buSzPct val="79999"/>
              <a:buNone/>
            </a:pPr>
            <a:r>
              <a:rPr lang="en-US"/>
              <a:t>    getEmployees() {</a:t>
            </a:r>
            <a:endParaRPr/>
          </a:p>
          <a:p>
            <a:pPr indent="0" lvl="0" marL="0" rtl="0" algn="l">
              <a:spcBef>
                <a:spcPts val="600"/>
              </a:spcBef>
              <a:spcAft>
                <a:spcPts val="0"/>
              </a:spcAft>
              <a:buSzPct val="79999"/>
              <a:buNone/>
            </a:pPr>
            <a:r>
              <a:rPr lang="en-US"/>
              <a:t>        this.http.get &lt; Employee &gt; ("/SampleServlet", {</a:t>
            </a:r>
            <a:endParaRPr/>
          </a:p>
          <a:p>
            <a:pPr indent="0" lvl="0" marL="0" rtl="0" algn="l">
              <a:spcBef>
                <a:spcPts val="600"/>
              </a:spcBef>
              <a:spcAft>
                <a:spcPts val="0"/>
              </a:spcAft>
              <a:buSzPct val="79999"/>
              <a:buNone/>
            </a:pPr>
            <a:r>
              <a:rPr lang="en-US"/>
              <a:t>            responseType: "json"</a:t>
            </a:r>
            <a:endParaRPr/>
          </a:p>
          <a:p>
            <a:pPr indent="0" lvl="0" marL="0" rtl="0" algn="l">
              <a:spcBef>
                <a:spcPts val="600"/>
              </a:spcBef>
              <a:spcAft>
                <a:spcPts val="0"/>
              </a:spcAft>
              <a:buSzPct val="79999"/>
              <a:buNone/>
            </a:pPr>
            <a:r>
              <a:rPr lang="en-US"/>
              <a:t>        }).subscribe(this.onAjaxSuccess, this.onAjaxError);</a:t>
            </a:r>
            <a:endParaRPr/>
          </a:p>
          <a:p>
            <a:pPr indent="0" lvl="0" marL="0" rtl="0" algn="l">
              <a:spcBef>
                <a:spcPts val="600"/>
              </a:spcBef>
              <a:spcAft>
                <a:spcPts val="0"/>
              </a:spcAft>
              <a:buSzPct val="79999"/>
              <a:buNone/>
            </a:pPr>
            <a:r>
              <a:rPr lang="en-US"/>
              <a:t>        return new Promise(this.promiseCallback);</a:t>
            </a:r>
            <a:endParaRPr/>
          </a:p>
          <a:p>
            <a:pPr indent="0" lvl="0" marL="0" rtl="0" algn="l">
              <a:spcBef>
                <a:spcPts val="600"/>
              </a:spcBef>
              <a:spcAft>
                <a:spcPts val="0"/>
              </a:spcAft>
              <a:buSzPct val="79999"/>
              <a:buNone/>
            </a:pPr>
            <a:r>
              <a:rPr lang="en-US"/>
              <a:t>    }</a:t>
            </a:r>
            <a:endParaRPr/>
          </a:p>
          <a:p>
            <a:pPr indent="0" lvl="0" marL="0" rtl="0" algn="l">
              <a:spcBef>
                <a:spcPts val="600"/>
              </a:spcBef>
              <a:spcAft>
                <a:spcPts val="0"/>
              </a:spcAft>
              <a:buSzPct val="79999"/>
              <a:buNone/>
            </a:pPr>
            <a:r>
              <a:rPr lang="en-US"/>
              <a:t>    promiseCallback = (resolve, reject) =&gt; {</a:t>
            </a:r>
            <a:endParaRPr/>
          </a:p>
          <a:p>
            <a:pPr indent="0" lvl="0" marL="0" rtl="0" algn="l">
              <a:spcBef>
                <a:spcPts val="600"/>
              </a:spcBef>
              <a:spcAft>
                <a:spcPts val="0"/>
              </a:spcAft>
              <a:buSzPct val="79999"/>
              <a:buNone/>
            </a:pPr>
            <a:r>
              <a:rPr lang="en-US"/>
              <a:t>        this.resolve = resolve;</a:t>
            </a:r>
            <a:endParaRPr/>
          </a:p>
          <a:p>
            <a:pPr indent="0" lvl="0" marL="0" rtl="0" algn="l">
              <a:spcBef>
                <a:spcPts val="600"/>
              </a:spcBef>
              <a:spcAft>
                <a:spcPts val="0"/>
              </a:spcAft>
              <a:buSzPct val="79999"/>
              <a:buNone/>
            </a:pPr>
            <a:r>
              <a:rPr lang="en-US"/>
              <a:t>        this.reject = reject;</a:t>
            </a:r>
            <a:endParaRPr/>
          </a:p>
          <a:p>
            <a:pPr indent="0" lvl="0" marL="0" rtl="0" algn="l">
              <a:spcBef>
                <a:spcPts val="600"/>
              </a:spcBef>
              <a:spcAft>
                <a:spcPts val="0"/>
              </a:spcAft>
              <a:buSzPct val="79999"/>
              <a:buNone/>
            </a:pPr>
            <a:r>
              <a:rPr lang="en-US"/>
              <a:t>    }</a:t>
            </a:r>
            <a:endParaRPr/>
          </a:p>
          <a:p>
            <a:pPr indent="0" lvl="0" marL="0" rtl="0" algn="l">
              <a:spcBef>
                <a:spcPts val="600"/>
              </a:spcBef>
              <a:spcAft>
                <a:spcPts val="0"/>
              </a:spcAft>
              <a:buSzPct val="79999"/>
              <a:buNone/>
            </a:pPr>
            <a:r>
              <a:rPr lang="en-US"/>
              <a:t>    onAjaxSuccess = (response) =&gt; {</a:t>
            </a:r>
            <a:endParaRPr/>
          </a:p>
          <a:p>
            <a:pPr indent="0" lvl="0" marL="0" rtl="0" algn="l">
              <a:spcBef>
                <a:spcPts val="600"/>
              </a:spcBef>
              <a:spcAft>
                <a:spcPts val="0"/>
              </a:spcAft>
              <a:buSzPct val="79999"/>
              <a:buNone/>
            </a:pPr>
            <a:r>
              <a:rPr lang="en-US"/>
              <a:t>        this.resolve(response);</a:t>
            </a:r>
            <a:endParaRPr/>
          </a:p>
          <a:p>
            <a:pPr indent="0" lvl="0" marL="0" rtl="0" algn="l">
              <a:spcBef>
                <a:spcPts val="600"/>
              </a:spcBef>
              <a:spcAft>
                <a:spcPts val="0"/>
              </a:spcAft>
              <a:buSzPct val="79999"/>
              <a:buNone/>
            </a:pPr>
            <a:r>
              <a:rPr lang="en-US"/>
              <a:t>    }</a:t>
            </a:r>
            <a:endParaRPr/>
          </a:p>
          <a:p>
            <a:pPr indent="0" lvl="0" marL="0" rtl="0" algn="l">
              <a:spcBef>
                <a:spcPts val="600"/>
              </a:spcBef>
              <a:spcAft>
                <a:spcPts val="0"/>
              </a:spcAft>
              <a:buSzPct val="79999"/>
              <a:buNone/>
            </a:pPr>
            <a:r>
              <a:rPr lang="en-US"/>
              <a:t>    onAjaxError = () =&gt; {</a:t>
            </a:r>
            <a:endParaRPr/>
          </a:p>
          <a:p>
            <a:pPr indent="0" lvl="0" marL="0" rtl="0" algn="l">
              <a:spcBef>
                <a:spcPts val="600"/>
              </a:spcBef>
              <a:spcAft>
                <a:spcPts val="0"/>
              </a:spcAft>
              <a:buSzPct val="79999"/>
              <a:buNone/>
            </a:pPr>
            <a:r>
              <a:rPr lang="en-US"/>
              <a:t>        this.reject("Failed");</a:t>
            </a:r>
            <a:endParaRPr/>
          </a:p>
          <a:p>
            <a:pPr indent="0" lvl="0" marL="0" rtl="0" algn="l">
              <a:spcBef>
                <a:spcPts val="600"/>
              </a:spcBef>
              <a:spcAft>
                <a:spcPts val="0"/>
              </a:spcAft>
              <a:buSzPct val="79999"/>
              <a:buNone/>
            </a:pPr>
            <a:r>
              <a:rPr lang="en-US"/>
              <a:t>    }</a:t>
            </a:r>
            <a:endParaRPr/>
          </a:p>
          <a:p>
            <a:pPr indent="0" lvl="0" marL="0" rtl="0" algn="l">
              <a:spcBef>
                <a:spcPts val="600"/>
              </a:spcBef>
              <a:spcAft>
                <a:spcPts val="0"/>
              </a:spcAft>
              <a:buSzPct val="79999"/>
              <a:buNone/>
            </a:pPr>
            <a:r>
              <a:rPr lang="en-US"/>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2"/>
          <p:cNvSpPr txBox="1"/>
          <p:nvPr>
            <p:ph idx="1" type="body"/>
          </p:nvPr>
        </p:nvSpPr>
        <p:spPr>
          <a:xfrm>
            <a:off x="677334" y="245327"/>
            <a:ext cx="8596668" cy="647328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440"/>
              <a:buChar char="►"/>
            </a:pPr>
            <a:r>
              <a:rPr b="1" lang="en-US"/>
              <a:t>c: \angular\ app1\ src\ app\ sample - interceptor.service.ts</a:t>
            </a:r>
            <a:endParaRPr b="1"/>
          </a:p>
          <a:p>
            <a:pPr indent="0" lvl="0" marL="0" rtl="0" algn="l">
              <a:spcBef>
                <a:spcPts val="1000"/>
              </a:spcBef>
              <a:spcAft>
                <a:spcPts val="0"/>
              </a:spcAft>
              <a:buSzPts val="1440"/>
              <a:buNone/>
            </a:pPr>
            <a:r>
              <a:rPr lang="en-US"/>
              <a:t>import {Injectable} from '@angular/core';</a:t>
            </a:r>
            <a:endParaRPr/>
          </a:p>
          <a:p>
            <a:pPr indent="0" lvl="0" marL="0" rtl="0" algn="l">
              <a:spcBef>
                <a:spcPts val="1000"/>
              </a:spcBef>
              <a:spcAft>
                <a:spcPts val="0"/>
              </a:spcAft>
              <a:buSzPts val="1440"/>
              <a:buNone/>
            </a:pPr>
            <a:r>
              <a:rPr lang="en-US"/>
              <a:t>import {HttpInterceptor,HttpRequest,HttpHandler,HttpEvent} from "@angular/common/http";</a:t>
            </a:r>
            <a:endParaRPr/>
          </a:p>
          <a:p>
            <a:pPr indent="0" lvl="0" marL="0" rtl="0" algn="l">
              <a:spcBef>
                <a:spcPts val="1000"/>
              </a:spcBef>
              <a:spcAft>
                <a:spcPts val="0"/>
              </a:spcAft>
              <a:buSzPts val="1440"/>
              <a:buNone/>
            </a:pPr>
            <a:r>
              <a:rPr lang="en-US"/>
              <a:t>import {Observable} from "rxjs/Observable";</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rPr lang="en-US"/>
              <a:t>@Injectable() export class SampleInterceptorService implements HttpInterceptor {</a:t>
            </a:r>
            <a:endParaRPr/>
          </a:p>
          <a:p>
            <a:pPr indent="0" lvl="0" marL="0" rtl="0" algn="l">
              <a:spcBef>
                <a:spcPts val="1000"/>
              </a:spcBef>
              <a:spcAft>
                <a:spcPts val="0"/>
              </a:spcAft>
              <a:buSzPts val="1440"/>
              <a:buNone/>
            </a:pPr>
            <a:r>
              <a:rPr lang="en-US"/>
              <a:t>    intercept(request: HttpRequest &lt; any &gt; , next: HttpHandler): Observable &lt; HttpEvent &lt; any &gt;&gt; {</a:t>
            </a:r>
            <a:endParaRPr/>
          </a:p>
          <a:p>
            <a:pPr indent="0" lvl="0" marL="0" rtl="0" algn="l">
              <a:spcBef>
                <a:spcPts val="1000"/>
              </a:spcBef>
              <a:spcAft>
                <a:spcPts val="0"/>
              </a:spcAft>
              <a:buSzPts val="1440"/>
              <a:buNone/>
            </a:pPr>
            <a:r>
              <a:rPr lang="en-US"/>
              <a:t>        request = request.clone({</a:t>
            </a:r>
            <a:endParaRPr/>
          </a:p>
          <a:p>
            <a:pPr indent="0" lvl="0" marL="0" rtl="0" algn="l">
              <a:spcBef>
                <a:spcPts val="1000"/>
              </a:spcBef>
              <a:spcAft>
                <a:spcPts val="0"/>
              </a:spcAft>
              <a:buSzPts val="1440"/>
              <a:buNone/>
            </a:pPr>
            <a:r>
              <a:rPr lang="en-US"/>
              <a:t>            setHeaders: {</a:t>
            </a:r>
            <a:endParaRPr/>
          </a:p>
          <a:p>
            <a:pPr indent="0" lvl="0" marL="0" rtl="0" algn="l">
              <a:spcBef>
                <a:spcPts val="1000"/>
              </a:spcBef>
              <a:spcAft>
                <a:spcPts val="0"/>
              </a:spcAft>
              <a:buSzPts val="1440"/>
              <a:buNone/>
            </a:pPr>
            <a:r>
              <a:rPr lang="en-US"/>
              <a:t>                "mykey": "myvalue"</a:t>
            </a:r>
            <a:endParaRPr/>
          </a:p>
          <a:p>
            <a:pPr indent="0" lvl="0" marL="0" rtl="0" algn="l">
              <a:spcBef>
                <a:spcPts val="1000"/>
              </a:spcBef>
              <a:spcAft>
                <a:spcPts val="0"/>
              </a:spcAft>
              <a:buSzPts val="1440"/>
              <a:buNone/>
            </a:pPr>
            <a:r>
              <a:rPr lang="en-US"/>
              <a:t>            }</a:t>
            </a:r>
            <a:endParaRPr/>
          </a:p>
          <a:p>
            <a:pPr indent="0" lvl="0" marL="0" rtl="0" algn="l">
              <a:spcBef>
                <a:spcPts val="1000"/>
              </a:spcBef>
              <a:spcAft>
                <a:spcPts val="0"/>
              </a:spcAft>
              <a:buSzPts val="1440"/>
              <a:buNone/>
            </a:pPr>
            <a:r>
              <a:rPr lang="en-US"/>
              <a:t>        });</a:t>
            </a:r>
            <a:endParaRPr/>
          </a:p>
          <a:p>
            <a:pPr indent="0" lvl="0" marL="0" rtl="0" algn="l">
              <a:spcBef>
                <a:spcPts val="1000"/>
              </a:spcBef>
              <a:spcAft>
                <a:spcPts val="0"/>
              </a:spcAft>
              <a:buSzPts val="1440"/>
              <a:buNone/>
            </a:pPr>
            <a:r>
              <a:rPr lang="en-US"/>
              <a:t>        return next.handle(request);</a:t>
            </a:r>
            <a:endParaRPr/>
          </a:p>
          <a:p>
            <a:pPr indent="0" lvl="0" marL="0" rtl="0" algn="l">
              <a:spcBef>
                <a:spcPts val="1000"/>
              </a:spcBef>
              <a:spcAft>
                <a:spcPts val="0"/>
              </a:spcAft>
              <a:buSzPts val="1440"/>
              <a:buNone/>
            </a:pPr>
            <a:r>
              <a:rPr lang="en-US"/>
              <a:t>    }</a:t>
            </a:r>
            <a:endParaRPr/>
          </a:p>
          <a:p>
            <a:pPr indent="0" lvl="0" marL="0" rtl="0" algn="l">
              <a:spcBef>
                <a:spcPts val="1000"/>
              </a:spcBef>
              <a:spcAft>
                <a:spcPts val="0"/>
              </a:spcAft>
              <a:buSzPts val="1440"/>
              <a:buNone/>
            </a:pPr>
            <a:r>
              <a:rPr lang="en-US"/>
              <a: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3"/>
          <p:cNvSpPr txBox="1"/>
          <p:nvPr>
            <p:ph idx="1" type="body"/>
          </p:nvPr>
        </p:nvSpPr>
        <p:spPr>
          <a:xfrm>
            <a:off x="677334" y="245327"/>
            <a:ext cx="8596668" cy="6473283"/>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spcBef>
                <a:spcPts val="0"/>
              </a:spcBef>
              <a:spcAft>
                <a:spcPts val="0"/>
              </a:spcAft>
              <a:buSzPct val="79999"/>
              <a:buChar char="►"/>
            </a:pPr>
            <a:r>
              <a:rPr b="1" lang="en-US"/>
              <a:t>c: \angular\ app1\ src\ app\ app.module.ts</a:t>
            </a:r>
            <a:endParaRPr b="1"/>
          </a:p>
          <a:p>
            <a:pPr indent="0" lvl="0" marL="0" rtl="0" algn="l">
              <a:spcBef>
                <a:spcPts val="1000"/>
              </a:spcBef>
              <a:spcAft>
                <a:spcPts val="0"/>
              </a:spcAft>
              <a:buSzPct val="79999"/>
              <a:buNone/>
            </a:pPr>
            <a:r>
              <a:rPr lang="en-US"/>
              <a:t>import {BrowserModule} from '@angular/platform-browser';</a:t>
            </a:r>
            <a:endParaRPr/>
          </a:p>
          <a:p>
            <a:pPr indent="0" lvl="0" marL="0" rtl="0" algn="l">
              <a:spcBef>
                <a:spcPts val="1000"/>
              </a:spcBef>
              <a:spcAft>
                <a:spcPts val="0"/>
              </a:spcAft>
              <a:buSzPct val="79999"/>
              <a:buNone/>
            </a:pPr>
            <a:r>
              <a:rPr lang="en-US"/>
              <a:t>import { NgModule} from '@angular/core';</a:t>
            </a:r>
            <a:endParaRPr/>
          </a:p>
          <a:p>
            <a:pPr indent="0" lvl="0" marL="0" rtl="0" algn="l">
              <a:spcBef>
                <a:spcPts val="1000"/>
              </a:spcBef>
              <a:spcAft>
                <a:spcPts val="0"/>
              </a:spcAft>
              <a:buSzPct val="79999"/>
              <a:buNone/>
            </a:pPr>
            <a:r>
              <a:rPr lang="en-US"/>
              <a:t>import { FormsModule} from "@angular/forms";</a:t>
            </a:r>
            <a:endParaRPr/>
          </a:p>
          <a:p>
            <a:pPr indent="0" lvl="0" marL="0" rtl="0" algn="l">
              <a:spcBef>
                <a:spcPts val="1000"/>
              </a:spcBef>
              <a:spcAft>
                <a:spcPts val="0"/>
              </a:spcAft>
              <a:buSzPct val="79999"/>
              <a:buNone/>
            </a:pPr>
            <a:r>
              <a:rPr lang="en-US"/>
              <a:t>import { HttpClientModule} from "@angular/common/http";</a:t>
            </a:r>
            <a:endParaRPr/>
          </a:p>
          <a:p>
            <a:pPr indent="0" lvl="0" marL="0" rtl="0" algn="l">
              <a:spcBef>
                <a:spcPts val="1000"/>
              </a:spcBef>
              <a:spcAft>
                <a:spcPts val="0"/>
              </a:spcAft>
              <a:buSzPct val="79999"/>
              <a:buNone/>
            </a:pPr>
            <a:r>
              <a:rPr lang="en-US"/>
              <a:t>import {AppComponent} from './app.component';</a:t>
            </a:r>
            <a:endParaRPr/>
          </a:p>
          <a:p>
            <a:pPr indent="0" lvl="0" marL="0" rtl="0" algn="l">
              <a:spcBef>
                <a:spcPts val="1000"/>
              </a:spcBef>
              <a:spcAft>
                <a:spcPts val="0"/>
              </a:spcAft>
              <a:buSzPct val="79999"/>
              <a:buNone/>
            </a:pPr>
            <a:r>
              <a:rPr lang="en-US"/>
              <a:t>import {EmployeesService} from './employees.service';</a:t>
            </a:r>
            <a:endParaRPr/>
          </a:p>
          <a:p>
            <a:pPr indent="0" lvl="0" marL="0" rtl="0" algn="l">
              <a:spcBef>
                <a:spcPts val="1000"/>
              </a:spcBef>
              <a:spcAft>
                <a:spcPts val="0"/>
              </a:spcAft>
              <a:buSzPct val="79999"/>
              <a:buNone/>
            </a:pPr>
            <a:r>
              <a:rPr lang="en-US"/>
              <a:t>import { HTTP_INTERCEPTORS} from "@angular/common/http";</a:t>
            </a:r>
            <a:endParaRPr/>
          </a:p>
          <a:p>
            <a:pPr indent="0" lvl="0" marL="0" rtl="0" algn="l">
              <a:spcBef>
                <a:spcPts val="1000"/>
              </a:spcBef>
              <a:spcAft>
                <a:spcPts val="0"/>
              </a:spcAft>
              <a:buSzPct val="79999"/>
              <a:buNone/>
            </a:pPr>
            <a:r>
              <a:rPr lang="en-US"/>
              <a:t>import {SampleInterceptorService} from "./sample-interceptor.service";</a:t>
            </a:r>
            <a:endParaRPr/>
          </a:p>
          <a:p>
            <a:pPr indent="0" lvl="0" marL="0" rtl="0" algn="l">
              <a:spcBef>
                <a:spcPts val="1000"/>
              </a:spcBef>
              <a:spcAft>
                <a:spcPts val="0"/>
              </a:spcAft>
              <a:buSzPct val="79999"/>
              <a:buNone/>
            </a:pPr>
            <a:r>
              <a:rPr lang="en-US"/>
              <a:t>@NgModule({</a:t>
            </a:r>
            <a:endParaRPr/>
          </a:p>
          <a:p>
            <a:pPr indent="0" lvl="0" marL="0" rtl="0" algn="l">
              <a:spcBef>
                <a:spcPts val="1000"/>
              </a:spcBef>
              <a:spcAft>
                <a:spcPts val="0"/>
              </a:spcAft>
              <a:buSzPct val="79999"/>
              <a:buNone/>
            </a:pPr>
            <a:r>
              <a:rPr lang="en-US"/>
              <a:t>    declarations: [AppComponent],</a:t>
            </a:r>
            <a:endParaRPr/>
          </a:p>
          <a:p>
            <a:pPr indent="0" lvl="0" marL="0" rtl="0" algn="l">
              <a:spcBef>
                <a:spcPts val="1000"/>
              </a:spcBef>
              <a:spcAft>
                <a:spcPts val="0"/>
              </a:spcAft>
              <a:buSzPct val="79999"/>
              <a:buNone/>
            </a:pPr>
            <a:r>
              <a:rPr lang="en-US"/>
              <a:t>    imports: [BrowserModule, FormsModule, HttpClientModule],</a:t>
            </a:r>
            <a:endParaRPr/>
          </a:p>
          <a:p>
            <a:pPr indent="0" lvl="0" marL="0" rtl="0" algn="l">
              <a:spcBef>
                <a:spcPts val="1000"/>
              </a:spcBef>
              <a:spcAft>
                <a:spcPts val="0"/>
              </a:spcAft>
              <a:buSzPct val="79999"/>
              <a:buNone/>
            </a:pPr>
            <a:r>
              <a:rPr lang="en-US"/>
              <a:t>    providers: [EmployeesService, {</a:t>
            </a:r>
            <a:endParaRPr/>
          </a:p>
          <a:p>
            <a:pPr indent="0" lvl="0" marL="0" rtl="0" algn="l">
              <a:spcBef>
                <a:spcPts val="1000"/>
              </a:spcBef>
              <a:spcAft>
                <a:spcPts val="0"/>
              </a:spcAft>
              <a:buSzPct val="79999"/>
              <a:buNone/>
            </a:pPr>
            <a:r>
              <a:rPr lang="en-US"/>
              <a:t>        provide: HTTP_INTERCEPTORS,</a:t>
            </a:r>
            <a:endParaRPr/>
          </a:p>
          <a:p>
            <a:pPr indent="0" lvl="0" marL="0" rtl="0" algn="l">
              <a:spcBef>
                <a:spcPts val="1000"/>
              </a:spcBef>
              <a:spcAft>
                <a:spcPts val="0"/>
              </a:spcAft>
              <a:buSzPct val="79999"/>
              <a:buNone/>
            </a:pPr>
            <a:r>
              <a:rPr lang="en-US"/>
              <a:t>        useClass: SampleInterceptorService,</a:t>
            </a:r>
            <a:endParaRPr/>
          </a:p>
          <a:p>
            <a:pPr indent="0" lvl="0" marL="0" rtl="0" algn="l">
              <a:spcBef>
                <a:spcPts val="1000"/>
              </a:spcBef>
              <a:spcAft>
                <a:spcPts val="0"/>
              </a:spcAft>
              <a:buSzPct val="79999"/>
              <a:buNone/>
            </a:pPr>
            <a:r>
              <a:rPr lang="en-US"/>
              <a:t>        multi: true</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bootstrap: [AppComponent]</a:t>
            </a:r>
            <a:endParaRPr/>
          </a:p>
          <a:p>
            <a:pPr indent="0" lvl="0" marL="0" rtl="0" algn="l">
              <a:spcBef>
                <a:spcPts val="1000"/>
              </a:spcBef>
              <a:spcAft>
                <a:spcPts val="0"/>
              </a:spcAft>
              <a:buSzPct val="79999"/>
              <a:buNone/>
            </a:pPr>
            <a:r>
              <a:rPr lang="en-US"/>
              <a:t>}) export class AppModule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4"/>
          <p:cNvSpPr txBox="1"/>
          <p:nvPr>
            <p:ph idx="1" type="body"/>
          </p:nvPr>
        </p:nvSpPr>
        <p:spPr>
          <a:xfrm>
            <a:off x="677334" y="245327"/>
            <a:ext cx="8596668" cy="647328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SzPct val="79999"/>
              <a:buChar char="►"/>
            </a:pPr>
            <a:r>
              <a:rPr b="1" lang="en-US"/>
              <a:t>c: \angular\ app1\ src\ app\ app.component.ts</a:t>
            </a:r>
            <a:endParaRPr b="1"/>
          </a:p>
          <a:p>
            <a:pPr indent="0" lvl="0" marL="0" rtl="0" algn="l">
              <a:spcBef>
                <a:spcPts val="1000"/>
              </a:spcBef>
              <a:spcAft>
                <a:spcPts val="0"/>
              </a:spcAft>
              <a:buSzPct val="79999"/>
              <a:buNone/>
            </a:pPr>
            <a:r>
              <a:rPr lang="en-US"/>
              <a:t>import {Component,Inject} from '@angular/core';</a:t>
            </a:r>
            <a:endParaRPr/>
          </a:p>
          <a:p>
            <a:pPr indent="0" lvl="0" marL="0" rtl="0" algn="l">
              <a:spcBef>
                <a:spcPts val="1000"/>
              </a:spcBef>
              <a:spcAft>
                <a:spcPts val="0"/>
              </a:spcAft>
              <a:buSzPct val="79999"/>
              <a:buNone/>
            </a:pPr>
            <a:r>
              <a:rPr lang="en-US"/>
              <a:t>import {EmployeesService} from "./employees.service";</a:t>
            </a:r>
            <a:endParaRPr/>
          </a:p>
          <a:p>
            <a:pPr indent="0" lvl="0" marL="0" rtl="0" algn="l">
              <a:spcBef>
                <a:spcPts val="1000"/>
              </a:spcBef>
              <a:spcAft>
                <a:spcPts val="0"/>
              </a:spcAft>
              <a:buSzPct val="79999"/>
              <a:buNone/>
            </a:pPr>
            <a:r>
              <a:rPr lang="en-US"/>
              <a:t>import {Employee} from "./employee";</a:t>
            </a:r>
            <a:endParaRPr/>
          </a:p>
          <a:p>
            <a:pPr indent="0" lvl="0" marL="0" rtl="0" algn="l">
              <a:spcBef>
                <a:spcPts val="1000"/>
              </a:spcBef>
              <a:spcAft>
                <a:spcPts val="0"/>
              </a:spcAft>
              <a:buSzPct val="79999"/>
              <a:buNone/>
            </a:pPr>
            <a:r>
              <a:rPr lang="en-US"/>
              <a:t>@Component({</a:t>
            </a:r>
            <a:endParaRPr/>
          </a:p>
          <a:p>
            <a:pPr indent="0" lvl="0" marL="0" rtl="0" algn="l">
              <a:spcBef>
                <a:spcPts val="1000"/>
              </a:spcBef>
              <a:spcAft>
                <a:spcPts val="0"/>
              </a:spcAft>
              <a:buSzPct val="79999"/>
              <a:buNone/>
            </a:pPr>
            <a:r>
              <a:rPr lang="en-US"/>
              <a:t>    selector: 'app-root',</a:t>
            </a:r>
            <a:endParaRPr/>
          </a:p>
          <a:p>
            <a:pPr indent="0" lvl="0" marL="0" rtl="0" algn="l">
              <a:spcBef>
                <a:spcPts val="1000"/>
              </a:spcBef>
              <a:spcAft>
                <a:spcPts val="0"/>
              </a:spcAft>
              <a:buSzPct val="79999"/>
              <a:buNone/>
            </a:pPr>
            <a:r>
              <a:rPr lang="en-US"/>
              <a:t>    templateUrl: './app.component.html',</a:t>
            </a:r>
            <a:endParaRPr/>
          </a:p>
          <a:p>
            <a:pPr indent="0" lvl="0" marL="0" rtl="0" algn="l">
              <a:spcBef>
                <a:spcPts val="1000"/>
              </a:spcBef>
              <a:spcAft>
                <a:spcPts val="0"/>
              </a:spcAft>
              <a:buSzPct val="79999"/>
              <a:buNone/>
            </a:pPr>
            <a:r>
              <a:rPr lang="en-US"/>
              <a:t>    styleUrls: ['./app.component.css']</a:t>
            </a:r>
            <a:endParaRPr/>
          </a:p>
          <a:p>
            <a:pPr indent="0" lvl="0" marL="0" rtl="0" algn="l">
              <a:spcBef>
                <a:spcPts val="1000"/>
              </a:spcBef>
              <a:spcAft>
                <a:spcPts val="0"/>
              </a:spcAft>
              <a:buSzPct val="79999"/>
              <a:buNone/>
            </a:pPr>
            <a:r>
              <a:rPr lang="en-US"/>
              <a:t>}) export class AppComponent {</a:t>
            </a:r>
            <a:endParaRPr/>
          </a:p>
          <a:p>
            <a:pPr indent="0" lvl="0" marL="0" rtl="0" algn="l">
              <a:spcBef>
                <a:spcPts val="1000"/>
              </a:spcBef>
              <a:spcAft>
                <a:spcPts val="0"/>
              </a:spcAft>
              <a:buSzPct val="79999"/>
              <a:buNone/>
            </a:pPr>
            <a:r>
              <a:rPr lang="en-US"/>
              <a:t>    employees: Employee[] = [];</a:t>
            </a:r>
            <a:endParaRPr/>
          </a:p>
          <a:p>
            <a:pPr indent="0" lvl="0" marL="0" rtl="0" algn="l">
              <a:spcBef>
                <a:spcPts val="1000"/>
              </a:spcBef>
              <a:spcAft>
                <a:spcPts val="0"/>
              </a:spcAft>
              <a:buSzPct val="79999"/>
              <a:buNone/>
            </a:pPr>
            <a:r>
              <a:rPr lang="en-US"/>
              <a:t>    constructor(@Inject(EmployeesService) private employeesService: EmployeesService) {}</a:t>
            </a:r>
            <a:endParaRPr/>
          </a:p>
          <a:p>
            <a:pPr indent="0" lvl="0" marL="0" rtl="0" algn="l">
              <a:spcBef>
                <a:spcPts val="1000"/>
              </a:spcBef>
              <a:spcAft>
                <a:spcPts val="0"/>
              </a:spcAft>
              <a:buSzPct val="79999"/>
              <a:buNone/>
            </a:pPr>
            <a:r>
              <a:rPr lang="en-US"/>
              <a:t>    onGetDataClick() {</a:t>
            </a:r>
            <a:endParaRPr/>
          </a:p>
          <a:p>
            <a:pPr indent="0" lvl="0" marL="0" rtl="0" algn="l">
              <a:spcBef>
                <a:spcPts val="1000"/>
              </a:spcBef>
              <a:spcAft>
                <a:spcPts val="0"/>
              </a:spcAft>
              <a:buSzPct val="79999"/>
              <a:buNone/>
            </a:pPr>
            <a:r>
              <a:rPr lang="en-US"/>
              <a:t>        this.employeesService.getEmployees().then(this.onPromiseSuccess, this.onPromiseError);</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onPromiseSuccess = (response) =&gt; {</a:t>
            </a:r>
            <a:endParaRPr/>
          </a:p>
          <a:p>
            <a:pPr indent="0" lvl="0" marL="0" rtl="0" algn="l">
              <a:spcBef>
                <a:spcPts val="1000"/>
              </a:spcBef>
              <a:spcAft>
                <a:spcPts val="0"/>
              </a:spcAft>
              <a:buSzPct val="79999"/>
              <a:buNone/>
            </a:pPr>
            <a:r>
              <a:rPr lang="en-US"/>
              <a:t>        this.employees = response;</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onPromiseError = () =&gt; {</a:t>
            </a:r>
            <a:endParaRPr/>
          </a:p>
          <a:p>
            <a:pPr indent="0" lvl="0" marL="0" rtl="0" algn="l">
              <a:spcBef>
                <a:spcPts val="1000"/>
              </a:spcBef>
              <a:spcAft>
                <a:spcPts val="0"/>
              </a:spcAft>
              <a:buSzPct val="79999"/>
              <a:buNone/>
            </a:pPr>
            <a:r>
              <a:rPr lang="en-US"/>
              <a:t>        alert("error");</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5"/>
          <p:cNvSpPr txBox="1"/>
          <p:nvPr>
            <p:ph idx="1" type="body"/>
          </p:nvPr>
        </p:nvSpPr>
        <p:spPr>
          <a:xfrm>
            <a:off x="677334" y="245327"/>
            <a:ext cx="8596668" cy="647328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440"/>
              <a:buChar char="►"/>
            </a:pPr>
            <a:r>
              <a:rPr b="1" lang="en-US"/>
              <a:t>c:\angular\app1\src\app\app.component.html </a:t>
            </a:r>
            <a:endParaRPr/>
          </a:p>
          <a:p>
            <a:pPr indent="0" lvl="0" marL="0" rtl="0" algn="l">
              <a:spcBef>
                <a:spcPts val="1000"/>
              </a:spcBef>
              <a:spcAft>
                <a:spcPts val="0"/>
              </a:spcAft>
              <a:buSzPts val="1440"/>
              <a:buNone/>
            </a:pPr>
            <a:r>
              <a:rPr lang="en-US"/>
              <a:t>&lt;div&gt;</a:t>
            </a:r>
            <a:endParaRPr/>
          </a:p>
          <a:p>
            <a:pPr indent="0" lvl="0" marL="0" rtl="0" algn="l">
              <a:spcBef>
                <a:spcPts val="1000"/>
              </a:spcBef>
              <a:spcAft>
                <a:spcPts val="0"/>
              </a:spcAft>
              <a:buSzPts val="1440"/>
              <a:buNone/>
            </a:pPr>
            <a:r>
              <a:rPr lang="en-US"/>
              <a:t>    &lt;h4&gt;Ajax - Http Interceptors - Promise - Java - Get&lt;/h4&gt; </a:t>
            </a:r>
            <a:endParaRPr/>
          </a:p>
          <a:p>
            <a:pPr indent="0" lvl="0" marL="0" rtl="0" algn="l">
              <a:spcBef>
                <a:spcPts val="1000"/>
              </a:spcBef>
              <a:spcAft>
                <a:spcPts val="0"/>
              </a:spcAft>
              <a:buSzPts val="1440"/>
              <a:buNone/>
            </a:pPr>
            <a:r>
              <a:rPr lang="en-US"/>
              <a:t>    &lt;input type="button" value="Get Data" (click)="onGetDataClick()"&gt;</a:t>
            </a:r>
            <a:endParaRPr/>
          </a:p>
          <a:p>
            <a:pPr indent="0" lvl="0" marL="0" rtl="0" algn="l">
              <a:spcBef>
                <a:spcPts val="1000"/>
              </a:spcBef>
              <a:spcAft>
                <a:spcPts val="0"/>
              </a:spcAft>
              <a:buSzPts val="1440"/>
              <a:buNone/>
            </a:pPr>
            <a:r>
              <a:rPr lang="en-US"/>
              <a:t>    &lt;table border="1"&gt;</a:t>
            </a:r>
            <a:endParaRPr/>
          </a:p>
          <a:p>
            <a:pPr indent="0" lvl="0" marL="0" rtl="0" algn="l">
              <a:spcBef>
                <a:spcPts val="1000"/>
              </a:spcBef>
              <a:spcAft>
                <a:spcPts val="0"/>
              </a:spcAft>
              <a:buSzPts val="1440"/>
              <a:buNone/>
            </a:pPr>
            <a:r>
              <a:rPr lang="en-US"/>
              <a:t>        &lt;tr&gt;</a:t>
            </a:r>
            <a:endParaRPr/>
          </a:p>
          <a:p>
            <a:pPr indent="0" lvl="0" marL="0" rtl="0" algn="l">
              <a:spcBef>
                <a:spcPts val="1000"/>
              </a:spcBef>
              <a:spcAft>
                <a:spcPts val="0"/>
              </a:spcAft>
              <a:buSzPts val="1440"/>
              <a:buNone/>
            </a:pPr>
            <a:r>
              <a:rPr lang="en-US"/>
              <a:t>            &lt;th&gt;Emp ID&lt;/th&gt;</a:t>
            </a:r>
            <a:endParaRPr/>
          </a:p>
          <a:p>
            <a:pPr indent="0" lvl="0" marL="0" rtl="0" algn="l">
              <a:spcBef>
                <a:spcPts val="1000"/>
              </a:spcBef>
              <a:spcAft>
                <a:spcPts val="0"/>
              </a:spcAft>
              <a:buSzPts val="1440"/>
              <a:buNone/>
            </a:pPr>
            <a:r>
              <a:rPr lang="en-US"/>
              <a:t>            &lt;th&gt;Emp Name&lt;/th&gt;</a:t>
            </a:r>
            <a:endParaRPr/>
          </a:p>
          <a:p>
            <a:pPr indent="0" lvl="0" marL="0" rtl="0" algn="l">
              <a:spcBef>
                <a:spcPts val="1000"/>
              </a:spcBef>
              <a:spcAft>
                <a:spcPts val="0"/>
              </a:spcAft>
              <a:buSzPts val="1440"/>
              <a:buNone/>
            </a:pPr>
            <a:r>
              <a:rPr lang="en-US"/>
              <a:t>            &lt;th&gt;Salary&lt;/th&gt;</a:t>
            </a:r>
            <a:endParaRPr/>
          </a:p>
          <a:p>
            <a:pPr indent="0" lvl="0" marL="0" rtl="0" algn="l">
              <a:spcBef>
                <a:spcPts val="1000"/>
              </a:spcBef>
              <a:spcAft>
                <a:spcPts val="0"/>
              </a:spcAft>
              <a:buSzPts val="1440"/>
              <a:buNone/>
            </a:pPr>
            <a:r>
              <a:rPr lang="en-US"/>
              <a:t>        &lt;/tr&gt;</a:t>
            </a:r>
            <a:endParaRPr/>
          </a:p>
          <a:p>
            <a:pPr indent="0" lvl="0" marL="0" rtl="0" algn="l">
              <a:spcBef>
                <a:spcPts val="1000"/>
              </a:spcBef>
              <a:spcAft>
                <a:spcPts val="0"/>
              </a:spcAft>
              <a:buSzPts val="1440"/>
              <a:buNone/>
            </a:pPr>
            <a:r>
              <a:rPr lang="en-US"/>
              <a:t>        &lt;tr *ngFor="let employee of employees"&gt;</a:t>
            </a:r>
            <a:endParaRPr/>
          </a:p>
          <a:p>
            <a:pPr indent="0" lvl="0" marL="0" rtl="0" algn="l">
              <a:spcBef>
                <a:spcPts val="1000"/>
              </a:spcBef>
              <a:spcAft>
                <a:spcPts val="0"/>
              </a:spcAft>
              <a:buSzPts val="1440"/>
              <a:buNone/>
            </a:pPr>
            <a:r>
              <a:rPr lang="en-US"/>
              <a:t>            &lt;td&gt;{{employee.empid}}&lt;/td&gt;</a:t>
            </a:r>
            <a:endParaRPr/>
          </a:p>
          <a:p>
            <a:pPr indent="0" lvl="0" marL="0" rtl="0" algn="l">
              <a:spcBef>
                <a:spcPts val="1000"/>
              </a:spcBef>
              <a:spcAft>
                <a:spcPts val="0"/>
              </a:spcAft>
              <a:buSzPts val="1440"/>
              <a:buNone/>
            </a:pPr>
            <a:r>
              <a:rPr lang="en-US"/>
              <a:t>            &lt;td&gt;{{employee.empname}}&lt;/td&gt;</a:t>
            </a:r>
            <a:endParaRPr/>
          </a:p>
          <a:p>
            <a:pPr indent="0" lvl="0" marL="0" rtl="0" algn="l">
              <a:spcBef>
                <a:spcPts val="1000"/>
              </a:spcBef>
              <a:spcAft>
                <a:spcPts val="0"/>
              </a:spcAft>
              <a:buSzPts val="1440"/>
              <a:buNone/>
            </a:pPr>
            <a:r>
              <a:rPr lang="en-US"/>
              <a:t>            &lt;td&gt;{{employee.salary}}&lt;/td&gt;</a:t>
            </a:r>
            <a:endParaRPr/>
          </a:p>
          <a:p>
            <a:pPr indent="0" lvl="0" marL="0" rtl="0" algn="l">
              <a:spcBef>
                <a:spcPts val="1000"/>
              </a:spcBef>
              <a:spcAft>
                <a:spcPts val="0"/>
              </a:spcAft>
              <a:buSzPts val="1440"/>
              <a:buNone/>
            </a:pPr>
            <a:r>
              <a:rPr lang="en-US"/>
              <a:t>        &lt;/tr&gt;</a:t>
            </a:r>
            <a:endParaRPr/>
          </a:p>
          <a:p>
            <a:pPr indent="0" lvl="0" marL="0" rtl="0" algn="l">
              <a:spcBef>
                <a:spcPts val="1000"/>
              </a:spcBef>
              <a:spcAft>
                <a:spcPts val="0"/>
              </a:spcAft>
              <a:buSzPts val="1440"/>
              <a:buNone/>
            </a:pPr>
            <a:r>
              <a:rPr lang="en-US"/>
              <a:t>    &lt;/table&gt;</a:t>
            </a:r>
            <a:endParaRPr/>
          </a:p>
          <a:p>
            <a:pPr indent="0" lvl="0" marL="0" rtl="0" algn="l">
              <a:spcBef>
                <a:spcPts val="1000"/>
              </a:spcBef>
              <a:spcAft>
                <a:spcPts val="0"/>
              </a:spcAft>
              <a:buSzPts val="1440"/>
              <a:buNone/>
            </a:pPr>
            <a:r>
              <a:rPr lang="en-US"/>
              <a:t>&lt;/div&gt;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6"/>
          <p:cNvSpPr txBox="1"/>
          <p:nvPr>
            <p:ph type="title"/>
          </p:nvPr>
        </p:nvSpPr>
        <p:spPr>
          <a:xfrm>
            <a:off x="677334" y="578249"/>
            <a:ext cx="8596668" cy="11983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AJAX – Java – Http Interceptors - Get - Example </a:t>
            </a:r>
            <a:br>
              <a:rPr b="1" lang="en-US"/>
            </a:br>
            <a:endParaRPr b="1"/>
          </a:p>
        </p:txBody>
      </p:sp>
      <p:sp>
        <p:nvSpPr>
          <p:cNvPr id="254" name="Google Shape;254;p36"/>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Setting-up Environment for Java</a:t>
            </a:r>
            <a:endParaRPr/>
          </a:p>
          <a:p>
            <a:pPr indent="-342900" lvl="0" marL="342900" rtl="0" algn="l">
              <a:spcBef>
                <a:spcPts val="1000"/>
              </a:spcBef>
              <a:spcAft>
                <a:spcPts val="0"/>
              </a:spcAft>
              <a:buSzPts val="1440"/>
              <a:buChar char="►"/>
            </a:pPr>
            <a:r>
              <a:rPr lang="en-US"/>
              <a:t>Install Java from “https://java.com/en/download”.</a:t>
            </a:r>
            <a:endParaRPr/>
          </a:p>
          <a:p>
            <a:pPr indent="-342900" lvl="0" marL="342900" rtl="0" algn="l">
              <a:spcBef>
                <a:spcPts val="1000"/>
              </a:spcBef>
              <a:spcAft>
                <a:spcPts val="0"/>
              </a:spcAft>
              <a:buSzPts val="1440"/>
              <a:buChar char="►"/>
            </a:pPr>
            <a:r>
              <a:rPr lang="en-US"/>
              <a:t>Add “C:\Program Files\Java\jdk1.8.0_172\bin” as “Path” of system variables. </a:t>
            </a:r>
            <a:endParaRPr/>
          </a:p>
          <a:p>
            <a:pPr indent="-342900" lvl="0" marL="342900" rtl="0" algn="l">
              <a:spcBef>
                <a:spcPts val="1000"/>
              </a:spcBef>
              <a:spcAft>
                <a:spcPts val="0"/>
              </a:spcAft>
              <a:buSzPts val="1440"/>
              <a:buChar char="►"/>
            </a:pPr>
            <a:r>
              <a:rPr lang="en-US"/>
              <a:t>Add “JAVA_HOME” with “C:\Program Files\Java\jdk1.8.0_172” in system variables.</a:t>
            </a:r>
            <a:endParaRPr/>
          </a:p>
          <a:p>
            <a:pPr indent="-342900" lvl="0" marL="342900" rtl="0" algn="l">
              <a:spcBef>
                <a:spcPts val="1000"/>
              </a:spcBef>
              <a:spcAft>
                <a:spcPts val="0"/>
              </a:spcAft>
              <a:buSzPts val="1440"/>
              <a:buChar char="►"/>
            </a:pPr>
            <a:r>
              <a:rPr lang="en-US"/>
              <a:t>Download tomcat from “https://tomcat.apache.org/download-90.cgi”. Click on “zip” in “Core”. You will get a file called “apache-tomcat-9.0.7.zip”. Right click on “apache-tomcat-9.0.7.zip” and click on “Extract All”. Copy all contents of the extracted folder into “c:\tomcat” folder.</a:t>
            </a:r>
            <a:endParaRPr/>
          </a:p>
          <a:p>
            <a:pPr indent="-342900" lvl="0" marL="342900" rtl="0" algn="l">
              <a:spcBef>
                <a:spcPts val="1000"/>
              </a:spcBef>
              <a:spcAft>
                <a:spcPts val="0"/>
              </a:spcAft>
              <a:buSzPts val="1440"/>
              <a:buChar char="►"/>
            </a:pPr>
            <a:r>
              <a:rPr lang="en-US"/>
              <a:t>Open Command Prompt and enter the following commands: cd  c:\tomcat\bin startup.bat </a:t>
            </a:r>
            <a:endParaRPr/>
          </a:p>
          <a:p>
            <a:pPr indent="-251459" lvl="0" marL="342900" rtl="0" algn="l">
              <a:spcBef>
                <a:spcPts val="1000"/>
              </a:spcBef>
              <a:spcAft>
                <a:spcPts val="0"/>
              </a:spcAft>
              <a:buSzPts val="144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ph type="title"/>
          </p:nvPr>
        </p:nvSpPr>
        <p:spPr>
          <a:xfrm>
            <a:off x="677334" y="128887"/>
            <a:ext cx="8596668" cy="618309"/>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accent1"/>
              </a:buClr>
              <a:buSzPct val="100000"/>
              <a:buFont typeface="Trebuchet MS"/>
              <a:buNone/>
            </a:pPr>
            <a:r>
              <a:rPr b="1" lang="en-US"/>
              <a:t>AJAX</a:t>
            </a:r>
            <a:endParaRPr/>
          </a:p>
        </p:txBody>
      </p:sp>
      <p:sp>
        <p:nvSpPr>
          <p:cNvPr id="154" name="Google Shape;154;p19"/>
          <p:cNvSpPr txBox="1"/>
          <p:nvPr>
            <p:ph idx="1" type="body"/>
          </p:nvPr>
        </p:nvSpPr>
        <p:spPr>
          <a:xfrm>
            <a:off x="677334" y="747197"/>
            <a:ext cx="8596668" cy="5981916"/>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AJAX (Asynchronous JavaScript And Xml) is not a language, but it is a “concept”, which is used to “send a background request from browser to server” and also “get background response from server to browser”, without refreshing (reloading) the web page in the browser.</a:t>
            </a:r>
            <a:endParaRPr/>
          </a:p>
          <a:p>
            <a:pPr indent="-342900" lvl="0" marL="342900" rtl="0" algn="l">
              <a:spcBef>
                <a:spcPts val="1000"/>
              </a:spcBef>
              <a:spcAft>
                <a:spcPts val="0"/>
              </a:spcAft>
              <a:buSzPts val="1440"/>
              <a:buChar char="►"/>
            </a:pPr>
            <a:r>
              <a:rPr lang="en-US"/>
              <a:t>AJAX allows us to interact with the server and get some data from server, without refreshing the full web page.</a:t>
            </a:r>
            <a:endParaRPr/>
          </a:p>
          <a:p>
            <a:pPr indent="-342900" lvl="0" marL="342900" rtl="0" algn="l">
              <a:spcBef>
                <a:spcPts val="1000"/>
              </a:spcBef>
              <a:spcAft>
                <a:spcPts val="0"/>
              </a:spcAft>
              <a:buSzPts val="1440"/>
              <a:buChar char="►"/>
            </a:pPr>
            <a:r>
              <a:rPr lang="en-US"/>
              <a:t>Ex: Facebook like button, comments, IRCTC search trains. </a:t>
            </a:r>
            <a:endParaRPr/>
          </a:p>
          <a:p>
            <a:pPr indent="0" lvl="0" marL="0" rtl="0" algn="l">
              <a:spcBef>
                <a:spcPts val="1000"/>
              </a:spcBef>
              <a:spcAft>
                <a:spcPts val="0"/>
              </a:spcAft>
              <a:buSzPts val="1440"/>
              <a:buNone/>
            </a:pPr>
            <a:r>
              <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txBox="1"/>
          <p:nvPr>
            <p:ph idx="1" type="body"/>
          </p:nvPr>
        </p:nvSpPr>
        <p:spPr>
          <a:xfrm>
            <a:off x="677334" y="198556"/>
            <a:ext cx="8596668" cy="6453052"/>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SzPct val="79999"/>
              <a:buChar char="►"/>
            </a:pPr>
            <a:r>
              <a:rPr b="1" lang="en-US"/>
              <a:t>c: \tomcat\ webapps\ ROOT\ WEB - INF\ classes\ SampleServlet.java</a:t>
            </a:r>
            <a:endParaRPr/>
          </a:p>
          <a:p>
            <a:pPr indent="0" lvl="0" marL="0" rtl="0" algn="l">
              <a:spcBef>
                <a:spcPts val="1000"/>
              </a:spcBef>
              <a:spcAft>
                <a:spcPts val="0"/>
              </a:spcAft>
              <a:buSzPct val="79999"/>
              <a:buNone/>
            </a:pPr>
            <a:r>
              <a:rPr lang="en-US"/>
              <a:t>import java.io.*;</a:t>
            </a:r>
            <a:endParaRPr/>
          </a:p>
          <a:p>
            <a:pPr indent="0" lvl="0" marL="0" rtl="0" algn="l">
              <a:spcBef>
                <a:spcPts val="1000"/>
              </a:spcBef>
              <a:spcAft>
                <a:spcPts val="0"/>
              </a:spcAft>
              <a:buSzPct val="79999"/>
              <a:buNone/>
            </a:pPr>
            <a:r>
              <a:rPr lang="en-US"/>
              <a:t>import javax.servlet.*;</a:t>
            </a:r>
            <a:endParaRPr/>
          </a:p>
          <a:p>
            <a:pPr indent="0" lvl="0" marL="0" rtl="0" algn="l">
              <a:spcBef>
                <a:spcPts val="1000"/>
              </a:spcBef>
              <a:spcAft>
                <a:spcPts val="0"/>
              </a:spcAft>
              <a:buSzPct val="79999"/>
              <a:buNone/>
            </a:pPr>
            <a:r>
              <a:rPr lang="en-US"/>
              <a:t>import javax.servlet.http.*;</a:t>
            </a:r>
            <a:endParaRPr/>
          </a:p>
          <a:p>
            <a:pPr indent="0" lvl="0" marL="0" rtl="0" algn="l">
              <a:spcBef>
                <a:spcPts val="1000"/>
              </a:spcBef>
              <a:spcAft>
                <a:spcPts val="0"/>
              </a:spcAft>
              <a:buSzPct val="79999"/>
              <a:buNone/>
            </a:pPr>
            <a:r>
              <a:t/>
            </a:r>
            <a:endParaRPr/>
          </a:p>
          <a:p>
            <a:pPr indent="0" lvl="0" marL="0" rtl="0" algn="l">
              <a:spcBef>
                <a:spcPts val="1000"/>
              </a:spcBef>
              <a:spcAft>
                <a:spcPts val="0"/>
              </a:spcAft>
              <a:buSzPct val="79999"/>
              <a:buNone/>
            </a:pPr>
            <a:r>
              <a:rPr lang="en-US"/>
              <a:t>public class SampleServlet extends HttpServlet {</a:t>
            </a:r>
            <a:endParaRPr/>
          </a:p>
          <a:p>
            <a:pPr indent="0" lvl="0" marL="0" rtl="0" algn="l">
              <a:spcBef>
                <a:spcPts val="1000"/>
              </a:spcBef>
              <a:spcAft>
                <a:spcPts val="0"/>
              </a:spcAft>
              <a:buSzPct val="79999"/>
              <a:buNone/>
            </a:pPr>
            <a:r>
              <a:rPr lang="en-US"/>
              <a:t>    public void doGet(HttpServletRequest request, HttpServletResponse response) throws ServletException, IOException {</a:t>
            </a:r>
            <a:endParaRPr/>
          </a:p>
          <a:p>
            <a:pPr indent="0" lvl="0" marL="0" rtl="0" algn="l">
              <a:spcBef>
                <a:spcPts val="1000"/>
              </a:spcBef>
              <a:spcAft>
                <a:spcPts val="0"/>
              </a:spcAft>
              <a:buSzPct val="79999"/>
              <a:buNone/>
            </a:pPr>
            <a:r>
              <a:rPr lang="en-US"/>
              <a:t>        PrintWriter out = response.getWriter();</a:t>
            </a:r>
            <a:endParaRPr/>
          </a:p>
          <a:p>
            <a:pPr indent="0" lvl="0" marL="0" rtl="0" algn="l">
              <a:spcBef>
                <a:spcPts val="1000"/>
              </a:spcBef>
              <a:spcAft>
                <a:spcPts val="0"/>
              </a:spcAft>
              <a:buSzPct val="79999"/>
              <a:buNone/>
            </a:pPr>
            <a:r>
              <a:rPr lang="en-US"/>
              <a:t>        if (request.getHeader("mykey").equals("myvalue")) {</a:t>
            </a:r>
            <a:endParaRPr/>
          </a:p>
          <a:p>
            <a:pPr indent="0" lvl="0" marL="0" rtl="0" algn="l">
              <a:spcBef>
                <a:spcPts val="1000"/>
              </a:spcBef>
              <a:spcAft>
                <a:spcPts val="0"/>
              </a:spcAft>
              <a:buSzPct val="79999"/>
              <a:buNone/>
            </a:pPr>
            <a:r>
              <a:rPr lang="en-US"/>
              <a:t>            out.println("[ { \"empid\": 1, \"empname\": \"Scott\", \"salary\": 4000 }, { \"empid\": 2, \"empname\": \"Allen\", \"salary\": 7500 }, { \"empid\": 3, \"empname\": \"Jones\", \"salary\": 9200 }, { \"empid\": 4, \"empname\": \"James\", \"salary\": 8400 }, { \"empid\": 5, \"empname\": \"Smith\", \"salary\": 5600 } ]");</a:t>
            </a:r>
            <a:endParaRPr/>
          </a:p>
          <a:p>
            <a:pPr indent="0" lvl="0" marL="0" rtl="0" algn="l">
              <a:spcBef>
                <a:spcPts val="1000"/>
              </a:spcBef>
              <a:spcAft>
                <a:spcPts val="0"/>
              </a:spcAft>
              <a:buSzPct val="79999"/>
              <a:buNone/>
            </a:pPr>
            <a:r>
              <a:rPr lang="en-US"/>
              <a:t>        } else {</a:t>
            </a:r>
            <a:endParaRPr/>
          </a:p>
          <a:p>
            <a:pPr indent="0" lvl="0" marL="0" rtl="0" algn="l">
              <a:spcBef>
                <a:spcPts val="1000"/>
              </a:spcBef>
              <a:spcAft>
                <a:spcPts val="0"/>
              </a:spcAft>
              <a:buSzPct val="79999"/>
              <a:buNone/>
            </a:pPr>
            <a:r>
              <a:rPr lang="en-US"/>
              <a:t>            out.println("[ { \"empid\": 0, \"empname\": \"no data\", \"salary\": 0 }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8"/>
          <p:cNvSpPr txBox="1"/>
          <p:nvPr>
            <p:ph idx="1" type="body"/>
          </p:nvPr>
        </p:nvSpPr>
        <p:spPr>
          <a:xfrm>
            <a:off x="677334" y="156754"/>
            <a:ext cx="8596668" cy="6510527"/>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440"/>
              <a:buChar char="►"/>
            </a:pPr>
            <a:r>
              <a:rPr b="1" lang="en-US"/>
              <a:t>c:\tomcat\webapps\ROOT\WEB-INF\web.xml </a:t>
            </a:r>
            <a:endParaRPr/>
          </a:p>
          <a:p>
            <a:pPr indent="0" lvl="0" marL="0" rtl="0" algn="l">
              <a:spcBef>
                <a:spcPts val="1000"/>
              </a:spcBef>
              <a:spcAft>
                <a:spcPts val="0"/>
              </a:spcAft>
              <a:buSzPts val="1440"/>
              <a:buNone/>
            </a:pPr>
            <a:r>
              <a:rPr lang="en-US"/>
              <a:t>&lt;?xml version="1.0" encoding="UTF-8"?&gt; &lt;web-app xmlns="http://xmlns.jcp.org/xml/ns/javaee"   xmlns:xsi="http://www.w3.org/2001/XMLSchema-instance"   xsi:schemaLocation="http://xmlns.jcp.org/xml/ns/javaee                       http://xmlns.jcp.org/xml/ns/javaee/web-app_4_0.xsd"   version="4.0"   metadata-complete="true"&gt; </a:t>
            </a:r>
            <a:endParaRPr/>
          </a:p>
          <a:p>
            <a:pPr indent="0" lvl="0" marL="0" rtl="0" algn="l">
              <a:spcBef>
                <a:spcPts val="1000"/>
              </a:spcBef>
              <a:spcAft>
                <a:spcPts val="0"/>
              </a:spcAft>
              <a:buSzPts val="1440"/>
              <a:buNone/>
            </a:pPr>
            <a:r>
              <a:rPr lang="en-US"/>
              <a:t>&lt;display-name&gt;Welcome to Tomcat&lt;/display-name&gt;   </a:t>
            </a:r>
            <a:endParaRPr/>
          </a:p>
          <a:p>
            <a:pPr indent="0" lvl="0" marL="0" rtl="0" algn="l">
              <a:spcBef>
                <a:spcPts val="1000"/>
              </a:spcBef>
              <a:spcAft>
                <a:spcPts val="0"/>
              </a:spcAft>
              <a:buSzPts val="1440"/>
              <a:buNone/>
            </a:pPr>
            <a:r>
              <a:rPr lang="en-US"/>
              <a:t>&lt;description&gt;      Welcome to Tomcat   &lt;/description&gt; </a:t>
            </a:r>
            <a:endParaRPr/>
          </a:p>
          <a:p>
            <a:pPr indent="0" lvl="0" marL="0" rtl="0" algn="l">
              <a:spcBef>
                <a:spcPts val="1000"/>
              </a:spcBef>
              <a:spcAft>
                <a:spcPts val="0"/>
              </a:spcAft>
              <a:buSzPts val="1440"/>
              <a:buNone/>
            </a:pPr>
            <a:r>
              <a:rPr lang="en-US"/>
              <a:t>&lt;servlet&gt;     </a:t>
            </a:r>
            <a:endParaRPr/>
          </a:p>
          <a:p>
            <a:pPr indent="0" lvl="0" marL="0" rtl="0" algn="l">
              <a:spcBef>
                <a:spcPts val="1000"/>
              </a:spcBef>
              <a:spcAft>
                <a:spcPts val="0"/>
              </a:spcAft>
              <a:buSzPts val="1440"/>
              <a:buNone/>
            </a:pPr>
            <a:r>
              <a:rPr lang="en-US"/>
              <a:t>&lt;servlet-name&gt;SampleServlet&lt;/servlet-name&gt;     </a:t>
            </a:r>
            <a:endParaRPr/>
          </a:p>
          <a:p>
            <a:pPr indent="0" lvl="0" marL="0" rtl="0" algn="l">
              <a:spcBef>
                <a:spcPts val="1000"/>
              </a:spcBef>
              <a:spcAft>
                <a:spcPts val="0"/>
              </a:spcAft>
              <a:buSzPts val="1440"/>
              <a:buNone/>
            </a:pPr>
            <a:r>
              <a:rPr lang="en-US"/>
              <a:t>&lt;servlet-class&gt;SampleServlet&lt;/servlet-class&gt;   </a:t>
            </a:r>
            <a:endParaRPr/>
          </a:p>
          <a:p>
            <a:pPr indent="0" lvl="0" marL="0" rtl="0" algn="l">
              <a:spcBef>
                <a:spcPts val="1000"/>
              </a:spcBef>
              <a:spcAft>
                <a:spcPts val="0"/>
              </a:spcAft>
              <a:buSzPts val="1440"/>
              <a:buNone/>
            </a:pPr>
            <a:r>
              <a:rPr lang="en-US"/>
              <a:t>&lt;/servlet&gt; </a:t>
            </a:r>
            <a:endParaRPr/>
          </a:p>
          <a:p>
            <a:pPr indent="0" lvl="0" marL="0" rtl="0" algn="l">
              <a:spcBef>
                <a:spcPts val="1000"/>
              </a:spcBef>
              <a:spcAft>
                <a:spcPts val="0"/>
              </a:spcAft>
              <a:buSzPts val="1440"/>
              <a:buNone/>
            </a:pPr>
            <a:r>
              <a:rPr lang="en-US"/>
              <a:t>&lt;servlet-mapping&gt;     </a:t>
            </a:r>
            <a:endParaRPr/>
          </a:p>
          <a:p>
            <a:pPr indent="0" lvl="0" marL="0" rtl="0" algn="l">
              <a:spcBef>
                <a:spcPts val="1000"/>
              </a:spcBef>
              <a:spcAft>
                <a:spcPts val="0"/>
              </a:spcAft>
              <a:buSzPts val="1440"/>
              <a:buNone/>
            </a:pPr>
            <a:r>
              <a:rPr lang="en-US"/>
              <a:t>&lt;servlet-name&gt;SampleServlet&lt;/servlet-name&gt;     </a:t>
            </a:r>
            <a:endParaRPr/>
          </a:p>
          <a:p>
            <a:pPr indent="0" lvl="0" marL="0" rtl="0" algn="l">
              <a:spcBef>
                <a:spcPts val="1000"/>
              </a:spcBef>
              <a:spcAft>
                <a:spcPts val="0"/>
              </a:spcAft>
              <a:buSzPts val="1440"/>
              <a:buNone/>
            </a:pPr>
            <a:r>
              <a:rPr lang="en-US"/>
              <a:t>&lt;url-pattern&gt;/SampleServlet&lt;/url-pattern&gt;   </a:t>
            </a:r>
            <a:endParaRPr/>
          </a:p>
          <a:p>
            <a:pPr indent="0" lvl="0" marL="0" rtl="0" algn="l">
              <a:spcBef>
                <a:spcPts val="1000"/>
              </a:spcBef>
              <a:spcAft>
                <a:spcPts val="0"/>
              </a:spcAft>
              <a:buSzPts val="1440"/>
              <a:buNone/>
            </a:pPr>
            <a:r>
              <a:rPr lang="en-US"/>
              <a:t>&lt;/servlet-mapping&gt; </a:t>
            </a:r>
            <a:endParaRPr/>
          </a:p>
          <a:p>
            <a:pPr indent="0" lvl="0" marL="0" rtl="0" algn="l">
              <a:spcBef>
                <a:spcPts val="1000"/>
              </a:spcBef>
              <a:spcAft>
                <a:spcPts val="0"/>
              </a:spcAft>
              <a:buSzPts val="1440"/>
              <a:buNone/>
            </a:pPr>
            <a:r>
              <a:rPr lang="en-US"/>
              <a:t>&lt;/web-app&gt;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9"/>
          <p:cNvSpPr txBox="1"/>
          <p:nvPr>
            <p:ph idx="1" type="body"/>
          </p:nvPr>
        </p:nvSpPr>
        <p:spPr>
          <a:xfrm>
            <a:off x="677334" y="125403"/>
            <a:ext cx="8596668" cy="5915959"/>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Executing the application:</a:t>
            </a:r>
            <a:endParaRPr/>
          </a:p>
          <a:p>
            <a:pPr indent="-342900" lvl="0" marL="342900" rtl="0" algn="l">
              <a:spcBef>
                <a:spcPts val="1000"/>
              </a:spcBef>
              <a:spcAft>
                <a:spcPts val="0"/>
              </a:spcAft>
              <a:buSzPts val="1440"/>
              <a:buChar char="►"/>
            </a:pPr>
            <a:r>
              <a:rPr lang="en-US"/>
              <a:t>Open Command Prompt and enter the following commands: </a:t>
            </a:r>
            <a:endParaRPr/>
          </a:p>
          <a:p>
            <a:pPr indent="-342900" lvl="0" marL="342900" rtl="0" algn="l">
              <a:spcBef>
                <a:spcPts val="1000"/>
              </a:spcBef>
              <a:spcAft>
                <a:spcPts val="0"/>
              </a:spcAft>
              <a:buSzPts val="1440"/>
              <a:buChar char="►"/>
            </a:pPr>
            <a:r>
              <a:rPr lang="en-US"/>
              <a:t>cd  c:\tomcat\webapps\ROOT\WEB-INF\classes </a:t>
            </a:r>
            <a:endParaRPr/>
          </a:p>
          <a:p>
            <a:pPr indent="-342900" lvl="0" marL="342900" rtl="0" algn="l">
              <a:spcBef>
                <a:spcPts val="1000"/>
              </a:spcBef>
              <a:spcAft>
                <a:spcPts val="0"/>
              </a:spcAft>
              <a:buSzPts val="1440"/>
              <a:buChar char="►"/>
            </a:pPr>
            <a:r>
              <a:rPr lang="en-US"/>
              <a:t>javac  -cp  c:\tomcat\lib\servlet-api.jar  SampleServlet.java </a:t>
            </a:r>
            <a:endParaRPr/>
          </a:p>
          <a:p>
            <a:pPr indent="-342900" lvl="0" marL="342900" rtl="0" algn="l">
              <a:spcBef>
                <a:spcPts val="1000"/>
              </a:spcBef>
              <a:spcAft>
                <a:spcPts val="0"/>
              </a:spcAft>
              <a:buSzPts val="1440"/>
              <a:buChar char="►"/>
            </a:pPr>
            <a:r>
              <a:rPr lang="en-US"/>
              <a:t>cd  c:\angular\app1 </a:t>
            </a:r>
            <a:endParaRPr/>
          </a:p>
          <a:p>
            <a:pPr indent="-342900" lvl="0" marL="342900" rtl="0" algn="l">
              <a:spcBef>
                <a:spcPts val="1000"/>
              </a:spcBef>
              <a:spcAft>
                <a:spcPts val="0"/>
              </a:spcAft>
              <a:buSzPts val="1440"/>
              <a:buChar char="►"/>
            </a:pPr>
            <a:r>
              <a:rPr lang="en-US"/>
              <a:t>ng  build  --prod </a:t>
            </a:r>
            <a:endParaRPr/>
          </a:p>
          <a:p>
            <a:pPr indent="-342900" lvl="0" marL="342900" rtl="0" algn="l">
              <a:spcBef>
                <a:spcPts val="1000"/>
              </a:spcBef>
              <a:spcAft>
                <a:spcPts val="0"/>
              </a:spcAft>
              <a:buSzPts val="1440"/>
              <a:buChar char="►"/>
            </a:pPr>
            <a:r>
              <a:rPr lang="en-US"/>
              <a:t>ng  serve </a:t>
            </a:r>
            <a:endParaRPr/>
          </a:p>
          <a:p>
            <a:pPr indent="-342900" lvl="0" marL="342900" rtl="0" algn="l">
              <a:spcBef>
                <a:spcPts val="1000"/>
              </a:spcBef>
              <a:spcAft>
                <a:spcPts val="0"/>
              </a:spcAft>
              <a:buSzPts val="1440"/>
              <a:buChar char="►"/>
            </a:pPr>
            <a:r>
              <a:rPr lang="en-US"/>
              <a:t>Open the browser and enter the following URL: http://localhost:4200 </a:t>
            </a:r>
            <a:endParaRPr/>
          </a:p>
          <a:p>
            <a:pPr indent="0" lvl="0" marL="0" rtl="0" algn="l">
              <a:spcBef>
                <a:spcPts val="1000"/>
              </a:spcBef>
              <a:spcAft>
                <a:spcPts val="0"/>
              </a:spcAft>
              <a:buSzPts val="1440"/>
              <a:buNone/>
            </a:pPr>
            <a:r>
              <a:t/>
            </a:r>
            <a:endParaRPr/>
          </a:p>
        </p:txBody>
      </p:sp>
      <p:pic>
        <p:nvPicPr>
          <p:cNvPr id="270" name="Google Shape;270;p39"/>
          <p:cNvPicPr preferRelativeResize="0"/>
          <p:nvPr/>
        </p:nvPicPr>
        <p:blipFill rotWithShape="1">
          <a:blip r:embed="rId3">
            <a:alphaModFix/>
          </a:blip>
          <a:srcRect b="0" l="0" r="0" t="0"/>
          <a:stretch/>
        </p:blipFill>
        <p:spPr>
          <a:xfrm>
            <a:off x="2276881" y="3713547"/>
            <a:ext cx="5397573" cy="3019050"/>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0"/>
          <p:cNvSpPr txBox="1"/>
          <p:nvPr>
            <p:ph idx="1" type="body"/>
          </p:nvPr>
        </p:nvSpPr>
        <p:spPr>
          <a:xfrm>
            <a:off x="677334" y="318734"/>
            <a:ext cx="8596668" cy="6327647"/>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Copy all files from “c:\angular\app1\dist” folder to “c:\tomcat\webapps\ROOT”. </a:t>
            </a:r>
            <a:endParaRPr/>
          </a:p>
          <a:p>
            <a:pPr indent="-251459" lvl="0" marL="342900" rtl="0" algn="l">
              <a:spcBef>
                <a:spcPts val="1000"/>
              </a:spcBef>
              <a:spcAft>
                <a:spcPts val="0"/>
              </a:spcAft>
              <a:buSzPts val="1440"/>
              <a:buNone/>
            </a:pPr>
            <a:r>
              <a:t/>
            </a:r>
            <a:endParaRPr/>
          </a:p>
          <a:p>
            <a:pPr indent="0" lvl="0" marL="0" rtl="0" algn="l">
              <a:spcBef>
                <a:spcPts val="1000"/>
              </a:spcBef>
              <a:spcAft>
                <a:spcPts val="0"/>
              </a:spcAft>
              <a:buSzPts val="1440"/>
              <a:buNone/>
            </a:pPr>
            <a:r>
              <a:t/>
            </a:r>
            <a:endParaRPr/>
          </a:p>
        </p:txBody>
      </p:sp>
      <p:pic>
        <p:nvPicPr>
          <p:cNvPr id="276" name="Google Shape;276;p40"/>
          <p:cNvPicPr preferRelativeResize="0"/>
          <p:nvPr/>
        </p:nvPicPr>
        <p:blipFill rotWithShape="1">
          <a:blip r:embed="rId3">
            <a:alphaModFix/>
          </a:blip>
          <a:srcRect b="0" l="0" r="0" t="0"/>
          <a:stretch/>
        </p:blipFill>
        <p:spPr>
          <a:xfrm>
            <a:off x="2078743" y="1239152"/>
            <a:ext cx="5793850" cy="5127683"/>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1"/>
          <p:cNvSpPr txBox="1"/>
          <p:nvPr>
            <p:ph idx="1" type="body"/>
          </p:nvPr>
        </p:nvSpPr>
        <p:spPr>
          <a:xfrm>
            <a:off x="677334" y="146305"/>
            <a:ext cx="8596668" cy="661503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lang="en-US"/>
              <a:t>Open the browser and enter the following URL: http://localhost:8080/index.html </a:t>
            </a:r>
            <a:endParaRPr/>
          </a:p>
        </p:txBody>
      </p:sp>
      <p:pic>
        <p:nvPicPr>
          <p:cNvPr id="282" name="Google Shape;282;p41"/>
          <p:cNvPicPr preferRelativeResize="0"/>
          <p:nvPr/>
        </p:nvPicPr>
        <p:blipFill rotWithShape="1">
          <a:blip r:embed="rId3">
            <a:alphaModFix/>
          </a:blip>
          <a:srcRect b="0" l="0" r="0" t="0"/>
          <a:stretch/>
        </p:blipFill>
        <p:spPr>
          <a:xfrm>
            <a:off x="2005149" y="1214744"/>
            <a:ext cx="5947519" cy="4117513"/>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8" name="Shape 158"/>
        <p:cNvGrpSpPr/>
        <p:nvPr/>
      </p:nvGrpSpPr>
      <p:grpSpPr>
        <a:xfrm>
          <a:off x="0" y="0"/>
          <a:ext cx="0" cy="0"/>
          <a:chOff x="0" y="0"/>
          <a:chExt cx="0" cy="0"/>
        </a:xfrm>
      </p:grpSpPr>
      <p:grpSp>
        <p:nvGrpSpPr>
          <p:cNvPr id="159" name="Google Shape;159;p20"/>
          <p:cNvGrpSpPr/>
          <p:nvPr/>
        </p:nvGrpSpPr>
        <p:grpSpPr>
          <a:xfrm>
            <a:off x="0" y="-8467"/>
            <a:ext cx="12192000" cy="6866467"/>
            <a:chOff x="0" y="-8467"/>
            <a:chExt cx="12192000" cy="6866467"/>
          </a:xfrm>
        </p:grpSpPr>
        <p:sp>
          <p:nvSpPr>
            <p:cNvPr id="160" name="Google Shape;160;p20"/>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161" name="Google Shape;161;p20"/>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162" name="Google Shape;162;p20"/>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163" name="Google Shape;163;p20"/>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64" name="Google Shape;164;p20"/>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65" name="Google Shape;165;p20"/>
            <p:cNvSpPr/>
            <p:nvPr/>
          </p:nvSpPr>
          <p:spPr>
            <a:xfrm>
              <a:off x="8932333" y="3048000"/>
              <a:ext cx="3259667" cy="3810000"/>
            </a:xfrm>
            <a:prstGeom prst="triangle">
              <a:avLst>
                <a:gd fmla="val 100000" name="adj"/>
              </a:avLst>
            </a:prstGeom>
            <a:solidFill>
              <a:srgbClr val="093578">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0"/>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093578">
                <a:alpha val="49803"/>
              </a:srgbClr>
            </a:solidFill>
            <a:ln>
              <a:noFill/>
            </a:ln>
          </p:spPr>
        </p:sp>
        <p:sp>
          <p:nvSpPr>
            <p:cNvPr id="167" name="Google Shape;167;p20"/>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68" name="Google Shape;168;p20"/>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0B7FDD">
                <a:alpha val="80000"/>
              </a:srgbClr>
            </a:solidFill>
            <a:ln>
              <a:noFill/>
            </a:ln>
          </p:spPr>
        </p:sp>
        <p:sp>
          <p:nvSpPr>
            <p:cNvPr id="169" name="Google Shape;169;p20"/>
            <p:cNvSpPr/>
            <p:nvPr/>
          </p:nvSpPr>
          <p:spPr>
            <a:xfrm>
              <a:off x="10371666" y="3589867"/>
              <a:ext cx="1817159" cy="3268133"/>
            </a:xfrm>
            <a:prstGeom prst="triangle">
              <a:avLst>
                <a:gd fmla="val 100000" name="adj"/>
              </a:avLst>
            </a:prstGeom>
            <a:solidFill>
              <a:srgbClr val="093578">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0" name="Google Shape;170;p20"/>
          <p:cNvSpPr txBox="1"/>
          <p:nvPr>
            <p:ph type="title"/>
          </p:nvPr>
        </p:nvSpPr>
        <p:spPr>
          <a:xfrm>
            <a:off x="1600199" y="4571999"/>
            <a:ext cx="7673801" cy="108765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4800"/>
              <a:buFont typeface="Trebuchet MS"/>
              <a:buNone/>
            </a:pPr>
            <a:r>
              <a:rPr b="1" lang="en-US" sz="4800"/>
              <a:t>Execution Flow of AJAX </a:t>
            </a:r>
            <a:endParaRPr/>
          </a:p>
        </p:txBody>
      </p:sp>
      <p:pic>
        <p:nvPicPr>
          <p:cNvPr id="171" name="Google Shape;171;p20"/>
          <p:cNvPicPr preferRelativeResize="0"/>
          <p:nvPr>
            <p:ph idx="1" type="body"/>
          </p:nvPr>
        </p:nvPicPr>
        <p:blipFill rotWithShape="1">
          <a:blip r:embed="rId3">
            <a:alphaModFix/>
          </a:blip>
          <a:srcRect b="0" l="0" r="0" t="0"/>
          <a:stretch/>
        </p:blipFill>
        <p:spPr>
          <a:xfrm>
            <a:off x="1600201" y="2002534"/>
            <a:ext cx="7625162" cy="224942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1"/>
          <p:cNvSpPr txBox="1"/>
          <p:nvPr>
            <p:ph idx="1" type="body"/>
          </p:nvPr>
        </p:nvSpPr>
        <p:spPr>
          <a:xfrm>
            <a:off x="677334" y="141079"/>
            <a:ext cx="8596668" cy="6615031"/>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a:t>Advantages of AJAX</a:t>
            </a:r>
            <a:endParaRPr/>
          </a:p>
          <a:p>
            <a:pPr indent="-342900" lvl="0" marL="342900" rtl="0" algn="l">
              <a:spcBef>
                <a:spcPts val="1000"/>
              </a:spcBef>
              <a:spcAft>
                <a:spcPts val="0"/>
              </a:spcAft>
              <a:buSzPts val="1440"/>
              <a:buChar char="►"/>
            </a:pPr>
            <a:r>
              <a:rPr lang="en-US"/>
              <a:t>Executes faster</a:t>
            </a:r>
            <a:endParaRPr/>
          </a:p>
          <a:p>
            <a:pPr indent="-342900" lvl="0" marL="342900" rtl="0" algn="l">
              <a:spcBef>
                <a:spcPts val="1000"/>
              </a:spcBef>
              <a:spcAft>
                <a:spcPts val="0"/>
              </a:spcAft>
              <a:buSzPts val="1440"/>
              <a:buChar char="►"/>
            </a:pPr>
            <a:r>
              <a:rPr lang="en-US"/>
              <a:t>Less burden on browser (client) and server</a:t>
            </a:r>
            <a:endParaRPr/>
          </a:p>
          <a:p>
            <a:pPr indent="-342900" lvl="0" marL="342900" rtl="0" algn="l">
              <a:spcBef>
                <a:spcPts val="1000"/>
              </a:spcBef>
              <a:spcAft>
                <a:spcPts val="0"/>
              </a:spcAft>
              <a:buSzPts val="1440"/>
              <a:buChar char="►"/>
            </a:pPr>
            <a:r>
              <a:rPr lang="en-US"/>
              <a:t>Better user experience. </a:t>
            </a:r>
            <a:endParaRPr/>
          </a:p>
          <a:p>
            <a:pPr indent="0" lvl="0" marL="0" rtl="0" algn="l">
              <a:spcBef>
                <a:spcPts val="1000"/>
              </a:spcBef>
              <a:spcAft>
                <a:spcPts val="0"/>
              </a:spcAft>
              <a:buSzPts val="1440"/>
              <a:buNone/>
            </a:pPr>
            <a:r>
              <a:rPr b="1" lang="en-US"/>
              <a:t> </a:t>
            </a:r>
            <a:endParaRPr/>
          </a:p>
          <a:p>
            <a:pPr indent="0" lvl="0" marL="0" rtl="0" algn="l">
              <a:spcBef>
                <a:spcPts val="1000"/>
              </a:spcBef>
              <a:spcAft>
                <a:spcPts val="0"/>
              </a:spcAft>
              <a:buSzPts val="1440"/>
              <a:buNone/>
            </a:pPr>
            <a:r>
              <a:rPr b="1" lang="en-US"/>
              <a:t>Types of AJAX Request</a:t>
            </a:r>
            <a:endParaRPr/>
          </a:p>
          <a:p>
            <a:pPr indent="-342900" lvl="0" marL="342900" rtl="0" algn="l">
              <a:spcBef>
                <a:spcPts val="1000"/>
              </a:spcBef>
              <a:spcAft>
                <a:spcPts val="0"/>
              </a:spcAft>
              <a:buSzPts val="1440"/>
              <a:buChar char="►"/>
            </a:pPr>
            <a:r>
              <a:rPr lang="en-US"/>
              <a:t>Get   :  Used to retrieve / search data from server</a:t>
            </a:r>
            <a:endParaRPr/>
          </a:p>
          <a:p>
            <a:pPr indent="-342900" lvl="0" marL="342900" rtl="0" algn="l">
              <a:spcBef>
                <a:spcPts val="1000"/>
              </a:spcBef>
              <a:spcAft>
                <a:spcPts val="0"/>
              </a:spcAft>
              <a:buSzPts val="1440"/>
              <a:buChar char="►"/>
            </a:pPr>
            <a:r>
              <a:rPr lang="en-US"/>
              <a:t>Post   :  Used to insert data to server.</a:t>
            </a:r>
            <a:endParaRPr/>
          </a:p>
          <a:p>
            <a:pPr indent="-342900" lvl="0" marL="342900" rtl="0" algn="l">
              <a:spcBef>
                <a:spcPts val="1000"/>
              </a:spcBef>
              <a:spcAft>
                <a:spcPts val="0"/>
              </a:spcAft>
              <a:buSzPts val="1440"/>
              <a:buChar char="►"/>
            </a:pPr>
            <a:r>
              <a:rPr lang="en-US"/>
              <a:t>Put   :  Used to update data on server.</a:t>
            </a:r>
            <a:endParaRPr/>
          </a:p>
          <a:p>
            <a:pPr indent="-342900" lvl="0" marL="342900" rtl="0" algn="l">
              <a:spcBef>
                <a:spcPts val="1000"/>
              </a:spcBef>
              <a:spcAft>
                <a:spcPts val="0"/>
              </a:spcAft>
              <a:buSzPts val="1440"/>
              <a:buChar char="►"/>
            </a:pPr>
            <a:r>
              <a:rPr lang="en-US"/>
              <a:t>Delete  :  Used to delete data from server </a:t>
            </a:r>
            <a:endParaRPr/>
          </a:p>
          <a:p>
            <a:pPr indent="0" lvl="0" marL="0" rtl="0" algn="l">
              <a:spcBef>
                <a:spcPts val="1000"/>
              </a:spcBef>
              <a:spcAft>
                <a:spcPts val="0"/>
              </a:spcAft>
              <a:buSzPts val="1440"/>
              <a:buNone/>
            </a:pPr>
            <a:r>
              <a:t/>
            </a:r>
            <a:endParaRPr/>
          </a:p>
          <a:p>
            <a:pPr indent="0" lvl="0" marL="0" rtl="0" algn="l">
              <a:spcBef>
                <a:spcPts val="1000"/>
              </a:spcBef>
              <a:spcAft>
                <a:spcPts val="0"/>
              </a:spcAft>
              <a:buSzPts val="1440"/>
              <a:buNone/>
            </a:pPr>
            <a:r>
              <a:rPr b="1" lang="en-US"/>
              <a:t>“@angular/common/http” package</a:t>
            </a:r>
            <a:endParaRPr/>
          </a:p>
          <a:p>
            <a:pPr indent="-342900" lvl="0" marL="342900" rtl="0" algn="l">
              <a:spcBef>
                <a:spcPts val="1000"/>
              </a:spcBef>
              <a:spcAft>
                <a:spcPts val="0"/>
              </a:spcAft>
              <a:buSzPts val="1440"/>
              <a:buChar char="►"/>
            </a:pPr>
            <a:r>
              <a:rPr lang="en-US"/>
              <a:t>The “@angular/common/http” package provides necessary services to send ajax request to server and get ajax response from server.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idx="1" type="body"/>
          </p:nvPr>
        </p:nvSpPr>
        <p:spPr>
          <a:xfrm>
            <a:off x="677334" y="161979"/>
            <a:ext cx="8596668" cy="6557555"/>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SzPts val="1440"/>
              <a:buChar char="►"/>
            </a:pPr>
            <a:r>
              <a:rPr b="1" lang="en-US"/>
              <a:t>Steps for working with “@angular/common/http” package: </a:t>
            </a:r>
            <a:endParaRPr/>
          </a:p>
          <a:p>
            <a:pPr indent="0" lvl="0" marL="0" rtl="0" algn="l">
              <a:spcBef>
                <a:spcPts val="1000"/>
              </a:spcBef>
              <a:spcAft>
                <a:spcPts val="0"/>
              </a:spcAft>
              <a:buSzPts val="1440"/>
              <a:buNone/>
            </a:pPr>
            <a:r>
              <a:rPr lang="en-US"/>
              <a:t>import “@angular/common” package in “package.json”: “dependencies”: {  “@angular/common:”: “latest” } </a:t>
            </a:r>
            <a:endParaRPr/>
          </a:p>
          <a:p>
            <a:pPr indent="-342900" lvl="0" marL="342900" rtl="0" algn="l">
              <a:spcBef>
                <a:spcPts val="1000"/>
              </a:spcBef>
              <a:spcAft>
                <a:spcPts val="0"/>
              </a:spcAft>
              <a:buSzPts val="1440"/>
              <a:buChar char="►"/>
            </a:pPr>
            <a:r>
              <a:rPr b="1" lang="en-US"/>
              <a:t>Import “HttpClientModule” module: </a:t>
            </a:r>
            <a:endParaRPr/>
          </a:p>
          <a:p>
            <a:pPr indent="0" lvl="0" marL="0" rtl="0" algn="l">
              <a:spcBef>
                <a:spcPts val="1000"/>
              </a:spcBef>
              <a:spcAft>
                <a:spcPts val="0"/>
              </a:spcAft>
              <a:buSzPts val="1440"/>
              <a:buNone/>
            </a:pPr>
            <a:r>
              <a:rPr lang="en-US"/>
              <a:t>import { HttpClientModule, HttpClient } from “@angular/common/http”; </a:t>
            </a:r>
            <a:endParaRPr/>
          </a:p>
          <a:p>
            <a:pPr indent="-342900" lvl="0" marL="342900" rtl="0" algn="l">
              <a:spcBef>
                <a:spcPts val="1000"/>
              </a:spcBef>
              <a:spcAft>
                <a:spcPts val="0"/>
              </a:spcAft>
              <a:buSzPts val="1440"/>
              <a:buChar char="►"/>
            </a:pPr>
            <a:r>
              <a:rPr b="1" lang="en-US"/>
              <a:t>Import “HttpClientModule” in “AppModule”: </a:t>
            </a:r>
            <a:endParaRPr/>
          </a:p>
          <a:p>
            <a:pPr indent="0" lvl="0" marL="0" rtl="0" algn="l">
              <a:spcBef>
                <a:spcPts val="1000"/>
              </a:spcBef>
              <a:spcAft>
                <a:spcPts val="0"/>
              </a:spcAft>
              <a:buSzPts val="1440"/>
              <a:buNone/>
            </a:pPr>
            <a:r>
              <a:rPr lang="en-US"/>
              <a:t>@NgModule( { …, imports: [ …, HttpClientModule ] } ) </a:t>
            </a:r>
            <a:endParaRPr/>
          </a:p>
          <a:p>
            <a:pPr indent="0" lvl="0" marL="0" rtl="0" algn="l">
              <a:spcBef>
                <a:spcPts val="1000"/>
              </a:spcBef>
              <a:spcAft>
                <a:spcPts val="0"/>
              </a:spcAft>
              <a:buSzPts val="1440"/>
              <a:buNone/>
            </a:pPr>
            <a:r>
              <a:rPr lang="en-US"/>
              <a:t>class AppModule { } </a:t>
            </a:r>
            <a:endParaRPr/>
          </a:p>
          <a:p>
            <a:pPr indent="-342900" lvl="0" marL="342900" rtl="0" algn="l">
              <a:spcBef>
                <a:spcPts val="1000"/>
              </a:spcBef>
              <a:spcAft>
                <a:spcPts val="0"/>
              </a:spcAft>
              <a:buSzPts val="1440"/>
              <a:buChar char="►"/>
            </a:pPr>
            <a:r>
              <a:rPr b="1" lang="en-US"/>
              <a:t>Import “HttpClient” service: </a:t>
            </a:r>
            <a:endParaRPr/>
          </a:p>
          <a:p>
            <a:pPr indent="0" lvl="0" marL="0" rtl="0" algn="l">
              <a:spcBef>
                <a:spcPts val="1000"/>
              </a:spcBef>
              <a:spcAft>
                <a:spcPts val="0"/>
              </a:spcAft>
              <a:buSzPts val="1440"/>
              <a:buNone/>
            </a:pPr>
            <a:r>
              <a:rPr lang="en-US"/>
              <a:t>import { HttpClient } from “@angular/common/http”; </a:t>
            </a:r>
            <a:endParaRPr/>
          </a:p>
          <a:p>
            <a:pPr indent="-342900" lvl="0" marL="342900" rtl="0" algn="l">
              <a:spcBef>
                <a:spcPts val="1000"/>
              </a:spcBef>
              <a:spcAft>
                <a:spcPts val="0"/>
              </a:spcAft>
              <a:buSzPts val="1440"/>
              <a:buChar char="►"/>
            </a:pPr>
            <a:r>
              <a:rPr b="1" lang="en-US"/>
              <a:t>Get “HttpClient” service in “AppComponent”: </a:t>
            </a:r>
            <a:endParaRPr/>
          </a:p>
          <a:p>
            <a:pPr indent="0" lvl="0" marL="0" rtl="0" algn="l">
              <a:spcBef>
                <a:spcPts val="1000"/>
              </a:spcBef>
              <a:spcAft>
                <a:spcPts val="0"/>
              </a:spcAft>
              <a:buSzPts val="1440"/>
              <a:buNone/>
            </a:pPr>
            <a:r>
              <a:rPr lang="en-US"/>
              <a:t>constructor(@Inject(HttpClient) private http : HttpClient) { } </a:t>
            </a:r>
            <a:endParaRPr/>
          </a:p>
          <a:p>
            <a:pPr indent="-342900" lvl="0" marL="342900" rtl="0" algn="l">
              <a:spcBef>
                <a:spcPts val="1000"/>
              </a:spcBef>
              <a:spcAft>
                <a:spcPts val="0"/>
              </a:spcAft>
              <a:buSzPts val="1440"/>
              <a:buChar char="►"/>
            </a:pPr>
            <a:r>
              <a:rPr b="1" lang="en-US"/>
              <a:t>Send “get” request to server: </a:t>
            </a:r>
            <a:endParaRPr/>
          </a:p>
          <a:p>
            <a:pPr indent="0" lvl="0" marL="0" rtl="0" algn="l">
              <a:spcBef>
                <a:spcPts val="1000"/>
              </a:spcBef>
              <a:spcAft>
                <a:spcPts val="0"/>
              </a:spcAft>
              <a:buSzPts val="1440"/>
              <a:buNone/>
            </a:pPr>
            <a:r>
              <a:rPr lang="en-US"/>
              <a:t>this.http.get&lt;modelclassname&gt;(“url”, { responseType: “json | text” }).subscribe(this.successcallback, this.errorcallback); </a:t>
            </a:r>
            <a:endParaRPr/>
          </a:p>
          <a:p>
            <a:pPr indent="-342900" lvl="0" marL="342900" rtl="0" algn="l">
              <a:spcBef>
                <a:spcPts val="1000"/>
              </a:spcBef>
              <a:spcAft>
                <a:spcPts val="0"/>
              </a:spcAft>
              <a:buSzPts val="1440"/>
              <a:buChar char="►"/>
            </a:pPr>
            <a:r>
              <a:rPr b="1" lang="en-US"/>
              <a:t>Send “post” request to server: </a:t>
            </a:r>
            <a:endParaRPr/>
          </a:p>
          <a:p>
            <a:pPr indent="0" lvl="0" marL="0" rtl="0" algn="l">
              <a:spcBef>
                <a:spcPts val="1000"/>
              </a:spcBef>
              <a:spcAft>
                <a:spcPts val="0"/>
              </a:spcAft>
              <a:buSzPts val="1440"/>
              <a:buNone/>
            </a:pPr>
            <a:r>
              <a:rPr lang="en-US"/>
              <a:t>this.http.post(“url”, { data }, { responseType: “json | text” }).subscribe(this.successcallback, this.errorcallback);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3"/>
          <p:cNvSpPr txBox="1"/>
          <p:nvPr>
            <p:ph idx="1" type="body"/>
          </p:nvPr>
        </p:nvSpPr>
        <p:spPr>
          <a:xfrm>
            <a:off x="677334" y="161979"/>
            <a:ext cx="8596668" cy="6557555"/>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1440"/>
              <a:buChar char="►"/>
            </a:pPr>
            <a:r>
              <a:rPr b="1" lang="en-US"/>
              <a:t>Send “put” request to server: </a:t>
            </a:r>
            <a:endParaRPr/>
          </a:p>
          <a:p>
            <a:pPr indent="0" lvl="0" marL="0" rtl="0" algn="l">
              <a:spcBef>
                <a:spcPts val="1000"/>
              </a:spcBef>
              <a:spcAft>
                <a:spcPts val="0"/>
              </a:spcAft>
              <a:buSzPts val="1440"/>
              <a:buNone/>
            </a:pPr>
            <a:r>
              <a:rPr lang="en-US"/>
              <a:t>this.http.put(“url”, { data }, { responseType: “json | text” }).subscribe(this.successcallback, this.errorcallback); </a:t>
            </a:r>
            <a:endParaRPr/>
          </a:p>
          <a:p>
            <a:pPr indent="0" lvl="0" marL="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b="1" lang="en-US"/>
              <a:t> Send “delete” request to server: </a:t>
            </a:r>
            <a:endParaRPr/>
          </a:p>
          <a:p>
            <a:pPr indent="0" lvl="0" marL="0" rtl="0" algn="l">
              <a:spcBef>
                <a:spcPts val="1000"/>
              </a:spcBef>
              <a:spcAft>
                <a:spcPts val="0"/>
              </a:spcAft>
              <a:buSzPts val="1440"/>
              <a:buNone/>
            </a:pPr>
            <a:r>
              <a:rPr lang="en-US"/>
              <a:t>this.http.delete(“url”, { responseType: “json | text” }).subscribe(this.successcallback, this.errorcallback); </a:t>
            </a:r>
            <a:endParaRPr/>
          </a:p>
          <a:p>
            <a:pPr indent="0" lvl="0" marL="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b="1" lang="en-US"/>
              <a:t>Define “success” callback function: </a:t>
            </a:r>
            <a:endParaRPr/>
          </a:p>
          <a:p>
            <a:pPr indent="0" lvl="0" marL="0" rtl="0" algn="l">
              <a:spcBef>
                <a:spcPts val="1000"/>
              </a:spcBef>
              <a:spcAft>
                <a:spcPts val="0"/>
              </a:spcAft>
              <a:buSzPts val="1440"/>
              <a:buNone/>
            </a:pPr>
            <a:r>
              <a:rPr lang="en-US"/>
              <a:t>successcallback = (response) =&gt; {  //do something with response } </a:t>
            </a:r>
            <a:endParaRPr/>
          </a:p>
          <a:p>
            <a:pPr indent="0" lvl="0" marL="0" rtl="0" algn="l">
              <a:spcBef>
                <a:spcPts val="1000"/>
              </a:spcBef>
              <a:spcAft>
                <a:spcPts val="0"/>
              </a:spcAft>
              <a:buSzPts val="1440"/>
              <a:buNone/>
            </a:pPr>
            <a:r>
              <a:t/>
            </a:r>
            <a:endParaRPr/>
          </a:p>
          <a:p>
            <a:pPr indent="-342900" lvl="0" marL="342900" rtl="0" algn="l">
              <a:spcBef>
                <a:spcPts val="1000"/>
              </a:spcBef>
              <a:spcAft>
                <a:spcPts val="0"/>
              </a:spcAft>
              <a:buSzPts val="1440"/>
              <a:buChar char="►"/>
            </a:pPr>
            <a:r>
              <a:rPr b="1" lang="en-US"/>
              <a:t>Define “error” callback function: </a:t>
            </a:r>
            <a:endParaRPr/>
          </a:p>
          <a:p>
            <a:pPr indent="0" lvl="0" marL="0" rtl="0" algn="l">
              <a:spcBef>
                <a:spcPts val="1000"/>
              </a:spcBef>
              <a:spcAft>
                <a:spcPts val="0"/>
              </a:spcAft>
              <a:buSzPts val="1440"/>
              <a:buNone/>
            </a:pPr>
            <a:r>
              <a:rPr lang="en-US"/>
              <a:t>errorcallback = (error) =&gt; {  //do something with error }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4"/>
          <p:cNvSpPr txBox="1"/>
          <p:nvPr>
            <p:ph idx="1" type="body"/>
          </p:nvPr>
        </p:nvSpPr>
        <p:spPr>
          <a:xfrm>
            <a:off x="677334" y="161979"/>
            <a:ext cx="8596668" cy="6557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a:t>Creating Application </a:t>
            </a:r>
            <a:endParaRPr/>
          </a:p>
          <a:p>
            <a:pPr indent="0" lvl="0" marL="0" rtl="0" algn="l">
              <a:spcBef>
                <a:spcPts val="1000"/>
              </a:spcBef>
              <a:spcAft>
                <a:spcPts val="0"/>
              </a:spcAft>
              <a:buSzPts val="1440"/>
              <a:buNone/>
            </a:pPr>
            <a:r>
              <a:rPr b="1" lang="en-US"/>
              <a:t>c:\angular\app1\src\app\app.module.ts </a:t>
            </a:r>
            <a:endParaRPr/>
          </a:p>
          <a:p>
            <a:pPr indent="0" lvl="0" marL="0" rtl="0" algn="l">
              <a:spcBef>
                <a:spcPts val="1000"/>
              </a:spcBef>
              <a:spcAft>
                <a:spcPts val="0"/>
              </a:spcAft>
              <a:buSzPts val="1440"/>
              <a:buNone/>
            </a:pPr>
            <a:r>
              <a:rPr lang="en-US"/>
              <a:t>import { BrowserModule } from '@angular/platform-browser’; </a:t>
            </a:r>
            <a:endParaRPr/>
          </a:p>
          <a:p>
            <a:pPr indent="0" lvl="0" marL="0" rtl="0" algn="l">
              <a:spcBef>
                <a:spcPts val="1000"/>
              </a:spcBef>
              <a:spcAft>
                <a:spcPts val="0"/>
              </a:spcAft>
              <a:buSzPts val="1440"/>
              <a:buNone/>
            </a:pPr>
            <a:r>
              <a:rPr lang="en-US"/>
              <a:t>import { NgModule } from '@angular/core’; </a:t>
            </a:r>
            <a:endParaRPr/>
          </a:p>
          <a:p>
            <a:pPr indent="0" lvl="0" marL="0" rtl="0" algn="l">
              <a:spcBef>
                <a:spcPts val="1000"/>
              </a:spcBef>
              <a:spcAft>
                <a:spcPts val="0"/>
              </a:spcAft>
              <a:buSzPts val="1440"/>
              <a:buNone/>
            </a:pPr>
            <a:r>
              <a:rPr lang="en-US"/>
              <a:t>import { FormsModule } from "@angular/forms"; </a:t>
            </a:r>
            <a:endParaRPr/>
          </a:p>
          <a:p>
            <a:pPr indent="0" lvl="0" marL="0" rtl="0" algn="l">
              <a:spcBef>
                <a:spcPts val="1000"/>
              </a:spcBef>
              <a:spcAft>
                <a:spcPts val="0"/>
              </a:spcAft>
              <a:buSzPts val="1440"/>
              <a:buNone/>
            </a:pPr>
            <a:r>
              <a:rPr lang="en-US"/>
              <a:t>import { HttpClientModule } from "@angular/common/http"; </a:t>
            </a:r>
            <a:endParaRPr/>
          </a:p>
          <a:p>
            <a:pPr indent="0" lvl="0" marL="0" rtl="0" algn="l">
              <a:spcBef>
                <a:spcPts val="1000"/>
              </a:spcBef>
              <a:spcAft>
                <a:spcPts val="0"/>
              </a:spcAft>
              <a:buSzPts val="1440"/>
              <a:buNone/>
            </a:pPr>
            <a:r>
              <a:rPr lang="en-US"/>
              <a:t>import { AppComponent } from './app.component'; </a:t>
            </a:r>
            <a:endParaRPr/>
          </a:p>
          <a:p>
            <a:pPr indent="0" lvl="0" marL="0" rtl="0" algn="l">
              <a:spcBef>
                <a:spcPts val="1000"/>
              </a:spcBef>
              <a:spcAft>
                <a:spcPts val="0"/>
              </a:spcAft>
              <a:buSzPts val="1440"/>
              <a:buNone/>
            </a:pPr>
            <a:r>
              <a:rPr lang="en-US"/>
              <a:t>@NgModule({   </a:t>
            </a:r>
            <a:endParaRPr/>
          </a:p>
          <a:p>
            <a:pPr indent="0" lvl="0" marL="0" rtl="0" algn="l">
              <a:spcBef>
                <a:spcPts val="1000"/>
              </a:spcBef>
              <a:spcAft>
                <a:spcPts val="0"/>
              </a:spcAft>
              <a:buSzPts val="1440"/>
              <a:buNone/>
            </a:pPr>
            <a:r>
              <a:rPr lang="en-US"/>
              <a:t>declarations: [     AppComponent   ],   </a:t>
            </a:r>
            <a:endParaRPr/>
          </a:p>
          <a:p>
            <a:pPr indent="0" lvl="0" marL="0" rtl="0" algn="l">
              <a:spcBef>
                <a:spcPts val="1000"/>
              </a:spcBef>
              <a:spcAft>
                <a:spcPts val="0"/>
              </a:spcAft>
              <a:buSzPts val="1440"/>
              <a:buNone/>
            </a:pPr>
            <a:r>
              <a:rPr lang="en-US"/>
              <a:t>imports: [     BrowserModule, FormsModule, HttpClientModule   ],   </a:t>
            </a:r>
            <a:endParaRPr/>
          </a:p>
          <a:p>
            <a:pPr indent="0" lvl="0" marL="0" rtl="0" algn="l">
              <a:spcBef>
                <a:spcPts val="1000"/>
              </a:spcBef>
              <a:spcAft>
                <a:spcPts val="0"/>
              </a:spcAft>
              <a:buSzPts val="1440"/>
              <a:buNone/>
            </a:pPr>
            <a:r>
              <a:rPr lang="en-US"/>
              <a:t>providers: [],   </a:t>
            </a:r>
            <a:endParaRPr/>
          </a:p>
          <a:p>
            <a:pPr indent="0" lvl="0" marL="0" rtl="0" algn="l">
              <a:spcBef>
                <a:spcPts val="1000"/>
              </a:spcBef>
              <a:spcAft>
                <a:spcPts val="0"/>
              </a:spcAft>
              <a:buSzPts val="1440"/>
              <a:buNone/>
            </a:pPr>
            <a:r>
              <a:rPr lang="en-US"/>
              <a:t>bootstrap: [AppComponent] </a:t>
            </a:r>
            <a:endParaRPr/>
          </a:p>
          <a:p>
            <a:pPr indent="0" lvl="0" marL="0" rtl="0" algn="l">
              <a:spcBef>
                <a:spcPts val="1000"/>
              </a:spcBef>
              <a:spcAft>
                <a:spcPts val="0"/>
              </a:spcAft>
              <a:buSzPts val="1440"/>
              <a:buNone/>
            </a:pPr>
            <a:r>
              <a:rPr lang="en-US"/>
              <a:t>}) </a:t>
            </a:r>
            <a:endParaRPr/>
          </a:p>
          <a:p>
            <a:pPr indent="0" lvl="0" marL="0" rtl="0" algn="l">
              <a:spcBef>
                <a:spcPts val="1000"/>
              </a:spcBef>
              <a:spcAft>
                <a:spcPts val="0"/>
              </a:spcAft>
              <a:buSzPts val="1440"/>
              <a:buNone/>
            </a:pPr>
            <a:r>
              <a:rPr lang="en-US"/>
              <a:t>export class AppModule { }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5"/>
          <p:cNvSpPr txBox="1"/>
          <p:nvPr>
            <p:ph idx="1" type="body"/>
          </p:nvPr>
        </p:nvSpPr>
        <p:spPr>
          <a:xfrm>
            <a:off x="677334" y="161979"/>
            <a:ext cx="8596668" cy="6557555"/>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SzPct val="79999"/>
              <a:buNone/>
            </a:pPr>
            <a:r>
              <a:rPr b="1" lang="en-US"/>
              <a:t>c:\angular\app1\src\app\app.component.ts </a:t>
            </a:r>
            <a:endParaRPr/>
          </a:p>
          <a:p>
            <a:pPr indent="0" lvl="0" marL="0" rtl="0" algn="l">
              <a:spcBef>
                <a:spcPts val="1000"/>
              </a:spcBef>
              <a:spcAft>
                <a:spcPts val="0"/>
              </a:spcAft>
              <a:buSzPct val="79999"/>
              <a:buNone/>
            </a:pPr>
            <a:r>
              <a:rPr lang="en-US"/>
              <a:t>import { Component, Inject } from '@angular/core’; </a:t>
            </a:r>
            <a:endParaRPr/>
          </a:p>
          <a:p>
            <a:pPr indent="0" lvl="0" marL="0" rtl="0" algn="l">
              <a:spcBef>
                <a:spcPts val="1000"/>
              </a:spcBef>
              <a:spcAft>
                <a:spcPts val="0"/>
              </a:spcAft>
              <a:buSzPct val="79999"/>
              <a:buNone/>
            </a:pPr>
            <a:r>
              <a:rPr lang="en-US"/>
              <a:t>import { HttpClient } from "@angular/common/http"; </a:t>
            </a:r>
            <a:endParaRPr/>
          </a:p>
          <a:p>
            <a:pPr indent="0" lvl="0" marL="0" rtl="0" algn="l">
              <a:spcBef>
                <a:spcPts val="1000"/>
              </a:spcBef>
              <a:spcAft>
                <a:spcPts val="0"/>
              </a:spcAft>
              <a:buSzPct val="79999"/>
              <a:buNone/>
            </a:pPr>
            <a:r>
              <a:rPr lang="en-US"/>
              <a:t>@Component({   </a:t>
            </a:r>
            <a:endParaRPr/>
          </a:p>
          <a:p>
            <a:pPr indent="0" lvl="0" marL="0" rtl="0" algn="l">
              <a:spcBef>
                <a:spcPts val="1000"/>
              </a:spcBef>
              <a:spcAft>
                <a:spcPts val="0"/>
              </a:spcAft>
              <a:buSzPct val="79999"/>
              <a:buNone/>
            </a:pPr>
            <a:r>
              <a:rPr lang="en-US"/>
              <a:t>selector: 'app-root',   </a:t>
            </a:r>
            <a:endParaRPr/>
          </a:p>
          <a:p>
            <a:pPr indent="0" lvl="0" marL="0" rtl="0" algn="l">
              <a:spcBef>
                <a:spcPts val="1000"/>
              </a:spcBef>
              <a:spcAft>
                <a:spcPts val="0"/>
              </a:spcAft>
              <a:buSzPct val="79999"/>
              <a:buNone/>
            </a:pPr>
            <a:r>
              <a:rPr lang="en-US"/>
              <a:t>templateUrl: './app.component.html',   </a:t>
            </a:r>
            <a:endParaRPr/>
          </a:p>
          <a:p>
            <a:pPr indent="0" lvl="0" marL="0" rtl="0" algn="l">
              <a:spcBef>
                <a:spcPts val="1000"/>
              </a:spcBef>
              <a:spcAft>
                <a:spcPts val="0"/>
              </a:spcAft>
              <a:buSzPct val="79999"/>
              <a:buNone/>
            </a:pPr>
            <a:r>
              <a:rPr lang="en-US"/>
              <a:t>styleUrls: ['./app.component.css’] </a:t>
            </a:r>
            <a:endParaRPr/>
          </a:p>
          <a:p>
            <a:pPr indent="0" lvl="0" marL="0" rtl="0" algn="l">
              <a:spcBef>
                <a:spcPts val="1000"/>
              </a:spcBef>
              <a:spcAft>
                <a:spcPts val="0"/>
              </a:spcAft>
              <a:buSzPct val="79999"/>
              <a:buNone/>
            </a:pPr>
            <a:r>
              <a:rPr lang="en-US"/>
              <a:t>}) </a:t>
            </a:r>
            <a:endParaRPr/>
          </a:p>
          <a:p>
            <a:pPr indent="0" lvl="0" marL="0" rtl="0" algn="l">
              <a:spcBef>
                <a:spcPts val="1000"/>
              </a:spcBef>
              <a:spcAft>
                <a:spcPts val="0"/>
              </a:spcAft>
              <a:buSzPct val="79999"/>
              <a:buNone/>
            </a:pPr>
            <a:r>
              <a:rPr lang="en-US"/>
              <a:t>export class AppComponent {   </a:t>
            </a:r>
            <a:endParaRPr/>
          </a:p>
          <a:p>
            <a:pPr indent="0" lvl="0" marL="0" rtl="0" algn="l">
              <a:spcBef>
                <a:spcPts val="1000"/>
              </a:spcBef>
              <a:spcAft>
                <a:spcPts val="0"/>
              </a:spcAft>
              <a:buSzPct val="79999"/>
              <a:buNone/>
            </a:pPr>
            <a:r>
              <a:rPr lang="en-US"/>
              <a:t>message: string; </a:t>
            </a:r>
            <a:endParaRPr/>
          </a:p>
          <a:p>
            <a:pPr indent="0" lvl="1" marL="457200" rtl="0" algn="l">
              <a:spcBef>
                <a:spcPts val="1000"/>
              </a:spcBef>
              <a:spcAft>
                <a:spcPts val="0"/>
              </a:spcAft>
              <a:buSzPct val="80000"/>
              <a:buNone/>
            </a:pPr>
            <a:r>
              <a:rPr lang="en-US" sz="1700"/>
              <a:t>constructor(@Inject(HttpClient) private http: HttpClient)   {   } </a:t>
            </a:r>
            <a:endParaRPr/>
          </a:p>
          <a:p>
            <a:pPr indent="0" lvl="1" marL="457200" rtl="0" algn="l">
              <a:spcBef>
                <a:spcPts val="1000"/>
              </a:spcBef>
              <a:spcAft>
                <a:spcPts val="0"/>
              </a:spcAft>
              <a:buSzPct val="80000"/>
              <a:buNone/>
            </a:pPr>
            <a:r>
              <a:rPr lang="en-US" sz="1700"/>
              <a:t>onGetDataClick()   {     </a:t>
            </a:r>
            <a:endParaRPr/>
          </a:p>
          <a:p>
            <a:pPr indent="0" lvl="2" marL="914400" rtl="0" algn="l">
              <a:spcBef>
                <a:spcPts val="1000"/>
              </a:spcBef>
              <a:spcAft>
                <a:spcPts val="0"/>
              </a:spcAft>
              <a:buSzPct val="80000"/>
              <a:buNone/>
            </a:pPr>
            <a:r>
              <a:rPr lang="en-US" sz="1700"/>
              <a:t>this.http.get("/</a:t>
            </a:r>
            <a:r>
              <a:rPr lang="en-US" sz="1700">
                <a:highlight>
                  <a:srgbClr val="FFFF00"/>
                </a:highlight>
              </a:rPr>
              <a:t>serviceUrl</a:t>
            </a:r>
            <a:r>
              <a:rPr lang="en-US" sz="1700"/>
              <a:t>", { </a:t>
            </a:r>
            <a:endParaRPr/>
          </a:p>
          <a:p>
            <a:pPr indent="0" lvl="2" marL="914400" rtl="0" algn="l">
              <a:spcBef>
                <a:spcPts val="1000"/>
              </a:spcBef>
              <a:spcAft>
                <a:spcPts val="0"/>
              </a:spcAft>
              <a:buSzPct val="80000"/>
              <a:buNone/>
            </a:pPr>
            <a:r>
              <a:rPr lang="en-US" sz="1700"/>
              <a:t>responseType: "text" </a:t>
            </a:r>
            <a:endParaRPr/>
          </a:p>
          <a:p>
            <a:pPr indent="0" lvl="2" marL="914400" rtl="0" algn="l">
              <a:spcBef>
                <a:spcPts val="1000"/>
              </a:spcBef>
              <a:spcAft>
                <a:spcPts val="0"/>
              </a:spcAft>
              <a:buSzPct val="80000"/>
              <a:buNone/>
            </a:pPr>
            <a:r>
              <a:rPr lang="en-US" sz="1700"/>
              <a:t>}).subscribe(this.onAjaxSuccess, this.onAjaxError);   </a:t>
            </a:r>
            <a:endParaRPr/>
          </a:p>
          <a:p>
            <a:pPr indent="0" lvl="1" marL="457200" rtl="0" algn="l">
              <a:spcBef>
                <a:spcPts val="1000"/>
              </a:spcBef>
              <a:spcAft>
                <a:spcPts val="0"/>
              </a:spcAft>
              <a:buSzPct val="80000"/>
              <a:buNone/>
            </a:pPr>
            <a:r>
              <a:rPr lang="en-US" sz="1700"/>
              <a:t>} </a:t>
            </a:r>
            <a:endParaRPr/>
          </a:p>
          <a:p>
            <a:pPr indent="0" lvl="1" marL="457200" rtl="0" algn="l">
              <a:spcBef>
                <a:spcPts val="1000"/>
              </a:spcBef>
              <a:spcAft>
                <a:spcPts val="0"/>
              </a:spcAft>
              <a:buSzPct val="80000"/>
              <a:buNone/>
            </a:pPr>
            <a:r>
              <a:rPr lang="en-US" sz="1700"/>
              <a:t>onAjaxSuccess = (response) =&gt;   {     this.message = response;   } </a:t>
            </a:r>
            <a:endParaRPr/>
          </a:p>
          <a:p>
            <a:pPr indent="0" lvl="1" marL="457200" rtl="0" algn="l">
              <a:spcBef>
                <a:spcPts val="1000"/>
              </a:spcBef>
              <a:spcAft>
                <a:spcPts val="0"/>
              </a:spcAft>
              <a:buSzPct val="80000"/>
              <a:buNone/>
            </a:pPr>
            <a:r>
              <a:rPr lang="en-US" sz="1700"/>
              <a:t>onAjaxError = (error) =&gt;   {     alert(error);   } </a:t>
            </a:r>
            <a:endParaRPr/>
          </a:p>
          <a:p>
            <a:pPr indent="0" lvl="0" marL="0" rtl="0" algn="l">
              <a:spcBef>
                <a:spcPts val="1000"/>
              </a:spcBef>
              <a:spcAft>
                <a:spcPts val="0"/>
              </a:spcAft>
              <a:buSzPct val="79999"/>
              <a:buNone/>
            </a:pPr>
            <a:r>
              <a:rPr lang="en-US"/>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ph idx="1" type="body"/>
          </p:nvPr>
        </p:nvSpPr>
        <p:spPr>
          <a:xfrm>
            <a:off x="677334" y="161979"/>
            <a:ext cx="8596668" cy="655755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440"/>
              <a:buNone/>
            </a:pPr>
            <a:r>
              <a:rPr b="1" lang="en-US"/>
              <a:t>c:\angular\app1\src\app\app.component.html </a:t>
            </a:r>
            <a:endParaRPr/>
          </a:p>
          <a:p>
            <a:pPr indent="0" lvl="0" marL="0" rtl="0" algn="l">
              <a:spcBef>
                <a:spcPts val="1000"/>
              </a:spcBef>
              <a:spcAft>
                <a:spcPts val="0"/>
              </a:spcAft>
              <a:buSzPts val="1440"/>
              <a:buNone/>
            </a:pPr>
            <a:r>
              <a:rPr lang="en-US"/>
              <a:t>&lt;div&gt;   </a:t>
            </a:r>
            <a:endParaRPr/>
          </a:p>
          <a:p>
            <a:pPr indent="0" lvl="1" marL="457200" rtl="0" algn="l">
              <a:spcBef>
                <a:spcPts val="1000"/>
              </a:spcBef>
              <a:spcAft>
                <a:spcPts val="0"/>
              </a:spcAft>
              <a:buSzPts val="1440"/>
              <a:buNone/>
            </a:pPr>
            <a:r>
              <a:rPr lang="en-US" sz="1800"/>
              <a:t>&lt;h4&gt;Ajax - Java - Simple&lt;/h4&gt;   </a:t>
            </a:r>
            <a:endParaRPr/>
          </a:p>
          <a:p>
            <a:pPr indent="0" lvl="1" marL="457200" rtl="0" algn="l">
              <a:spcBef>
                <a:spcPts val="1000"/>
              </a:spcBef>
              <a:spcAft>
                <a:spcPts val="0"/>
              </a:spcAft>
              <a:buSzPts val="1440"/>
              <a:buNone/>
            </a:pPr>
            <a:r>
              <a:rPr lang="en-US" sz="1800"/>
              <a:t>&lt;input type="button" value="Get Data from Server" (click)="onGetDataClick()"&gt;  </a:t>
            </a:r>
            <a:endParaRPr/>
          </a:p>
          <a:p>
            <a:pPr indent="0" lvl="1" marL="457200" rtl="0" algn="l">
              <a:spcBef>
                <a:spcPts val="1000"/>
              </a:spcBef>
              <a:spcAft>
                <a:spcPts val="0"/>
              </a:spcAft>
              <a:buSzPts val="1440"/>
              <a:buNone/>
            </a:pPr>
            <a:r>
              <a:rPr lang="en-US" sz="1800"/>
              <a:t>&lt;div&gt;</a:t>
            </a:r>
            <a:endParaRPr/>
          </a:p>
          <a:p>
            <a:pPr indent="0" lvl="2" marL="914400" rtl="0" algn="l">
              <a:spcBef>
                <a:spcPts val="1000"/>
              </a:spcBef>
              <a:spcAft>
                <a:spcPts val="0"/>
              </a:spcAft>
              <a:buSzPts val="1440"/>
              <a:buNone/>
            </a:pPr>
            <a:r>
              <a:rPr lang="en-US" sz="1800"/>
              <a:t>{{message}}</a:t>
            </a:r>
            <a:endParaRPr/>
          </a:p>
          <a:p>
            <a:pPr indent="0" lvl="1" marL="457200" rtl="0" algn="l">
              <a:spcBef>
                <a:spcPts val="1000"/>
              </a:spcBef>
              <a:spcAft>
                <a:spcPts val="0"/>
              </a:spcAft>
              <a:buSzPts val="1440"/>
              <a:buNone/>
            </a:pPr>
            <a:r>
              <a:rPr lang="en-US" sz="1800"/>
              <a:t>&lt;/div&gt; </a:t>
            </a:r>
            <a:endParaRPr/>
          </a:p>
          <a:p>
            <a:pPr indent="0" lvl="0" marL="0" rtl="0" algn="l">
              <a:spcBef>
                <a:spcPts val="1000"/>
              </a:spcBef>
              <a:spcAft>
                <a:spcPts val="0"/>
              </a:spcAft>
              <a:buSzPts val="1440"/>
              <a:buNone/>
            </a:pPr>
            <a:r>
              <a:rPr lang="en-US"/>
              <a:t>&lt;/div&gt; </a:t>
            </a:r>
            <a:endParaRPr/>
          </a:p>
        </p:txBody>
      </p:sp>
      <p:pic>
        <p:nvPicPr>
          <p:cNvPr id="202" name="Google Shape;202;p26"/>
          <p:cNvPicPr preferRelativeResize="0"/>
          <p:nvPr/>
        </p:nvPicPr>
        <p:blipFill rotWithShape="1">
          <a:blip r:embed="rId3">
            <a:alphaModFix/>
          </a:blip>
          <a:srcRect b="0" l="0" r="0" t="0"/>
          <a:stretch/>
        </p:blipFill>
        <p:spPr>
          <a:xfrm>
            <a:off x="1793556" y="3651740"/>
            <a:ext cx="6364224" cy="252563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acet">
  <a:themeElements>
    <a:clrScheme name="Angular">
      <a:dk1>
        <a:srgbClr val="000000"/>
      </a:dk1>
      <a:lt1>
        <a:srgbClr val="FFFFFF"/>
      </a:lt1>
      <a:dk2>
        <a:srgbClr val="242852"/>
      </a:dk2>
      <a:lt2>
        <a:srgbClr val="ACCBF9"/>
      </a:lt2>
      <a:accent1>
        <a:srgbClr val="0D47A1"/>
      </a:accent1>
      <a:accent2>
        <a:srgbClr val="42A5F5"/>
      </a:accent2>
      <a:accent3>
        <a:srgbClr val="92D050"/>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