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6" r:id="rId8"/>
    <p:sldId id="263" r:id="rId9"/>
    <p:sldId id="267" r:id="rId10"/>
    <p:sldId id="268" r:id="rId11"/>
    <p:sldId id="264" r:id="rId12"/>
    <p:sldId id="277" r:id="rId13"/>
    <p:sldId id="269" r:id="rId14"/>
    <p:sldId id="26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C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121" autoAdjust="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outlineViewPr>
    <p:cViewPr>
      <p:scale>
        <a:sx n="33" d="100"/>
        <a:sy n="33" d="100"/>
      </p:scale>
      <p:origin x="0" y="-321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5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748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6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232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3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43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9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2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27A7-909F-44D6-A584-AEF9F9FFB0F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B9E444-E685-4FAB-B7F8-4AFE42683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77C4B-24DF-421F-B69B-79A36BED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0060"/>
            <a:ext cx="8596668" cy="5556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Advance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3275-F48F-462F-BB56-18F06900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8818"/>
            <a:ext cx="8596668" cy="61891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Horizontal Ruler </a:t>
            </a:r>
          </a:p>
          <a:p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tag is used to display a horizontal line (horizontal ruler).</a:t>
            </a:r>
          </a:p>
          <a:p>
            <a:r>
              <a:rPr lang="en-US" dirty="0"/>
              <a:t>It acts as separation between two parts of the web page </a:t>
            </a:r>
          </a:p>
          <a:p>
            <a:r>
              <a:rPr lang="en-US" dirty="0"/>
              <a:t>It is an unpaired tag. </a:t>
            </a:r>
          </a:p>
          <a:p>
            <a:r>
              <a:rPr lang="en-US" dirty="0"/>
              <a:t>Syntax: &lt;</a:t>
            </a:r>
            <a:r>
              <a:rPr lang="en-US" dirty="0" err="1"/>
              <a:t>hr</a:t>
            </a:r>
            <a:r>
              <a:rPr lang="en-US" dirty="0"/>
              <a:t>&gt; Example: 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b="1" dirty="0"/>
              <a:t>Audio </a:t>
            </a:r>
          </a:p>
          <a:p>
            <a:r>
              <a:rPr lang="en-US" dirty="0"/>
              <a:t>The &lt;audio&gt; tag plays an audio file in the web page.</a:t>
            </a:r>
          </a:p>
          <a:p>
            <a:r>
              <a:rPr lang="en-US" dirty="0"/>
              <a:t>We have to maintain the audio file in the following formats, because different browsers support different audio formats: </a:t>
            </a:r>
          </a:p>
          <a:p>
            <a:r>
              <a:rPr lang="en-US" dirty="0"/>
              <a:t>.mp3  : IE, Chrome, Firefox, Safari, Opera </a:t>
            </a:r>
          </a:p>
          <a:p>
            <a:r>
              <a:rPr lang="en-US" dirty="0"/>
              <a:t>.</a:t>
            </a:r>
            <a:r>
              <a:rPr lang="en-US" dirty="0" err="1"/>
              <a:t>ogg</a:t>
            </a:r>
            <a:r>
              <a:rPr lang="en-US" dirty="0"/>
              <a:t>  : Chrome, Firefox, Opera </a:t>
            </a:r>
          </a:p>
          <a:p>
            <a:r>
              <a:rPr lang="en-US" dirty="0"/>
              <a:t>The </a:t>
            </a:r>
            <a:r>
              <a:rPr lang="en-US" dirty="0" err="1"/>
              <a:t>autoplay</a:t>
            </a:r>
            <a:r>
              <a:rPr lang="en-US" dirty="0"/>
              <a:t>="</a:t>
            </a:r>
            <a:r>
              <a:rPr lang="en-US" dirty="0" err="1"/>
              <a:t>autoplay</a:t>
            </a:r>
            <a:r>
              <a:rPr lang="en-US" dirty="0"/>
              <a:t>" attribute starts playing the audio file as soon as web page is loaded in the browser.</a:t>
            </a:r>
          </a:p>
          <a:p>
            <a:r>
              <a:rPr lang="en-US" dirty="0"/>
              <a:t>The controls="controls" attribute displays audio player skin in the web page. </a:t>
            </a:r>
          </a:p>
          <a:p>
            <a:r>
              <a:rPr lang="en-US" dirty="0"/>
              <a:t>Syntax: </a:t>
            </a:r>
          </a:p>
          <a:p>
            <a:pPr marL="400050" lvl="1" indent="0">
              <a:buNone/>
            </a:pPr>
            <a:r>
              <a:rPr lang="en-US" sz="1700" dirty="0"/>
              <a:t>&lt;audio </a:t>
            </a:r>
            <a:r>
              <a:rPr lang="en-US" sz="1700" dirty="0" err="1"/>
              <a:t>autoplay</a:t>
            </a:r>
            <a:r>
              <a:rPr lang="en-US" sz="1700" dirty="0"/>
              <a:t>=”</a:t>
            </a:r>
            <a:r>
              <a:rPr lang="en-US" sz="1700" dirty="0" err="1"/>
              <a:t>autoplay</a:t>
            </a:r>
            <a:r>
              <a:rPr lang="en-US" sz="1700" dirty="0"/>
              <a:t>” controls=”controls”&gt;  </a:t>
            </a:r>
          </a:p>
          <a:p>
            <a:pPr marL="800100" lvl="2" indent="0">
              <a:buNone/>
            </a:pPr>
            <a:r>
              <a:rPr lang="en-US" sz="1700" dirty="0"/>
              <a:t>&lt;source </a:t>
            </a:r>
            <a:r>
              <a:rPr lang="en-US" sz="1700" dirty="0" err="1"/>
              <a:t>src</a:t>
            </a:r>
            <a:r>
              <a:rPr lang="en-US" sz="1700" dirty="0"/>
              <a:t>=”filename.mp3” type=”audio/mp3”&gt;  </a:t>
            </a:r>
          </a:p>
          <a:p>
            <a:pPr marL="800100" lvl="2" indent="0">
              <a:buNone/>
            </a:pPr>
            <a:r>
              <a:rPr lang="en-US" sz="1700" dirty="0"/>
              <a:t>&lt;source </a:t>
            </a:r>
            <a:r>
              <a:rPr lang="en-US" sz="1700" dirty="0" err="1"/>
              <a:t>src</a:t>
            </a:r>
            <a:r>
              <a:rPr lang="en-US" sz="1700" dirty="0"/>
              <a:t>=”filename.ogg” type=”audio/</a:t>
            </a:r>
            <a:r>
              <a:rPr lang="en-US" sz="1700" dirty="0" err="1"/>
              <a:t>ogg</a:t>
            </a:r>
            <a:r>
              <a:rPr lang="en-US" sz="1700" dirty="0"/>
              <a:t>”&gt; </a:t>
            </a:r>
          </a:p>
          <a:p>
            <a:pPr marL="400050" lvl="1" indent="0">
              <a:buNone/>
            </a:pPr>
            <a:r>
              <a:rPr lang="en-US" sz="1700" dirty="0"/>
              <a:t>&lt;/audio&gt;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8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FF397-ACE8-4745-8292-FB82462E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Drag and Drop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5D02-71EB-4299-90E5-19DA8005B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“Drag and Drop” concept allows the user to drag an element and drop into another element.</a:t>
            </a:r>
          </a:p>
          <a:p>
            <a:r>
              <a:rPr lang="en-US" dirty="0"/>
              <a:t>We can drag any element and drop into another element.</a:t>
            </a:r>
          </a:p>
          <a:p>
            <a:r>
              <a:rPr lang="en-US" dirty="0"/>
              <a:t>When we start dragging the source element, it executes "</a:t>
            </a:r>
            <a:r>
              <a:rPr lang="en-US" dirty="0" err="1"/>
              <a:t>dragstart</a:t>
            </a:r>
            <a:r>
              <a:rPr lang="en-US" dirty="0"/>
              <a:t>" event.</a:t>
            </a:r>
          </a:p>
          <a:p>
            <a:r>
              <a:rPr lang="en-US" dirty="0"/>
              <a:t>When we hover on the droppable element, it executes "</a:t>
            </a:r>
            <a:r>
              <a:rPr lang="en-US" dirty="0" err="1"/>
              <a:t>dragover</a:t>
            </a:r>
            <a:r>
              <a:rPr lang="en-US" dirty="0"/>
              <a:t>" event. </a:t>
            </a:r>
          </a:p>
          <a:p>
            <a:r>
              <a:rPr lang="en-US" dirty="0"/>
              <a:t>When we release the mouse pointer on the droppable element, it executes "drop" event.</a:t>
            </a:r>
          </a:p>
        </p:txBody>
      </p:sp>
    </p:spTree>
    <p:extLst>
      <p:ext uri="{BB962C8B-B14F-4D97-AF65-F5344CB8AC3E}">
        <p14:creationId xmlns:p14="http://schemas.microsoft.com/office/powerpoint/2010/main" val="253711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23AF-4A96-4331-9538-7B2738FA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4409"/>
            <a:ext cx="8596668" cy="6217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Steps for development of Drag and Drop </a:t>
            </a:r>
          </a:p>
          <a:p>
            <a:r>
              <a:rPr lang="en-US" b="1" dirty="0"/>
              <a:t>Create a draggable element: </a:t>
            </a:r>
          </a:p>
          <a:p>
            <a:r>
              <a:rPr lang="en-US" dirty="0"/>
              <a:t>&lt;div id=”div1” draggable=”true”&gt; &lt;/div&gt; </a:t>
            </a:r>
          </a:p>
          <a:p>
            <a:r>
              <a:rPr lang="en-US" b="1" dirty="0"/>
              <a:t>Create a droppable element: </a:t>
            </a:r>
          </a:p>
          <a:p>
            <a:r>
              <a:rPr lang="en-US" dirty="0"/>
              <a:t>&lt;div id=”div2”&gt; &lt;/div&gt;</a:t>
            </a:r>
          </a:p>
          <a:p>
            <a:r>
              <a:rPr lang="en-US" b="1" dirty="0"/>
              <a:t>Handle “</a:t>
            </a:r>
            <a:r>
              <a:rPr lang="en-US" b="1" dirty="0" err="1"/>
              <a:t>dragstart</a:t>
            </a:r>
            <a:r>
              <a:rPr lang="en-US" b="1" dirty="0"/>
              <a:t>” event of draggable element: </a:t>
            </a:r>
          </a:p>
          <a:p>
            <a:pPr marL="400050" lvl="1" indent="0">
              <a:buNone/>
            </a:pPr>
            <a:r>
              <a:rPr lang="en-US" sz="1800" dirty="0" err="1"/>
              <a:t>document.getElementById</a:t>
            </a:r>
            <a:r>
              <a:rPr lang="en-US" sz="1800" dirty="0"/>
              <a:t>(“div1”).</a:t>
            </a:r>
            <a:r>
              <a:rPr lang="en-US" sz="1800" dirty="0" err="1"/>
              <a:t>addEventListener</a:t>
            </a:r>
            <a:r>
              <a:rPr lang="en-US" sz="1800" dirty="0"/>
              <a:t>(“</a:t>
            </a:r>
            <a:r>
              <a:rPr lang="en-US" sz="1800" dirty="0" err="1"/>
              <a:t>dragstart</a:t>
            </a:r>
            <a:r>
              <a:rPr lang="en-US" sz="1800" dirty="0"/>
              <a:t>”, fun1); </a:t>
            </a:r>
          </a:p>
          <a:p>
            <a:pPr marL="400050" lvl="1" indent="0">
              <a:buNone/>
            </a:pPr>
            <a:r>
              <a:rPr lang="en-US" sz="1800" dirty="0"/>
              <a:t>function fun1(event) {  </a:t>
            </a:r>
          </a:p>
          <a:p>
            <a:pPr marL="857250" lvl="2" indent="0">
              <a:buNone/>
            </a:pPr>
            <a:r>
              <a:rPr lang="en-US" sz="1800" dirty="0" err="1"/>
              <a:t>event.dataTransfer.setData</a:t>
            </a:r>
            <a:r>
              <a:rPr lang="en-US" sz="1800" dirty="0"/>
              <a:t>(“</a:t>
            </a:r>
            <a:r>
              <a:rPr lang="en-US" sz="1800" dirty="0" err="1"/>
              <a:t>variablename</a:t>
            </a:r>
            <a:r>
              <a:rPr lang="en-US" sz="1800" dirty="0"/>
              <a:t>”, event.target.id); </a:t>
            </a:r>
          </a:p>
          <a:p>
            <a:pPr marL="400050" lvl="1" indent="0">
              <a:buNone/>
            </a:pPr>
            <a:r>
              <a:rPr lang="en-US" sz="1800" dirty="0"/>
              <a:t>} </a:t>
            </a:r>
          </a:p>
          <a:p>
            <a:r>
              <a:rPr lang="en-US" dirty="0"/>
              <a:t>Note: The “</a:t>
            </a:r>
            <a:r>
              <a:rPr lang="en-US" dirty="0" err="1"/>
              <a:t>dragstart</a:t>
            </a:r>
            <a:r>
              <a:rPr lang="en-US" dirty="0"/>
              <a:t>” event executes when the user starts dragging the draggable element. </a:t>
            </a:r>
          </a:p>
        </p:txBody>
      </p:sp>
    </p:spTree>
    <p:extLst>
      <p:ext uri="{BB962C8B-B14F-4D97-AF65-F5344CB8AC3E}">
        <p14:creationId xmlns:p14="http://schemas.microsoft.com/office/powerpoint/2010/main" val="324062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93CB-2D7E-4C4D-9969-A89806FF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3059"/>
            <a:ext cx="8596668" cy="57383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Handle “</a:t>
            </a:r>
            <a:r>
              <a:rPr lang="en-US" b="1" dirty="0" err="1"/>
              <a:t>dragover</a:t>
            </a:r>
            <a:r>
              <a:rPr lang="en-US" b="1" dirty="0"/>
              <a:t>” event of droppable element: </a:t>
            </a:r>
          </a:p>
          <a:p>
            <a:pPr marL="400050" lvl="1" indent="0">
              <a:buNone/>
            </a:pPr>
            <a:r>
              <a:rPr lang="en-US" sz="1800" dirty="0" err="1"/>
              <a:t>document.getElementById</a:t>
            </a:r>
            <a:r>
              <a:rPr lang="en-US" sz="1800" dirty="0"/>
              <a:t>(“div2”).</a:t>
            </a:r>
            <a:r>
              <a:rPr lang="en-US" sz="1800" dirty="0" err="1"/>
              <a:t>addEventListener</a:t>
            </a:r>
            <a:r>
              <a:rPr lang="en-US" sz="1800" dirty="0"/>
              <a:t>(“</a:t>
            </a:r>
            <a:r>
              <a:rPr lang="en-US" sz="1800" dirty="0" err="1"/>
              <a:t>dragover</a:t>
            </a:r>
            <a:r>
              <a:rPr lang="en-US" sz="1800" dirty="0"/>
              <a:t>”, fun2); </a:t>
            </a:r>
          </a:p>
          <a:p>
            <a:pPr marL="400050" lvl="1" indent="0">
              <a:buNone/>
            </a:pPr>
            <a:r>
              <a:rPr lang="en-US" sz="1800" dirty="0"/>
              <a:t>function fun2(event) {  </a:t>
            </a:r>
          </a:p>
          <a:p>
            <a:pPr marL="857250" lvl="2" indent="0">
              <a:buNone/>
            </a:pPr>
            <a:r>
              <a:rPr lang="en-US" sz="1800" dirty="0" err="1"/>
              <a:t>event.preventDefault</a:t>
            </a:r>
            <a:r>
              <a:rPr lang="en-US" sz="1800" dirty="0"/>
              <a:t>( ); </a:t>
            </a:r>
          </a:p>
          <a:p>
            <a:pPr marL="400050" lvl="1" indent="0">
              <a:buNone/>
            </a:pPr>
            <a:r>
              <a:rPr lang="en-US" sz="1800" dirty="0"/>
              <a:t>} </a:t>
            </a:r>
          </a:p>
          <a:p>
            <a:r>
              <a:rPr lang="en-US" dirty="0"/>
              <a:t>Note: The “</a:t>
            </a:r>
            <a:r>
              <a:rPr lang="en-US" dirty="0" err="1"/>
              <a:t>dragover</a:t>
            </a:r>
            <a:r>
              <a:rPr lang="en-US" dirty="0"/>
              <a:t>” event executes when the user drags the draggable element and places it on the top of droppable element. </a:t>
            </a:r>
          </a:p>
          <a:p>
            <a:endParaRPr lang="en-US" b="1" dirty="0"/>
          </a:p>
          <a:p>
            <a:r>
              <a:rPr lang="en-US" b="1" dirty="0"/>
              <a:t>Handle “drop” event of droppable element: </a:t>
            </a:r>
          </a:p>
          <a:p>
            <a:pPr marL="400050" lvl="1" indent="0">
              <a:buNone/>
            </a:pPr>
            <a:r>
              <a:rPr lang="en-US" sz="1900" dirty="0" err="1"/>
              <a:t>document.getElementById</a:t>
            </a:r>
            <a:r>
              <a:rPr lang="en-US" sz="1900" dirty="0"/>
              <a:t>(“div2”).</a:t>
            </a:r>
            <a:r>
              <a:rPr lang="en-US" sz="1900" dirty="0" err="1"/>
              <a:t>addEventListener</a:t>
            </a:r>
            <a:r>
              <a:rPr lang="en-US" sz="1900" dirty="0"/>
              <a:t>(“drop”, fun3); </a:t>
            </a:r>
          </a:p>
          <a:p>
            <a:pPr marL="400050" lvl="1" indent="0">
              <a:buNone/>
            </a:pPr>
            <a:r>
              <a:rPr lang="en-US" sz="1900" dirty="0"/>
              <a:t>function fun3(event) {  </a:t>
            </a:r>
          </a:p>
          <a:p>
            <a:pPr marL="857250" lvl="2" indent="0">
              <a:buNone/>
            </a:pPr>
            <a:r>
              <a:rPr lang="en-US" sz="1700" dirty="0"/>
              <a:t>var id = </a:t>
            </a:r>
            <a:r>
              <a:rPr lang="en-US" sz="1700" dirty="0" err="1"/>
              <a:t>event.dataTransfer.getData</a:t>
            </a:r>
            <a:r>
              <a:rPr lang="en-US" sz="1700" dirty="0"/>
              <a:t>(“</a:t>
            </a:r>
            <a:r>
              <a:rPr lang="en-US" sz="1700" dirty="0" err="1"/>
              <a:t>variablename</a:t>
            </a:r>
            <a:r>
              <a:rPr lang="en-US" sz="1700" dirty="0"/>
              <a:t>”); </a:t>
            </a:r>
          </a:p>
          <a:p>
            <a:pPr marL="857250" lvl="2" indent="0">
              <a:buNone/>
            </a:pPr>
            <a:r>
              <a:rPr lang="en-US" sz="1700" dirty="0" err="1"/>
              <a:t>document.getElementById</a:t>
            </a:r>
            <a:r>
              <a:rPr lang="en-US" sz="1700" dirty="0"/>
              <a:t>(“div2”).</a:t>
            </a:r>
            <a:r>
              <a:rPr lang="en-US" sz="1700" dirty="0" err="1"/>
              <a:t>appendChild</a:t>
            </a:r>
            <a:r>
              <a:rPr lang="en-US" sz="1700" dirty="0"/>
              <a:t>(</a:t>
            </a:r>
            <a:r>
              <a:rPr lang="en-US" sz="1700" dirty="0" err="1"/>
              <a:t>document.getElementById</a:t>
            </a:r>
            <a:r>
              <a:rPr lang="en-US" sz="1700" dirty="0"/>
              <a:t>(id”)); </a:t>
            </a:r>
          </a:p>
          <a:p>
            <a:pPr marL="400050" lvl="1" indent="0">
              <a:buNone/>
            </a:pPr>
            <a:r>
              <a:rPr lang="en-US" sz="1900" dirty="0"/>
              <a:t>} </a:t>
            </a:r>
          </a:p>
          <a:p>
            <a:r>
              <a:rPr lang="en-US" dirty="0"/>
              <a:t>Note: The “drop” event executes when the user drops the draggable element on the droppable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89BC-FDFD-470B-8791-2E7F74E6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037"/>
          </a:xfrm>
        </p:spPr>
        <p:txBody>
          <a:bodyPr/>
          <a:lstStyle/>
          <a:p>
            <a:r>
              <a:rPr lang="en-US" b="1" dirty="0"/>
              <a:t>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B2BD1-9E88-4BA4-86F1-531973E9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/>
          <a:lstStyle/>
          <a:p>
            <a:r>
              <a:rPr lang="en-US" dirty="0"/>
              <a:t>Canvas concept is used to create graphics in the web page programmatically. </a:t>
            </a:r>
          </a:p>
          <a:p>
            <a:r>
              <a:rPr lang="en-US" dirty="0"/>
              <a:t>Canvas graphics can be created using JavaScript. </a:t>
            </a:r>
          </a:p>
          <a:p>
            <a:r>
              <a:rPr lang="en-US" dirty="0"/>
              <a:t>Canvas is optional &amp; mostly not used in 95% of regular websites. </a:t>
            </a:r>
          </a:p>
          <a:p>
            <a:r>
              <a:rPr lang="en-US" dirty="0"/>
              <a:t>Canvas is rare to use.</a:t>
            </a:r>
          </a:p>
        </p:txBody>
      </p:sp>
    </p:spTree>
    <p:extLst>
      <p:ext uri="{BB962C8B-B14F-4D97-AF65-F5344CB8AC3E}">
        <p14:creationId xmlns:p14="http://schemas.microsoft.com/office/powerpoint/2010/main" val="31823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23AF-4A96-4331-9538-7B2738FA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53"/>
            <a:ext cx="8596668" cy="6625481"/>
          </a:xfrm>
        </p:spPr>
        <p:txBody>
          <a:bodyPr/>
          <a:lstStyle/>
          <a:p>
            <a:r>
              <a:rPr lang="en-US" b="1" dirty="0"/>
              <a:t>Creating Canvas Container  </a:t>
            </a:r>
          </a:p>
          <a:p>
            <a:r>
              <a:rPr lang="en-US" dirty="0"/>
              <a:t>&lt;canvas id=”canvas1” style=”border:4px solid black” width=”pixels” height=”pixels”&gt;  &lt;/canvas&gt; </a:t>
            </a:r>
          </a:p>
          <a:p>
            <a:r>
              <a:rPr lang="en-US" b="1" dirty="0"/>
              <a:t>Get context of canvas </a:t>
            </a:r>
          </a:p>
          <a:p>
            <a:r>
              <a:rPr lang="en-US" dirty="0"/>
              <a:t>Context = It is an object, which is used to write graphics on the canvas. var </a:t>
            </a:r>
            <a:r>
              <a:rPr lang="en-US" dirty="0" err="1"/>
              <a:t>ctx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(“id”).</a:t>
            </a:r>
            <a:r>
              <a:rPr lang="en-US" dirty="0" err="1"/>
              <a:t>getContext</a:t>
            </a:r>
            <a:r>
              <a:rPr lang="en-US" dirty="0"/>
              <a:t>(“2d”); </a:t>
            </a:r>
          </a:p>
          <a:p>
            <a:r>
              <a:rPr lang="en-US" b="1" dirty="0" err="1"/>
              <a:t>strokeStyle</a:t>
            </a:r>
            <a:r>
              <a:rPr lang="en-US" b="1" dirty="0"/>
              <a:t> </a:t>
            </a:r>
          </a:p>
          <a:p>
            <a:r>
              <a:rPr lang="en-US" dirty="0"/>
              <a:t>It specifies color of the stroke (line). </a:t>
            </a:r>
            <a:r>
              <a:rPr lang="en-US" dirty="0" err="1"/>
              <a:t>ctx.strokeStyle</a:t>
            </a:r>
            <a:r>
              <a:rPr lang="en-US" dirty="0"/>
              <a:t> = “color name”; </a:t>
            </a:r>
          </a:p>
          <a:p>
            <a:r>
              <a:rPr lang="en-US" b="1" dirty="0" err="1"/>
              <a:t>lineWidth</a:t>
            </a:r>
            <a:r>
              <a:rPr lang="en-US" b="1" dirty="0"/>
              <a:t> </a:t>
            </a:r>
          </a:p>
          <a:p>
            <a:r>
              <a:rPr lang="en-US" dirty="0"/>
              <a:t>It specifies thickness of the stroke (line). </a:t>
            </a:r>
            <a:r>
              <a:rPr lang="en-US" dirty="0" err="1"/>
              <a:t>ctx.lineWidth</a:t>
            </a:r>
            <a:r>
              <a:rPr lang="en-US" dirty="0"/>
              <a:t> = pixels; </a:t>
            </a:r>
          </a:p>
          <a:p>
            <a:r>
              <a:rPr lang="en-US" b="1" dirty="0" err="1"/>
              <a:t>strokeRect</a:t>
            </a:r>
            <a:r>
              <a:rPr lang="en-US" b="1" dirty="0"/>
              <a:t> </a:t>
            </a:r>
          </a:p>
          <a:p>
            <a:r>
              <a:rPr lang="en-US" dirty="0"/>
              <a:t>It draws a rectangle, with a line. </a:t>
            </a:r>
            <a:r>
              <a:rPr lang="en-US" dirty="0" err="1"/>
              <a:t>ctx.strokeRect</a:t>
            </a:r>
            <a:r>
              <a:rPr lang="en-US" dirty="0"/>
              <a:t>(x, y, width, height); </a:t>
            </a:r>
          </a:p>
          <a:p>
            <a:r>
              <a:rPr lang="en-US" b="1" dirty="0" err="1"/>
              <a:t>fillStyle</a:t>
            </a:r>
            <a:r>
              <a:rPr lang="en-US" b="1" dirty="0"/>
              <a:t> </a:t>
            </a:r>
          </a:p>
          <a:p>
            <a:r>
              <a:rPr lang="en-US" dirty="0"/>
              <a:t>It specifies fill color. </a:t>
            </a:r>
            <a:r>
              <a:rPr lang="en-US" dirty="0" err="1"/>
              <a:t>ctx.fillStyle</a:t>
            </a:r>
            <a:r>
              <a:rPr lang="en-US" dirty="0"/>
              <a:t> = “color name”; </a:t>
            </a:r>
          </a:p>
          <a:p>
            <a:r>
              <a:rPr lang="en-US" b="1" dirty="0"/>
              <a:t> </a:t>
            </a:r>
            <a:r>
              <a:rPr lang="en-US" b="1" dirty="0" err="1"/>
              <a:t>fillRect</a:t>
            </a:r>
            <a:r>
              <a:rPr lang="en-US" b="1" dirty="0"/>
              <a:t> </a:t>
            </a:r>
          </a:p>
          <a:p>
            <a:r>
              <a:rPr lang="en-US" dirty="0"/>
              <a:t>It draws a filled rectangle. </a:t>
            </a:r>
            <a:r>
              <a:rPr lang="en-US" dirty="0" err="1"/>
              <a:t>ctx.fillRect</a:t>
            </a:r>
            <a:r>
              <a:rPr lang="en-US" dirty="0"/>
              <a:t>(x, y, width, height); </a:t>
            </a:r>
          </a:p>
        </p:txBody>
      </p:sp>
    </p:spTree>
    <p:extLst>
      <p:ext uri="{BB962C8B-B14F-4D97-AF65-F5344CB8AC3E}">
        <p14:creationId xmlns:p14="http://schemas.microsoft.com/office/powerpoint/2010/main" val="318662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EECF-C5C2-4E53-A6C0-DA21F54C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A431-25D4-47E7-AD98-40A5688A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SVG stands for Scalable Vector Graphics.</a:t>
            </a:r>
          </a:p>
          <a:p>
            <a:r>
              <a:rPr lang="en-US" dirty="0"/>
              <a:t>Both Canvas and SVG are used to create graphics in the web page.</a:t>
            </a:r>
          </a:p>
          <a:p>
            <a:r>
              <a:rPr lang="en-US" dirty="0"/>
              <a:t>Canvas losses its quality, if zoom is increased; but SVG is not.</a:t>
            </a:r>
          </a:p>
          <a:p>
            <a:r>
              <a:rPr lang="en-US" dirty="0"/>
              <a:t>Canvas is “JavaScript-based”; SVG is “CSS-based”.</a:t>
            </a:r>
          </a:p>
          <a:p>
            <a:r>
              <a:rPr lang="en-US" dirty="0"/>
              <a:t>Syntax to create SVG container  </a:t>
            </a:r>
          </a:p>
          <a:p>
            <a:r>
              <a:rPr lang="en-US" dirty="0"/>
              <a:t>&lt;</a:t>
            </a:r>
            <a:r>
              <a:rPr lang="en-US" dirty="0" err="1"/>
              <a:t>svg</a:t>
            </a:r>
            <a:r>
              <a:rPr lang="en-US" dirty="0"/>
              <a:t> </a:t>
            </a:r>
            <a:r>
              <a:rPr lang="en-US" dirty="0" err="1"/>
              <a:t>xmlns</a:t>
            </a:r>
            <a:r>
              <a:rPr lang="en-US" dirty="0"/>
              <a:t>=”http://www.w3.org/2000/</a:t>
            </a:r>
            <a:r>
              <a:rPr lang="en-US" dirty="0" err="1"/>
              <a:t>svg</a:t>
            </a:r>
            <a:r>
              <a:rPr lang="en-US" dirty="0"/>
              <a:t>” version=”1.1” style=”border:4px solid black” width=”pixels” height=”pixels”&gt;   Graphic elements here  &lt;/</a:t>
            </a:r>
            <a:r>
              <a:rPr lang="en-US" dirty="0" err="1"/>
              <a:t>svg</a:t>
            </a:r>
            <a:r>
              <a:rPr lang="en-US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70622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23AF-4A96-4331-9538-7B2738FA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53"/>
            <a:ext cx="8596668" cy="662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Video </a:t>
            </a:r>
          </a:p>
          <a:p>
            <a:r>
              <a:rPr lang="en-US" dirty="0"/>
              <a:t>The &lt;video&gt; tag plays a video file in the web page.</a:t>
            </a:r>
          </a:p>
          <a:p>
            <a:r>
              <a:rPr lang="en-US" dirty="0"/>
              <a:t>We have to maintain the video file in the following formats, because different browsers support different video formats: </a:t>
            </a:r>
          </a:p>
          <a:p>
            <a:pPr lvl="1"/>
            <a:r>
              <a:rPr lang="en-US" dirty="0"/>
              <a:t>.mp4  : IE, Chrome, Firefox, Safari, Opera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webm</a:t>
            </a:r>
            <a:r>
              <a:rPr lang="en-US" dirty="0"/>
              <a:t> : Chrome, Firefox, Opera 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ogg</a:t>
            </a:r>
            <a:r>
              <a:rPr lang="en-US" dirty="0"/>
              <a:t>  : Chrome, Firefox, Opera </a:t>
            </a:r>
          </a:p>
          <a:p>
            <a:r>
              <a:rPr lang="en-US" dirty="0"/>
              <a:t>The </a:t>
            </a:r>
            <a:r>
              <a:rPr lang="en-US" dirty="0" err="1"/>
              <a:t>autoplay</a:t>
            </a:r>
            <a:r>
              <a:rPr lang="en-US" dirty="0"/>
              <a:t>="</a:t>
            </a:r>
            <a:r>
              <a:rPr lang="en-US" dirty="0" err="1"/>
              <a:t>autoplay</a:t>
            </a:r>
            <a:r>
              <a:rPr lang="en-US" dirty="0"/>
              <a:t>" attribute starts playing the video file as soon as web page is loaded in the browser.</a:t>
            </a:r>
          </a:p>
          <a:p>
            <a:r>
              <a:rPr lang="en-US" dirty="0"/>
              <a:t>The controls="controls" attribute displays video player skin in the web page. </a:t>
            </a:r>
          </a:p>
          <a:p>
            <a:r>
              <a:rPr lang="en-US" dirty="0"/>
              <a:t>Syntax: </a:t>
            </a:r>
          </a:p>
          <a:p>
            <a:pPr marL="400050" lvl="1" indent="0">
              <a:buNone/>
            </a:pPr>
            <a:r>
              <a:rPr lang="en-US" dirty="0"/>
              <a:t>&lt;video </a:t>
            </a:r>
            <a:r>
              <a:rPr lang="en-US" dirty="0" err="1"/>
              <a:t>autoplay</a:t>
            </a:r>
            <a:r>
              <a:rPr lang="en-US" dirty="0"/>
              <a:t>=”</a:t>
            </a:r>
            <a:r>
              <a:rPr lang="en-US" dirty="0" err="1"/>
              <a:t>autoplay</a:t>
            </a:r>
            <a:r>
              <a:rPr lang="en-US" dirty="0"/>
              <a:t>” controls=”controls” width=”pixels” height=”pixels”&gt;  </a:t>
            </a:r>
          </a:p>
          <a:p>
            <a:pPr marL="800100" lvl="2" indent="0">
              <a:buNone/>
            </a:pPr>
            <a:r>
              <a:rPr lang="en-US" sz="1600" dirty="0"/>
              <a:t>&lt;source </a:t>
            </a:r>
            <a:r>
              <a:rPr lang="en-US" sz="1600" dirty="0" err="1"/>
              <a:t>src</a:t>
            </a:r>
            <a:r>
              <a:rPr lang="en-US" sz="1600" dirty="0"/>
              <a:t>=”filename.mp4” type=”video/mp4”&gt;  </a:t>
            </a:r>
          </a:p>
          <a:p>
            <a:pPr marL="800100" lvl="2" indent="0">
              <a:buNone/>
            </a:pPr>
            <a:r>
              <a:rPr lang="en-US" sz="1600" dirty="0"/>
              <a:t>&lt;source </a:t>
            </a:r>
            <a:r>
              <a:rPr lang="en-US" sz="1600" dirty="0" err="1"/>
              <a:t>src</a:t>
            </a:r>
            <a:r>
              <a:rPr lang="en-US" sz="1600" dirty="0"/>
              <a:t>=”filename.ogg” type=”video/</a:t>
            </a:r>
            <a:r>
              <a:rPr lang="en-US" sz="1600" dirty="0" err="1"/>
              <a:t>ogg</a:t>
            </a:r>
            <a:r>
              <a:rPr lang="en-US" sz="1600" dirty="0"/>
              <a:t>”&gt;  </a:t>
            </a:r>
          </a:p>
          <a:p>
            <a:pPr marL="800100" lvl="2" indent="0">
              <a:buNone/>
            </a:pPr>
            <a:r>
              <a:rPr lang="en-US" sz="1600" dirty="0"/>
              <a:t>&lt;source </a:t>
            </a:r>
            <a:r>
              <a:rPr lang="en-US" sz="1600" dirty="0" err="1"/>
              <a:t>src</a:t>
            </a:r>
            <a:r>
              <a:rPr lang="en-US" sz="1600" dirty="0"/>
              <a:t>=”</a:t>
            </a:r>
            <a:r>
              <a:rPr lang="en-US" sz="1600" dirty="0" err="1"/>
              <a:t>filename.webm</a:t>
            </a:r>
            <a:r>
              <a:rPr lang="en-US" sz="1600" dirty="0"/>
              <a:t>” type=”video/</a:t>
            </a:r>
            <a:r>
              <a:rPr lang="en-US" sz="1600" dirty="0" err="1"/>
              <a:t>webm</a:t>
            </a:r>
            <a:r>
              <a:rPr lang="en-US" sz="1600" dirty="0"/>
              <a:t>”&gt; </a:t>
            </a:r>
          </a:p>
          <a:p>
            <a:pPr marL="400050" lvl="1" indent="0">
              <a:buNone/>
            </a:pPr>
            <a:r>
              <a:rPr lang="en-US" dirty="0"/>
              <a:t>&lt;/video&gt; </a:t>
            </a:r>
          </a:p>
          <a:p>
            <a:r>
              <a:rPr lang="en-US" dirty="0"/>
              <a:t>Note: The browsers play the first possible file. </a:t>
            </a:r>
          </a:p>
        </p:txBody>
      </p:sp>
    </p:spTree>
    <p:extLst>
      <p:ext uri="{BB962C8B-B14F-4D97-AF65-F5344CB8AC3E}">
        <p14:creationId xmlns:p14="http://schemas.microsoft.com/office/powerpoint/2010/main" val="11423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23AF-4A96-4331-9538-7B2738FA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53"/>
            <a:ext cx="8596668" cy="6625481"/>
          </a:xfrm>
        </p:spPr>
        <p:txBody>
          <a:bodyPr/>
          <a:lstStyle/>
          <a:p>
            <a:r>
              <a:rPr lang="en-US" b="1" dirty="0" err="1"/>
              <a:t>DataList</a:t>
            </a:r>
            <a:endParaRPr lang="en-US" b="1" dirty="0"/>
          </a:p>
          <a:p>
            <a:r>
              <a:rPr lang="en-US" dirty="0"/>
              <a:t>&lt;</a:t>
            </a:r>
            <a:r>
              <a:rPr lang="en-US" dirty="0" err="1"/>
              <a:t>datalist</a:t>
            </a:r>
            <a:r>
              <a:rPr lang="en-US" dirty="0"/>
              <a:t>&gt; tag is used to display search suggestions in the textbox.</a:t>
            </a:r>
          </a:p>
          <a:p>
            <a:r>
              <a:rPr lang="en-US" dirty="0"/>
              <a:t>When the user types some character in the textbox, the browser automatically searches the matching options from the </a:t>
            </a:r>
            <a:r>
              <a:rPr lang="en-US" dirty="0" err="1"/>
              <a:t>datalist</a:t>
            </a:r>
            <a:r>
              <a:rPr lang="en-US" dirty="0"/>
              <a:t> and display them as a search suggestions below the textbox. </a:t>
            </a:r>
          </a:p>
          <a:p>
            <a:r>
              <a:rPr lang="en-US" dirty="0"/>
              <a:t>Syntax:  </a:t>
            </a:r>
          </a:p>
          <a:p>
            <a:pPr marL="400050" lvl="1" indent="0">
              <a:buNone/>
            </a:pPr>
            <a:r>
              <a:rPr lang="en-US" sz="1800" dirty="0"/>
              <a:t>&lt;</a:t>
            </a:r>
            <a:r>
              <a:rPr lang="en-US" sz="1800" dirty="0" err="1"/>
              <a:t>datalist</a:t>
            </a:r>
            <a:r>
              <a:rPr lang="en-US" sz="1800" dirty="0"/>
              <a:t> id=”id here”&gt; </a:t>
            </a:r>
          </a:p>
          <a:p>
            <a:pPr marL="400050" lvl="1" indent="0">
              <a:buNone/>
            </a:pPr>
            <a:r>
              <a:rPr lang="en-US" sz="1800" dirty="0"/>
              <a:t>&lt;option value=”value 1”&gt;text&lt;/option&gt;   </a:t>
            </a:r>
          </a:p>
          <a:p>
            <a:pPr marL="400050" lvl="1" indent="0">
              <a:buNone/>
            </a:pPr>
            <a:r>
              <a:rPr lang="en-US" sz="1800" dirty="0"/>
              <a:t>&lt;option value=”value 1”&gt;text&lt;/option&gt;   …  &lt;/</a:t>
            </a:r>
            <a:r>
              <a:rPr lang="en-US" sz="1800" dirty="0" err="1"/>
              <a:t>datalist</a:t>
            </a:r>
            <a:r>
              <a:rPr lang="en-US" sz="1800" dirty="0"/>
              <a:t>&gt;  </a:t>
            </a:r>
          </a:p>
          <a:p>
            <a:pPr marL="400050" lvl="1" indent="0">
              <a:buNone/>
            </a:pPr>
            <a:r>
              <a:rPr lang="en-US" sz="1800" dirty="0"/>
              <a:t>&lt;input type=”text” list=”id here”&gt;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ProgressBar</a:t>
            </a:r>
            <a:r>
              <a:rPr lang="en-US" b="1" dirty="0"/>
              <a:t> </a:t>
            </a:r>
          </a:p>
          <a:p>
            <a:r>
              <a:rPr lang="en-US" dirty="0"/>
              <a:t>&lt;progress&gt; tag is used to display the progress of a task.</a:t>
            </a:r>
          </a:p>
          <a:p>
            <a:r>
              <a:rPr lang="en-US" dirty="0"/>
              <a:t>To move </a:t>
            </a:r>
            <a:r>
              <a:rPr lang="en-US" dirty="0" err="1"/>
              <a:t>progressbar</a:t>
            </a:r>
            <a:r>
              <a:rPr lang="en-US" dirty="0"/>
              <a:t> dynamically, we have to use JavaScript.</a:t>
            </a:r>
          </a:p>
          <a:p>
            <a:r>
              <a:rPr lang="en-US" dirty="0"/>
              <a:t>Ex: Downloading progress, Uploading progress. </a:t>
            </a:r>
          </a:p>
          <a:p>
            <a:r>
              <a:rPr lang="en-US" dirty="0"/>
              <a:t>Syntax:  </a:t>
            </a:r>
          </a:p>
          <a:p>
            <a:pPr marL="0" indent="0">
              <a:buNone/>
            </a:pPr>
            <a:r>
              <a:rPr lang="en-US" dirty="0"/>
              <a:t>	&lt;progress min="minimum" max="maximum" value="some value"&gt;  &lt;/progress&gt; </a:t>
            </a:r>
          </a:p>
        </p:txBody>
      </p:sp>
    </p:spTree>
    <p:extLst>
      <p:ext uri="{BB962C8B-B14F-4D97-AF65-F5344CB8AC3E}">
        <p14:creationId xmlns:p14="http://schemas.microsoft.com/office/powerpoint/2010/main" val="308679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23AF-4A96-4331-9538-7B2738FA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53"/>
            <a:ext cx="8596668" cy="6625481"/>
          </a:xfrm>
        </p:spPr>
        <p:txBody>
          <a:bodyPr/>
          <a:lstStyle/>
          <a:p>
            <a:r>
              <a:rPr lang="en-US" b="1" dirty="0"/>
              <a:t>Article </a:t>
            </a:r>
          </a:p>
          <a:p>
            <a:r>
              <a:rPr lang="en-US" dirty="0"/>
              <a:t>The &lt;article&gt; tag represents “heading” and “one or more paragraphs”.</a:t>
            </a:r>
          </a:p>
          <a:p>
            <a:r>
              <a:rPr lang="en-US" dirty="0"/>
              <a:t>It is just used to group-up the headings and paragraphs, if you have too many in the web page.</a:t>
            </a:r>
          </a:p>
          <a:p>
            <a:r>
              <a:rPr lang="en-US" dirty="0"/>
              <a:t>It makes no changes in the output. </a:t>
            </a:r>
          </a:p>
          <a:p>
            <a:r>
              <a:rPr lang="fr-FR" dirty="0" err="1"/>
              <a:t>Syntax</a:t>
            </a:r>
            <a:r>
              <a:rPr lang="fr-FR" dirty="0"/>
              <a:t>: &lt;article&gt;  Content </a:t>
            </a:r>
            <a:r>
              <a:rPr lang="fr-FR" dirty="0" err="1"/>
              <a:t>here</a:t>
            </a:r>
            <a:r>
              <a:rPr lang="fr-FR" dirty="0"/>
              <a:t> &lt;/article&gt;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94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BD7C-13C0-4DA0-BD67-45AAC807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920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Semantic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CA51D-5834-48AC-8388-3B916E430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6"/>
            <a:ext cx="8596668" cy="4733979"/>
          </a:xfrm>
        </p:spPr>
        <p:txBody>
          <a:bodyPr>
            <a:normAutofit/>
          </a:bodyPr>
          <a:lstStyle/>
          <a:p>
            <a:r>
              <a:rPr lang="en-US" b="1" dirty="0"/>
              <a:t>Header</a:t>
            </a:r>
          </a:p>
          <a:p>
            <a:r>
              <a:rPr lang="en-US" dirty="0"/>
              <a:t>This tag represents header bar, which may include website logo, search box, main links etc.</a:t>
            </a:r>
          </a:p>
          <a:p>
            <a:r>
              <a:rPr lang="en-US" dirty="0"/>
              <a:t>It don't provide any styles by default; we have to apply styles manually, using CSS. </a:t>
            </a:r>
          </a:p>
          <a:p>
            <a:r>
              <a:rPr lang="en-US" dirty="0"/>
              <a:t>Syntax: &lt;header&gt;  Content here &lt;/header&gt; </a:t>
            </a:r>
          </a:p>
          <a:p>
            <a:r>
              <a:rPr lang="en-US" b="1" dirty="0"/>
              <a:t>Nav</a:t>
            </a:r>
          </a:p>
          <a:p>
            <a:r>
              <a:rPr lang="en-US" dirty="0"/>
              <a:t>This tag represents navigation bar, which may include top navigation menu. </a:t>
            </a:r>
          </a:p>
          <a:p>
            <a:r>
              <a:rPr lang="en-US" dirty="0"/>
              <a:t>It don't provide any styles by default; we have to apply styles manually, using CSS. </a:t>
            </a:r>
          </a:p>
          <a:p>
            <a:r>
              <a:rPr lang="en-US" dirty="0"/>
              <a:t>Syntax: &lt;nav&gt;  Content here &lt;/nav&gt; </a:t>
            </a:r>
          </a:p>
        </p:txBody>
      </p:sp>
    </p:spTree>
    <p:extLst>
      <p:ext uri="{BB962C8B-B14F-4D97-AF65-F5344CB8AC3E}">
        <p14:creationId xmlns:p14="http://schemas.microsoft.com/office/powerpoint/2010/main" val="28185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23AF-4A96-4331-9538-7B2738FA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53"/>
            <a:ext cx="8596668" cy="662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Section </a:t>
            </a:r>
          </a:p>
          <a:p>
            <a:r>
              <a:rPr lang="en-US" dirty="0"/>
              <a:t>This tag represents specific section of the page (box or container), in which you can place some content.</a:t>
            </a:r>
          </a:p>
          <a:p>
            <a:r>
              <a:rPr lang="en-US" dirty="0"/>
              <a:t>It is mainly meant for representation of major parts of the page.</a:t>
            </a:r>
          </a:p>
          <a:p>
            <a:r>
              <a:rPr lang="en-US" dirty="0"/>
              <a:t>It don't provide any styles by default; we have to apply styles manually, using CSS. </a:t>
            </a:r>
          </a:p>
          <a:p>
            <a:r>
              <a:rPr lang="en-US" dirty="0"/>
              <a:t>Syntax: &lt;section&gt;  Content here &lt;/section&gt; </a:t>
            </a:r>
          </a:p>
          <a:p>
            <a:r>
              <a:rPr lang="en-US" b="1" dirty="0"/>
              <a:t>Footer</a:t>
            </a:r>
          </a:p>
          <a:p>
            <a:r>
              <a:rPr lang="en-US" dirty="0"/>
              <a:t>This tag represents footer part of the web page, which may contain bottom information of the page such as copy rights information, links of other related sites etc.</a:t>
            </a:r>
          </a:p>
          <a:p>
            <a:r>
              <a:rPr lang="en-US" dirty="0"/>
              <a:t>It don't provide any styles by default; we have to apply styles manually, using CSS. </a:t>
            </a:r>
          </a:p>
          <a:p>
            <a:r>
              <a:rPr lang="en-US" dirty="0"/>
              <a:t>Syntax: &lt;footer&gt;  Content here &lt;/footer&gt; </a:t>
            </a:r>
          </a:p>
          <a:p>
            <a:r>
              <a:rPr lang="en-US" b="1" dirty="0"/>
              <a:t>Aside</a:t>
            </a:r>
          </a:p>
          <a:p>
            <a:r>
              <a:rPr lang="en-US" dirty="0"/>
              <a:t>This tag represents right side bar of the web page, which may contain ads / other promotion information.</a:t>
            </a:r>
          </a:p>
          <a:p>
            <a:r>
              <a:rPr lang="en-US" dirty="0"/>
              <a:t>It don't provide any styles by default; we have to apply styles manually, using CSS. </a:t>
            </a:r>
          </a:p>
          <a:p>
            <a:r>
              <a:rPr lang="en-US" dirty="0"/>
              <a:t>Syntax: &lt;aside&gt;  Content here &lt;/aside&gt;</a:t>
            </a:r>
          </a:p>
        </p:txBody>
      </p:sp>
    </p:spTree>
    <p:extLst>
      <p:ext uri="{BB962C8B-B14F-4D97-AF65-F5344CB8AC3E}">
        <p14:creationId xmlns:p14="http://schemas.microsoft.com/office/powerpoint/2010/main" val="3482207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DA33-444D-4940-86AE-EC1F46D4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5190"/>
            <a:ext cx="8596668" cy="644435"/>
          </a:xfrm>
        </p:spPr>
        <p:txBody>
          <a:bodyPr/>
          <a:lstStyle/>
          <a:p>
            <a:r>
              <a:rPr lang="en-US" b="1" dirty="0"/>
              <a:t>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FB35-2C77-442E-A4A7-71A167917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4035"/>
            <a:ext cx="8596668" cy="54236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Local Storage </a:t>
            </a:r>
          </a:p>
          <a:p>
            <a:r>
              <a:rPr lang="en-US" dirty="0"/>
              <a:t>“Local Storage” is used to store some data in the browser memory permanently, until you manually delete the data (or) clear the browser history. </a:t>
            </a:r>
          </a:p>
          <a:p>
            <a:r>
              <a:rPr lang="en-US" dirty="0"/>
              <a:t>Local storage is used to store only string data.</a:t>
            </a:r>
          </a:p>
          <a:p>
            <a:r>
              <a:rPr lang="en-US" dirty="0"/>
              <a:t>Local storage can store unlimited data.</a:t>
            </a:r>
          </a:p>
          <a:p>
            <a:r>
              <a:rPr lang="en-US" dirty="0"/>
              <a:t>Local storage data is visible in the browser's developer tools (Inspect Element) option.</a:t>
            </a:r>
          </a:p>
          <a:p>
            <a:r>
              <a:rPr lang="en-US" dirty="0"/>
              <a:t>If you clear the browser history, the local storage will be deleted.</a:t>
            </a:r>
          </a:p>
          <a:p>
            <a:r>
              <a:rPr lang="en-US" dirty="0"/>
              <a:t>Ex: Google login page automatically stores your name, email and photo on successful login. </a:t>
            </a:r>
          </a:p>
          <a:p>
            <a:r>
              <a:rPr lang="en-US" b="1" dirty="0"/>
              <a:t>Setting data into Local Storage </a:t>
            </a:r>
          </a:p>
          <a:p>
            <a:r>
              <a:rPr lang="en-US" dirty="0" err="1"/>
              <a:t>localStorage.property</a:t>
            </a:r>
            <a:r>
              <a:rPr lang="en-US" dirty="0"/>
              <a:t> = value; (or) </a:t>
            </a:r>
            <a:r>
              <a:rPr lang="en-US" dirty="0" err="1"/>
              <a:t>localStorage.setItem</a:t>
            </a:r>
            <a:r>
              <a:rPr lang="en-US" dirty="0"/>
              <a:t>(“property”, “value”); </a:t>
            </a:r>
          </a:p>
          <a:p>
            <a:r>
              <a:rPr lang="en-US" b="1" dirty="0"/>
              <a:t>Getting data from Local Storage </a:t>
            </a:r>
          </a:p>
          <a:p>
            <a:r>
              <a:rPr lang="en-US" dirty="0" err="1"/>
              <a:t>localStorage.property</a:t>
            </a:r>
            <a:r>
              <a:rPr lang="en-US" dirty="0"/>
              <a:t> (or) </a:t>
            </a:r>
            <a:r>
              <a:rPr lang="en-US" dirty="0" err="1"/>
              <a:t>localStorage.getItem</a:t>
            </a:r>
            <a:r>
              <a:rPr lang="en-US" dirty="0"/>
              <a:t>(“property”);</a:t>
            </a:r>
          </a:p>
        </p:txBody>
      </p:sp>
    </p:spTree>
    <p:extLst>
      <p:ext uri="{BB962C8B-B14F-4D97-AF65-F5344CB8AC3E}">
        <p14:creationId xmlns:p14="http://schemas.microsoft.com/office/powerpoint/2010/main" val="57119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23AF-4A96-4331-9538-7B2738FA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53"/>
            <a:ext cx="8596668" cy="662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Session Storage </a:t>
            </a:r>
          </a:p>
          <a:p>
            <a:r>
              <a:rPr lang="en-US" dirty="0"/>
              <a:t>“Session Storage” is used to store some data in the browser memory temporarily, until the browser gets closed.</a:t>
            </a:r>
          </a:p>
          <a:p>
            <a:r>
              <a:rPr lang="en-US" dirty="0"/>
              <a:t>Session storage also can store string data only, much like local storage. </a:t>
            </a:r>
          </a:p>
          <a:p>
            <a:r>
              <a:rPr lang="en-US" dirty="0"/>
              <a:t>Session storage data is also visible in the browser's developer tools (Inspect Element option). Ex: Facebook stores your email and password after login. </a:t>
            </a:r>
          </a:p>
          <a:p>
            <a:r>
              <a:rPr lang="en-US" b="1" dirty="0"/>
              <a:t>Setting data into Session Storage </a:t>
            </a:r>
          </a:p>
          <a:p>
            <a:r>
              <a:rPr lang="en-US" dirty="0" err="1"/>
              <a:t>sessionStorage.property</a:t>
            </a:r>
            <a:r>
              <a:rPr lang="en-US" dirty="0"/>
              <a:t> = value; (or) </a:t>
            </a:r>
            <a:r>
              <a:rPr lang="en-US" dirty="0" err="1"/>
              <a:t>sessionStorage.setItem</a:t>
            </a:r>
            <a:r>
              <a:rPr lang="en-US" dirty="0"/>
              <a:t>(“property”, “value”); </a:t>
            </a:r>
          </a:p>
          <a:p>
            <a:r>
              <a:rPr lang="en-US" b="1" dirty="0"/>
              <a:t>Getting data from Session Storage </a:t>
            </a:r>
          </a:p>
          <a:p>
            <a:r>
              <a:rPr lang="en-US" dirty="0" err="1"/>
              <a:t>sessionStorage.property</a:t>
            </a:r>
            <a:r>
              <a:rPr lang="en-US" dirty="0"/>
              <a:t> (or) </a:t>
            </a:r>
            <a:r>
              <a:rPr lang="en-US" dirty="0" err="1"/>
              <a:t>sessionStorage.getItem</a:t>
            </a:r>
            <a:r>
              <a:rPr lang="en-US" dirty="0"/>
              <a:t>(“property”); </a:t>
            </a:r>
          </a:p>
        </p:txBody>
      </p:sp>
    </p:spTree>
    <p:extLst>
      <p:ext uri="{BB962C8B-B14F-4D97-AF65-F5344CB8AC3E}">
        <p14:creationId xmlns:p14="http://schemas.microsoft.com/office/powerpoint/2010/main" val="2573339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BC3B-FA19-439C-855A-E842F7A96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335"/>
          </a:xfrm>
        </p:spPr>
        <p:txBody>
          <a:bodyPr/>
          <a:lstStyle/>
          <a:p>
            <a:r>
              <a:rPr lang="en-US" b="1" dirty="0"/>
              <a:t>Geo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69C0-6FBC-4159-97B5-AC9038CA9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987"/>
            <a:ext cx="8596668" cy="4672375"/>
          </a:xfrm>
        </p:spPr>
        <p:txBody>
          <a:bodyPr>
            <a:normAutofit/>
          </a:bodyPr>
          <a:lstStyle/>
          <a:p>
            <a:r>
              <a:rPr lang="en-US" dirty="0"/>
              <a:t>“Geo Location” concept is used to identify the current location of the client device.</a:t>
            </a:r>
          </a:p>
          <a:p>
            <a:r>
              <a:rPr lang="en-US" dirty="0"/>
              <a:t>Geo Location returns latitude, longitude values of the client device location, based on which you can display maps, driving directions, traffic, address etc.  </a:t>
            </a:r>
          </a:p>
          <a:p>
            <a:r>
              <a:rPr lang="en-US" b="1" dirty="0"/>
              <a:t>Steps for development of Geo Location </a:t>
            </a:r>
          </a:p>
          <a:p>
            <a:r>
              <a:rPr lang="en-US" b="1" dirty="0"/>
              <a:t>Send request to server to get geo location: </a:t>
            </a:r>
            <a:r>
              <a:rPr lang="en-US" dirty="0" err="1"/>
              <a:t>navigator.geolocation.getCurrentPosition</a:t>
            </a:r>
            <a:r>
              <a:rPr lang="en-US" dirty="0"/>
              <a:t>(</a:t>
            </a:r>
            <a:r>
              <a:rPr lang="en-US" dirty="0" err="1"/>
              <a:t>successcallback</a:t>
            </a:r>
            <a:r>
              <a:rPr lang="en-US" dirty="0"/>
              <a:t>, </a:t>
            </a:r>
            <a:r>
              <a:rPr lang="en-US" dirty="0" err="1"/>
              <a:t>failurecallback</a:t>
            </a:r>
            <a:r>
              <a:rPr lang="en-US" dirty="0"/>
              <a:t>, { timeout: milli seconds } ); </a:t>
            </a:r>
          </a:p>
          <a:p>
            <a:r>
              <a:rPr lang="en-US" b="1" dirty="0"/>
              <a:t>Receive the latitude, longitude values: </a:t>
            </a:r>
          </a:p>
          <a:p>
            <a:r>
              <a:rPr lang="en-US" dirty="0"/>
              <a:t>function </a:t>
            </a:r>
            <a:r>
              <a:rPr lang="en-US" dirty="0" err="1"/>
              <a:t>successcallback</a:t>
            </a:r>
            <a:r>
              <a:rPr lang="en-US" dirty="0"/>
              <a:t>(event) {  </a:t>
            </a:r>
            <a:r>
              <a:rPr lang="en-US" dirty="0" err="1"/>
              <a:t>event.coords.latitude</a:t>
            </a:r>
            <a:r>
              <a:rPr lang="en-US" dirty="0"/>
              <a:t>  </a:t>
            </a:r>
            <a:r>
              <a:rPr lang="en-US" dirty="0" err="1"/>
              <a:t>event.coords.longitude</a:t>
            </a:r>
            <a:r>
              <a:rPr lang="en-US" dirty="0"/>
              <a:t> 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83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1767</Words>
  <Application>Microsoft Office PowerPoint</Application>
  <PresentationFormat>Widescreen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Advance Tags</vt:lpstr>
      <vt:lpstr>PowerPoint Presentation</vt:lpstr>
      <vt:lpstr>PowerPoint Presentation</vt:lpstr>
      <vt:lpstr>PowerPoint Presentation</vt:lpstr>
      <vt:lpstr>Semantic Tags</vt:lpstr>
      <vt:lpstr>PowerPoint Presentation</vt:lpstr>
      <vt:lpstr>Storage</vt:lpstr>
      <vt:lpstr>PowerPoint Presentation</vt:lpstr>
      <vt:lpstr>Geo Location</vt:lpstr>
      <vt:lpstr>Drag and Drop</vt:lpstr>
      <vt:lpstr>PowerPoint Presentation</vt:lpstr>
      <vt:lpstr>PowerPoint Presentation</vt:lpstr>
      <vt:lpstr>Canvas</vt:lpstr>
      <vt:lpstr>PowerPoint Presentation</vt:lpstr>
      <vt:lpstr>SVG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Anil K</dc:creator>
  <cp:lastModifiedBy>anil kolusu</cp:lastModifiedBy>
  <cp:revision>149</cp:revision>
  <dcterms:created xsi:type="dcterms:W3CDTF">2019-07-09T13:47:39Z</dcterms:created>
  <dcterms:modified xsi:type="dcterms:W3CDTF">2021-02-04T02:06:06Z</dcterms:modified>
</cp:coreProperties>
</file>