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8FA1CF"/>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374C81">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3477B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374C81">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TypeScript</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7"/>
          <p:cNvSpPr txBox="1"/>
          <p:nvPr>
            <p:ph idx="1" type="body"/>
          </p:nvPr>
        </p:nvSpPr>
        <p:spPr>
          <a:xfrm>
            <a:off x="677333" y="243281"/>
            <a:ext cx="8973505" cy="6465802"/>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Go to “File” – “New File”.</a:t>
            </a:r>
            <a:endParaRPr/>
          </a:p>
          <a:p>
            <a:pPr indent="-342900" lvl="0" marL="342900" rtl="0" algn="l">
              <a:spcBef>
                <a:spcPts val="1000"/>
              </a:spcBef>
              <a:spcAft>
                <a:spcPts val="0"/>
              </a:spcAft>
              <a:buSzPts val="1440"/>
              <a:buChar char="►"/>
            </a:pPr>
            <a:r>
              <a:rPr lang="en-US"/>
              <a:t>Type the program as follows:</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Go to “File” menu – “Save” (or) Press Ctrl+S.</a:t>
            </a:r>
            <a:endParaRPr/>
          </a:p>
          <a:p>
            <a:pPr indent="0" lvl="0" marL="0" rtl="0" algn="l">
              <a:spcBef>
                <a:spcPts val="1000"/>
              </a:spcBef>
              <a:spcAft>
                <a:spcPts val="0"/>
              </a:spcAft>
              <a:buSzPts val="1440"/>
              <a:buNone/>
            </a:pPr>
            <a:r>
              <a:t/>
            </a:r>
            <a:endParaRPr/>
          </a:p>
        </p:txBody>
      </p:sp>
      <p:pic>
        <p:nvPicPr>
          <p:cNvPr id="202" name="Google Shape;202;p27"/>
          <p:cNvPicPr preferRelativeResize="0"/>
          <p:nvPr/>
        </p:nvPicPr>
        <p:blipFill rotWithShape="1">
          <a:blip r:embed="rId3">
            <a:alphaModFix/>
          </a:blip>
          <a:srcRect b="0" l="0" r="0" t="0"/>
          <a:stretch/>
        </p:blipFill>
        <p:spPr>
          <a:xfrm>
            <a:off x="2008290" y="1786855"/>
            <a:ext cx="5542354" cy="268264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8"/>
          <p:cNvSpPr txBox="1"/>
          <p:nvPr>
            <p:ph idx="1" type="body"/>
          </p:nvPr>
        </p:nvSpPr>
        <p:spPr>
          <a:xfrm>
            <a:off x="677333" y="243281"/>
            <a:ext cx="8973505" cy="646580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lang="en-US"/>
              <a:t>Select “c:\angular” folder and enter the filename as “first.ts”.</a:t>
            </a:r>
            <a:endParaRPr/>
          </a:p>
          <a:p>
            <a:pPr indent="-342900" lvl="0" marL="342900" rtl="0" algn="l">
              <a:spcBef>
                <a:spcPts val="1000"/>
              </a:spcBef>
              <a:spcAft>
                <a:spcPts val="0"/>
              </a:spcAft>
              <a:buSzPts val="1440"/>
              <a:buChar char="►"/>
            </a:pPr>
            <a:r>
              <a:rPr lang="en-US"/>
              <a:t>Click on “Save”.</a:t>
            </a:r>
            <a:endParaRPr/>
          </a:p>
          <a:p>
            <a:pPr indent="-342900" lvl="0" marL="342900" rtl="0" algn="l">
              <a:spcBef>
                <a:spcPts val="1000"/>
              </a:spcBef>
              <a:spcAft>
                <a:spcPts val="0"/>
              </a:spcAft>
              <a:buSzPts val="1440"/>
              <a:buChar char="►"/>
            </a:pPr>
            <a:r>
              <a:rPr lang="en-US"/>
              <a:t>Now the typescript file (c:\angular\first.ts) is ready. </a:t>
            </a:r>
            <a:endParaRPr/>
          </a:p>
        </p:txBody>
      </p:sp>
      <p:pic>
        <p:nvPicPr>
          <p:cNvPr id="208" name="Google Shape;208;p28"/>
          <p:cNvPicPr preferRelativeResize="0"/>
          <p:nvPr/>
        </p:nvPicPr>
        <p:blipFill rotWithShape="1">
          <a:blip r:embed="rId3">
            <a:alphaModFix/>
          </a:blip>
          <a:srcRect b="0" l="0" r="0" t="0"/>
          <a:stretch/>
        </p:blipFill>
        <p:spPr>
          <a:xfrm>
            <a:off x="2283919" y="243281"/>
            <a:ext cx="5760332" cy="35779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9"/>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Compile the TypeScript Program </a:t>
            </a:r>
            <a:endParaRPr b="1"/>
          </a:p>
        </p:txBody>
      </p:sp>
      <p:sp>
        <p:nvSpPr>
          <p:cNvPr id="214" name="Google Shape;214;p29"/>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Open Command Prompt and enter the following commands: </a:t>
            </a:r>
            <a:endParaRPr/>
          </a:p>
          <a:p>
            <a:pPr indent="0" lvl="0" marL="0" rtl="0" algn="l">
              <a:spcBef>
                <a:spcPts val="1000"/>
              </a:spcBef>
              <a:spcAft>
                <a:spcPts val="0"/>
              </a:spcAft>
              <a:buSzPts val="1440"/>
              <a:buNone/>
            </a:pPr>
            <a:r>
              <a:rPr b="1" lang="en-US"/>
              <a:t>cd c:\angular</a:t>
            </a:r>
            <a:endParaRPr/>
          </a:p>
          <a:p>
            <a:pPr indent="0" lvl="0" marL="0" rtl="0" algn="l">
              <a:spcBef>
                <a:spcPts val="1000"/>
              </a:spcBef>
              <a:spcAft>
                <a:spcPts val="0"/>
              </a:spcAft>
              <a:buSzPts val="1440"/>
              <a:buNone/>
            </a:pPr>
            <a:r>
              <a:rPr b="1" lang="en-US"/>
              <a:t>tsc first.ts</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342900" lvl="0" marL="342900" rtl="0" algn="l">
              <a:spcBef>
                <a:spcPts val="1000"/>
              </a:spcBef>
              <a:spcAft>
                <a:spcPts val="0"/>
              </a:spcAft>
              <a:buSzPts val="1440"/>
              <a:buChar char="►"/>
            </a:pPr>
            <a:r>
              <a:rPr lang="en-US"/>
              <a:t>Now the “typescript program” has been compiled into “javascript program”; So “first.js” file has been generated in “c:\angular” folder. </a:t>
            </a:r>
            <a:endParaRPr b="1"/>
          </a:p>
        </p:txBody>
      </p:sp>
      <p:pic>
        <p:nvPicPr>
          <p:cNvPr id="215" name="Google Shape;215;p29"/>
          <p:cNvPicPr preferRelativeResize="0"/>
          <p:nvPr/>
        </p:nvPicPr>
        <p:blipFill rotWithShape="1">
          <a:blip r:embed="rId3">
            <a:alphaModFix/>
          </a:blip>
          <a:srcRect b="0" l="0" r="0" t="0"/>
          <a:stretch/>
        </p:blipFill>
        <p:spPr>
          <a:xfrm>
            <a:off x="2070560" y="2457974"/>
            <a:ext cx="6187049" cy="270774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lang="en-US"/>
              <a:t>Execute the TypeScript Program </a:t>
            </a:r>
            <a:endParaRPr b="1"/>
          </a:p>
        </p:txBody>
      </p:sp>
      <p:sp>
        <p:nvSpPr>
          <p:cNvPr id="221" name="Google Shape;221;p3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Enter the following commands in the same Command Prompt window: </a:t>
            </a:r>
            <a:endParaRPr/>
          </a:p>
          <a:p>
            <a:pPr indent="0" lvl="0" marL="0" rtl="0" algn="l">
              <a:spcBef>
                <a:spcPts val="1000"/>
              </a:spcBef>
              <a:spcAft>
                <a:spcPts val="0"/>
              </a:spcAft>
              <a:buSzPts val="1440"/>
              <a:buNone/>
            </a:pPr>
            <a:r>
              <a:rPr b="1" lang="en-US"/>
              <a:t>node first.js</a:t>
            </a:r>
            <a:endParaRPr/>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t/>
            </a:r>
            <a:endParaRPr b="1"/>
          </a:p>
          <a:p>
            <a:pPr indent="0" lvl="0" marL="0" rtl="0" algn="l">
              <a:spcBef>
                <a:spcPts val="1000"/>
              </a:spcBef>
              <a:spcAft>
                <a:spcPts val="0"/>
              </a:spcAft>
              <a:buSzPts val="1440"/>
              <a:buNone/>
            </a:pPr>
            <a:r>
              <a:rPr b="1" lang="en-US"/>
              <a:t>Output:</a:t>
            </a:r>
            <a:r>
              <a:rPr lang="en-US"/>
              <a:t> Hello</a:t>
            </a:r>
            <a:endParaRPr/>
          </a:p>
          <a:p>
            <a:pPr indent="0" lvl="0" marL="0" rtl="0" algn="l">
              <a:spcBef>
                <a:spcPts val="1000"/>
              </a:spcBef>
              <a:spcAft>
                <a:spcPts val="0"/>
              </a:spcAft>
              <a:buSzPts val="1440"/>
              <a:buNone/>
            </a:pPr>
            <a:r>
              <a:rPr lang="en-US"/>
              <a:t>Note: The "node" command (Provided by Node.js) executes the javascript file and executes its output in the Command Prompt itself.</a:t>
            </a:r>
            <a:endParaRPr b="1"/>
          </a:p>
        </p:txBody>
      </p:sp>
      <p:pic>
        <p:nvPicPr>
          <p:cNvPr id="222" name="Google Shape;222;p30"/>
          <p:cNvPicPr preferRelativeResize="0"/>
          <p:nvPr/>
        </p:nvPicPr>
        <p:blipFill rotWithShape="1">
          <a:blip r:embed="rId3">
            <a:alphaModFix/>
          </a:blip>
          <a:srcRect b="0" l="0" r="0" t="0"/>
          <a:stretch/>
        </p:blipFill>
        <p:spPr>
          <a:xfrm>
            <a:off x="2182948" y="1828794"/>
            <a:ext cx="5270670" cy="28795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What is TypeScript</a:t>
            </a:r>
            <a:endParaRPr/>
          </a:p>
        </p:txBody>
      </p:sp>
      <p:sp>
        <p:nvSpPr>
          <p:cNvPr id="154" name="Google Shape;154;p19"/>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TypeScript is a programming language, which is developed based on JavaScript.</a:t>
            </a:r>
            <a:endParaRPr/>
          </a:p>
          <a:p>
            <a:pPr indent="-342900" lvl="0" marL="342900" rtl="0" algn="l">
              <a:spcBef>
                <a:spcPts val="1000"/>
              </a:spcBef>
              <a:spcAft>
                <a:spcPts val="0"/>
              </a:spcAft>
              <a:buSzPts val="1440"/>
              <a:buChar char="►"/>
            </a:pPr>
            <a:r>
              <a:rPr lang="en-US"/>
              <a:t>TypeScript is a superset of JavaScript, which adds data types, classes, interfaces and other features.</a:t>
            </a:r>
            <a:endParaRPr/>
          </a:p>
          <a:p>
            <a:pPr indent="-342900" lvl="0" marL="342900" rtl="0" algn="l">
              <a:spcBef>
                <a:spcPts val="1000"/>
              </a:spcBef>
              <a:spcAft>
                <a:spcPts val="0"/>
              </a:spcAft>
              <a:buSzPts val="1440"/>
              <a:buChar char="►"/>
            </a:pPr>
            <a:r>
              <a:rPr lang="en-US"/>
              <a:t>TypeScript = JavaScript + Data Types + Classes + Interfaces + Misc. Concepts (Arrow Functions + Multiline Strings + String Interpolation + Destructuring + Modules etc.)</a:t>
            </a:r>
            <a:endParaRPr/>
          </a:p>
          <a:p>
            <a:pPr indent="-342900" lvl="0" marL="342900" rtl="0" algn="l">
              <a:spcBef>
                <a:spcPts val="1000"/>
              </a:spcBef>
              <a:spcAft>
                <a:spcPts val="0"/>
              </a:spcAft>
              <a:buSzPts val="1440"/>
              <a:buChar char="►"/>
            </a:pPr>
            <a:r>
              <a:rPr lang="en-US"/>
              <a:t>TypeScript is built on the top of JavaScript. That means all the code of JavaScrpt works asit-is in TypeScript, but in TypeScript, we can additionally use data types, classes, interfaces etc., concepts.</a:t>
            </a:r>
            <a:endParaRPr/>
          </a:p>
          <a:p>
            <a:pPr indent="-342900" lvl="0" marL="342900" rtl="0" algn="l">
              <a:spcBef>
                <a:spcPts val="1000"/>
              </a:spcBef>
              <a:spcAft>
                <a:spcPts val="0"/>
              </a:spcAft>
              <a:buSzPts val="1440"/>
              <a:buChar char="►"/>
            </a:pPr>
            <a:r>
              <a:rPr lang="en-US"/>
              <a:t>TypeScript is developed by Microsoft Corporation in 2012.</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0"/>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Features of TypeScript</a:t>
            </a:r>
            <a:endParaRPr/>
          </a:p>
        </p:txBody>
      </p:sp>
      <p:sp>
        <p:nvSpPr>
          <p:cNvPr id="160" name="Google Shape;160;p20"/>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TypeScript is a general purpose programming language.</a:t>
            </a:r>
            <a:endParaRPr/>
          </a:p>
          <a:p>
            <a:pPr indent="-342900" lvl="0" marL="342900" rtl="0" algn="l">
              <a:spcBef>
                <a:spcPts val="1000"/>
              </a:spcBef>
              <a:spcAft>
                <a:spcPts val="0"/>
              </a:spcAft>
              <a:buSzPts val="1440"/>
              <a:buChar char="►"/>
            </a:pPr>
            <a:r>
              <a:rPr lang="en-US"/>
              <a:t>TypeScript is built in the top of JavaScript. It supports all the concepts of JavaScript.</a:t>
            </a:r>
            <a:endParaRPr/>
          </a:p>
          <a:p>
            <a:pPr indent="-342900" lvl="0" marL="342900" rtl="0" algn="l">
              <a:spcBef>
                <a:spcPts val="1000"/>
              </a:spcBef>
              <a:spcAft>
                <a:spcPts val="0"/>
              </a:spcAft>
              <a:buSzPts val="1440"/>
              <a:buChar char="►"/>
            </a:pPr>
            <a:r>
              <a:rPr lang="en-US"/>
              <a:t>TypeScript doesn't stick to client side programming / server side programming. TypeScript can be used in client side program development, using Angular framework. It can be used in server side program development, using NodeJS platform.</a:t>
            </a:r>
            <a:endParaRPr/>
          </a:p>
          <a:p>
            <a:pPr indent="-342900" lvl="0" marL="342900" rtl="0" algn="l">
              <a:spcBef>
                <a:spcPts val="1000"/>
              </a:spcBef>
              <a:spcAft>
                <a:spcPts val="0"/>
              </a:spcAft>
              <a:buSzPts val="1440"/>
              <a:buChar char="►"/>
            </a:pPr>
            <a:r>
              <a:rPr lang="en-US"/>
              <a:t>TypeScript requires to be used in modern code editors / IDE's, such as Visual Studio Code, Atom, Sublime Text, Web Storm, Eclipse etc.</a:t>
            </a:r>
            <a:endParaRPr/>
          </a:p>
          <a:p>
            <a:pPr indent="-342900" lvl="0" marL="342900" rtl="0" algn="l">
              <a:spcBef>
                <a:spcPts val="1000"/>
              </a:spcBef>
              <a:spcAft>
                <a:spcPts val="0"/>
              </a:spcAft>
              <a:buSzPts val="1440"/>
              <a:buChar char="►"/>
            </a:pPr>
            <a:r>
              <a:rPr lang="en-US"/>
              <a:t>Browser doesn’t support TypeScript directly. TypeScript code can’t be executed directly by the browser. So TypeScript code should be converted into JavaScript code, and we have to import JavaScript language file into the web page. Browser executes JavaScript. We use "TypeScript Compiler" (tsc) to compile / transpile "filename.ts (TypeScript file)" to "filename.js (JavaScript file)". We won't load TypeScript file into the browser; We will load &amp; execute JavaScript file into the browser.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id="165" name="Google Shape;165;p21"/>
          <p:cNvPicPr preferRelativeResize="0"/>
          <p:nvPr>
            <p:ph idx="1" type="body"/>
          </p:nvPr>
        </p:nvPicPr>
        <p:blipFill rotWithShape="1">
          <a:blip r:embed="rId3">
            <a:alphaModFix/>
          </a:blip>
          <a:srcRect b="0" l="0" r="0" t="0"/>
          <a:stretch/>
        </p:blipFill>
        <p:spPr>
          <a:xfrm>
            <a:off x="652696" y="2335613"/>
            <a:ext cx="8596312" cy="206331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Advantages of TypeScript</a:t>
            </a:r>
            <a:endParaRPr/>
          </a:p>
        </p:txBody>
      </p:sp>
      <p:sp>
        <p:nvSpPr>
          <p:cNvPr id="171" name="Google Shape;171;p22"/>
          <p:cNvSpPr txBox="1"/>
          <p:nvPr>
            <p:ph idx="1" type="body"/>
          </p:nvPr>
        </p:nvSpPr>
        <p:spPr>
          <a:xfrm>
            <a:off x="677333" y="1350627"/>
            <a:ext cx="8814810" cy="53584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u="sng"/>
              <a:t>Static Typing and Type Safety </a:t>
            </a:r>
            <a:endParaRPr/>
          </a:p>
          <a:p>
            <a:pPr indent="-342900" lvl="0" marL="342900" rtl="0" algn="just">
              <a:spcBef>
                <a:spcPts val="1000"/>
              </a:spcBef>
              <a:spcAft>
                <a:spcPts val="0"/>
              </a:spcAft>
              <a:buSzPts val="1440"/>
              <a:buChar char="►"/>
            </a:pPr>
            <a:r>
              <a:rPr b="1" lang="en-US"/>
              <a:t>Static Typing: </a:t>
            </a:r>
            <a:r>
              <a:rPr lang="en-US"/>
              <a:t>Whenever we can fix a data type for the variable while declaration of variable, and we can’t change its data type throughout the program, then it is said to be “static typing”. Whenever we can’t fix a data type for the variable while declaration, and the data type will be automatically taken by the runtime engine automatically at the time of program execution, and we can assign any type of value into the variable, then it is said to be “dynamic typing”. C, C++, Java, C#.NET are examples of “static typing”. “JavaScript”, “Python” are examples of “dynamic typing”. TypeScript supports "Optional Static Typing". That means you can use both “dynamic typing” and “static typing” in TypeScript. </a:t>
            </a:r>
            <a:endParaRPr/>
          </a:p>
          <a:p>
            <a:pPr indent="0" lvl="0" marL="0" rtl="0" algn="just">
              <a:spcBef>
                <a:spcPts val="1000"/>
              </a:spcBef>
              <a:spcAft>
                <a:spcPts val="0"/>
              </a:spcAft>
              <a:buSzPts val="1440"/>
              <a:buNone/>
            </a:pPr>
            <a:r>
              <a:t/>
            </a:r>
            <a:endParaRPr/>
          </a:p>
          <a:p>
            <a:pPr indent="-342900" lvl="0" marL="342900" rtl="0" algn="just">
              <a:spcBef>
                <a:spcPts val="1000"/>
              </a:spcBef>
              <a:spcAft>
                <a:spcPts val="0"/>
              </a:spcAft>
              <a:buSzPts val="1440"/>
              <a:buChar char="►"/>
            </a:pPr>
            <a:r>
              <a:rPr b="1" lang="en-US"/>
              <a:t>Type Safety: </a:t>
            </a:r>
            <a:r>
              <a:rPr lang="en-US"/>
              <a:t>If we specify data type while declaring the variable and when we assign wrong type of value into the variable, the compiler shows errors.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3"/>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Advantages of TypeScript</a:t>
            </a:r>
            <a:endParaRPr/>
          </a:p>
        </p:txBody>
      </p:sp>
      <p:sp>
        <p:nvSpPr>
          <p:cNvPr id="177" name="Google Shape;177;p23"/>
          <p:cNvSpPr txBox="1"/>
          <p:nvPr>
            <p:ph idx="1" type="body"/>
          </p:nvPr>
        </p:nvSpPr>
        <p:spPr>
          <a:xfrm>
            <a:off x="677333" y="816639"/>
            <a:ext cx="8814810" cy="5892444"/>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SzPts val="1440"/>
              <a:buNone/>
            </a:pPr>
            <a:r>
              <a:rPr b="1" lang="en-US" u="sng"/>
              <a:t>2.Identification of Errors</a:t>
            </a:r>
            <a:endParaRPr/>
          </a:p>
          <a:p>
            <a:pPr indent="-342900" lvl="0" marL="342900" rtl="0" algn="just">
              <a:spcBef>
                <a:spcPts val="1000"/>
              </a:spcBef>
              <a:spcAft>
                <a:spcPts val="0"/>
              </a:spcAft>
              <a:buSzPts val="1440"/>
              <a:buChar char="►"/>
            </a:pPr>
            <a:r>
              <a:rPr lang="en-US"/>
              <a:t>Typing mistakes and syntax errors are displayed as errors in the compilation time itself (rather than at runtime). </a:t>
            </a:r>
            <a:endParaRPr b="1" u="sng"/>
          </a:p>
          <a:p>
            <a:pPr indent="0" lvl="0" marL="0" rtl="0" algn="l">
              <a:spcBef>
                <a:spcPts val="1000"/>
              </a:spcBef>
              <a:spcAft>
                <a:spcPts val="0"/>
              </a:spcAft>
              <a:buSzPts val="1440"/>
              <a:buNone/>
            </a:pPr>
            <a:r>
              <a:t/>
            </a:r>
            <a:endParaRPr b="1" u="sng"/>
          </a:p>
          <a:p>
            <a:pPr indent="0" lvl="0" marL="0" rtl="0" algn="l">
              <a:spcBef>
                <a:spcPts val="1000"/>
              </a:spcBef>
              <a:spcAft>
                <a:spcPts val="0"/>
              </a:spcAft>
              <a:buSzPts val="1440"/>
              <a:buNone/>
            </a:pPr>
            <a:r>
              <a:rPr b="1" lang="en-US" u="sng"/>
              <a:t>3.Classes and Interfaces </a:t>
            </a:r>
            <a:endParaRPr/>
          </a:p>
          <a:p>
            <a:pPr indent="-342900" lvl="0" marL="342900" rtl="0" algn="l">
              <a:spcBef>
                <a:spcPts val="1000"/>
              </a:spcBef>
              <a:spcAft>
                <a:spcPts val="0"/>
              </a:spcAft>
              <a:buSzPts val="1440"/>
              <a:buChar char="►"/>
            </a:pPr>
            <a:r>
              <a:rPr lang="en-US"/>
              <a:t>TypeScript supports classes and interfaces; so it providers rich programming experience much like other languages such as Java, C#.NET etc.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u="sng"/>
              <a:t>4.Intellisense </a:t>
            </a:r>
            <a:endParaRPr/>
          </a:p>
          <a:p>
            <a:pPr indent="-342900" lvl="0" marL="342900" rtl="0" algn="l">
              <a:spcBef>
                <a:spcPts val="1000"/>
              </a:spcBef>
              <a:spcAft>
                <a:spcPts val="0"/>
              </a:spcAft>
              <a:buSzPts val="1440"/>
              <a:buChar char="►"/>
            </a:pPr>
            <a:r>
              <a:rPr lang="en-US"/>
              <a:t>Automatic suggestions will be displayed while writing the code. For example, when we type “c” in the IDE, the list of matching names that start with “c” will be automatically displayed. This is available only in supporting code editors / IDE’s such as Visual Studio Code, WebStrom, Sublime Text etc.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Steps to prepare first example in TypeScript</a:t>
            </a:r>
            <a:endParaRPr/>
          </a:p>
        </p:txBody>
      </p:sp>
      <p:sp>
        <p:nvSpPr>
          <p:cNvPr id="183" name="Google Shape;183;p24"/>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AutoNum type="arabicParenR"/>
            </a:pPr>
            <a:r>
              <a:rPr lang="en-US"/>
              <a:t>Installing NodeJS </a:t>
            </a:r>
            <a:endParaRPr/>
          </a:p>
          <a:p>
            <a:pPr indent="-342900" lvl="0" marL="342900" rtl="0" algn="l">
              <a:spcBef>
                <a:spcPts val="1000"/>
              </a:spcBef>
              <a:spcAft>
                <a:spcPts val="0"/>
              </a:spcAft>
              <a:buSzPts val="1440"/>
              <a:buAutoNum type="arabicParenR"/>
            </a:pPr>
            <a:r>
              <a:rPr lang="en-US"/>
              <a:t>Installing TypeScript </a:t>
            </a:r>
            <a:endParaRPr/>
          </a:p>
          <a:p>
            <a:pPr indent="-342900" lvl="0" marL="342900" rtl="0" algn="l">
              <a:spcBef>
                <a:spcPts val="1000"/>
              </a:spcBef>
              <a:spcAft>
                <a:spcPts val="0"/>
              </a:spcAft>
              <a:buSzPts val="1440"/>
              <a:buAutoNum type="arabicParenR"/>
            </a:pPr>
            <a:r>
              <a:rPr lang="en-US"/>
              <a:t>Create Application Folder </a:t>
            </a:r>
            <a:endParaRPr/>
          </a:p>
          <a:p>
            <a:pPr indent="-342900" lvl="0" marL="342900" rtl="0" algn="l">
              <a:spcBef>
                <a:spcPts val="1000"/>
              </a:spcBef>
              <a:spcAft>
                <a:spcPts val="0"/>
              </a:spcAft>
              <a:buSzPts val="1440"/>
              <a:buAutoNum type="arabicParenR"/>
            </a:pPr>
            <a:r>
              <a:rPr lang="en-US"/>
              <a:t>Installing the Code Editor: Visual Studio Code </a:t>
            </a:r>
            <a:endParaRPr/>
          </a:p>
          <a:p>
            <a:pPr indent="-342900" lvl="0" marL="342900" rtl="0" algn="l">
              <a:spcBef>
                <a:spcPts val="1000"/>
              </a:spcBef>
              <a:spcAft>
                <a:spcPts val="0"/>
              </a:spcAft>
              <a:buSzPts val="1440"/>
              <a:buAutoNum type="arabicParenR"/>
            </a:pPr>
            <a:r>
              <a:rPr lang="en-US"/>
              <a:t>Create TypeScript Program </a:t>
            </a:r>
            <a:endParaRPr/>
          </a:p>
          <a:p>
            <a:pPr indent="-342900" lvl="0" marL="342900" rtl="0" algn="l">
              <a:spcBef>
                <a:spcPts val="1000"/>
              </a:spcBef>
              <a:spcAft>
                <a:spcPts val="0"/>
              </a:spcAft>
              <a:buSzPts val="1440"/>
              <a:buAutoNum type="arabicParenR"/>
            </a:pPr>
            <a:r>
              <a:rPr lang="en-US"/>
              <a:t>Compile the TypeScript Program </a:t>
            </a:r>
            <a:endParaRPr/>
          </a:p>
          <a:p>
            <a:pPr indent="-342900" lvl="0" marL="342900" rtl="0" algn="l">
              <a:spcBef>
                <a:spcPts val="1000"/>
              </a:spcBef>
              <a:spcAft>
                <a:spcPts val="0"/>
              </a:spcAft>
              <a:buSzPts val="1440"/>
              <a:buAutoNum type="arabicParenR"/>
            </a:pPr>
            <a:r>
              <a:rPr lang="en-US"/>
              <a:t>Execute the TypeScript Program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5"/>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Installing TypeScript</a:t>
            </a:r>
            <a:endParaRPr/>
          </a:p>
        </p:txBody>
      </p:sp>
      <p:sp>
        <p:nvSpPr>
          <p:cNvPr id="189" name="Google Shape;189;p25"/>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Open “Command Prompt”.</a:t>
            </a:r>
            <a:endParaRPr/>
          </a:p>
          <a:p>
            <a:pPr indent="-342900" lvl="0" marL="342900" rtl="0" algn="l">
              <a:spcBef>
                <a:spcPts val="1000"/>
              </a:spcBef>
              <a:spcAft>
                <a:spcPts val="0"/>
              </a:spcAft>
              <a:buSzPts val="1440"/>
              <a:buChar char="►"/>
            </a:pPr>
            <a:r>
              <a:rPr lang="en-US"/>
              <a:t>Type npm install typescript -g in the Command prompt and press Enter.</a:t>
            </a:r>
            <a:endParaRPr/>
          </a:p>
        </p:txBody>
      </p:sp>
      <p:pic>
        <p:nvPicPr>
          <p:cNvPr id="190" name="Google Shape;190;p25"/>
          <p:cNvPicPr preferRelativeResize="0"/>
          <p:nvPr/>
        </p:nvPicPr>
        <p:blipFill rotWithShape="1">
          <a:blip r:embed="rId3">
            <a:alphaModFix/>
          </a:blip>
          <a:srcRect b="0" l="0" r="0" t="0"/>
          <a:stretch/>
        </p:blipFill>
        <p:spPr>
          <a:xfrm>
            <a:off x="713064" y="2217039"/>
            <a:ext cx="8120543" cy="27245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6"/>
          <p:cNvSpPr txBox="1"/>
          <p:nvPr>
            <p:ph type="title"/>
          </p:nvPr>
        </p:nvSpPr>
        <p:spPr>
          <a:xfrm>
            <a:off x="677334" y="187879"/>
            <a:ext cx="8596668" cy="517515"/>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Steps to prepare first example in TypeScript</a:t>
            </a:r>
            <a:endParaRPr/>
          </a:p>
        </p:txBody>
      </p:sp>
      <p:sp>
        <p:nvSpPr>
          <p:cNvPr id="196" name="Google Shape;196;p26"/>
          <p:cNvSpPr txBox="1"/>
          <p:nvPr>
            <p:ph idx="1" type="body"/>
          </p:nvPr>
        </p:nvSpPr>
        <p:spPr>
          <a:xfrm>
            <a:off x="677333" y="816639"/>
            <a:ext cx="8973505" cy="589244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AutoNum type="arabicParenR"/>
            </a:pPr>
            <a:r>
              <a:rPr lang="en-US"/>
              <a:t>Installing NodeJS </a:t>
            </a:r>
            <a:endParaRPr/>
          </a:p>
          <a:p>
            <a:pPr indent="-342900" lvl="0" marL="342900" rtl="0" algn="l">
              <a:spcBef>
                <a:spcPts val="1000"/>
              </a:spcBef>
              <a:spcAft>
                <a:spcPts val="0"/>
              </a:spcAft>
              <a:buSzPts val="1440"/>
              <a:buAutoNum type="arabicParenR"/>
            </a:pPr>
            <a:r>
              <a:rPr lang="en-US"/>
              <a:t>Installing TypeScript </a:t>
            </a:r>
            <a:endParaRPr/>
          </a:p>
          <a:p>
            <a:pPr indent="-342900" lvl="0" marL="342900" rtl="0" algn="l">
              <a:spcBef>
                <a:spcPts val="1000"/>
              </a:spcBef>
              <a:spcAft>
                <a:spcPts val="0"/>
              </a:spcAft>
              <a:buSzPts val="1440"/>
              <a:buAutoNum type="arabicParenR"/>
            </a:pPr>
            <a:r>
              <a:rPr lang="en-US"/>
              <a:t>Create Application Folder </a:t>
            </a:r>
            <a:endParaRPr/>
          </a:p>
          <a:p>
            <a:pPr indent="-342900" lvl="0" marL="342900" rtl="0" algn="l">
              <a:spcBef>
                <a:spcPts val="1000"/>
              </a:spcBef>
              <a:spcAft>
                <a:spcPts val="0"/>
              </a:spcAft>
              <a:buSzPts val="1440"/>
              <a:buAutoNum type="arabicParenR"/>
            </a:pPr>
            <a:r>
              <a:rPr lang="en-US"/>
              <a:t>Installing the Code Editor: Visual Studio Code </a:t>
            </a:r>
            <a:endParaRPr/>
          </a:p>
          <a:p>
            <a:pPr indent="-342900" lvl="0" marL="342900" rtl="0" algn="l">
              <a:spcBef>
                <a:spcPts val="1000"/>
              </a:spcBef>
              <a:spcAft>
                <a:spcPts val="0"/>
              </a:spcAft>
              <a:buSzPts val="1440"/>
              <a:buAutoNum type="arabicParenR"/>
            </a:pPr>
            <a:r>
              <a:rPr lang="en-US"/>
              <a:t>Create TypeScript Program </a:t>
            </a:r>
            <a:endParaRPr/>
          </a:p>
          <a:p>
            <a:pPr indent="-342900" lvl="0" marL="342900" rtl="0" algn="l">
              <a:spcBef>
                <a:spcPts val="1000"/>
              </a:spcBef>
              <a:spcAft>
                <a:spcPts val="0"/>
              </a:spcAft>
              <a:buSzPts val="1440"/>
              <a:buAutoNum type="arabicParenR"/>
            </a:pPr>
            <a:r>
              <a:rPr lang="en-US"/>
              <a:t>Compile the TypeScript Program </a:t>
            </a:r>
            <a:endParaRPr/>
          </a:p>
          <a:p>
            <a:pPr indent="-342900" lvl="0" marL="342900" rtl="0" algn="l">
              <a:spcBef>
                <a:spcPts val="1000"/>
              </a:spcBef>
              <a:spcAft>
                <a:spcPts val="0"/>
              </a:spcAft>
              <a:buSzPts val="1440"/>
              <a:buAutoNum type="arabicParenR"/>
            </a:pPr>
            <a:r>
              <a:rPr lang="en-US"/>
              <a:t>Execute the TypeScript Program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