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3CBE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7" autoAdjust="0"/>
    <p:restoredTop sz="93121" autoAdjust="0"/>
  </p:normalViewPr>
  <p:slideViewPr>
    <p:cSldViewPr snapToGrid="0">
      <p:cViewPr varScale="1">
        <p:scale>
          <a:sx n="118" d="100"/>
          <a:sy n="118" d="100"/>
        </p:scale>
        <p:origin x="312" y="108"/>
      </p:cViewPr>
      <p:guideLst/>
    </p:cSldViewPr>
  </p:slideViewPr>
  <p:outlineViewPr>
    <p:cViewPr>
      <p:scale>
        <a:sx n="33" d="100"/>
        <a:sy n="33" d="100"/>
      </p:scale>
      <p:origin x="0" y="-32108"/>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C9F27A7-909F-44D6-A584-AEF9F9FFB0F2}" type="datetimeFigureOut">
              <a:rPr lang="en-US" smtClean="0"/>
              <a:t>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B9E444-E685-4FAB-B7F8-4AFE42683E26}" type="slidenum">
              <a:rPr lang="en-US" smtClean="0"/>
              <a:t>‹#›</a:t>
            </a:fld>
            <a:endParaRPr lang="en-US"/>
          </a:p>
        </p:txBody>
      </p:sp>
    </p:spTree>
    <p:extLst>
      <p:ext uri="{BB962C8B-B14F-4D97-AF65-F5344CB8AC3E}">
        <p14:creationId xmlns:p14="http://schemas.microsoft.com/office/powerpoint/2010/main" val="23856430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C9F27A7-909F-44D6-A584-AEF9F9FFB0F2}" type="datetimeFigureOut">
              <a:rPr lang="en-US" smtClean="0"/>
              <a:t>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B9E444-E685-4FAB-B7F8-4AFE42683E26}" type="slidenum">
              <a:rPr lang="en-US" smtClean="0"/>
              <a:t>‹#›</a:t>
            </a:fld>
            <a:endParaRPr lang="en-US"/>
          </a:p>
        </p:txBody>
      </p:sp>
    </p:spTree>
    <p:extLst>
      <p:ext uri="{BB962C8B-B14F-4D97-AF65-F5344CB8AC3E}">
        <p14:creationId xmlns:p14="http://schemas.microsoft.com/office/powerpoint/2010/main" val="41051590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C9F27A7-909F-44D6-A584-AEF9F9FFB0F2}" type="datetimeFigureOut">
              <a:rPr lang="en-US" smtClean="0"/>
              <a:t>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B9E444-E685-4FAB-B7F8-4AFE42683E26}"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9974892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C9F27A7-909F-44D6-A584-AEF9F9FFB0F2}" type="datetimeFigureOut">
              <a:rPr lang="en-US" smtClean="0"/>
              <a:t>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B9E444-E685-4FAB-B7F8-4AFE42683E26}" type="slidenum">
              <a:rPr lang="en-US" smtClean="0"/>
              <a:t>‹#›</a:t>
            </a:fld>
            <a:endParaRPr lang="en-US"/>
          </a:p>
        </p:txBody>
      </p:sp>
    </p:spTree>
    <p:extLst>
      <p:ext uri="{BB962C8B-B14F-4D97-AF65-F5344CB8AC3E}">
        <p14:creationId xmlns:p14="http://schemas.microsoft.com/office/powerpoint/2010/main" val="7214693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C9F27A7-909F-44D6-A584-AEF9F9FFB0F2}" type="datetimeFigureOut">
              <a:rPr lang="en-US" smtClean="0"/>
              <a:t>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B9E444-E685-4FAB-B7F8-4AFE42683E26}"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6272325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C9F27A7-909F-44D6-A584-AEF9F9FFB0F2}" type="datetimeFigureOut">
              <a:rPr lang="en-US" smtClean="0"/>
              <a:t>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B9E444-E685-4FAB-B7F8-4AFE42683E26}" type="slidenum">
              <a:rPr lang="en-US" smtClean="0"/>
              <a:t>‹#›</a:t>
            </a:fld>
            <a:endParaRPr lang="en-US"/>
          </a:p>
        </p:txBody>
      </p:sp>
    </p:spTree>
    <p:extLst>
      <p:ext uri="{BB962C8B-B14F-4D97-AF65-F5344CB8AC3E}">
        <p14:creationId xmlns:p14="http://schemas.microsoft.com/office/powerpoint/2010/main" val="38110433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C9F27A7-909F-44D6-A584-AEF9F9FFB0F2}" type="datetimeFigureOut">
              <a:rPr lang="en-US" smtClean="0"/>
              <a:t>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B9E444-E685-4FAB-B7F8-4AFE42683E26}" type="slidenum">
              <a:rPr lang="en-US" smtClean="0"/>
              <a:t>‹#›</a:t>
            </a:fld>
            <a:endParaRPr lang="en-US"/>
          </a:p>
        </p:txBody>
      </p:sp>
    </p:spTree>
    <p:extLst>
      <p:ext uri="{BB962C8B-B14F-4D97-AF65-F5344CB8AC3E}">
        <p14:creationId xmlns:p14="http://schemas.microsoft.com/office/powerpoint/2010/main" val="41682434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C9F27A7-909F-44D6-A584-AEF9F9FFB0F2}" type="datetimeFigureOut">
              <a:rPr lang="en-US" smtClean="0"/>
              <a:t>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B9E444-E685-4FAB-B7F8-4AFE42683E26}" type="slidenum">
              <a:rPr lang="en-US" smtClean="0"/>
              <a:t>‹#›</a:t>
            </a:fld>
            <a:endParaRPr lang="en-US"/>
          </a:p>
        </p:txBody>
      </p:sp>
    </p:spTree>
    <p:extLst>
      <p:ext uri="{BB962C8B-B14F-4D97-AF65-F5344CB8AC3E}">
        <p14:creationId xmlns:p14="http://schemas.microsoft.com/office/powerpoint/2010/main" val="42263907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C9F27A7-909F-44D6-A584-AEF9F9FFB0F2}" type="datetimeFigureOut">
              <a:rPr lang="en-US" smtClean="0"/>
              <a:t>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B9E444-E685-4FAB-B7F8-4AFE42683E26}" type="slidenum">
              <a:rPr lang="en-US" smtClean="0"/>
              <a:t>‹#›</a:t>
            </a:fld>
            <a:endParaRPr lang="en-US"/>
          </a:p>
        </p:txBody>
      </p:sp>
    </p:spTree>
    <p:extLst>
      <p:ext uri="{BB962C8B-B14F-4D97-AF65-F5344CB8AC3E}">
        <p14:creationId xmlns:p14="http://schemas.microsoft.com/office/powerpoint/2010/main" val="36072947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C9F27A7-909F-44D6-A584-AEF9F9FFB0F2}" type="datetimeFigureOut">
              <a:rPr lang="en-US" smtClean="0"/>
              <a:t>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B9E444-E685-4FAB-B7F8-4AFE42683E26}" type="slidenum">
              <a:rPr lang="en-US" smtClean="0"/>
              <a:t>‹#›</a:t>
            </a:fld>
            <a:endParaRPr lang="en-US"/>
          </a:p>
        </p:txBody>
      </p:sp>
    </p:spTree>
    <p:extLst>
      <p:ext uri="{BB962C8B-B14F-4D97-AF65-F5344CB8AC3E}">
        <p14:creationId xmlns:p14="http://schemas.microsoft.com/office/powerpoint/2010/main" val="37033858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C9F27A7-909F-44D6-A584-AEF9F9FFB0F2}" type="datetimeFigureOut">
              <a:rPr lang="en-US" smtClean="0"/>
              <a:t>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B9E444-E685-4FAB-B7F8-4AFE42683E26}" type="slidenum">
              <a:rPr lang="en-US" smtClean="0"/>
              <a:t>‹#›</a:t>
            </a:fld>
            <a:endParaRPr lang="en-US"/>
          </a:p>
        </p:txBody>
      </p:sp>
    </p:spTree>
    <p:extLst>
      <p:ext uri="{BB962C8B-B14F-4D97-AF65-F5344CB8AC3E}">
        <p14:creationId xmlns:p14="http://schemas.microsoft.com/office/powerpoint/2010/main" val="22434328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C9F27A7-909F-44D6-A584-AEF9F9FFB0F2}" type="datetimeFigureOut">
              <a:rPr lang="en-US" smtClean="0"/>
              <a:t>2/2/2021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4B9E444-E685-4FAB-B7F8-4AFE42683E26}" type="slidenum">
              <a:rPr lang="en-US" smtClean="0"/>
              <a:t>‹#›</a:t>
            </a:fld>
            <a:endParaRPr lang="en-US"/>
          </a:p>
        </p:txBody>
      </p:sp>
    </p:spTree>
    <p:extLst>
      <p:ext uri="{BB962C8B-B14F-4D97-AF65-F5344CB8AC3E}">
        <p14:creationId xmlns:p14="http://schemas.microsoft.com/office/powerpoint/2010/main" val="42005086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C9F27A7-909F-44D6-A584-AEF9F9FFB0F2}" type="datetimeFigureOut">
              <a:rPr lang="en-US" smtClean="0"/>
              <a:t>2/2/2021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4B9E444-E685-4FAB-B7F8-4AFE42683E26}" type="slidenum">
              <a:rPr lang="en-US" smtClean="0"/>
              <a:t>‹#›</a:t>
            </a:fld>
            <a:endParaRPr lang="en-US"/>
          </a:p>
        </p:txBody>
      </p:sp>
    </p:spTree>
    <p:extLst>
      <p:ext uri="{BB962C8B-B14F-4D97-AF65-F5344CB8AC3E}">
        <p14:creationId xmlns:p14="http://schemas.microsoft.com/office/powerpoint/2010/main" val="19728202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C9F27A7-909F-44D6-A584-AEF9F9FFB0F2}" type="datetimeFigureOut">
              <a:rPr lang="en-US" smtClean="0"/>
              <a:t>2/2/2021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4B9E444-E685-4FAB-B7F8-4AFE42683E26}" type="slidenum">
              <a:rPr lang="en-US" smtClean="0"/>
              <a:t>‹#›</a:t>
            </a:fld>
            <a:endParaRPr lang="en-US"/>
          </a:p>
        </p:txBody>
      </p:sp>
    </p:spTree>
    <p:extLst>
      <p:ext uri="{BB962C8B-B14F-4D97-AF65-F5344CB8AC3E}">
        <p14:creationId xmlns:p14="http://schemas.microsoft.com/office/powerpoint/2010/main" val="2457948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C9F27A7-909F-44D6-A584-AEF9F9FFB0F2}" type="datetimeFigureOut">
              <a:rPr lang="en-US" smtClean="0"/>
              <a:t>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B9E444-E685-4FAB-B7F8-4AFE42683E26}" type="slidenum">
              <a:rPr lang="en-US" smtClean="0"/>
              <a:t>‹#›</a:t>
            </a:fld>
            <a:endParaRPr lang="en-US"/>
          </a:p>
        </p:txBody>
      </p:sp>
    </p:spTree>
    <p:extLst>
      <p:ext uri="{BB962C8B-B14F-4D97-AF65-F5344CB8AC3E}">
        <p14:creationId xmlns:p14="http://schemas.microsoft.com/office/powerpoint/2010/main" val="37474398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B9E444-E685-4FAB-B7F8-4AFE42683E26}" type="slidenum">
              <a:rPr lang="en-US" smtClean="0"/>
              <a:t>‹#›</a:t>
            </a:fld>
            <a:endParaRPr lang="en-US"/>
          </a:p>
        </p:txBody>
      </p:sp>
      <p:sp>
        <p:nvSpPr>
          <p:cNvPr id="5" name="Date Placeholder 4"/>
          <p:cNvSpPr>
            <a:spLocks noGrp="1"/>
          </p:cNvSpPr>
          <p:nvPr>
            <p:ph type="dt" sz="half" idx="10"/>
          </p:nvPr>
        </p:nvSpPr>
        <p:spPr/>
        <p:txBody>
          <a:bodyPr/>
          <a:lstStyle/>
          <a:p>
            <a:fld id="{BC9F27A7-909F-44D6-A584-AEF9F9FFB0F2}" type="datetimeFigureOut">
              <a:rPr lang="en-US" smtClean="0"/>
              <a:t>2/2/2021</a:t>
            </a:fld>
            <a:endParaRPr lang="en-US"/>
          </a:p>
        </p:txBody>
      </p:sp>
    </p:spTree>
    <p:extLst>
      <p:ext uri="{BB962C8B-B14F-4D97-AF65-F5344CB8AC3E}">
        <p14:creationId xmlns:p14="http://schemas.microsoft.com/office/powerpoint/2010/main" val="23368147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C9F27A7-909F-44D6-A584-AEF9F9FFB0F2}" type="datetimeFigureOut">
              <a:rPr lang="en-US" smtClean="0"/>
              <a:t>2/2/2021</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04B9E444-E685-4FAB-B7F8-4AFE42683E26}" type="slidenum">
              <a:rPr lang="en-US" smtClean="0"/>
              <a:t>‹#›</a:t>
            </a:fld>
            <a:endParaRPr lang="en-US"/>
          </a:p>
        </p:txBody>
      </p:sp>
    </p:spTree>
    <p:extLst>
      <p:ext uri="{BB962C8B-B14F-4D97-AF65-F5344CB8AC3E}">
        <p14:creationId xmlns:p14="http://schemas.microsoft.com/office/powerpoint/2010/main" val="428204294"/>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F3B06C-6F8F-4621-A6DC-BA0407F10D33}"/>
              </a:ext>
            </a:extLst>
          </p:cNvPr>
          <p:cNvSpPr>
            <a:spLocks noGrp="1"/>
          </p:cNvSpPr>
          <p:nvPr>
            <p:ph type="ctrTitle"/>
          </p:nvPr>
        </p:nvSpPr>
        <p:spPr/>
        <p:txBody>
          <a:bodyPr/>
          <a:lstStyle/>
          <a:p>
            <a:pPr algn="ctr"/>
            <a:r>
              <a:rPr lang="en-US" dirty="0" err="1"/>
              <a:t>HTMl</a:t>
            </a:r>
            <a:endParaRPr lang="en-US" dirty="0"/>
          </a:p>
        </p:txBody>
      </p:sp>
      <p:sp>
        <p:nvSpPr>
          <p:cNvPr id="3" name="Subtitle 2">
            <a:extLst>
              <a:ext uri="{FF2B5EF4-FFF2-40B4-BE49-F238E27FC236}">
                <a16:creationId xmlns:a16="http://schemas.microsoft.com/office/drawing/2014/main" id="{0656DE5F-702B-452A-8014-B29B013473E3}"/>
              </a:ext>
            </a:extLst>
          </p:cNvPr>
          <p:cNvSpPr>
            <a:spLocks noGrp="1"/>
          </p:cNvSpPr>
          <p:nvPr>
            <p:ph type="subTitle" idx="1"/>
          </p:nvPr>
        </p:nvSpPr>
        <p:spPr/>
        <p:txBody>
          <a:bodyPr/>
          <a:lstStyle/>
          <a:p>
            <a:pPr algn="ctr"/>
            <a:r>
              <a:rPr lang="en-US" dirty="0"/>
              <a:t>By Anil K</a:t>
            </a:r>
          </a:p>
        </p:txBody>
      </p:sp>
    </p:spTree>
    <p:extLst>
      <p:ext uri="{BB962C8B-B14F-4D97-AF65-F5344CB8AC3E}">
        <p14:creationId xmlns:p14="http://schemas.microsoft.com/office/powerpoint/2010/main" val="26464699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1CE2530-BAD6-4E9C-A7A0-8BE80DC9AE8E}"/>
              </a:ext>
            </a:extLst>
          </p:cNvPr>
          <p:cNvSpPr>
            <a:spLocks noGrp="1"/>
          </p:cNvSpPr>
          <p:nvPr>
            <p:ph idx="1"/>
          </p:nvPr>
        </p:nvSpPr>
        <p:spPr>
          <a:xfrm>
            <a:off x="677334" y="351263"/>
            <a:ext cx="8596668" cy="6071839"/>
          </a:xfrm>
        </p:spPr>
        <p:txBody>
          <a:bodyPr/>
          <a:lstStyle/>
          <a:p>
            <a:pPr marL="0" indent="0">
              <a:buNone/>
            </a:pPr>
            <a:r>
              <a:rPr lang="en-US" b="1" dirty="0"/>
              <a:t>type="password"</a:t>
            </a:r>
          </a:p>
          <a:p>
            <a:r>
              <a:rPr lang="en-US" dirty="0"/>
              <a:t>This attribute is used to display a password box on the webpage.</a:t>
            </a:r>
          </a:p>
          <a:p>
            <a:pPr marL="0" indent="0">
              <a:buNone/>
            </a:pPr>
            <a:r>
              <a:rPr lang="en-US" dirty="0"/>
              <a:t>Example:</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b="1" dirty="0"/>
              <a:t>type="submit"</a:t>
            </a:r>
          </a:p>
          <a:p>
            <a:r>
              <a:rPr lang="en-US" dirty="0"/>
              <a:t>This Attribute is used to display a submit button on the webpage.</a:t>
            </a:r>
          </a:p>
          <a:p>
            <a:r>
              <a:rPr lang="en-US" dirty="0"/>
              <a:t>Once a user enters the complete form data and clicks on the submit button then the entire form data will be sent the program which is running on the server.</a:t>
            </a:r>
          </a:p>
          <a:p>
            <a:pPr marL="0" indent="0">
              <a:buNone/>
            </a:pPr>
            <a:r>
              <a:rPr lang="en-US" b="1" dirty="0"/>
              <a:t>type="reset"</a:t>
            </a:r>
          </a:p>
          <a:p>
            <a:r>
              <a:rPr lang="en-US" dirty="0"/>
              <a:t>This attribute is used to display a reset button on the webpage.</a:t>
            </a:r>
          </a:p>
          <a:p>
            <a:r>
              <a:rPr lang="en-US" dirty="0"/>
              <a:t>This button will reset the entire form. If any input ﬁeld is ﬁlled by the user will get cleared with reset button.</a:t>
            </a:r>
          </a:p>
        </p:txBody>
      </p:sp>
      <p:sp>
        <p:nvSpPr>
          <p:cNvPr id="5" name="Rectangle 4">
            <a:extLst>
              <a:ext uri="{FF2B5EF4-FFF2-40B4-BE49-F238E27FC236}">
                <a16:creationId xmlns:a16="http://schemas.microsoft.com/office/drawing/2014/main" id="{B773C737-7D6E-42C8-942C-E0239B596274}"/>
              </a:ext>
            </a:extLst>
          </p:cNvPr>
          <p:cNvSpPr/>
          <p:nvPr/>
        </p:nvSpPr>
        <p:spPr>
          <a:xfrm>
            <a:off x="677334" y="1708138"/>
            <a:ext cx="6096000" cy="1200329"/>
          </a:xfrm>
          <a:prstGeom prst="rect">
            <a:avLst/>
          </a:prstGeom>
        </p:spPr>
        <p:txBody>
          <a:bodyPr>
            <a:spAutoFit/>
          </a:bodyPr>
          <a:lstStyle/>
          <a:p>
            <a:r>
              <a:rPr lang="en-US" dirty="0"/>
              <a:t>&lt;form&gt;</a:t>
            </a:r>
          </a:p>
          <a:p>
            <a:r>
              <a:rPr lang="en-US" dirty="0"/>
              <a:t>	&lt;label&gt;Password&lt;/label&gt;</a:t>
            </a:r>
          </a:p>
          <a:p>
            <a:r>
              <a:rPr lang="en-US" dirty="0"/>
              <a:t>	&lt;input type="password"&gt;</a:t>
            </a:r>
          </a:p>
          <a:p>
            <a:r>
              <a:rPr lang="en-US" dirty="0"/>
              <a:t>&lt;/form&gt;</a:t>
            </a:r>
          </a:p>
        </p:txBody>
      </p:sp>
      <p:pic>
        <p:nvPicPr>
          <p:cNvPr id="6" name="Picture 5">
            <a:extLst>
              <a:ext uri="{FF2B5EF4-FFF2-40B4-BE49-F238E27FC236}">
                <a16:creationId xmlns:a16="http://schemas.microsoft.com/office/drawing/2014/main" id="{5CCF0F23-9C54-451A-A422-9EFD653DE49C}"/>
              </a:ext>
            </a:extLst>
          </p:cNvPr>
          <p:cNvPicPr>
            <a:picLocks noChangeAspect="1"/>
          </p:cNvPicPr>
          <p:nvPr/>
        </p:nvPicPr>
        <p:blipFill>
          <a:blip r:embed="rId2"/>
          <a:stretch>
            <a:fillRect/>
          </a:stretch>
        </p:blipFill>
        <p:spPr>
          <a:xfrm>
            <a:off x="4975668" y="2011069"/>
            <a:ext cx="3808606" cy="594465"/>
          </a:xfrm>
          <a:prstGeom prst="rect">
            <a:avLst/>
          </a:prstGeom>
        </p:spPr>
      </p:pic>
    </p:spTree>
    <p:extLst>
      <p:ext uri="{BB962C8B-B14F-4D97-AF65-F5344CB8AC3E}">
        <p14:creationId xmlns:p14="http://schemas.microsoft.com/office/powerpoint/2010/main" val="3261477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969263C-8C16-43DC-A25F-E6E227D50C74}"/>
              </a:ext>
            </a:extLst>
          </p:cNvPr>
          <p:cNvSpPr>
            <a:spLocks noGrp="1"/>
          </p:cNvSpPr>
          <p:nvPr>
            <p:ph idx="1"/>
          </p:nvPr>
        </p:nvSpPr>
        <p:spPr>
          <a:xfrm>
            <a:off x="677334" y="317810"/>
            <a:ext cx="8596668" cy="6490009"/>
          </a:xfrm>
        </p:spPr>
        <p:txBody>
          <a:bodyPr/>
          <a:lstStyle/>
          <a:p>
            <a:pPr marL="0" indent="0">
              <a:buNone/>
            </a:pPr>
            <a:r>
              <a:rPr lang="en-US" b="1" dirty="0"/>
              <a:t>type="radio"</a:t>
            </a:r>
          </a:p>
          <a:p>
            <a:r>
              <a:rPr lang="en-US" dirty="0"/>
              <a:t>This attribute is used to display a radio button on the webpage. </a:t>
            </a:r>
          </a:p>
          <a:p>
            <a:r>
              <a:rPr lang="en-US" dirty="0"/>
              <a:t>The radio button is used to select only one input choice among many number of choices displayed.</a:t>
            </a:r>
          </a:p>
          <a:p>
            <a:pPr marL="0" indent="0">
              <a:buNone/>
            </a:pPr>
            <a:r>
              <a:rPr lang="en-US" dirty="0"/>
              <a:t>Example: </a:t>
            </a:r>
          </a:p>
          <a:p>
            <a:pPr marL="0" indent="0">
              <a:buNone/>
            </a:pPr>
            <a:r>
              <a:rPr lang="en-US" dirty="0"/>
              <a:t>&lt;form&gt;</a:t>
            </a:r>
          </a:p>
          <a:p>
            <a:pPr marL="0" indent="0">
              <a:buNone/>
            </a:pPr>
            <a:r>
              <a:rPr lang="en-US" dirty="0"/>
              <a:t>  &lt;labe1&gt;Is HTML Easy ?&lt;/label&gt;</a:t>
            </a:r>
          </a:p>
          <a:p>
            <a:pPr marL="0" indent="0">
              <a:buNone/>
            </a:pPr>
            <a:r>
              <a:rPr lang="en-US" dirty="0"/>
              <a:t>  &lt;input type="radio" name="easy" value="yes"&gt;YES</a:t>
            </a:r>
          </a:p>
          <a:p>
            <a:pPr marL="0" indent="0">
              <a:buNone/>
            </a:pPr>
            <a:r>
              <a:rPr lang="en-US" dirty="0"/>
              <a:t>  &lt;input type="radio" name="easy" value="no"&gt;No</a:t>
            </a:r>
          </a:p>
          <a:p>
            <a:pPr marL="0" indent="0">
              <a:buNone/>
            </a:pPr>
            <a:r>
              <a:rPr lang="en-US" dirty="0"/>
              <a:t>&lt;/form&gt;</a:t>
            </a:r>
          </a:p>
          <a:p>
            <a:pPr marL="0" indent="0">
              <a:buNone/>
            </a:pPr>
            <a:r>
              <a:rPr lang="en-US" dirty="0"/>
              <a:t>Note: Here the 'name' attribute Is mandatory, and the value of name attribute should be same for all the radio buttons.</a:t>
            </a:r>
          </a:p>
        </p:txBody>
      </p:sp>
      <p:pic>
        <p:nvPicPr>
          <p:cNvPr id="4" name="Picture 3">
            <a:extLst>
              <a:ext uri="{FF2B5EF4-FFF2-40B4-BE49-F238E27FC236}">
                <a16:creationId xmlns:a16="http://schemas.microsoft.com/office/drawing/2014/main" id="{112674D7-D07F-4DD9-86B2-8B3B7760F8E8}"/>
              </a:ext>
            </a:extLst>
          </p:cNvPr>
          <p:cNvPicPr>
            <a:picLocks noChangeAspect="1"/>
          </p:cNvPicPr>
          <p:nvPr/>
        </p:nvPicPr>
        <p:blipFill>
          <a:blip r:embed="rId2"/>
          <a:stretch>
            <a:fillRect/>
          </a:stretch>
        </p:blipFill>
        <p:spPr>
          <a:xfrm>
            <a:off x="6367346" y="3134258"/>
            <a:ext cx="3313306" cy="589484"/>
          </a:xfrm>
          <a:prstGeom prst="rect">
            <a:avLst/>
          </a:prstGeom>
        </p:spPr>
      </p:pic>
    </p:spTree>
    <p:extLst>
      <p:ext uri="{BB962C8B-B14F-4D97-AF65-F5344CB8AC3E}">
        <p14:creationId xmlns:p14="http://schemas.microsoft.com/office/powerpoint/2010/main" val="23846599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D7A5E3E-CDFC-4D4E-BC74-0288D6148689}"/>
              </a:ext>
            </a:extLst>
          </p:cNvPr>
          <p:cNvSpPr>
            <a:spLocks noGrp="1"/>
          </p:cNvSpPr>
          <p:nvPr>
            <p:ph idx="1"/>
          </p:nvPr>
        </p:nvSpPr>
        <p:spPr>
          <a:xfrm>
            <a:off x="677334" y="568713"/>
            <a:ext cx="8596668" cy="5472650"/>
          </a:xfrm>
        </p:spPr>
        <p:txBody>
          <a:bodyPr/>
          <a:lstStyle/>
          <a:p>
            <a:pPr marL="0" indent="0">
              <a:buNone/>
            </a:pPr>
            <a:r>
              <a:rPr lang="en-US" b="1" dirty="0"/>
              <a:t>type="checkbox"</a:t>
            </a:r>
          </a:p>
          <a:p>
            <a:r>
              <a:rPr lang="en-US" dirty="0"/>
              <a:t>This attribute is used to display a checkbox on the webpage. This checkbox lets the user to select zero or more number of choices among the displayed check boxes.</a:t>
            </a:r>
          </a:p>
          <a:p>
            <a:pPr marL="0" indent="0">
              <a:buNone/>
            </a:pPr>
            <a:r>
              <a:rPr lang="en-US" dirty="0"/>
              <a:t>Example:</a:t>
            </a:r>
          </a:p>
          <a:p>
            <a:pPr marL="0" indent="0">
              <a:buNone/>
            </a:pPr>
            <a:r>
              <a:rPr lang="en-US" dirty="0"/>
              <a:t>&lt;form&gt;</a:t>
            </a:r>
          </a:p>
          <a:p>
            <a:pPr marL="0" indent="0">
              <a:buNone/>
            </a:pPr>
            <a:r>
              <a:rPr lang="en-US" dirty="0"/>
              <a:t>  &lt;label&gt;Se1ect Your Hobbies:&lt;/label&gt;</a:t>
            </a:r>
          </a:p>
          <a:p>
            <a:pPr marL="0" indent="0">
              <a:buNone/>
            </a:pPr>
            <a:r>
              <a:rPr lang="en-US" dirty="0"/>
              <a:t>  &lt;input type="checkbox" value="eating"&gt;Eating</a:t>
            </a:r>
          </a:p>
          <a:p>
            <a:pPr marL="0" indent="0">
              <a:buNone/>
            </a:pPr>
            <a:r>
              <a:rPr lang="en-US" dirty="0"/>
              <a:t>  &lt;input type="checkbox" value="coding"&gt;Coding</a:t>
            </a:r>
          </a:p>
          <a:p>
            <a:pPr marL="0" indent="0">
              <a:buNone/>
            </a:pPr>
            <a:r>
              <a:rPr lang="en-US" dirty="0"/>
              <a:t>  &lt;input type="checkbox" value="sleeping"&gt;Sleeping</a:t>
            </a:r>
          </a:p>
          <a:p>
            <a:pPr marL="0" indent="0">
              <a:buNone/>
            </a:pPr>
            <a:r>
              <a:rPr lang="en-US" dirty="0"/>
              <a:t>&lt;/form&gt;</a:t>
            </a:r>
          </a:p>
        </p:txBody>
      </p:sp>
      <p:pic>
        <p:nvPicPr>
          <p:cNvPr id="5" name="Picture 4">
            <a:extLst>
              <a:ext uri="{FF2B5EF4-FFF2-40B4-BE49-F238E27FC236}">
                <a16:creationId xmlns:a16="http://schemas.microsoft.com/office/drawing/2014/main" id="{B8794B0A-625E-450E-AB71-F749CEF9CB1A}"/>
              </a:ext>
            </a:extLst>
          </p:cNvPr>
          <p:cNvPicPr>
            <a:picLocks noChangeAspect="1"/>
          </p:cNvPicPr>
          <p:nvPr/>
        </p:nvPicPr>
        <p:blipFill>
          <a:blip r:embed="rId2"/>
          <a:stretch>
            <a:fillRect/>
          </a:stretch>
        </p:blipFill>
        <p:spPr>
          <a:xfrm>
            <a:off x="1174023" y="4950386"/>
            <a:ext cx="7603290" cy="861258"/>
          </a:xfrm>
          <a:prstGeom prst="rect">
            <a:avLst/>
          </a:prstGeom>
        </p:spPr>
      </p:pic>
    </p:spTree>
    <p:extLst>
      <p:ext uri="{BB962C8B-B14F-4D97-AF65-F5344CB8AC3E}">
        <p14:creationId xmlns:p14="http://schemas.microsoft.com/office/powerpoint/2010/main" val="39445042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0EA76-5D02-4690-B95C-9C80BF191463}"/>
              </a:ext>
            </a:extLst>
          </p:cNvPr>
          <p:cNvSpPr>
            <a:spLocks noGrp="1"/>
          </p:cNvSpPr>
          <p:nvPr>
            <p:ph type="title"/>
          </p:nvPr>
        </p:nvSpPr>
        <p:spPr>
          <a:xfrm>
            <a:off x="677334" y="609600"/>
            <a:ext cx="8596668" cy="650488"/>
          </a:xfrm>
        </p:spPr>
        <p:txBody>
          <a:bodyPr/>
          <a:lstStyle/>
          <a:p>
            <a:r>
              <a:rPr lang="en-US" dirty="0"/>
              <a:t>HTML 5 Input Types</a:t>
            </a:r>
          </a:p>
        </p:txBody>
      </p:sp>
      <p:sp>
        <p:nvSpPr>
          <p:cNvPr id="3" name="Content Placeholder 2">
            <a:extLst>
              <a:ext uri="{FF2B5EF4-FFF2-40B4-BE49-F238E27FC236}">
                <a16:creationId xmlns:a16="http://schemas.microsoft.com/office/drawing/2014/main" id="{0BC74A16-5DD0-46B4-9AA0-DA96ECFD48D2}"/>
              </a:ext>
            </a:extLst>
          </p:cNvPr>
          <p:cNvSpPr>
            <a:spLocks noGrp="1"/>
          </p:cNvSpPr>
          <p:nvPr>
            <p:ph idx="1"/>
          </p:nvPr>
        </p:nvSpPr>
        <p:spPr>
          <a:xfrm>
            <a:off x="677334" y="1349299"/>
            <a:ext cx="8596668" cy="4692064"/>
          </a:xfrm>
        </p:spPr>
        <p:txBody>
          <a:bodyPr/>
          <a:lstStyle/>
          <a:p>
            <a:r>
              <a:rPr lang="en-US" dirty="0"/>
              <a:t>The following are from HTML 5 version of Input Types,</a:t>
            </a:r>
          </a:p>
          <a:p>
            <a:pPr marL="0" indent="0">
              <a:buNone/>
            </a:pPr>
            <a:r>
              <a:rPr lang="en-US" b="1" dirty="0"/>
              <a:t>type="color"</a:t>
            </a:r>
          </a:p>
          <a:p>
            <a:r>
              <a:rPr lang="en-US" dirty="0"/>
              <a:t>This is used for color selection among various colors on the webpage.</a:t>
            </a:r>
          </a:p>
          <a:p>
            <a:pPr marL="0" indent="0">
              <a:buNone/>
            </a:pPr>
            <a:r>
              <a:rPr lang="en-US" dirty="0"/>
              <a:t>Example:</a:t>
            </a:r>
          </a:p>
          <a:p>
            <a:pPr marL="0" indent="0">
              <a:buNone/>
            </a:pPr>
            <a:r>
              <a:rPr lang="en-US" dirty="0"/>
              <a:t>&lt;form&gt;</a:t>
            </a:r>
          </a:p>
          <a:p>
            <a:pPr marL="0" indent="0">
              <a:buNone/>
            </a:pPr>
            <a:r>
              <a:rPr lang="en-US" dirty="0"/>
              <a:t>  &lt;label&gt;Se1ect a Color&lt;/label&gt;</a:t>
            </a:r>
          </a:p>
          <a:p>
            <a:pPr marL="0" indent="0">
              <a:buNone/>
            </a:pPr>
            <a:r>
              <a:rPr lang="en-US" dirty="0"/>
              <a:t>  &lt;input type="color"&gt;</a:t>
            </a:r>
          </a:p>
          <a:p>
            <a:pPr marL="0" indent="0">
              <a:buNone/>
            </a:pPr>
            <a:r>
              <a:rPr lang="en-US" dirty="0"/>
              <a:t>&lt;/form&gt;</a:t>
            </a:r>
          </a:p>
        </p:txBody>
      </p:sp>
      <p:pic>
        <p:nvPicPr>
          <p:cNvPr id="4" name="Picture 3">
            <a:extLst>
              <a:ext uri="{FF2B5EF4-FFF2-40B4-BE49-F238E27FC236}">
                <a16:creationId xmlns:a16="http://schemas.microsoft.com/office/drawing/2014/main" id="{FA6AB1F8-3538-4B4B-8F16-844EA0546A8D}"/>
              </a:ext>
            </a:extLst>
          </p:cNvPr>
          <p:cNvPicPr>
            <a:picLocks noChangeAspect="1"/>
          </p:cNvPicPr>
          <p:nvPr/>
        </p:nvPicPr>
        <p:blipFill>
          <a:blip r:embed="rId2"/>
          <a:stretch>
            <a:fillRect/>
          </a:stretch>
        </p:blipFill>
        <p:spPr>
          <a:xfrm>
            <a:off x="4728117" y="2721919"/>
            <a:ext cx="4545885" cy="3408656"/>
          </a:xfrm>
          <a:prstGeom prst="rect">
            <a:avLst/>
          </a:prstGeom>
        </p:spPr>
      </p:pic>
    </p:spTree>
    <p:extLst>
      <p:ext uri="{BB962C8B-B14F-4D97-AF65-F5344CB8AC3E}">
        <p14:creationId xmlns:p14="http://schemas.microsoft.com/office/powerpoint/2010/main" val="25632457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D48A635-08D6-4180-ADFE-B5A9AC94476E}"/>
              </a:ext>
            </a:extLst>
          </p:cNvPr>
          <p:cNvSpPr>
            <a:spLocks noGrp="1"/>
          </p:cNvSpPr>
          <p:nvPr>
            <p:ph idx="1"/>
          </p:nvPr>
        </p:nvSpPr>
        <p:spPr>
          <a:xfrm>
            <a:off x="677334" y="407021"/>
            <a:ext cx="8596668" cy="5954750"/>
          </a:xfrm>
        </p:spPr>
        <p:txBody>
          <a:bodyPr>
            <a:normAutofit lnSpcReduction="10000"/>
          </a:bodyPr>
          <a:lstStyle/>
          <a:p>
            <a:pPr marL="0" indent="0">
              <a:buNone/>
            </a:pPr>
            <a:r>
              <a:rPr lang="en-US" b="1" dirty="0"/>
              <a:t>type="date"</a:t>
            </a:r>
          </a:p>
          <a:p>
            <a:r>
              <a:rPr lang="en-US" dirty="0"/>
              <a:t>This attribute is used for date selection. Here it will display a calendar to select a date.</a:t>
            </a:r>
          </a:p>
          <a:p>
            <a:pPr marL="0" indent="0">
              <a:buNone/>
            </a:pPr>
            <a:r>
              <a:rPr lang="en-US" dirty="0"/>
              <a:t>Example:</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b="1" dirty="0"/>
              <a:t>type="datetime-local"</a:t>
            </a:r>
            <a:endParaRPr lang="en-US" dirty="0"/>
          </a:p>
          <a:p>
            <a:r>
              <a:rPr lang="en-US" dirty="0"/>
              <a:t>This attribute is used to select a date as well as time. This is date and time selection box</a:t>
            </a:r>
          </a:p>
          <a:p>
            <a:pPr marL="0" indent="0">
              <a:buNone/>
            </a:pPr>
            <a:r>
              <a:rPr lang="en-US" dirty="0"/>
              <a:t>Example:</a:t>
            </a:r>
          </a:p>
          <a:p>
            <a:pPr marL="0" indent="0">
              <a:buNone/>
            </a:pPr>
            <a:r>
              <a:rPr lang="en-US" dirty="0"/>
              <a:t>&lt;form&gt;</a:t>
            </a:r>
          </a:p>
          <a:p>
            <a:pPr marL="0" indent="0">
              <a:buNone/>
            </a:pPr>
            <a:r>
              <a:rPr lang="en-US" dirty="0"/>
              <a:t>  &lt;label for="datetime" &gt;Select a Date &amp; Time&lt;/label&gt;</a:t>
            </a:r>
          </a:p>
          <a:p>
            <a:pPr marL="0" indent="0">
              <a:buNone/>
            </a:pPr>
            <a:r>
              <a:rPr lang="en-US" dirty="0"/>
              <a:t>  &lt;input type="datetime-local" id="datetime"&gt;</a:t>
            </a:r>
          </a:p>
          <a:p>
            <a:pPr marL="0" indent="0">
              <a:buNone/>
            </a:pPr>
            <a:r>
              <a:rPr lang="en-US" dirty="0"/>
              <a:t>&lt;/form&gt;</a:t>
            </a:r>
          </a:p>
        </p:txBody>
      </p:sp>
      <p:pic>
        <p:nvPicPr>
          <p:cNvPr id="4" name="Picture 3">
            <a:extLst>
              <a:ext uri="{FF2B5EF4-FFF2-40B4-BE49-F238E27FC236}">
                <a16:creationId xmlns:a16="http://schemas.microsoft.com/office/drawing/2014/main" id="{882083E3-C6AB-4EE5-83FC-D1C33D564F33}"/>
              </a:ext>
            </a:extLst>
          </p:cNvPr>
          <p:cNvPicPr>
            <a:picLocks noChangeAspect="1"/>
          </p:cNvPicPr>
          <p:nvPr/>
        </p:nvPicPr>
        <p:blipFill>
          <a:blip r:embed="rId2"/>
          <a:stretch>
            <a:fillRect/>
          </a:stretch>
        </p:blipFill>
        <p:spPr>
          <a:xfrm>
            <a:off x="5598576" y="1388326"/>
            <a:ext cx="4367192" cy="3501483"/>
          </a:xfrm>
          <a:prstGeom prst="rect">
            <a:avLst/>
          </a:prstGeom>
        </p:spPr>
      </p:pic>
      <p:sp>
        <p:nvSpPr>
          <p:cNvPr id="5" name="Rectangle 4">
            <a:extLst>
              <a:ext uri="{FF2B5EF4-FFF2-40B4-BE49-F238E27FC236}">
                <a16:creationId xmlns:a16="http://schemas.microsoft.com/office/drawing/2014/main" id="{F111521C-3F09-43A2-9A0C-5F598DC1D89D}"/>
              </a:ext>
            </a:extLst>
          </p:cNvPr>
          <p:cNvSpPr/>
          <p:nvPr/>
        </p:nvSpPr>
        <p:spPr>
          <a:xfrm>
            <a:off x="677334" y="1938739"/>
            <a:ext cx="6096000" cy="1200329"/>
          </a:xfrm>
          <a:prstGeom prst="rect">
            <a:avLst/>
          </a:prstGeom>
        </p:spPr>
        <p:txBody>
          <a:bodyPr>
            <a:spAutoFit/>
          </a:bodyPr>
          <a:lstStyle/>
          <a:p>
            <a:r>
              <a:rPr lang="en-US" dirty="0"/>
              <a:t>&lt;form&gt;</a:t>
            </a:r>
          </a:p>
          <a:p>
            <a:r>
              <a:rPr lang="en-US" dirty="0"/>
              <a:t>	&lt;label&gt;Select a Date&lt;/label&gt;</a:t>
            </a:r>
          </a:p>
          <a:p>
            <a:r>
              <a:rPr lang="en-US" dirty="0"/>
              <a:t>	&lt;input type="date"&gt;</a:t>
            </a:r>
          </a:p>
          <a:p>
            <a:r>
              <a:rPr lang="en-US" dirty="0"/>
              <a:t>&lt;/form&gt;</a:t>
            </a:r>
          </a:p>
        </p:txBody>
      </p:sp>
      <p:pic>
        <p:nvPicPr>
          <p:cNvPr id="7" name="Picture 6">
            <a:extLst>
              <a:ext uri="{FF2B5EF4-FFF2-40B4-BE49-F238E27FC236}">
                <a16:creationId xmlns:a16="http://schemas.microsoft.com/office/drawing/2014/main" id="{D863F3EB-C136-42FE-8829-8F0D857F0D5C}"/>
              </a:ext>
            </a:extLst>
          </p:cNvPr>
          <p:cNvPicPr>
            <a:picLocks noChangeAspect="1"/>
          </p:cNvPicPr>
          <p:nvPr/>
        </p:nvPicPr>
        <p:blipFill>
          <a:blip r:embed="rId3"/>
          <a:stretch>
            <a:fillRect/>
          </a:stretch>
        </p:blipFill>
        <p:spPr>
          <a:xfrm>
            <a:off x="6773334" y="5194362"/>
            <a:ext cx="4266373" cy="550624"/>
          </a:xfrm>
          <a:prstGeom prst="rect">
            <a:avLst/>
          </a:prstGeom>
        </p:spPr>
      </p:pic>
    </p:spTree>
    <p:extLst>
      <p:ext uri="{BB962C8B-B14F-4D97-AF65-F5344CB8AC3E}">
        <p14:creationId xmlns:p14="http://schemas.microsoft.com/office/powerpoint/2010/main" val="40971663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86B2149-7AD7-4161-87D2-6556BC0F9337}"/>
              </a:ext>
            </a:extLst>
          </p:cNvPr>
          <p:cNvSpPr>
            <a:spLocks noGrp="1"/>
          </p:cNvSpPr>
          <p:nvPr>
            <p:ph idx="1"/>
          </p:nvPr>
        </p:nvSpPr>
        <p:spPr>
          <a:xfrm>
            <a:off x="677334" y="345688"/>
            <a:ext cx="8596668" cy="5662221"/>
          </a:xfrm>
        </p:spPr>
        <p:txBody>
          <a:bodyPr>
            <a:normAutofit/>
          </a:bodyPr>
          <a:lstStyle/>
          <a:p>
            <a:pPr marL="0" indent="0">
              <a:buNone/>
            </a:pPr>
            <a:r>
              <a:rPr lang="en-US" b="1" dirty="0"/>
              <a:t>type= "email"</a:t>
            </a:r>
          </a:p>
          <a:p>
            <a:r>
              <a:rPr lang="en-US" dirty="0"/>
              <a:t>This is used to display an email box. </a:t>
            </a:r>
          </a:p>
          <a:p>
            <a:r>
              <a:rPr lang="en-US" dirty="0"/>
              <a:t>This seems like a normal text box but in the backend there is a email validation will be happened by HTML5.</a:t>
            </a:r>
          </a:p>
          <a:p>
            <a:r>
              <a:rPr lang="en-US" dirty="0"/>
              <a:t>It uses a pattern for default email validation using HTML5.</a:t>
            </a:r>
          </a:p>
          <a:p>
            <a:pPr marL="0" indent="0">
              <a:buNone/>
            </a:pPr>
            <a:r>
              <a:rPr lang="en-US" dirty="0"/>
              <a:t>Example:</a:t>
            </a:r>
          </a:p>
          <a:p>
            <a:pPr marL="0" indent="0">
              <a:buNone/>
            </a:pPr>
            <a:r>
              <a:rPr lang="en-US" dirty="0"/>
              <a:t>&lt;form&gt;</a:t>
            </a:r>
          </a:p>
          <a:p>
            <a:pPr marL="0" indent="0">
              <a:buNone/>
            </a:pPr>
            <a:r>
              <a:rPr lang="en-US" dirty="0"/>
              <a:t>  &lt;label for="email" &gt;Enter your Email Id&lt;/label&gt;</a:t>
            </a:r>
          </a:p>
          <a:p>
            <a:pPr marL="0" indent="0">
              <a:buNone/>
            </a:pPr>
            <a:r>
              <a:rPr lang="en-US" dirty="0"/>
              <a:t>  &lt;input type="email" id="email"&gt;</a:t>
            </a:r>
          </a:p>
          <a:p>
            <a:pPr marL="0" indent="0">
              <a:buNone/>
            </a:pPr>
            <a:r>
              <a:rPr lang="en-US" dirty="0"/>
              <a:t>&lt;/form&gt;</a:t>
            </a:r>
          </a:p>
        </p:txBody>
      </p:sp>
      <p:pic>
        <p:nvPicPr>
          <p:cNvPr id="4" name="Picture 3">
            <a:extLst>
              <a:ext uri="{FF2B5EF4-FFF2-40B4-BE49-F238E27FC236}">
                <a16:creationId xmlns:a16="http://schemas.microsoft.com/office/drawing/2014/main" id="{E4DD41BC-D2BF-4EBB-9956-83E622AC87C5}"/>
              </a:ext>
            </a:extLst>
          </p:cNvPr>
          <p:cNvPicPr>
            <a:picLocks noChangeAspect="1"/>
          </p:cNvPicPr>
          <p:nvPr/>
        </p:nvPicPr>
        <p:blipFill>
          <a:blip r:embed="rId2"/>
          <a:stretch>
            <a:fillRect/>
          </a:stretch>
        </p:blipFill>
        <p:spPr>
          <a:xfrm>
            <a:off x="1130194" y="4454912"/>
            <a:ext cx="7690947" cy="1625515"/>
          </a:xfrm>
          <a:prstGeom prst="rect">
            <a:avLst/>
          </a:prstGeom>
        </p:spPr>
      </p:pic>
    </p:spTree>
    <p:extLst>
      <p:ext uri="{BB962C8B-B14F-4D97-AF65-F5344CB8AC3E}">
        <p14:creationId xmlns:p14="http://schemas.microsoft.com/office/powerpoint/2010/main" val="19481632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91F2994-D895-4D45-A63E-C791A90F60CA}"/>
              </a:ext>
            </a:extLst>
          </p:cNvPr>
          <p:cNvSpPr>
            <a:spLocks noGrp="1"/>
          </p:cNvSpPr>
          <p:nvPr>
            <p:ph idx="1"/>
          </p:nvPr>
        </p:nvSpPr>
        <p:spPr>
          <a:xfrm>
            <a:off x="677334" y="312235"/>
            <a:ext cx="8596668" cy="5729128"/>
          </a:xfrm>
        </p:spPr>
        <p:txBody>
          <a:bodyPr/>
          <a:lstStyle/>
          <a:p>
            <a:pPr marL="0" indent="0">
              <a:buNone/>
            </a:pPr>
            <a:r>
              <a:rPr lang="en-US" b="1" dirty="0"/>
              <a:t>type="month"</a:t>
            </a:r>
          </a:p>
          <a:p>
            <a:r>
              <a:rPr lang="en-US" dirty="0"/>
              <a:t>This attribute is used for month selection. This will also display a calendar but here we can be able to select a specific month from that calendar.</a:t>
            </a:r>
          </a:p>
          <a:p>
            <a:r>
              <a:rPr lang="en-US" dirty="0"/>
              <a:t>Example:</a:t>
            </a:r>
          </a:p>
          <a:p>
            <a:pPr marL="0" indent="0">
              <a:buNone/>
            </a:pPr>
            <a:r>
              <a:rPr lang="en-US" dirty="0"/>
              <a:t>&lt;form&gt;</a:t>
            </a:r>
          </a:p>
          <a:p>
            <a:pPr marL="0" indent="0">
              <a:buNone/>
            </a:pPr>
            <a:r>
              <a:rPr lang="en-US" dirty="0"/>
              <a:t>  &lt;label For="month"&gt;Select a Month&lt;/label&gt;</a:t>
            </a:r>
          </a:p>
          <a:p>
            <a:pPr marL="0" indent="0">
              <a:buNone/>
            </a:pPr>
            <a:r>
              <a:rPr lang="en-US" dirty="0"/>
              <a:t>  &lt;input type="month" id="month"&gt;</a:t>
            </a:r>
          </a:p>
          <a:p>
            <a:pPr marL="0" indent="0">
              <a:buNone/>
            </a:pPr>
            <a:r>
              <a:rPr lang="en-US" dirty="0"/>
              <a:t>&lt;/form&gt;</a:t>
            </a:r>
          </a:p>
          <a:p>
            <a:endParaRPr lang="en-US" dirty="0"/>
          </a:p>
        </p:txBody>
      </p:sp>
      <p:pic>
        <p:nvPicPr>
          <p:cNvPr id="4" name="Picture 3">
            <a:extLst>
              <a:ext uri="{FF2B5EF4-FFF2-40B4-BE49-F238E27FC236}">
                <a16:creationId xmlns:a16="http://schemas.microsoft.com/office/drawing/2014/main" id="{189F96EB-E26A-42CF-990D-38972DD5B1F1}"/>
              </a:ext>
            </a:extLst>
          </p:cNvPr>
          <p:cNvPicPr>
            <a:picLocks noChangeAspect="1"/>
          </p:cNvPicPr>
          <p:nvPr/>
        </p:nvPicPr>
        <p:blipFill>
          <a:blip r:embed="rId2"/>
          <a:stretch>
            <a:fillRect/>
          </a:stretch>
        </p:blipFill>
        <p:spPr>
          <a:xfrm>
            <a:off x="4603479" y="2771078"/>
            <a:ext cx="5146805" cy="3713356"/>
          </a:xfrm>
          <a:prstGeom prst="rect">
            <a:avLst/>
          </a:prstGeom>
        </p:spPr>
      </p:pic>
    </p:spTree>
    <p:extLst>
      <p:ext uri="{BB962C8B-B14F-4D97-AF65-F5344CB8AC3E}">
        <p14:creationId xmlns:p14="http://schemas.microsoft.com/office/powerpoint/2010/main" val="36973110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A532ADA-60B1-4412-9E54-1FF1D09A0DFE}"/>
              </a:ext>
            </a:extLst>
          </p:cNvPr>
          <p:cNvSpPr>
            <a:spLocks noGrp="1"/>
          </p:cNvSpPr>
          <p:nvPr>
            <p:ph idx="1"/>
          </p:nvPr>
        </p:nvSpPr>
        <p:spPr>
          <a:xfrm>
            <a:off x="677334" y="217450"/>
            <a:ext cx="8596668" cy="5790460"/>
          </a:xfrm>
        </p:spPr>
        <p:txBody>
          <a:bodyPr/>
          <a:lstStyle/>
          <a:p>
            <a:pPr marL="0" indent="0">
              <a:buNone/>
            </a:pPr>
            <a:r>
              <a:rPr lang="en-US" dirty="0"/>
              <a:t>type="number"</a:t>
            </a:r>
          </a:p>
          <a:p>
            <a:r>
              <a:rPr lang="en-US" dirty="0"/>
              <a:t>This is used for number selection box. Here we can enter only numbers and we cannot be able to enter any other character other than number except 'e' (for exponential values).Here some default validation will be happened for number, we can specify minimum and maximum numbers validation.</a:t>
            </a:r>
          </a:p>
          <a:p>
            <a:pPr marL="0" indent="0">
              <a:buNone/>
            </a:pPr>
            <a:r>
              <a:rPr lang="en-US" dirty="0"/>
              <a:t>Example:</a:t>
            </a:r>
          </a:p>
          <a:p>
            <a:pPr marL="0" indent="0">
              <a:buNone/>
            </a:pPr>
            <a:r>
              <a:rPr lang="en-US" dirty="0"/>
              <a:t>&lt;form&gt;</a:t>
            </a:r>
          </a:p>
          <a:p>
            <a:pPr marL="0" indent="0">
              <a:buNone/>
            </a:pPr>
            <a:r>
              <a:rPr lang="en-US" dirty="0"/>
              <a:t>  &lt;label&gt;Enter Your Age&lt;/label&gt;</a:t>
            </a:r>
          </a:p>
          <a:p>
            <a:pPr marL="0" indent="0">
              <a:buNone/>
            </a:pPr>
            <a:r>
              <a:rPr lang="en-US" dirty="0"/>
              <a:t>  &lt;input type="number" min="18" max="69"&gt;</a:t>
            </a:r>
          </a:p>
          <a:p>
            <a:pPr marL="0" indent="0">
              <a:buNone/>
            </a:pPr>
            <a:r>
              <a:rPr lang="en-US" dirty="0"/>
              <a:t>&lt;/form&gt;</a:t>
            </a:r>
          </a:p>
        </p:txBody>
      </p:sp>
      <p:pic>
        <p:nvPicPr>
          <p:cNvPr id="4" name="Picture 3">
            <a:extLst>
              <a:ext uri="{FF2B5EF4-FFF2-40B4-BE49-F238E27FC236}">
                <a16:creationId xmlns:a16="http://schemas.microsoft.com/office/drawing/2014/main" id="{F6CCA263-6A89-4E91-B0BC-F26160E6E2B2}"/>
              </a:ext>
            </a:extLst>
          </p:cNvPr>
          <p:cNvPicPr>
            <a:picLocks noChangeAspect="1"/>
          </p:cNvPicPr>
          <p:nvPr/>
        </p:nvPicPr>
        <p:blipFill>
          <a:blip r:embed="rId2"/>
          <a:stretch>
            <a:fillRect/>
          </a:stretch>
        </p:blipFill>
        <p:spPr>
          <a:xfrm>
            <a:off x="6096000" y="2817734"/>
            <a:ext cx="2947174" cy="611266"/>
          </a:xfrm>
          <a:prstGeom prst="rect">
            <a:avLst/>
          </a:prstGeom>
        </p:spPr>
      </p:pic>
      <p:pic>
        <p:nvPicPr>
          <p:cNvPr id="5" name="Picture 4">
            <a:extLst>
              <a:ext uri="{FF2B5EF4-FFF2-40B4-BE49-F238E27FC236}">
                <a16:creationId xmlns:a16="http://schemas.microsoft.com/office/drawing/2014/main" id="{9CB914B3-36DE-47CF-BE30-E9D8E601CF59}"/>
              </a:ext>
            </a:extLst>
          </p:cNvPr>
          <p:cNvPicPr>
            <a:picLocks noChangeAspect="1"/>
          </p:cNvPicPr>
          <p:nvPr/>
        </p:nvPicPr>
        <p:blipFill>
          <a:blip r:embed="rId3"/>
          <a:stretch>
            <a:fillRect/>
          </a:stretch>
        </p:blipFill>
        <p:spPr>
          <a:xfrm>
            <a:off x="1038108" y="4207808"/>
            <a:ext cx="4282649" cy="1224829"/>
          </a:xfrm>
          <a:prstGeom prst="rect">
            <a:avLst/>
          </a:prstGeom>
        </p:spPr>
      </p:pic>
      <p:pic>
        <p:nvPicPr>
          <p:cNvPr id="6" name="Picture 5">
            <a:extLst>
              <a:ext uri="{FF2B5EF4-FFF2-40B4-BE49-F238E27FC236}">
                <a16:creationId xmlns:a16="http://schemas.microsoft.com/office/drawing/2014/main" id="{ABFD1649-ED2F-4419-BFBC-7CDA014EC425}"/>
              </a:ext>
            </a:extLst>
          </p:cNvPr>
          <p:cNvPicPr>
            <a:picLocks noChangeAspect="1"/>
          </p:cNvPicPr>
          <p:nvPr/>
        </p:nvPicPr>
        <p:blipFill>
          <a:blip r:embed="rId4"/>
          <a:stretch>
            <a:fillRect/>
          </a:stretch>
        </p:blipFill>
        <p:spPr>
          <a:xfrm>
            <a:off x="5352127" y="4207808"/>
            <a:ext cx="4282649" cy="1192406"/>
          </a:xfrm>
          <a:prstGeom prst="rect">
            <a:avLst/>
          </a:prstGeom>
        </p:spPr>
      </p:pic>
    </p:spTree>
    <p:extLst>
      <p:ext uri="{BB962C8B-B14F-4D97-AF65-F5344CB8AC3E}">
        <p14:creationId xmlns:p14="http://schemas.microsoft.com/office/powerpoint/2010/main" val="31075998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8C98777-901E-4A8B-8D5A-084162F16314}"/>
              </a:ext>
            </a:extLst>
          </p:cNvPr>
          <p:cNvSpPr>
            <a:spLocks noGrp="1"/>
          </p:cNvSpPr>
          <p:nvPr>
            <p:ph idx="1"/>
          </p:nvPr>
        </p:nvSpPr>
        <p:spPr>
          <a:xfrm>
            <a:off x="677334" y="334537"/>
            <a:ext cx="8596668" cy="6216803"/>
          </a:xfrm>
        </p:spPr>
        <p:txBody>
          <a:bodyPr>
            <a:normAutofit lnSpcReduction="10000"/>
          </a:bodyPr>
          <a:lstStyle/>
          <a:p>
            <a:pPr marL="0" indent="0">
              <a:buNone/>
            </a:pPr>
            <a:r>
              <a:rPr lang="en-US" b="1" dirty="0"/>
              <a:t>type="time"</a:t>
            </a:r>
          </a:p>
          <a:p>
            <a:r>
              <a:rPr lang="en-US" dirty="0"/>
              <a:t>This input type is used for time selection on the webpage. Here no clock will be displayed by default. We needs to enter the time manually.</a:t>
            </a:r>
          </a:p>
          <a:p>
            <a:pPr marL="0" indent="0">
              <a:buNone/>
            </a:pPr>
            <a:r>
              <a:rPr lang="en-US" dirty="0"/>
              <a:t>Example:</a:t>
            </a:r>
          </a:p>
          <a:p>
            <a:pPr marL="0" indent="0">
              <a:buNone/>
            </a:pPr>
            <a:r>
              <a:rPr lang="en-US" dirty="0"/>
              <a:t>&lt;form&gt;</a:t>
            </a:r>
          </a:p>
          <a:p>
            <a:pPr marL="0" indent="0">
              <a:buNone/>
            </a:pPr>
            <a:r>
              <a:rPr lang="en-US" dirty="0"/>
              <a:t>  &lt;label for="time"&gt;Select a Time&lt;/label&gt;</a:t>
            </a:r>
          </a:p>
          <a:p>
            <a:pPr marL="0" indent="0">
              <a:buNone/>
            </a:pPr>
            <a:r>
              <a:rPr lang="en-US" dirty="0"/>
              <a:t>  &lt;input type="time" id="time"&gt;</a:t>
            </a:r>
          </a:p>
          <a:p>
            <a:pPr marL="0" indent="0">
              <a:buNone/>
            </a:pPr>
            <a:r>
              <a:rPr lang="en-US" dirty="0"/>
              <a:t>&lt;/form&gt;</a:t>
            </a:r>
          </a:p>
          <a:p>
            <a:pPr marL="0" indent="0">
              <a:buNone/>
            </a:pPr>
            <a:r>
              <a:rPr lang="en-US" dirty="0"/>
              <a:t>type="</a:t>
            </a:r>
            <a:r>
              <a:rPr lang="en-US" dirty="0" err="1"/>
              <a:t>url</a:t>
            </a:r>
            <a:r>
              <a:rPr lang="en-US" dirty="0"/>
              <a:t>"</a:t>
            </a:r>
          </a:p>
          <a:p>
            <a:r>
              <a:rPr lang="en-US" dirty="0"/>
              <a:t>This input type is used for </a:t>
            </a:r>
            <a:r>
              <a:rPr lang="en-US" dirty="0" err="1"/>
              <a:t>url</a:t>
            </a:r>
            <a:r>
              <a:rPr lang="en-US" dirty="0"/>
              <a:t> validation. Here they use a default validation for </a:t>
            </a:r>
            <a:r>
              <a:rPr lang="en-US" dirty="0" err="1"/>
              <a:t>url</a:t>
            </a:r>
            <a:r>
              <a:rPr lang="en-US" dirty="0"/>
              <a:t> selection. It expects pattern of ’http://’.</a:t>
            </a:r>
          </a:p>
          <a:p>
            <a:pPr marL="0" indent="0">
              <a:buNone/>
            </a:pPr>
            <a:r>
              <a:rPr lang="en-US" dirty="0"/>
              <a:t>Example:</a:t>
            </a:r>
          </a:p>
          <a:p>
            <a:pPr marL="0" indent="0">
              <a:buNone/>
            </a:pPr>
            <a:r>
              <a:rPr lang="en-US" dirty="0"/>
              <a:t>&lt;form&gt;</a:t>
            </a:r>
          </a:p>
          <a:p>
            <a:pPr marL="0" indent="0">
              <a:buNone/>
            </a:pPr>
            <a:r>
              <a:rPr lang="en-US" dirty="0"/>
              <a:t>  &lt;label for="</a:t>
            </a:r>
            <a:r>
              <a:rPr lang="en-US" dirty="0" err="1"/>
              <a:t>url</a:t>
            </a:r>
            <a:r>
              <a:rPr lang="en-US" dirty="0"/>
              <a:t>"&gt;Enter Your Website&lt;/label&gt;</a:t>
            </a:r>
          </a:p>
          <a:p>
            <a:pPr marL="0" indent="0">
              <a:buNone/>
            </a:pPr>
            <a:r>
              <a:rPr lang="en-US" dirty="0"/>
              <a:t>  &lt;input type="</a:t>
            </a:r>
            <a:r>
              <a:rPr lang="en-US" dirty="0" err="1"/>
              <a:t>url</a:t>
            </a:r>
            <a:r>
              <a:rPr lang="en-US" dirty="0"/>
              <a:t>" id="</a:t>
            </a:r>
            <a:r>
              <a:rPr lang="en-US" dirty="0" err="1"/>
              <a:t>url</a:t>
            </a:r>
            <a:r>
              <a:rPr lang="en-US" dirty="0"/>
              <a:t>"&gt;</a:t>
            </a:r>
          </a:p>
          <a:p>
            <a:pPr marL="0" indent="0">
              <a:buNone/>
            </a:pPr>
            <a:r>
              <a:rPr lang="en-US" dirty="0"/>
              <a:t>  &lt;input type="submit" value="submit"&gt;</a:t>
            </a:r>
          </a:p>
          <a:p>
            <a:pPr marL="0" indent="0">
              <a:buNone/>
            </a:pPr>
            <a:r>
              <a:rPr lang="en-US" dirty="0"/>
              <a:t>&lt;/form&gt;</a:t>
            </a:r>
          </a:p>
          <a:p>
            <a:endParaRPr lang="en-US" dirty="0"/>
          </a:p>
        </p:txBody>
      </p:sp>
      <p:pic>
        <p:nvPicPr>
          <p:cNvPr id="4" name="Picture 3">
            <a:extLst>
              <a:ext uri="{FF2B5EF4-FFF2-40B4-BE49-F238E27FC236}">
                <a16:creationId xmlns:a16="http://schemas.microsoft.com/office/drawing/2014/main" id="{7CB03F54-88C0-4D03-9EB6-72E9CF1C1A90}"/>
              </a:ext>
            </a:extLst>
          </p:cNvPr>
          <p:cNvPicPr>
            <a:picLocks noChangeAspect="1"/>
          </p:cNvPicPr>
          <p:nvPr/>
        </p:nvPicPr>
        <p:blipFill>
          <a:blip r:embed="rId2"/>
          <a:stretch>
            <a:fillRect/>
          </a:stretch>
        </p:blipFill>
        <p:spPr>
          <a:xfrm>
            <a:off x="6096000" y="2106446"/>
            <a:ext cx="3178002" cy="723757"/>
          </a:xfrm>
          <a:prstGeom prst="rect">
            <a:avLst/>
          </a:prstGeom>
        </p:spPr>
      </p:pic>
      <p:pic>
        <p:nvPicPr>
          <p:cNvPr id="5" name="Picture 4">
            <a:extLst>
              <a:ext uri="{FF2B5EF4-FFF2-40B4-BE49-F238E27FC236}">
                <a16:creationId xmlns:a16="http://schemas.microsoft.com/office/drawing/2014/main" id="{15DE07DF-7F48-44DB-A42A-FB81133BF928}"/>
              </a:ext>
            </a:extLst>
          </p:cNvPr>
          <p:cNvPicPr>
            <a:picLocks noChangeAspect="1"/>
          </p:cNvPicPr>
          <p:nvPr/>
        </p:nvPicPr>
        <p:blipFill>
          <a:blip r:embed="rId3"/>
          <a:stretch>
            <a:fillRect/>
          </a:stretch>
        </p:blipFill>
        <p:spPr>
          <a:xfrm>
            <a:off x="5804209" y="4601180"/>
            <a:ext cx="4059160" cy="1043891"/>
          </a:xfrm>
          <a:prstGeom prst="rect">
            <a:avLst/>
          </a:prstGeom>
        </p:spPr>
      </p:pic>
    </p:spTree>
    <p:extLst>
      <p:ext uri="{BB962C8B-B14F-4D97-AF65-F5344CB8AC3E}">
        <p14:creationId xmlns:p14="http://schemas.microsoft.com/office/powerpoint/2010/main" val="29130642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8ECFD0-60C0-4F3B-A0C4-60CD5507CF26}"/>
              </a:ext>
            </a:extLst>
          </p:cNvPr>
          <p:cNvSpPr>
            <a:spLocks noGrp="1"/>
          </p:cNvSpPr>
          <p:nvPr>
            <p:ph type="title"/>
          </p:nvPr>
        </p:nvSpPr>
        <p:spPr>
          <a:xfrm>
            <a:off x="677334" y="609600"/>
            <a:ext cx="8596668" cy="633761"/>
          </a:xfrm>
        </p:spPr>
        <p:txBody>
          <a:bodyPr>
            <a:normAutofit fontScale="90000"/>
          </a:bodyPr>
          <a:lstStyle/>
          <a:p>
            <a:r>
              <a:rPr lang="en-US" dirty="0"/>
              <a:t>HTML Forms</a:t>
            </a:r>
          </a:p>
        </p:txBody>
      </p:sp>
      <p:sp>
        <p:nvSpPr>
          <p:cNvPr id="3" name="Content Placeholder 2">
            <a:extLst>
              <a:ext uri="{FF2B5EF4-FFF2-40B4-BE49-F238E27FC236}">
                <a16:creationId xmlns:a16="http://schemas.microsoft.com/office/drawing/2014/main" id="{E784DC89-AE46-4B21-B5F5-9DBA0FF68501}"/>
              </a:ext>
            </a:extLst>
          </p:cNvPr>
          <p:cNvSpPr>
            <a:spLocks noGrp="1"/>
          </p:cNvSpPr>
          <p:nvPr>
            <p:ph idx="1"/>
          </p:nvPr>
        </p:nvSpPr>
        <p:spPr>
          <a:xfrm>
            <a:off x="677334" y="1243361"/>
            <a:ext cx="8596668" cy="5202044"/>
          </a:xfrm>
        </p:spPr>
        <p:txBody>
          <a:bodyPr>
            <a:normAutofit/>
          </a:bodyPr>
          <a:lstStyle/>
          <a:p>
            <a:r>
              <a:rPr lang="en-US" dirty="0"/>
              <a:t>A HTML Form is simply an area which contains various form ﬁelds. </a:t>
            </a:r>
          </a:p>
          <a:p>
            <a:r>
              <a:rPr lang="en-US" dirty="0"/>
              <a:t>HTML Forms are used to collect the user information and send to a program which is running at server side for further processing.</a:t>
            </a:r>
          </a:p>
          <a:p>
            <a:r>
              <a:rPr lang="en-US" dirty="0"/>
              <a:t>HTML Form contains various form ﬁelds such as Text Box, Password Box, Radio button, </a:t>
            </a:r>
            <a:r>
              <a:rPr lang="en-US" dirty="0" err="1"/>
              <a:t>SelectBox</a:t>
            </a:r>
            <a:r>
              <a:rPr lang="en-US" dirty="0"/>
              <a:t>, text area and other input ﬁelds. </a:t>
            </a:r>
          </a:p>
          <a:p>
            <a:r>
              <a:rPr lang="en-US" dirty="0"/>
              <a:t>When a user enters / fills in the form data and click on the submit button, then the whole form data will be send to respective server for further processing.</a:t>
            </a:r>
          </a:p>
          <a:p>
            <a:r>
              <a:rPr lang="en-US" dirty="0"/>
              <a:t>In HTML, the Forms are represented with tag called &lt;form&gt;. This acts as the root tag for all the html form elements.</a:t>
            </a:r>
          </a:p>
          <a:p>
            <a:r>
              <a:rPr lang="en-US" dirty="0"/>
              <a:t>HTML Forms are divided into 3 categories such as,</a:t>
            </a:r>
          </a:p>
          <a:p>
            <a:pPr marL="0" indent="0">
              <a:buNone/>
            </a:pPr>
            <a:r>
              <a:rPr lang="en-US" dirty="0"/>
              <a:t>	1) HTML Form Elements </a:t>
            </a:r>
          </a:p>
          <a:p>
            <a:pPr marL="0" indent="0">
              <a:buNone/>
            </a:pPr>
            <a:r>
              <a:rPr lang="en-US" dirty="0"/>
              <a:t>	2) HTML Form Input Type</a:t>
            </a:r>
          </a:p>
          <a:p>
            <a:pPr marL="457200" lvl="1" indent="0">
              <a:buNone/>
            </a:pPr>
            <a:r>
              <a:rPr lang="en-US" sz="1800" dirty="0"/>
              <a:t>3) HTML Form Attributes</a:t>
            </a:r>
          </a:p>
        </p:txBody>
      </p:sp>
    </p:spTree>
    <p:extLst>
      <p:ext uri="{BB962C8B-B14F-4D97-AF65-F5344CB8AC3E}">
        <p14:creationId xmlns:p14="http://schemas.microsoft.com/office/powerpoint/2010/main" val="12675145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4AD147-DE55-4114-A8E3-447572BF7317}"/>
              </a:ext>
            </a:extLst>
          </p:cNvPr>
          <p:cNvSpPr>
            <a:spLocks noGrp="1"/>
          </p:cNvSpPr>
          <p:nvPr>
            <p:ph type="title"/>
          </p:nvPr>
        </p:nvSpPr>
        <p:spPr>
          <a:xfrm>
            <a:off x="677334" y="609600"/>
            <a:ext cx="8596668" cy="678366"/>
          </a:xfrm>
        </p:spPr>
        <p:txBody>
          <a:bodyPr/>
          <a:lstStyle/>
          <a:p>
            <a:r>
              <a:rPr lang="en-US" dirty="0"/>
              <a:t>HTML Form Elements</a:t>
            </a:r>
          </a:p>
        </p:txBody>
      </p:sp>
      <p:sp>
        <p:nvSpPr>
          <p:cNvPr id="3" name="Content Placeholder 2">
            <a:extLst>
              <a:ext uri="{FF2B5EF4-FFF2-40B4-BE49-F238E27FC236}">
                <a16:creationId xmlns:a16="http://schemas.microsoft.com/office/drawing/2014/main" id="{D4BE4368-568E-44A3-ACEB-9CB4DCAF7777}"/>
              </a:ext>
            </a:extLst>
          </p:cNvPr>
          <p:cNvSpPr>
            <a:spLocks noGrp="1"/>
          </p:cNvSpPr>
          <p:nvPr>
            <p:ph idx="1"/>
          </p:nvPr>
        </p:nvSpPr>
        <p:spPr>
          <a:xfrm>
            <a:off x="677334" y="1287967"/>
            <a:ext cx="8596668" cy="5525428"/>
          </a:xfrm>
        </p:spPr>
        <p:txBody>
          <a:bodyPr>
            <a:normAutofit/>
          </a:bodyPr>
          <a:lstStyle/>
          <a:p>
            <a:r>
              <a:rPr lang="en-US" dirty="0"/>
              <a:t>HTML form elements are also called as HTML Form Tags. These HTML form elements are used to display various form ﬁelds on the webpage such as text box, password box, radio button, check box and text area.</a:t>
            </a:r>
          </a:p>
          <a:p>
            <a:r>
              <a:rPr lang="en-US" dirty="0"/>
              <a:t>Let's discuss some of the HTML form elements as below,</a:t>
            </a:r>
          </a:p>
          <a:p>
            <a:pPr marL="0" indent="0">
              <a:buNone/>
            </a:pPr>
            <a:r>
              <a:rPr lang="en-US" dirty="0"/>
              <a:t>	&lt;</a:t>
            </a:r>
            <a:r>
              <a:rPr lang="en-US" dirty="0" err="1"/>
              <a:t>labeI</a:t>
            </a:r>
            <a:r>
              <a:rPr lang="en-US" dirty="0"/>
              <a:t>&gt; Tag</a:t>
            </a:r>
          </a:p>
          <a:p>
            <a:r>
              <a:rPr lang="en-US" dirty="0"/>
              <a:t>The HTML &lt;</a:t>
            </a:r>
            <a:r>
              <a:rPr lang="en-US" dirty="0" err="1"/>
              <a:t>Iabel</a:t>
            </a:r>
            <a:r>
              <a:rPr lang="en-US" dirty="0"/>
              <a:t>&gt; tag is used to define a label information for any form ﬁeld.</a:t>
            </a:r>
          </a:p>
          <a:p>
            <a:pPr marL="0" indent="0">
              <a:buNone/>
            </a:pPr>
            <a:r>
              <a:rPr lang="en-US" dirty="0"/>
              <a:t>	&lt;label for="username"&gt;</a:t>
            </a:r>
            <a:r>
              <a:rPr lang="en-US" dirty="0" err="1"/>
              <a:t>UserName</a:t>
            </a:r>
            <a:r>
              <a:rPr lang="en-US" dirty="0"/>
              <a:t>&lt;label&gt;</a:t>
            </a:r>
          </a:p>
          <a:p>
            <a:pPr marL="0" indent="0">
              <a:buNone/>
            </a:pPr>
            <a:r>
              <a:rPr lang="en-US" dirty="0"/>
              <a:t>	&lt;input&gt; Tag</a:t>
            </a:r>
          </a:p>
          <a:p>
            <a:r>
              <a:rPr lang="en-US" dirty="0"/>
              <a:t>The &lt;input&gt; tag is used to display almost all the input fields on the webpage such as text box ,password box , date selection and range selection.</a:t>
            </a:r>
          </a:p>
          <a:p>
            <a:r>
              <a:rPr lang="en-US" dirty="0"/>
              <a:t>For Text box,</a:t>
            </a:r>
          </a:p>
          <a:p>
            <a:pPr marL="0" indent="0">
              <a:buNone/>
            </a:pPr>
            <a:r>
              <a:rPr lang="en-US" dirty="0"/>
              <a:t>	&lt;input type=“text” id="username"&gt;</a:t>
            </a:r>
          </a:p>
          <a:p>
            <a:r>
              <a:rPr lang="en-US" dirty="0"/>
              <a:t>For Password Box,</a:t>
            </a:r>
          </a:p>
          <a:p>
            <a:pPr marL="0" indent="0">
              <a:buNone/>
            </a:pPr>
            <a:r>
              <a:rPr lang="en-US" dirty="0"/>
              <a:t>	&lt;input type=“password” id="password“&gt;</a:t>
            </a:r>
          </a:p>
        </p:txBody>
      </p:sp>
    </p:spTree>
    <p:extLst>
      <p:ext uri="{BB962C8B-B14F-4D97-AF65-F5344CB8AC3E}">
        <p14:creationId xmlns:p14="http://schemas.microsoft.com/office/powerpoint/2010/main" val="36118678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11ED4D4-11FE-4A1B-A1D2-8FF19BC6F918}"/>
              </a:ext>
            </a:extLst>
          </p:cNvPr>
          <p:cNvSpPr>
            <a:spLocks noGrp="1"/>
          </p:cNvSpPr>
          <p:nvPr>
            <p:ph idx="1"/>
          </p:nvPr>
        </p:nvSpPr>
        <p:spPr>
          <a:xfrm>
            <a:off x="677334" y="591015"/>
            <a:ext cx="8596668" cy="6043961"/>
          </a:xfrm>
        </p:spPr>
        <p:txBody>
          <a:bodyPr/>
          <a:lstStyle/>
          <a:p>
            <a:r>
              <a:rPr lang="en-US" dirty="0"/>
              <a:t>Let’s design a simple login form using the above tags,</a:t>
            </a:r>
          </a:p>
          <a:p>
            <a:pPr marL="0" indent="0">
              <a:buNone/>
            </a:pPr>
            <a:endParaRPr lang="en-US" dirty="0"/>
          </a:p>
        </p:txBody>
      </p:sp>
      <p:sp>
        <p:nvSpPr>
          <p:cNvPr id="4" name="Rectangle 3">
            <a:extLst>
              <a:ext uri="{FF2B5EF4-FFF2-40B4-BE49-F238E27FC236}">
                <a16:creationId xmlns:a16="http://schemas.microsoft.com/office/drawing/2014/main" id="{E0935FC1-86AE-4155-A50D-BDB659C7ADF2}"/>
              </a:ext>
            </a:extLst>
          </p:cNvPr>
          <p:cNvSpPr/>
          <p:nvPr/>
        </p:nvSpPr>
        <p:spPr>
          <a:xfrm>
            <a:off x="1927667" y="1184570"/>
            <a:ext cx="6096000" cy="2585323"/>
          </a:xfrm>
          <a:prstGeom prst="rect">
            <a:avLst/>
          </a:prstGeom>
        </p:spPr>
        <p:txBody>
          <a:bodyPr>
            <a:spAutoFit/>
          </a:bodyPr>
          <a:lstStyle/>
          <a:p>
            <a:r>
              <a:rPr lang="en-US" dirty="0"/>
              <a:t>&lt;form&gt;</a:t>
            </a:r>
          </a:p>
          <a:p>
            <a:r>
              <a:rPr lang="en-US" dirty="0"/>
              <a:t>	&lt;label for="username"&gt;User Name&lt;/label&gt;</a:t>
            </a:r>
          </a:p>
          <a:p>
            <a:r>
              <a:rPr lang="en-US" dirty="0"/>
              <a:t>	&lt;input type="text" id="username"&gt;</a:t>
            </a:r>
          </a:p>
          <a:p>
            <a:r>
              <a:rPr lang="en-US" dirty="0"/>
              <a:t>    &lt;</a:t>
            </a:r>
            <a:r>
              <a:rPr lang="en-US" dirty="0" err="1"/>
              <a:t>br</a:t>
            </a:r>
            <a:r>
              <a:rPr lang="en-US" dirty="0"/>
              <a:t>&gt;</a:t>
            </a:r>
          </a:p>
          <a:p>
            <a:r>
              <a:rPr lang="en-US" dirty="0"/>
              <a:t>    &lt;label for="password" &gt;Password&lt;/label&gt;</a:t>
            </a:r>
          </a:p>
          <a:p>
            <a:r>
              <a:rPr lang="en-US" dirty="0"/>
              <a:t>    &lt;input type="password" id="password"&gt;</a:t>
            </a:r>
          </a:p>
          <a:p>
            <a:r>
              <a:rPr lang="en-US" dirty="0"/>
              <a:t>    &lt;</a:t>
            </a:r>
            <a:r>
              <a:rPr lang="en-US" dirty="0" err="1"/>
              <a:t>br</a:t>
            </a:r>
            <a:r>
              <a:rPr lang="en-US" dirty="0"/>
              <a:t>&gt;</a:t>
            </a:r>
          </a:p>
          <a:p>
            <a:r>
              <a:rPr lang="en-US" dirty="0"/>
              <a:t>    &lt;input type="submit"&gt;&lt;input type="reset"&gt;</a:t>
            </a:r>
          </a:p>
          <a:p>
            <a:r>
              <a:rPr lang="en-US" dirty="0"/>
              <a:t>&lt;/form&gt;</a:t>
            </a:r>
          </a:p>
        </p:txBody>
      </p:sp>
      <p:pic>
        <p:nvPicPr>
          <p:cNvPr id="5" name="Picture 4">
            <a:extLst>
              <a:ext uri="{FF2B5EF4-FFF2-40B4-BE49-F238E27FC236}">
                <a16:creationId xmlns:a16="http://schemas.microsoft.com/office/drawing/2014/main" id="{B3B06284-6E8E-4576-A75F-C5BC9BBEA491}"/>
              </a:ext>
            </a:extLst>
          </p:cNvPr>
          <p:cNvPicPr>
            <a:picLocks noChangeAspect="1"/>
          </p:cNvPicPr>
          <p:nvPr/>
        </p:nvPicPr>
        <p:blipFill>
          <a:blip r:embed="rId2"/>
          <a:stretch>
            <a:fillRect/>
          </a:stretch>
        </p:blipFill>
        <p:spPr>
          <a:xfrm>
            <a:off x="2956019" y="4426154"/>
            <a:ext cx="4039297" cy="1247276"/>
          </a:xfrm>
          <a:prstGeom prst="rect">
            <a:avLst/>
          </a:prstGeom>
        </p:spPr>
      </p:pic>
    </p:spTree>
    <p:extLst>
      <p:ext uri="{BB962C8B-B14F-4D97-AF65-F5344CB8AC3E}">
        <p14:creationId xmlns:p14="http://schemas.microsoft.com/office/powerpoint/2010/main" val="32838320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A013BCA-4B1F-4D9A-B9FA-EB783C62E12E}"/>
              </a:ext>
            </a:extLst>
          </p:cNvPr>
          <p:cNvSpPr>
            <a:spLocks noGrp="1"/>
          </p:cNvSpPr>
          <p:nvPr>
            <p:ph idx="1"/>
          </p:nvPr>
        </p:nvSpPr>
        <p:spPr>
          <a:xfrm>
            <a:off x="677334" y="234175"/>
            <a:ext cx="8596668" cy="6138747"/>
          </a:xfrm>
        </p:spPr>
        <p:txBody>
          <a:bodyPr>
            <a:normAutofit/>
          </a:bodyPr>
          <a:lstStyle/>
          <a:p>
            <a:pPr marL="0" indent="0">
              <a:buNone/>
            </a:pPr>
            <a:r>
              <a:rPr lang="en-US" sz="2400" b="1" dirty="0"/>
              <a:t>&lt;select&gt;, &lt;option&gt; Tags</a:t>
            </a:r>
          </a:p>
          <a:p>
            <a:r>
              <a:rPr lang="en-US" dirty="0"/>
              <a:t>The &lt;select&gt; Tag is used to display a select box on the webpage. </a:t>
            </a:r>
          </a:p>
          <a:p>
            <a:r>
              <a:rPr lang="en-US" dirty="0"/>
              <a:t>This is also called as a dropdown list. And each option inside of a select box is represented by &lt;option&gt; tag.</a:t>
            </a:r>
          </a:p>
          <a:p>
            <a:r>
              <a:rPr lang="en-US" dirty="0"/>
              <a:t>Let’s understand the select box with an example,</a:t>
            </a:r>
          </a:p>
        </p:txBody>
      </p:sp>
      <p:sp>
        <p:nvSpPr>
          <p:cNvPr id="4" name="Rectangle 3">
            <a:extLst>
              <a:ext uri="{FF2B5EF4-FFF2-40B4-BE49-F238E27FC236}">
                <a16:creationId xmlns:a16="http://schemas.microsoft.com/office/drawing/2014/main" id="{AFF668A5-68BD-4029-8719-30C9CA28A107}"/>
              </a:ext>
            </a:extLst>
          </p:cNvPr>
          <p:cNvSpPr/>
          <p:nvPr/>
        </p:nvSpPr>
        <p:spPr>
          <a:xfrm>
            <a:off x="1074234" y="2993202"/>
            <a:ext cx="4295624" cy="2031325"/>
          </a:xfrm>
          <a:prstGeom prst="rect">
            <a:avLst/>
          </a:prstGeom>
        </p:spPr>
        <p:txBody>
          <a:bodyPr wrap="square">
            <a:spAutoFit/>
          </a:bodyPr>
          <a:lstStyle/>
          <a:p>
            <a:r>
              <a:rPr lang="en-US" dirty="0"/>
              <a:t>&lt;select&gt;</a:t>
            </a:r>
          </a:p>
          <a:p>
            <a:r>
              <a:rPr lang="en-US" dirty="0"/>
              <a:t>  &lt;option&gt;HTML&lt;/option&gt;</a:t>
            </a:r>
          </a:p>
          <a:p>
            <a:r>
              <a:rPr lang="en-US" dirty="0"/>
              <a:t>  &lt;option&gt;CSS&lt;/option&gt;</a:t>
            </a:r>
          </a:p>
          <a:p>
            <a:r>
              <a:rPr lang="en-US" dirty="0"/>
              <a:t>  &lt;option&gt;JavaScript&lt;/option&gt;</a:t>
            </a:r>
          </a:p>
          <a:p>
            <a:r>
              <a:rPr lang="en-US" dirty="0"/>
              <a:t>  &lt;option&gt;Bootstrap&lt;/option&gt;</a:t>
            </a:r>
          </a:p>
          <a:p>
            <a:r>
              <a:rPr lang="en-US" dirty="0"/>
              <a:t>  &lt;option&gt;Angular JS&lt;/option&gt;</a:t>
            </a:r>
          </a:p>
          <a:p>
            <a:r>
              <a:rPr lang="en-US" dirty="0"/>
              <a:t>&lt;/select&gt;</a:t>
            </a:r>
          </a:p>
        </p:txBody>
      </p:sp>
      <p:pic>
        <p:nvPicPr>
          <p:cNvPr id="5" name="Picture 4">
            <a:extLst>
              <a:ext uri="{FF2B5EF4-FFF2-40B4-BE49-F238E27FC236}">
                <a16:creationId xmlns:a16="http://schemas.microsoft.com/office/drawing/2014/main" id="{C8482245-6087-4355-B9A0-C15AAF364CBF}"/>
              </a:ext>
            </a:extLst>
          </p:cNvPr>
          <p:cNvPicPr>
            <a:picLocks noChangeAspect="1"/>
          </p:cNvPicPr>
          <p:nvPr/>
        </p:nvPicPr>
        <p:blipFill>
          <a:blip r:embed="rId2"/>
          <a:stretch>
            <a:fillRect/>
          </a:stretch>
        </p:blipFill>
        <p:spPr>
          <a:xfrm>
            <a:off x="6005164" y="2830651"/>
            <a:ext cx="1979109" cy="3531584"/>
          </a:xfrm>
          <a:prstGeom prst="rect">
            <a:avLst/>
          </a:prstGeom>
        </p:spPr>
      </p:pic>
    </p:spTree>
    <p:extLst>
      <p:ext uri="{BB962C8B-B14F-4D97-AF65-F5344CB8AC3E}">
        <p14:creationId xmlns:p14="http://schemas.microsoft.com/office/powerpoint/2010/main" val="38579682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6D57482-FF33-4021-9BB1-54E1A815C86C}"/>
              </a:ext>
            </a:extLst>
          </p:cNvPr>
          <p:cNvSpPr>
            <a:spLocks noGrp="1"/>
          </p:cNvSpPr>
          <p:nvPr>
            <p:ph idx="1"/>
          </p:nvPr>
        </p:nvSpPr>
        <p:spPr>
          <a:xfrm>
            <a:off x="677334" y="278781"/>
            <a:ext cx="8596668" cy="5762582"/>
          </a:xfrm>
        </p:spPr>
        <p:txBody>
          <a:bodyPr/>
          <a:lstStyle/>
          <a:p>
            <a:r>
              <a:rPr lang="en-US" dirty="0"/>
              <a:t>We can even group the options inside the select box using &lt;</a:t>
            </a:r>
            <a:r>
              <a:rPr lang="en-US" dirty="0" err="1"/>
              <a:t>optgroup</a:t>
            </a:r>
            <a:r>
              <a:rPr lang="en-US" dirty="0"/>
              <a:t>&gt; tag.</a:t>
            </a:r>
          </a:p>
          <a:p>
            <a:r>
              <a:rPr lang="en-US" dirty="0"/>
              <a:t>Let’s discuss the example of &lt;</a:t>
            </a:r>
            <a:r>
              <a:rPr lang="en-US" dirty="0" err="1"/>
              <a:t>optgroup</a:t>
            </a:r>
            <a:r>
              <a:rPr lang="en-US" dirty="0"/>
              <a:t>&gt; tag</a:t>
            </a:r>
          </a:p>
        </p:txBody>
      </p:sp>
      <p:sp>
        <p:nvSpPr>
          <p:cNvPr id="4" name="Rectangle 3">
            <a:extLst>
              <a:ext uri="{FF2B5EF4-FFF2-40B4-BE49-F238E27FC236}">
                <a16:creationId xmlns:a16="http://schemas.microsoft.com/office/drawing/2014/main" id="{0A7E0F21-2C9D-4635-9AE4-DCD87D214776}"/>
              </a:ext>
            </a:extLst>
          </p:cNvPr>
          <p:cNvSpPr/>
          <p:nvPr/>
        </p:nvSpPr>
        <p:spPr>
          <a:xfrm>
            <a:off x="677334" y="1280136"/>
            <a:ext cx="6096000" cy="4524315"/>
          </a:xfrm>
          <a:prstGeom prst="rect">
            <a:avLst/>
          </a:prstGeom>
        </p:spPr>
        <p:txBody>
          <a:bodyPr>
            <a:spAutoFit/>
          </a:bodyPr>
          <a:lstStyle/>
          <a:p>
            <a:r>
              <a:rPr lang="en-US" dirty="0"/>
              <a:t>&lt;form&gt;</a:t>
            </a:r>
          </a:p>
          <a:p>
            <a:r>
              <a:rPr lang="en-US" dirty="0"/>
              <a:t>  &lt;label&gt;Select a Language&lt;/label&gt;</a:t>
            </a:r>
          </a:p>
          <a:p>
            <a:r>
              <a:rPr lang="en-US" dirty="0"/>
              <a:t>  &lt;select&gt;</a:t>
            </a:r>
          </a:p>
          <a:p>
            <a:endParaRPr lang="en-US" dirty="0"/>
          </a:p>
          <a:p>
            <a:r>
              <a:rPr lang="en-US" dirty="0"/>
              <a:t>    &lt;</a:t>
            </a:r>
            <a:r>
              <a:rPr lang="en-US" dirty="0" err="1"/>
              <a:t>optgroup</a:t>
            </a:r>
            <a:r>
              <a:rPr lang="en-US" dirty="0"/>
              <a:t> label="languages"&gt;</a:t>
            </a:r>
          </a:p>
          <a:p>
            <a:r>
              <a:rPr lang="en-US" dirty="0"/>
              <a:t>    	&lt;option&gt;Python&lt;/option&gt;</a:t>
            </a:r>
          </a:p>
          <a:p>
            <a:r>
              <a:rPr lang="en-US" dirty="0"/>
              <a:t>    	&lt;option&gt;Java&lt;/option&gt;</a:t>
            </a:r>
          </a:p>
          <a:p>
            <a:r>
              <a:rPr lang="en-US" dirty="0"/>
              <a:t>    &lt;/</a:t>
            </a:r>
            <a:r>
              <a:rPr lang="en-US" dirty="0" err="1"/>
              <a:t>optgroup</a:t>
            </a:r>
            <a:r>
              <a:rPr lang="en-US" dirty="0"/>
              <a:t>&gt;</a:t>
            </a:r>
          </a:p>
          <a:p>
            <a:endParaRPr lang="en-US" dirty="0"/>
          </a:p>
          <a:p>
            <a:r>
              <a:rPr lang="en-US" dirty="0"/>
              <a:t>    &lt;</a:t>
            </a:r>
            <a:r>
              <a:rPr lang="en-US" dirty="0" err="1"/>
              <a:t>optgroup</a:t>
            </a:r>
            <a:r>
              <a:rPr lang="en-US" dirty="0"/>
              <a:t> label="scripts"&gt;</a:t>
            </a:r>
          </a:p>
          <a:p>
            <a:r>
              <a:rPr lang="en-US" dirty="0"/>
              <a:t>  	 &lt;option&gt;JavaScript&lt;/option&gt;</a:t>
            </a:r>
          </a:p>
          <a:p>
            <a:r>
              <a:rPr lang="en-US" dirty="0"/>
              <a:t>   	 &lt;option&gt;Shell Script&lt;/option&gt;</a:t>
            </a:r>
          </a:p>
          <a:p>
            <a:r>
              <a:rPr lang="en-US" dirty="0"/>
              <a:t>    &lt;/</a:t>
            </a:r>
            <a:r>
              <a:rPr lang="en-US" dirty="0" err="1"/>
              <a:t>optgroup</a:t>
            </a:r>
            <a:r>
              <a:rPr lang="en-US" dirty="0"/>
              <a:t>&gt;</a:t>
            </a:r>
          </a:p>
          <a:p>
            <a:endParaRPr lang="en-US" dirty="0"/>
          </a:p>
          <a:p>
            <a:r>
              <a:rPr lang="en-US" dirty="0"/>
              <a:t>  &lt;/select&gt;</a:t>
            </a:r>
          </a:p>
          <a:p>
            <a:r>
              <a:rPr lang="en-US" dirty="0"/>
              <a:t>&lt;/form&gt;</a:t>
            </a:r>
          </a:p>
        </p:txBody>
      </p:sp>
      <p:pic>
        <p:nvPicPr>
          <p:cNvPr id="5" name="Picture 4">
            <a:extLst>
              <a:ext uri="{FF2B5EF4-FFF2-40B4-BE49-F238E27FC236}">
                <a16:creationId xmlns:a16="http://schemas.microsoft.com/office/drawing/2014/main" id="{FBA11638-FAF1-4B28-A1BF-C0D880460890}"/>
              </a:ext>
            </a:extLst>
          </p:cNvPr>
          <p:cNvPicPr>
            <a:picLocks noChangeAspect="1"/>
          </p:cNvPicPr>
          <p:nvPr/>
        </p:nvPicPr>
        <p:blipFill>
          <a:blip r:embed="rId2"/>
          <a:stretch>
            <a:fillRect/>
          </a:stretch>
        </p:blipFill>
        <p:spPr>
          <a:xfrm>
            <a:off x="5354809" y="1721399"/>
            <a:ext cx="4212937" cy="3641787"/>
          </a:xfrm>
          <a:prstGeom prst="rect">
            <a:avLst/>
          </a:prstGeom>
        </p:spPr>
      </p:pic>
    </p:spTree>
    <p:extLst>
      <p:ext uri="{BB962C8B-B14F-4D97-AF65-F5344CB8AC3E}">
        <p14:creationId xmlns:p14="http://schemas.microsoft.com/office/powerpoint/2010/main" val="32216054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5087F11-4526-4AEC-85BD-24C43B5016C2}"/>
              </a:ext>
            </a:extLst>
          </p:cNvPr>
          <p:cNvSpPr>
            <a:spLocks noGrp="1"/>
          </p:cNvSpPr>
          <p:nvPr>
            <p:ph idx="1"/>
          </p:nvPr>
        </p:nvSpPr>
        <p:spPr>
          <a:xfrm>
            <a:off x="677334" y="379141"/>
            <a:ext cx="8596668" cy="6177776"/>
          </a:xfrm>
        </p:spPr>
        <p:txBody>
          <a:bodyPr>
            <a:normAutofit/>
          </a:bodyPr>
          <a:lstStyle/>
          <a:p>
            <a:pPr marL="0" indent="0">
              <a:buNone/>
            </a:pPr>
            <a:r>
              <a:rPr lang="en-US" sz="2400" b="1" dirty="0"/>
              <a:t>&lt;</a:t>
            </a:r>
            <a:r>
              <a:rPr lang="en-US" sz="2400" b="1" dirty="0" err="1"/>
              <a:t>textarea</a:t>
            </a:r>
            <a:r>
              <a:rPr lang="en-US" sz="2400" b="1" dirty="0"/>
              <a:t>&gt;tag</a:t>
            </a:r>
          </a:p>
          <a:p>
            <a:r>
              <a:rPr lang="en-US" dirty="0"/>
              <a:t>The HTML &lt;</a:t>
            </a:r>
            <a:r>
              <a:rPr lang="en-US" dirty="0" err="1"/>
              <a:t>textarea</a:t>
            </a:r>
            <a:r>
              <a:rPr lang="en-US" dirty="0"/>
              <a:t>&gt; tag is used to display a message box or comments box on the webpage.</a:t>
            </a:r>
          </a:p>
          <a:p>
            <a:r>
              <a:rPr lang="en-US" dirty="0"/>
              <a:t>This &lt;</a:t>
            </a:r>
            <a:r>
              <a:rPr lang="en-US" dirty="0" err="1"/>
              <a:t>textarea</a:t>
            </a:r>
            <a:r>
              <a:rPr lang="en-US" dirty="0"/>
              <a:t>&gt; tag contains two mandatory attributes such as rows, cols.</a:t>
            </a:r>
          </a:p>
          <a:p>
            <a:r>
              <a:rPr lang="en-US" dirty="0"/>
              <a:t>‘rows’ indicates the height of </a:t>
            </a:r>
            <a:r>
              <a:rPr lang="en-US" dirty="0" err="1"/>
              <a:t>textarea</a:t>
            </a:r>
            <a:r>
              <a:rPr lang="en-US" dirty="0"/>
              <a:t> and 'cols’ indicates the width of </a:t>
            </a:r>
            <a:r>
              <a:rPr lang="en-US" dirty="0" err="1"/>
              <a:t>textarea</a:t>
            </a:r>
            <a:r>
              <a:rPr lang="en-US" dirty="0"/>
              <a:t> box.</a:t>
            </a:r>
          </a:p>
          <a:p>
            <a:r>
              <a:rPr lang="en-US" dirty="0"/>
              <a:t>Let's discuss the example of Comments box using &lt;</a:t>
            </a:r>
            <a:r>
              <a:rPr lang="en-US" dirty="0" err="1"/>
              <a:t>textarea</a:t>
            </a:r>
            <a:r>
              <a:rPr lang="en-US" dirty="0"/>
              <a:t>&gt; tag as follows,</a:t>
            </a:r>
          </a:p>
        </p:txBody>
      </p:sp>
      <p:sp>
        <p:nvSpPr>
          <p:cNvPr id="4" name="Rectangle 3">
            <a:extLst>
              <a:ext uri="{FF2B5EF4-FFF2-40B4-BE49-F238E27FC236}">
                <a16:creationId xmlns:a16="http://schemas.microsoft.com/office/drawing/2014/main" id="{19CD713B-612F-47A0-BA37-D06196927A39}"/>
              </a:ext>
            </a:extLst>
          </p:cNvPr>
          <p:cNvSpPr/>
          <p:nvPr/>
        </p:nvSpPr>
        <p:spPr>
          <a:xfrm>
            <a:off x="2273862" y="3275776"/>
            <a:ext cx="6408783" cy="1200329"/>
          </a:xfrm>
          <a:prstGeom prst="rect">
            <a:avLst/>
          </a:prstGeom>
        </p:spPr>
        <p:txBody>
          <a:bodyPr wrap="square">
            <a:spAutoFit/>
          </a:bodyPr>
          <a:lstStyle/>
          <a:p>
            <a:r>
              <a:rPr lang="en-US" dirty="0"/>
              <a:t>&lt;form&gt;</a:t>
            </a:r>
          </a:p>
          <a:p>
            <a:r>
              <a:rPr lang="en-US" dirty="0"/>
              <a:t>  &lt;label for="comments"&gt;Enter Your Message&lt;/label&gt;</a:t>
            </a:r>
          </a:p>
          <a:p>
            <a:r>
              <a:rPr lang="en-US" dirty="0"/>
              <a:t>  &lt;</a:t>
            </a:r>
            <a:r>
              <a:rPr lang="en-US" dirty="0" err="1"/>
              <a:t>textarea</a:t>
            </a:r>
            <a:r>
              <a:rPr lang="en-US" dirty="0"/>
              <a:t> rows="5" cols</a:t>
            </a:r>
            <a:r>
              <a:rPr lang="en-US"/>
              <a:t>="30" </a:t>
            </a:r>
            <a:r>
              <a:rPr lang="en-US" dirty="0"/>
              <a:t>id="comments"&gt;&lt;/</a:t>
            </a:r>
            <a:r>
              <a:rPr lang="en-US" dirty="0" err="1"/>
              <a:t>textarea</a:t>
            </a:r>
            <a:r>
              <a:rPr lang="en-US" dirty="0"/>
              <a:t>&gt;</a:t>
            </a:r>
          </a:p>
          <a:p>
            <a:r>
              <a:rPr lang="en-US" dirty="0"/>
              <a:t>&lt;/form&gt;</a:t>
            </a:r>
          </a:p>
        </p:txBody>
      </p:sp>
      <p:pic>
        <p:nvPicPr>
          <p:cNvPr id="5" name="Picture 4">
            <a:extLst>
              <a:ext uri="{FF2B5EF4-FFF2-40B4-BE49-F238E27FC236}">
                <a16:creationId xmlns:a16="http://schemas.microsoft.com/office/drawing/2014/main" id="{EAFE83F1-458A-4244-A275-77DB5D8D6B0D}"/>
              </a:ext>
            </a:extLst>
          </p:cNvPr>
          <p:cNvPicPr>
            <a:picLocks noChangeAspect="1"/>
          </p:cNvPicPr>
          <p:nvPr/>
        </p:nvPicPr>
        <p:blipFill>
          <a:blip r:embed="rId2"/>
          <a:stretch>
            <a:fillRect/>
          </a:stretch>
        </p:blipFill>
        <p:spPr>
          <a:xfrm>
            <a:off x="2586645" y="4753104"/>
            <a:ext cx="5856726" cy="1967736"/>
          </a:xfrm>
          <a:prstGeom prst="rect">
            <a:avLst/>
          </a:prstGeom>
        </p:spPr>
      </p:pic>
    </p:spTree>
    <p:extLst>
      <p:ext uri="{BB962C8B-B14F-4D97-AF65-F5344CB8AC3E}">
        <p14:creationId xmlns:p14="http://schemas.microsoft.com/office/powerpoint/2010/main" val="40888721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A20AE05-7F3F-460F-BC2F-8CD1BC4D6DFC}"/>
              </a:ext>
            </a:extLst>
          </p:cNvPr>
          <p:cNvSpPr>
            <a:spLocks noGrp="1"/>
          </p:cNvSpPr>
          <p:nvPr>
            <p:ph idx="1"/>
          </p:nvPr>
        </p:nvSpPr>
        <p:spPr>
          <a:xfrm>
            <a:off x="677334" y="278781"/>
            <a:ext cx="8596668" cy="6211228"/>
          </a:xfrm>
        </p:spPr>
        <p:txBody>
          <a:bodyPr>
            <a:normAutofit/>
          </a:bodyPr>
          <a:lstStyle/>
          <a:p>
            <a:pPr marL="0" indent="0">
              <a:buNone/>
            </a:pPr>
            <a:r>
              <a:rPr lang="en-US" sz="2400" b="1" dirty="0"/>
              <a:t>&lt;</a:t>
            </a:r>
            <a:r>
              <a:rPr lang="en-US" sz="2400" b="1" dirty="0" err="1"/>
              <a:t>datalist</a:t>
            </a:r>
            <a:r>
              <a:rPr lang="en-US" sz="2400" b="1" dirty="0"/>
              <a:t>&gt; tag</a:t>
            </a:r>
          </a:p>
          <a:p>
            <a:r>
              <a:rPr lang="en-US" dirty="0"/>
              <a:t>This tag is introduced in the HTMLS version.</a:t>
            </a:r>
          </a:p>
          <a:p>
            <a:r>
              <a:rPr lang="en-US" dirty="0"/>
              <a:t>The &lt;</a:t>
            </a:r>
            <a:r>
              <a:rPr lang="en-US" dirty="0" err="1"/>
              <a:t>datalist</a:t>
            </a:r>
            <a:r>
              <a:rPr lang="en-US" dirty="0"/>
              <a:t>&gt; element speciﬁes a list of pre-deﬁned options for an &lt;input&gt; element. Users will see a drop-down list of the pre-defined options as they input data.</a:t>
            </a:r>
          </a:p>
          <a:p>
            <a:r>
              <a:rPr lang="en-US" dirty="0"/>
              <a:t>The list attribute of the &lt;input&gt; element, must refer to the id attribute of the &lt;</a:t>
            </a:r>
            <a:r>
              <a:rPr lang="en-US" dirty="0" err="1"/>
              <a:t>datalist</a:t>
            </a:r>
            <a:r>
              <a:rPr lang="en-US" dirty="0"/>
              <a:t>&gt;element.</a:t>
            </a:r>
          </a:p>
        </p:txBody>
      </p:sp>
      <p:pic>
        <p:nvPicPr>
          <p:cNvPr id="4" name="Picture 3">
            <a:extLst>
              <a:ext uri="{FF2B5EF4-FFF2-40B4-BE49-F238E27FC236}">
                <a16:creationId xmlns:a16="http://schemas.microsoft.com/office/drawing/2014/main" id="{D35FCA6F-1A04-4947-9920-8A1F5DA043E8}"/>
              </a:ext>
            </a:extLst>
          </p:cNvPr>
          <p:cNvPicPr>
            <a:picLocks noChangeAspect="1"/>
          </p:cNvPicPr>
          <p:nvPr/>
        </p:nvPicPr>
        <p:blipFill>
          <a:blip r:embed="rId2"/>
          <a:stretch>
            <a:fillRect/>
          </a:stretch>
        </p:blipFill>
        <p:spPr>
          <a:xfrm>
            <a:off x="6719514" y="2955544"/>
            <a:ext cx="3260827" cy="2831937"/>
          </a:xfrm>
          <a:prstGeom prst="rect">
            <a:avLst/>
          </a:prstGeom>
        </p:spPr>
      </p:pic>
      <p:sp>
        <p:nvSpPr>
          <p:cNvPr id="5" name="Rectangle 4">
            <a:extLst>
              <a:ext uri="{FF2B5EF4-FFF2-40B4-BE49-F238E27FC236}">
                <a16:creationId xmlns:a16="http://schemas.microsoft.com/office/drawing/2014/main" id="{937A4C8F-284A-4525-9BE9-FBFDE470A2B4}"/>
              </a:ext>
            </a:extLst>
          </p:cNvPr>
          <p:cNvSpPr/>
          <p:nvPr/>
        </p:nvSpPr>
        <p:spPr>
          <a:xfrm>
            <a:off x="1636339" y="2950578"/>
            <a:ext cx="6096000" cy="2893100"/>
          </a:xfrm>
          <a:prstGeom prst="rect">
            <a:avLst/>
          </a:prstGeom>
        </p:spPr>
        <p:txBody>
          <a:bodyPr>
            <a:spAutoFit/>
          </a:bodyPr>
          <a:lstStyle/>
          <a:p>
            <a:r>
              <a:rPr lang="en-US" sz="1400" dirty="0"/>
              <a:t>&lt;form&gt;</a:t>
            </a:r>
          </a:p>
          <a:p>
            <a:r>
              <a:rPr lang="en-US" sz="1400" dirty="0"/>
              <a:t>  &lt;label for="technologies"&gt;Select a Language&lt;/label&gt;</a:t>
            </a:r>
          </a:p>
          <a:p>
            <a:r>
              <a:rPr lang="en-US" sz="1400" dirty="0"/>
              <a:t>  &lt;input list="technologies"&gt;</a:t>
            </a:r>
          </a:p>
          <a:p>
            <a:r>
              <a:rPr lang="en-US" sz="1400" dirty="0"/>
              <a:t>  &lt;</a:t>
            </a:r>
            <a:r>
              <a:rPr lang="en-US" sz="1400" dirty="0" err="1"/>
              <a:t>datalist</a:t>
            </a:r>
            <a:r>
              <a:rPr lang="en-US" sz="1400" dirty="0"/>
              <a:t> id="technologies"&gt;</a:t>
            </a:r>
          </a:p>
          <a:p>
            <a:r>
              <a:rPr lang="en-US" sz="1400" dirty="0"/>
              <a:t>    &lt;option&gt;HTML&lt;/option&gt;</a:t>
            </a:r>
          </a:p>
          <a:p>
            <a:r>
              <a:rPr lang="en-US" sz="1400" dirty="0"/>
              <a:t>    &lt;option&gt;</a:t>
            </a:r>
            <a:r>
              <a:rPr lang="en-US" sz="1400" dirty="0" err="1"/>
              <a:t>css</a:t>
            </a:r>
            <a:r>
              <a:rPr lang="en-US" sz="1400" dirty="0"/>
              <a:t>&lt;/option&gt;</a:t>
            </a:r>
          </a:p>
          <a:p>
            <a:r>
              <a:rPr lang="en-US" sz="1400" dirty="0"/>
              <a:t>    &lt;option&gt;JavaScript&lt;/option&gt;</a:t>
            </a:r>
          </a:p>
          <a:p>
            <a:r>
              <a:rPr lang="en-US" sz="1400" dirty="0"/>
              <a:t>    &lt;option&gt;</a:t>
            </a:r>
            <a:r>
              <a:rPr lang="en-US" sz="1400" dirty="0" err="1"/>
              <a:t>JQuehy</a:t>
            </a:r>
            <a:r>
              <a:rPr lang="en-US" sz="1400" dirty="0"/>
              <a:t>&lt;/option&gt;</a:t>
            </a:r>
          </a:p>
          <a:p>
            <a:r>
              <a:rPr lang="en-US" sz="1400" dirty="0"/>
              <a:t>    &lt;option&gt;A3AX&lt;/option&gt;</a:t>
            </a:r>
          </a:p>
          <a:p>
            <a:r>
              <a:rPr lang="en-US" sz="1400" dirty="0"/>
              <a:t>    &lt;option&gt;</a:t>
            </a:r>
            <a:r>
              <a:rPr lang="en-US" sz="1400" dirty="0" err="1"/>
              <a:t>Bcotstrap</a:t>
            </a:r>
            <a:r>
              <a:rPr lang="en-US" sz="1400" dirty="0"/>
              <a:t>&lt;/option&gt;</a:t>
            </a:r>
          </a:p>
          <a:p>
            <a:r>
              <a:rPr lang="en-US" sz="1400" dirty="0"/>
              <a:t>    &lt;option&gt;</a:t>
            </a:r>
            <a:r>
              <a:rPr lang="en-US" sz="1400" dirty="0" err="1"/>
              <a:t>Angualar</a:t>
            </a:r>
            <a:r>
              <a:rPr lang="en-US" sz="1400" dirty="0"/>
              <a:t> JS&lt;/option&gt;</a:t>
            </a:r>
          </a:p>
          <a:p>
            <a:r>
              <a:rPr lang="en-US" sz="1400" dirty="0"/>
              <a:t>  &lt;/</a:t>
            </a:r>
            <a:r>
              <a:rPr lang="en-US" sz="1400" dirty="0" err="1"/>
              <a:t>datalist</a:t>
            </a:r>
            <a:r>
              <a:rPr lang="en-US" sz="1400" dirty="0"/>
              <a:t>&gt;</a:t>
            </a:r>
          </a:p>
          <a:p>
            <a:r>
              <a:rPr lang="en-US" sz="1400" dirty="0"/>
              <a:t>&lt;/form&gt;</a:t>
            </a:r>
          </a:p>
        </p:txBody>
      </p:sp>
      <p:sp>
        <p:nvSpPr>
          <p:cNvPr id="6" name="Rectangle 5">
            <a:extLst>
              <a:ext uri="{FF2B5EF4-FFF2-40B4-BE49-F238E27FC236}">
                <a16:creationId xmlns:a16="http://schemas.microsoft.com/office/drawing/2014/main" id="{A4347CBF-B23E-4A77-9DF3-1D9C317CB9CC}"/>
              </a:ext>
            </a:extLst>
          </p:cNvPr>
          <p:cNvSpPr/>
          <p:nvPr/>
        </p:nvSpPr>
        <p:spPr>
          <a:xfrm>
            <a:off x="677334" y="6027453"/>
            <a:ext cx="8596668" cy="646331"/>
          </a:xfrm>
          <a:prstGeom prst="rect">
            <a:avLst/>
          </a:prstGeom>
        </p:spPr>
        <p:txBody>
          <a:bodyPr wrap="square">
            <a:spAutoFit/>
          </a:bodyPr>
          <a:lstStyle/>
          <a:p>
            <a:r>
              <a:rPr lang="en-US" dirty="0"/>
              <a:t>Note: This &lt;</a:t>
            </a:r>
            <a:r>
              <a:rPr lang="en-US" dirty="0" err="1"/>
              <a:t>datalist</a:t>
            </a:r>
            <a:r>
              <a:rPr lang="en-US" dirty="0"/>
              <a:t>&gt; is the more reﬁned version of select box. Here we will get the options to be displayed based on the search query in </a:t>
            </a:r>
            <a:r>
              <a:rPr lang="en-US" dirty="0" err="1"/>
              <a:t>datalist</a:t>
            </a:r>
            <a:r>
              <a:rPr lang="en-US" dirty="0"/>
              <a:t> box.</a:t>
            </a:r>
          </a:p>
        </p:txBody>
      </p:sp>
    </p:spTree>
    <p:extLst>
      <p:ext uri="{BB962C8B-B14F-4D97-AF65-F5344CB8AC3E}">
        <p14:creationId xmlns:p14="http://schemas.microsoft.com/office/powerpoint/2010/main" val="36149281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F6C0BF-7680-40C5-A7A2-92DE948170C9}"/>
              </a:ext>
            </a:extLst>
          </p:cNvPr>
          <p:cNvSpPr>
            <a:spLocks noGrp="1"/>
          </p:cNvSpPr>
          <p:nvPr>
            <p:ph type="title"/>
          </p:nvPr>
        </p:nvSpPr>
        <p:spPr>
          <a:xfrm>
            <a:off x="677334" y="609600"/>
            <a:ext cx="8596668" cy="633761"/>
          </a:xfrm>
        </p:spPr>
        <p:txBody>
          <a:bodyPr>
            <a:normAutofit fontScale="90000"/>
          </a:bodyPr>
          <a:lstStyle/>
          <a:p>
            <a:r>
              <a:rPr lang="en-US" dirty="0"/>
              <a:t>HTML Form Input Types</a:t>
            </a:r>
          </a:p>
        </p:txBody>
      </p:sp>
      <p:sp>
        <p:nvSpPr>
          <p:cNvPr id="3" name="Content Placeholder 2">
            <a:extLst>
              <a:ext uri="{FF2B5EF4-FFF2-40B4-BE49-F238E27FC236}">
                <a16:creationId xmlns:a16="http://schemas.microsoft.com/office/drawing/2014/main" id="{6E5DEE3A-8250-4F08-8B03-52C42E31A76C}"/>
              </a:ext>
            </a:extLst>
          </p:cNvPr>
          <p:cNvSpPr>
            <a:spLocks noGrp="1"/>
          </p:cNvSpPr>
          <p:nvPr>
            <p:ph idx="1"/>
          </p:nvPr>
        </p:nvSpPr>
        <p:spPr>
          <a:xfrm>
            <a:off x="677334" y="1243361"/>
            <a:ext cx="8596668" cy="4798001"/>
          </a:xfrm>
        </p:spPr>
        <p:txBody>
          <a:bodyPr/>
          <a:lstStyle/>
          <a:p>
            <a:r>
              <a:rPr lang="en-US" dirty="0"/>
              <a:t>The HTML Form input types are used to display various input ﬁelds with only one tag called&lt;input&gt; .</a:t>
            </a:r>
          </a:p>
          <a:p>
            <a:r>
              <a:rPr lang="en-US" dirty="0"/>
              <a:t>In order to display various input fields we use only an &lt;input&gt; tag but the extra 'type' attribute value changes. </a:t>
            </a:r>
          </a:p>
          <a:p>
            <a:r>
              <a:rPr lang="en-US" dirty="0"/>
              <a:t>Depend on the 'type’ attribute value we will different input field.</a:t>
            </a:r>
          </a:p>
          <a:p>
            <a:pPr marL="0" indent="0">
              <a:buNone/>
            </a:pPr>
            <a:r>
              <a:rPr lang="en-US" dirty="0"/>
              <a:t>type=“text”</a:t>
            </a:r>
          </a:p>
          <a:p>
            <a:pPr marL="0" indent="0">
              <a:buNone/>
            </a:pPr>
            <a:r>
              <a:rPr lang="en-US" dirty="0"/>
              <a:t>This is used to display a text box on the webpage.</a:t>
            </a:r>
          </a:p>
          <a:p>
            <a:pPr marL="0" indent="0">
              <a:buNone/>
            </a:pPr>
            <a:r>
              <a:rPr lang="en-US" dirty="0"/>
              <a:t>Example:</a:t>
            </a:r>
          </a:p>
          <a:p>
            <a:pPr marL="0" indent="0">
              <a:buNone/>
            </a:pPr>
            <a:r>
              <a:rPr lang="en-US" dirty="0"/>
              <a:t>&lt;form&gt;</a:t>
            </a:r>
          </a:p>
          <a:p>
            <a:pPr marL="0" indent="0">
              <a:buNone/>
            </a:pPr>
            <a:r>
              <a:rPr lang="en-US" dirty="0"/>
              <a:t>	&lt;label&gt;User Name&lt;/label&gt;</a:t>
            </a:r>
          </a:p>
          <a:p>
            <a:pPr marL="0" indent="0">
              <a:buNone/>
            </a:pPr>
            <a:r>
              <a:rPr lang="en-US" dirty="0"/>
              <a:t>	&lt;input type="text"&gt;</a:t>
            </a:r>
          </a:p>
          <a:p>
            <a:pPr marL="0" indent="0">
              <a:buNone/>
            </a:pPr>
            <a:r>
              <a:rPr lang="en-US" dirty="0"/>
              <a:t>&lt;/form&gt;</a:t>
            </a:r>
          </a:p>
        </p:txBody>
      </p:sp>
      <p:pic>
        <p:nvPicPr>
          <p:cNvPr id="4" name="Picture 3">
            <a:extLst>
              <a:ext uri="{FF2B5EF4-FFF2-40B4-BE49-F238E27FC236}">
                <a16:creationId xmlns:a16="http://schemas.microsoft.com/office/drawing/2014/main" id="{9747D8E4-47C2-485A-A039-E244A1EFF181}"/>
              </a:ext>
            </a:extLst>
          </p:cNvPr>
          <p:cNvPicPr>
            <a:picLocks noChangeAspect="1"/>
          </p:cNvPicPr>
          <p:nvPr/>
        </p:nvPicPr>
        <p:blipFill>
          <a:blip r:embed="rId2"/>
          <a:stretch>
            <a:fillRect/>
          </a:stretch>
        </p:blipFill>
        <p:spPr>
          <a:xfrm>
            <a:off x="5122939" y="4539477"/>
            <a:ext cx="4467109" cy="864969"/>
          </a:xfrm>
          <a:prstGeom prst="rect">
            <a:avLst/>
          </a:prstGeom>
        </p:spPr>
      </p:pic>
    </p:spTree>
    <p:extLst>
      <p:ext uri="{BB962C8B-B14F-4D97-AF65-F5344CB8AC3E}">
        <p14:creationId xmlns:p14="http://schemas.microsoft.com/office/powerpoint/2010/main" val="420393673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otalTime>602</TotalTime>
  <Words>1880</Words>
  <Application>Microsoft Office PowerPoint</Application>
  <PresentationFormat>Widescreen</PresentationFormat>
  <Paragraphs>202</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Trebuchet MS</vt:lpstr>
      <vt:lpstr>Wingdings 3</vt:lpstr>
      <vt:lpstr>Facet</vt:lpstr>
      <vt:lpstr>HTMl</vt:lpstr>
      <vt:lpstr>HTML Forms</vt:lpstr>
      <vt:lpstr>HTML Form Elements</vt:lpstr>
      <vt:lpstr>PowerPoint Presentation</vt:lpstr>
      <vt:lpstr>PowerPoint Presentation</vt:lpstr>
      <vt:lpstr>PowerPoint Presentation</vt:lpstr>
      <vt:lpstr>PowerPoint Presentation</vt:lpstr>
      <vt:lpstr>PowerPoint Presentation</vt:lpstr>
      <vt:lpstr>HTML Form Input Types</vt:lpstr>
      <vt:lpstr>PowerPoint Presentation</vt:lpstr>
      <vt:lpstr>PowerPoint Presentation</vt:lpstr>
      <vt:lpstr>PowerPoint Presentation</vt:lpstr>
      <vt:lpstr>HTML 5 Input Types</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HTMl</dc:title>
  <dc:creator>Anil K</dc:creator>
  <cp:lastModifiedBy>anil kolusu</cp:lastModifiedBy>
  <cp:revision>94</cp:revision>
  <dcterms:created xsi:type="dcterms:W3CDTF">2019-07-09T13:47:39Z</dcterms:created>
  <dcterms:modified xsi:type="dcterms:W3CDTF">2021-02-02T19:52:24Z</dcterms:modified>
</cp:coreProperties>
</file>